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48" r:id="rId1"/>
    <p:sldMasterId id="2147483748" r:id="rId2"/>
    <p:sldMasterId id="2147483672" r:id="rId3"/>
    <p:sldMasterId id="2147483760" r:id="rId4"/>
    <p:sldMasterId id="2147483724" r:id="rId5"/>
    <p:sldMasterId id="2147483772" r:id="rId6"/>
    <p:sldMasterId id="2147483736" r:id="rId7"/>
    <p:sldMasterId id="2147483784" r:id="rId8"/>
    <p:sldMasterId id="2147483720" r:id="rId9"/>
    <p:sldMasterId id="2147483721" r:id="rId10"/>
    <p:sldMasterId id="2147483722" r:id="rId11"/>
    <p:sldMasterId id="2147483723" r:id="rId12"/>
  </p:sldMasterIdLst>
  <p:notesMasterIdLst>
    <p:notesMasterId r:id="rId47"/>
  </p:notesMasterIdLst>
  <p:handoutMasterIdLst>
    <p:handoutMasterId r:id="rId48"/>
  </p:handoutMasterIdLst>
  <p:sldIdLst>
    <p:sldId id="447" r:id="rId13"/>
    <p:sldId id="607" r:id="rId14"/>
    <p:sldId id="664" r:id="rId15"/>
    <p:sldId id="665" r:id="rId16"/>
    <p:sldId id="643" r:id="rId17"/>
    <p:sldId id="644" r:id="rId18"/>
    <p:sldId id="694" r:id="rId19"/>
    <p:sldId id="695" r:id="rId20"/>
    <p:sldId id="699" r:id="rId21"/>
    <p:sldId id="700" r:id="rId22"/>
    <p:sldId id="698" r:id="rId23"/>
    <p:sldId id="671" r:id="rId24"/>
    <p:sldId id="672" r:id="rId25"/>
    <p:sldId id="673" r:id="rId26"/>
    <p:sldId id="674" r:id="rId27"/>
    <p:sldId id="675" r:id="rId28"/>
    <p:sldId id="676" r:id="rId29"/>
    <p:sldId id="677" r:id="rId30"/>
    <p:sldId id="678" r:id="rId31"/>
    <p:sldId id="679" r:id="rId32"/>
    <p:sldId id="680" r:id="rId33"/>
    <p:sldId id="681" r:id="rId34"/>
    <p:sldId id="682" r:id="rId35"/>
    <p:sldId id="683" r:id="rId36"/>
    <p:sldId id="684" r:id="rId37"/>
    <p:sldId id="687" r:id="rId38"/>
    <p:sldId id="688" r:id="rId39"/>
    <p:sldId id="689" r:id="rId40"/>
    <p:sldId id="690" r:id="rId41"/>
    <p:sldId id="691" r:id="rId42"/>
    <p:sldId id="692" r:id="rId43"/>
    <p:sldId id="693" r:id="rId44"/>
    <p:sldId id="685" r:id="rId45"/>
    <p:sldId id="686" r:id="rId4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to Vanin" initials="VV" lastIdx="1" clrIdx="0">
    <p:extLst>
      <p:ext uri="{19B8F6BF-5375-455C-9EA6-DF929625EA0E}">
        <p15:presenceInfo xmlns:p15="http://schemas.microsoft.com/office/powerpoint/2012/main" userId="ab049b3e1bfdcd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F6688"/>
    <a:srgbClr val="226A8A"/>
    <a:srgbClr val="7B2629"/>
    <a:srgbClr val="90272A"/>
    <a:srgbClr val="DCD324"/>
    <a:srgbClr val="C0C1BF"/>
    <a:srgbClr val="4D4D4F"/>
    <a:srgbClr val="505150"/>
    <a:srgbClr val="205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7" autoAdjust="0"/>
    <p:restoredTop sz="94630"/>
  </p:normalViewPr>
  <p:slideViewPr>
    <p:cSldViewPr snapToGrid="0" snapToObjects="1">
      <p:cViewPr varScale="1">
        <p:scale>
          <a:sx n="100" d="100"/>
          <a:sy n="100" d="100"/>
        </p:scale>
        <p:origin x="115" y="23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1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98DBC-2730-EC4E-A6BF-C4B5EDCC639A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9F5C5-C41C-0542-A366-1F8DC1FCB3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81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973D1-BC9A-4EEB-8C7C-54D973C31F64}" type="datetimeFigureOut">
              <a:rPr lang="pt-BR" smtClean="0"/>
              <a:t>30/08/2022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F3358-085B-4A7D-A503-842E9EF860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592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9F337E-1A9C-492B-9F8B-3FE1295DB191}" type="slidenum">
              <a:rPr lang="pt-BR" altLang="en-US" smtClean="0"/>
              <a:pPr/>
              <a:t>1</a:t>
            </a:fld>
            <a:endParaRPr lang="pt-BR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13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7598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800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719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61496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998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9944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616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6907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6907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29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697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25210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5974"/>
            <a:ext cx="4040188" cy="22264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25210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35974"/>
            <a:ext cx="4041775" cy="22264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131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494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593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17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0288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3910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0903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189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C0C1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793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7165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C1B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58025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4961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887"/>
            <a:ext cx="8229600" cy="7793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47383"/>
            <a:ext cx="4040188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647383"/>
            <a:ext cx="4041775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8980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1213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737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7741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1570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83130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7310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8420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C0C1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130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89474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C1B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7411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3923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887"/>
            <a:ext cx="8229600" cy="7793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47383"/>
            <a:ext cx="4040188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647383"/>
            <a:ext cx="4041775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7016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1526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616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6907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6907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94804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6992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300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4579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12756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26360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C0C1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26067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5949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C1B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79616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8981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887"/>
            <a:ext cx="8229600" cy="7793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47383"/>
            <a:ext cx="4040188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647383"/>
            <a:ext cx="4041775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0537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697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25210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5974"/>
            <a:ext cx="4040188" cy="22264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25210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35974"/>
            <a:ext cx="4041775" cy="22264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6257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21678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820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21574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72714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769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00826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C0C1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83373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62148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C1B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11896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128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82996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887"/>
            <a:ext cx="8229600" cy="7793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47383"/>
            <a:ext cx="4040188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647383"/>
            <a:ext cx="4041775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208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15608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9332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420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022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4637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01447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C0C1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19703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5268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C1B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440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9597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8411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887"/>
            <a:ext cx="8229600" cy="7793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47383"/>
            <a:ext cx="4040188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647383"/>
            <a:ext cx="4041775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33871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80447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600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21489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9849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8765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89950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C0C1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91626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852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28381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C1B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2308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0604"/>
            <a:ext cx="4038600" cy="2550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21918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2887"/>
            <a:ext cx="8229600" cy="7793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47383"/>
            <a:ext cx="4040188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647383"/>
            <a:ext cx="4041775" cy="20240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01354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61363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2788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1491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14917"/>
            <a:ext cx="5111750" cy="37797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8001"/>
            <a:ext cx="3008313" cy="28166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14955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21058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38021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09084"/>
            <a:ext cx="2057400" cy="38855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09084"/>
            <a:ext cx="6019800" cy="388553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36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0833"/>
            <a:ext cx="5486400" cy="2804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83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201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226A8A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505150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505150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505150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505150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505150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314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341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31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4792717"/>
            <a:ext cx="9142096" cy="350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2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226A8A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505150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505150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505150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505150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505150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305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4771697"/>
            <a:ext cx="9144000" cy="371803"/>
          </a:xfrm>
          <a:prstGeom prst="rect">
            <a:avLst/>
          </a:prstGeom>
          <a:solidFill>
            <a:srgbClr val="0F66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9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580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4771697"/>
            <a:ext cx="9144000" cy="371803"/>
          </a:xfrm>
          <a:prstGeom prst="rect">
            <a:avLst/>
          </a:prstGeom>
          <a:solidFill>
            <a:srgbClr val="4D4D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7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177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8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3166"/>
            <a:ext cx="8229600" cy="189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4782207"/>
            <a:ext cx="9144000" cy="36129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714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au Sans Bold Lining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C0C1BF"/>
          </a:solidFill>
          <a:latin typeface="Eau Sans Bold"/>
          <a:ea typeface="+mn-ea"/>
          <a:cs typeface="Eau Sans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C0C1BF"/>
          </a:solidFill>
          <a:latin typeface="Eau Sans Bold"/>
          <a:ea typeface="+mn-ea"/>
          <a:cs typeface="Eau Sans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C0C1BF"/>
          </a:solidFill>
          <a:latin typeface="Eau Sans Bold"/>
          <a:ea typeface="+mn-ea"/>
          <a:cs typeface="Eau Sans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C0C1BF"/>
          </a:solidFill>
          <a:latin typeface="Eau Sans Bold"/>
          <a:ea typeface="+mn-ea"/>
          <a:cs typeface="Eau Sans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edina@if.usp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hyperlink" Target="mailto:vanin@if.usp.br" TargetMode="External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6.png"/><Relationship Id="rId3" Type="http://schemas.openxmlformats.org/officeDocument/2006/relationships/image" Target="../media/image44.png"/><Relationship Id="rId12" Type="http://schemas.openxmlformats.org/officeDocument/2006/relationships/image" Target="../media/image23.jpeg"/><Relationship Id="rId17" Type="http://schemas.openxmlformats.org/officeDocument/2006/relationships/image" Target="../media/image45.png"/><Relationship Id="rId2" Type="http://schemas.openxmlformats.org/officeDocument/2006/relationships/image" Target="../media/image2210.png"/><Relationship Id="rId16" Type="http://schemas.openxmlformats.org/officeDocument/2006/relationships/image" Target="../media/image2012.pn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../media/image46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../media/image24.wmf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oleObject" Target="../embeddings/oleObject1.bin"/><Relationship Id="rId16" Type="http://schemas.openxmlformats.org/officeDocument/2006/relationships/image" Target="NULL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440.png"/><Relationship Id="rId3" Type="http://schemas.openxmlformats.org/officeDocument/2006/relationships/image" Target="../media/image140.png"/><Relationship Id="rId7" Type="http://schemas.openxmlformats.org/officeDocument/2006/relationships/image" Target="../media/image194.png"/><Relationship Id="rId12" Type="http://schemas.openxmlformats.org/officeDocument/2006/relationships/image" Target="../media/image3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1.png"/><Relationship Id="rId11" Type="http://schemas.openxmlformats.org/officeDocument/2006/relationships/image" Target="../media/image2211.png"/><Relationship Id="rId5" Type="http://schemas.openxmlformats.org/officeDocument/2006/relationships/image" Target="../media/image2011.png"/><Relationship Id="rId15" Type="http://schemas.openxmlformats.org/officeDocument/2006/relationships/image" Target="../media/image94.png"/><Relationship Id="rId10" Type="http://schemas.openxmlformats.org/officeDocument/2006/relationships/image" Target="../media/image148.png"/><Relationship Id="rId4" Type="http://schemas.openxmlformats.org/officeDocument/2006/relationships/image" Target="../media/image271.png"/><Relationship Id="rId9" Type="http://schemas.openxmlformats.org/officeDocument/2006/relationships/image" Target="../media/image147.png"/><Relationship Id="rId14" Type="http://schemas.openxmlformats.org/officeDocument/2006/relationships/image" Target="../media/image4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6.png"/><Relationship Id="rId18" Type="http://schemas.openxmlformats.org/officeDocument/2006/relationships/image" Target="../media/image261.png"/><Relationship Id="rId3" Type="http://schemas.openxmlformats.org/officeDocument/2006/relationships/image" Target="../media/image157.png"/><Relationship Id="rId21" Type="http://schemas.openxmlformats.org/officeDocument/2006/relationships/image" Target="../media/image282.png"/><Relationship Id="rId7" Type="http://schemas.openxmlformats.org/officeDocument/2006/relationships/image" Target="../media/image159.png"/><Relationship Id="rId12" Type="http://schemas.openxmlformats.org/officeDocument/2006/relationships/image" Target="../media/image165.png"/><Relationship Id="rId17" Type="http://schemas.openxmlformats.org/officeDocument/2006/relationships/image" Target="../media/image251.png"/><Relationship Id="rId2" Type="http://schemas.openxmlformats.org/officeDocument/2006/relationships/image" Target="../media/image156.png"/><Relationship Id="rId16" Type="http://schemas.openxmlformats.org/officeDocument/2006/relationships/image" Target="../media/image240.png"/><Relationship Id="rId20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11" Type="http://schemas.openxmlformats.org/officeDocument/2006/relationships/image" Target="../media/image27.jpeg"/><Relationship Id="rId5" Type="http://schemas.openxmlformats.org/officeDocument/2006/relationships/image" Target="../media/image2010.png"/><Relationship Id="rId15" Type="http://schemas.openxmlformats.org/officeDocument/2006/relationships/image" Target="../media/image235.png"/><Relationship Id="rId10" Type="http://schemas.openxmlformats.org/officeDocument/2006/relationships/image" Target="../media/image164.png"/><Relationship Id="rId19" Type="http://schemas.openxmlformats.org/officeDocument/2006/relationships/image" Target="../media/image270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Relationship Id="rId14" Type="http://schemas.openxmlformats.org/officeDocument/2006/relationships/image" Target="../media/image1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100.png"/><Relationship Id="rId21" Type="http://schemas.openxmlformats.org/officeDocument/2006/relationships/image" Target="../media/image70.png"/><Relationship Id="rId7" Type="http://schemas.openxmlformats.org/officeDocument/2006/relationships/image" Target="../media/image450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00.png"/><Relationship Id="rId16" Type="http://schemas.openxmlformats.org/officeDocument/2006/relationships/image" Target="../media/image54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1.png"/><Relationship Id="rId11" Type="http://schemas.openxmlformats.org/officeDocument/2006/relationships/image" Target="../media/image50.png"/><Relationship Id="rId5" Type="http://schemas.openxmlformats.org/officeDocument/2006/relationships/image" Target="../media/image4300.png"/><Relationship Id="rId15" Type="http://schemas.openxmlformats.org/officeDocument/2006/relationships/image" Target="../media/image49.png"/><Relationship Id="rId10" Type="http://schemas.openxmlformats.org/officeDocument/2006/relationships/image" Target="../media/image48.png"/><Relationship Id="rId19" Type="http://schemas.openxmlformats.org/officeDocument/2006/relationships/image" Target="../media/image62.png"/><Relationship Id="rId4" Type="http://schemas.openxmlformats.org/officeDocument/2006/relationships/image" Target="../media/image4200.png"/><Relationship Id="rId9" Type="http://schemas.openxmlformats.org/officeDocument/2006/relationships/image" Target="../media/image47.png"/><Relationship Id="rId14" Type="http://schemas.openxmlformats.org/officeDocument/2006/relationships/image" Target="../media/image53.png"/><Relationship Id="rId22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690.png"/><Relationship Id="rId7" Type="http://schemas.openxmlformats.org/officeDocument/2006/relationships/image" Target="../media/image58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0.png"/><Relationship Id="rId5" Type="http://schemas.openxmlformats.org/officeDocument/2006/relationships/image" Target="../media/image720.png"/><Relationship Id="rId4" Type="http://schemas.openxmlformats.org/officeDocument/2006/relationships/image" Target="../media/image30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63.png"/><Relationship Id="rId4" Type="http://schemas.openxmlformats.org/officeDocument/2006/relationships/image" Target="../media/image880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950.png"/><Relationship Id="rId7" Type="http://schemas.openxmlformats.org/officeDocument/2006/relationships/image" Target="../media/image59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0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700.png"/><Relationship Id="rId9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0.png"/><Relationship Id="rId7" Type="http://schemas.openxmlformats.org/officeDocument/2006/relationships/image" Target="../media/image10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67.png"/><Relationship Id="rId5" Type="http://schemas.openxmlformats.org/officeDocument/2006/relationships/image" Target="../media/image6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30.png"/><Relationship Id="rId18" Type="http://schemas.openxmlformats.org/officeDocument/2006/relationships/image" Target="../media/image139.png"/><Relationship Id="rId3" Type="http://schemas.openxmlformats.org/officeDocument/2006/relationships/image" Target="../media/image113.png"/><Relationship Id="rId21" Type="http://schemas.openxmlformats.org/officeDocument/2006/relationships/image" Target="../media/image153.png"/><Relationship Id="rId7" Type="http://schemas.openxmlformats.org/officeDocument/2006/relationships/image" Target="../media/image121.png"/><Relationship Id="rId12" Type="http://schemas.openxmlformats.org/officeDocument/2006/relationships/image" Target="../media/image128.png"/><Relationship Id="rId17" Type="http://schemas.openxmlformats.org/officeDocument/2006/relationships/image" Target="../media/image134.png"/><Relationship Id="rId2" Type="http://schemas.openxmlformats.org/officeDocument/2006/relationships/image" Target="../media/image112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7.png"/><Relationship Id="rId24" Type="http://schemas.openxmlformats.org/officeDocument/2006/relationships/image" Target="../media/image73.png"/><Relationship Id="rId5" Type="http://schemas.openxmlformats.org/officeDocument/2006/relationships/image" Target="../media/image117.png"/><Relationship Id="rId15" Type="http://schemas.openxmlformats.org/officeDocument/2006/relationships/image" Target="../media/image132.png"/><Relationship Id="rId23" Type="http://schemas.openxmlformats.org/officeDocument/2006/relationships/image" Target="../media/image161.png"/><Relationship Id="rId10" Type="http://schemas.openxmlformats.org/officeDocument/2006/relationships/image" Target="../media/image126.png"/><Relationship Id="rId19" Type="http://schemas.openxmlformats.org/officeDocument/2006/relationships/image" Target="../media/image71.png"/><Relationship Id="rId4" Type="http://schemas.openxmlformats.org/officeDocument/2006/relationships/image" Target="../media/image114.png"/><Relationship Id="rId9" Type="http://schemas.openxmlformats.org/officeDocument/2006/relationships/image" Target="../media/image125.png"/><Relationship Id="rId14" Type="http://schemas.openxmlformats.org/officeDocument/2006/relationships/image" Target="../media/image131.png"/><Relationship Id="rId22" Type="http://schemas.openxmlformats.org/officeDocument/2006/relationships/image" Target="../media/image1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5.png"/><Relationship Id="rId18" Type="http://schemas.openxmlformats.org/officeDocument/2006/relationships/image" Target="../media/image190.png"/><Relationship Id="rId3" Type="http://schemas.openxmlformats.org/officeDocument/2006/relationships/image" Target="../media/image175.png"/><Relationship Id="rId21" Type="http://schemas.openxmlformats.org/officeDocument/2006/relationships/image" Target="../media/image193.png"/><Relationship Id="rId7" Type="http://schemas.openxmlformats.org/officeDocument/2006/relationships/image" Target="../media/image179.png"/><Relationship Id="rId12" Type="http://schemas.openxmlformats.org/officeDocument/2006/relationships/image" Target="../media/image76.png"/><Relationship Id="rId17" Type="http://schemas.openxmlformats.org/officeDocument/2006/relationships/image" Target="../media/image189.png"/><Relationship Id="rId2" Type="http://schemas.openxmlformats.org/officeDocument/2006/relationships/image" Target="../media/image174.png"/><Relationship Id="rId16" Type="http://schemas.openxmlformats.org/officeDocument/2006/relationships/image" Target="../media/image78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11" Type="http://schemas.openxmlformats.org/officeDocument/2006/relationships/image" Target="../media/image75.png"/><Relationship Id="rId5" Type="http://schemas.openxmlformats.org/officeDocument/2006/relationships/image" Target="../media/image177.png"/><Relationship Id="rId15" Type="http://schemas.openxmlformats.org/officeDocument/2006/relationships/image" Target="../media/image187.png"/><Relationship Id="rId10" Type="http://schemas.openxmlformats.org/officeDocument/2006/relationships/image" Target="../media/image182.png"/><Relationship Id="rId19" Type="http://schemas.openxmlformats.org/officeDocument/2006/relationships/image" Target="../media/image191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Relationship Id="rId1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3" Type="http://schemas.openxmlformats.org/officeDocument/2006/relationships/image" Target="../media/image1050.png"/><Relationship Id="rId7" Type="http://schemas.openxmlformats.org/officeDocument/2006/relationships/image" Target="../media/image1090.png"/><Relationship Id="rId12" Type="http://schemas.openxmlformats.org/officeDocument/2006/relationships/image" Target="../media/image66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0.png"/><Relationship Id="rId11" Type="http://schemas.openxmlformats.org/officeDocument/2006/relationships/image" Target="../media/image1130.png"/><Relationship Id="rId5" Type="http://schemas.openxmlformats.org/officeDocument/2006/relationships/image" Target="../media/image1070.png"/><Relationship Id="rId10" Type="http://schemas.openxmlformats.org/officeDocument/2006/relationships/image" Target="../media/image1120.png"/><Relationship Id="rId4" Type="http://schemas.openxmlformats.org/officeDocument/2006/relationships/image" Target="../media/image58.png"/><Relationship Id="rId9" Type="http://schemas.openxmlformats.org/officeDocument/2006/relationships/image" Target="../media/image11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0.png"/><Relationship Id="rId13" Type="http://schemas.openxmlformats.org/officeDocument/2006/relationships/image" Target="../media/image199.png"/><Relationship Id="rId18" Type="http://schemas.openxmlformats.org/officeDocument/2006/relationships/image" Target="../media/image204.png"/><Relationship Id="rId3" Type="http://schemas.openxmlformats.org/officeDocument/2006/relationships/image" Target="../media/image1160.png"/><Relationship Id="rId7" Type="http://schemas.openxmlformats.org/officeDocument/2006/relationships/image" Target="../media/image1200.png"/><Relationship Id="rId12" Type="http://schemas.openxmlformats.org/officeDocument/2006/relationships/image" Target="../media/image198.png"/><Relationship Id="rId17" Type="http://schemas.openxmlformats.org/officeDocument/2006/relationships/image" Target="../media/image203.png"/><Relationship Id="rId2" Type="http://schemas.openxmlformats.org/officeDocument/2006/relationships/image" Target="../media/image1150.png"/><Relationship Id="rId16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0.png"/><Relationship Id="rId11" Type="http://schemas.openxmlformats.org/officeDocument/2006/relationships/image" Target="../media/image1240.png"/><Relationship Id="rId5" Type="http://schemas.openxmlformats.org/officeDocument/2006/relationships/image" Target="../media/image1180.png"/><Relationship Id="rId15" Type="http://schemas.openxmlformats.org/officeDocument/2006/relationships/image" Target="../media/image201.png"/><Relationship Id="rId10" Type="http://schemas.openxmlformats.org/officeDocument/2006/relationships/image" Target="../media/image197.png"/><Relationship Id="rId4" Type="http://schemas.openxmlformats.org/officeDocument/2006/relationships/image" Target="../media/image1170.png"/><Relationship Id="rId9" Type="http://schemas.openxmlformats.org/officeDocument/2006/relationships/image" Target="../media/image196.png"/><Relationship Id="rId14" Type="http://schemas.openxmlformats.org/officeDocument/2006/relationships/image" Target="../media/image20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0.png"/><Relationship Id="rId13" Type="http://schemas.openxmlformats.org/officeDocument/2006/relationships/image" Target="../media/image1430.png"/><Relationship Id="rId3" Type="http://schemas.openxmlformats.org/officeDocument/2006/relationships/image" Target="../media/image206.png"/><Relationship Id="rId7" Type="http://schemas.openxmlformats.org/officeDocument/2006/relationships/image" Target="../media/image1370.png"/><Relationship Id="rId12" Type="http://schemas.openxmlformats.org/officeDocument/2006/relationships/image" Target="../media/image1420.png"/><Relationship Id="rId17" Type="http://schemas.openxmlformats.org/officeDocument/2006/relationships/image" Target="../media/image1470.png"/><Relationship Id="rId2" Type="http://schemas.openxmlformats.org/officeDocument/2006/relationships/image" Target="../media/image205.png"/><Relationship Id="rId16" Type="http://schemas.openxmlformats.org/officeDocument/2006/relationships/image" Target="../media/image14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1410.png"/><Relationship Id="rId5" Type="http://schemas.openxmlformats.org/officeDocument/2006/relationships/image" Target="../media/image1350.png"/><Relationship Id="rId15" Type="http://schemas.openxmlformats.org/officeDocument/2006/relationships/image" Target="../media/image1450.png"/><Relationship Id="rId10" Type="http://schemas.openxmlformats.org/officeDocument/2006/relationships/image" Target="../media/image209.png"/><Relationship Id="rId4" Type="http://schemas.openxmlformats.org/officeDocument/2006/relationships/image" Target="../media/image1340.png"/><Relationship Id="rId9" Type="http://schemas.openxmlformats.org/officeDocument/2006/relationships/image" Target="../media/image208.png"/><Relationship Id="rId14" Type="http://schemas.openxmlformats.org/officeDocument/2006/relationships/image" Target="../media/image14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0.png"/><Relationship Id="rId5" Type="http://schemas.openxmlformats.org/officeDocument/2006/relationships/image" Target="../media/image1510.png"/><Relationship Id="rId4" Type="http://schemas.openxmlformats.org/officeDocument/2006/relationships/image" Target="../media/image15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1.png"/><Relationship Id="rId3" Type="http://schemas.openxmlformats.org/officeDocument/2006/relationships/image" Target="../media/image810.png"/><Relationship Id="rId7" Type="http://schemas.openxmlformats.org/officeDocument/2006/relationships/image" Target="../media/image941.png"/><Relationship Id="rId2" Type="http://schemas.openxmlformats.org/officeDocument/2006/relationships/image" Target="../media/image7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1.png"/><Relationship Id="rId11" Type="http://schemas.openxmlformats.org/officeDocument/2006/relationships/image" Target="../media/image1151.png"/><Relationship Id="rId5" Type="http://schemas.openxmlformats.org/officeDocument/2006/relationships/image" Target="../media/image60.jpeg"/><Relationship Id="rId10" Type="http://schemas.openxmlformats.org/officeDocument/2006/relationships/image" Target="../media/image1140.png"/><Relationship Id="rId4" Type="http://schemas.openxmlformats.org/officeDocument/2006/relationships/image" Target="../media/image830.png"/><Relationship Id="rId9" Type="http://schemas.openxmlformats.org/officeDocument/2006/relationships/image" Target="../media/image11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2.png"/><Relationship Id="rId3" Type="http://schemas.openxmlformats.org/officeDocument/2006/relationships/image" Target="../media/image81.png"/><Relationship Id="rId7" Type="http://schemas.openxmlformats.org/officeDocument/2006/relationships/image" Target="../media/image1201.png"/><Relationship Id="rId12" Type="http://schemas.openxmlformats.org/officeDocument/2006/relationships/image" Target="../media/image116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1.png"/><Relationship Id="rId11" Type="http://schemas.openxmlformats.org/officeDocument/2006/relationships/image" Target="../media/image1241.png"/><Relationship Id="rId5" Type="http://schemas.openxmlformats.org/officeDocument/2006/relationships/image" Target="../media/image1181.png"/><Relationship Id="rId10" Type="http://schemas.openxmlformats.org/officeDocument/2006/relationships/image" Target="../media/image1230.png"/><Relationship Id="rId4" Type="http://schemas.openxmlformats.org/officeDocument/2006/relationships/image" Target="../media/image234.png"/><Relationship Id="rId9" Type="http://schemas.openxmlformats.org/officeDocument/2006/relationships/image" Target="../media/image8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0.png"/><Relationship Id="rId18" Type="http://schemas.openxmlformats.org/officeDocument/2006/relationships/image" Target="../media/image1300.png"/><Relationship Id="rId26" Type="http://schemas.openxmlformats.org/officeDocument/2006/relationships/image" Target="../media/image1390.png"/><Relationship Id="rId3" Type="http://schemas.openxmlformats.org/officeDocument/2006/relationships/image" Target="../media/image1220.png"/><Relationship Id="rId21" Type="http://schemas.openxmlformats.org/officeDocument/2006/relationships/image" Target="../media/image1330.png"/><Relationship Id="rId7" Type="http://schemas.openxmlformats.org/officeDocument/2006/relationships/image" Target="../media/image1260.png"/><Relationship Id="rId17" Type="http://schemas.openxmlformats.org/officeDocument/2006/relationships/image" Target="../media/image1290.png"/><Relationship Id="rId25" Type="http://schemas.openxmlformats.org/officeDocument/2006/relationships/image" Target="../media/image1371.png"/><Relationship Id="rId2" Type="http://schemas.openxmlformats.org/officeDocument/2006/relationships/image" Target="../media/image670.png"/><Relationship Id="rId16" Type="http://schemas.openxmlformats.org/officeDocument/2006/relationships/image" Target="../media/image138.png"/><Relationship Id="rId20" Type="http://schemas.openxmlformats.org/officeDocument/2006/relationships/image" Target="../media/image13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0.png"/><Relationship Id="rId24" Type="http://schemas.openxmlformats.org/officeDocument/2006/relationships/image" Target="../media/image1360.png"/><Relationship Id="rId23" Type="http://schemas.openxmlformats.org/officeDocument/2006/relationships/image" Target="../media/image1351.png"/><Relationship Id="rId28" Type="http://schemas.openxmlformats.org/officeDocument/2006/relationships/image" Target="../media/image81.png"/><Relationship Id="rId19" Type="http://schemas.openxmlformats.org/officeDocument/2006/relationships/image" Target="../media/image1311.png"/><Relationship Id="rId9" Type="http://schemas.openxmlformats.org/officeDocument/2006/relationships/image" Target="../media/image1280.png"/><Relationship Id="rId22" Type="http://schemas.openxmlformats.org/officeDocument/2006/relationships/image" Target="../media/image1341.png"/><Relationship Id="rId27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1.png"/><Relationship Id="rId7" Type="http://schemas.openxmlformats.org/officeDocument/2006/relationships/image" Target="../media/image1411.png"/><Relationship Id="rId12" Type="http://schemas.openxmlformats.org/officeDocument/2006/relationships/image" Target="../media/image1461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0.png"/><Relationship Id="rId11" Type="http://schemas.openxmlformats.org/officeDocument/2006/relationships/image" Target="../media/image145.png"/><Relationship Id="rId5" Type="http://schemas.openxmlformats.org/officeDocument/2006/relationships/image" Target="../media/image149.png"/><Relationship Id="rId15" Type="http://schemas.openxmlformats.org/officeDocument/2006/relationships/image" Target="../media/image80.png"/><Relationship Id="rId10" Type="http://schemas.openxmlformats.org/officeDocument/2006/relationships/image" Target="../media/image144.png"/><Relationship Id="rId4" Type="http://schemas.openxmlformats.org/officeDocument/2006/relationships/image" Target="../media/image1480.png"/><Relationship Id="rId9" Type="http://schemas.openxmlformats.org/officeDocument/2006/relationships/image" Target="../media/image1431.png"/><Relationship Id="rId14" Type="http://schemas.openxmlformats.org/officeDocument/2006/relationships/image" Target="../media/image15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0.png"/><Relationship Id="rId13" Type="http://schemas.openxmlformats.org/officeDocument/2006/relationships/image" Target="../media/image1700.png"/><Relationship Id="rId18" Type="http://schemas.openxmlformats.org/officeDocument/2006/relationships/image" Target="../media/image1750.png"/><Relationship Id="rId3" Type="http://schemas.openxmlformats.org/officeDocument/2006/relationships/image" Target="../media/image1511.png"/><Relationship Id="rId21" Type="http://schemas.openxmlformats.org/officeDocument/2006/relationships/image" Target="../media/image80.png"/><Relationship Id="rId7" Type="http://schemas.openxmlformats.org/officeDocument/2006/relationships/image" Target="../media/image1530.png"/><Relationship Id="rId12" Type="http://schemas.openxmlformats.org/officeDocument/2006/relationships/image" Target="../media/image1550.png"/><Relationship Id="rId17" Type="http://schemas.openxmlformats.org/officeDocument/2006/relationships/image" Target="../media/image1580.png"/><Relationship Id="rId2" Type="http://schemas.openxmlformats.org/officeDocument/2006/relationships/image" Target="../media/image233.png"/><Relationship Id="rId16" Type="http://schemas.openxmlformats.org/officeDocument/2006/relationships/image" Target="../media/image1730.png"/><Relationship Id="rId20" Type="http://schemas.openxmlformats.org/officeDocument/2006/relationships/image" Target="../media/image17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1650.png"/><Relationship Id="rId5" Type="http://schemas.openxmlformats.org/officeDocument/2006/relationships/image" Target="../media/image1590.png"/><Relationship Id="rId15" Type="http://schemas.openxmlformats.org/officeDocument/2006/relationships/image" Target="../media/image1570.png"/><Relationship Id="rId10" Type="http://schemas.openxmlformats.org/officeDocument/2006/relationships/image" Target="../media/image154.png"/><Relationship Id="rId19" Type="http://schemas.openxmlformats.org/officeDocument/2006/relationships/image" Target="../media/image1600.png"/><Relationship Id="rId4" Type="http://schemas.openxmlformats.org/officeDocument/2006/relationships/image" Target="../media/image1161.png"/><Relationship Id="rId9" Type="http://schemas.openxmlformats.org/officeDocument/2006/relationships/image" Target="../media/image1630.png"/><Relationship Id="rId14" Type="http://schemas.openxmlformats.org/officeDocument/2006/relationships/image" Target="../media/image1560.png"/><Relationship Id="rId22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00.png"/><Relationship Id="rId13" Type="http://schemas.openxmlformats.org/officeDocument/2006/relationships/image" Target="../media/image1860.png"/><Relationship Id="rId18" Type="http://schemas.openxmlformats.org/officeDocument/2006/relationships/image" Target="../media/image1911.png"/><Relationship Id="rId3" Type="http://schemas.openxmlformats.org/officeDocument/2006/relationships/image" Target="../media/image1670.png"/><Relationship Id="rId21" Type="http://schemas.openxmlformats.org/officeDocument/2006/relationships/image" Target="../media/image1940.png"/><Relationship Id="rId7" Type="http://schemas.openxmlformats.org/officeDocument/2006/relationships/image" Target="../media/image1800.png"/><Relationship Id="rId12" Type="http://schemas.openxmlformats.org/officeDocument/2006/relationships/image" Target="../media/image1850.png"/><Relationship Id="rId17" Type="http://schemas.openxmlformats.org/officeDocument/2006/relationships/image" Target="../media/image1900.png"/><Relationship Id="rId25" Type="http://schemas.openxmlformats.org/officeDocument/2006/relationships/image" Target="../media/image211.png"/><Relationship Id="rId2" Type="http://schemas.openxmlformats.org/officeDocument/2006/relationships/image" Target="../media/image1660.png"/><Relationship Id="rId16" Type="http://schemas.openxmlformats.org/officeDocument/2006/relationships/image" Target="../media/image1890.png"/><Relationship Id="rId20" Type="http://schemas.openxmlformats.org/officeDocument/2006/relationships/image" Target="../media/image19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0.png"/><Relationship Id="rId11" Type="http://schemas.openxmlformats.org/officeDocument/2006/relationships/image" Target="../media/image1840.png"/><Relationship Id="rId24" Type="http://schemas.openxmlformats.org/officeDocument/2006/relationships/image" Target="../media/image210.png"/><Relationship Id="rId5" Type="http://schemas.openxmlformats.org/officeDocument/2006/relationships/image" Target="../media/image1780.png"/><Relationship Id="rId15" Type="http://schemas.openxmlformats.org/officeDocument/2006/relationships/image" Target="../media/image1880.png"/><Relationship Id="rId23" Type="http://schemas.openxmlformats.org/officeDocument/2006/relationships/image" Target="../media/image207.png"/><Relationship Id="rId10" Type="http://schemas.openxmlformats.org/officeDocument/2006/relationships/image" Target="../media/image1830.png"/><Relationship Id="rId19" Type="http://schemas.openxmlformats.org/officeDocument/2006/relationships/image" Target="../media/image1920.png"/><Relationship Id="rId4" Type="http://schemas.openxmlformats.org/officeDocument/2006/relationships/image" Target="../media/image1680.png"/><Relationship Id="rId9" Type="http://schemas.openxmlformats.org/officeDocument/2006/relationships/image" Target="../media/image1820.png"/><Relationship Id="rId14" Type="http://schemas.openxmlformats.org/officeDocument/2006/relationships/image" Target="../media/image1870.png"/><Relationship Id="rId22" Type="http://schemas.openxmlformats.org/officeDocument/2006/relationships/image" Target="../media/image19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223.png"/><Relationship Id="rId18" Type="http://schemas.openxmlformats.org/officeDocument/2006/relationships/image" Target="../media/image228.png"/><Relationship Id="rId3" Type="http://schemas.openxmlformats.org/officeDocument/2006/relationships/image" Target="../media/image213.png"/><Relationship Id="rId21" Type="http://schemas.openxmlformats.org/officeDocument/2006/relationships/image" Target="../media/image231.png"/><Relationship Id="rId7" Type="http://schemas.openxmlformats.org/officeDocument/2006/relationships/image" Target="../media/image217.png"/><Relationship Id="rId12" Type="http://schemas.openxmlformats.org/officeDocument/2006/relationships/image" Target="../media/image222.png"/><Relationship Id="rId17" Type="http://schemas.openxmlformats.org/officeDocument/2006/relationships/image" Target="../media/image227.png"/><Relationship Id="rId2" Type="http://schemas.openxmlformats.org/officeDocument/2006/relationships/image" Target="../media/image212.png"/><Relationship Id="rId16" Type="http://schemas.openxmlformats.org/officeDocument/2006/relationships/image" Target="../media/image226.png"/><Relationship Id="rId20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png"/><Relationship Id="rId11" Type="http://schemas.openxmlformats.org/officeDocument/2006/relationships/image" Target="../media/image221.png"/><Relationship Id="rId5" Type="http://schemas.openxmlformats.org/officeDocument/2006/relationships/image" Target="../media/image215.png"/><Relationship Id="rId15" Type="http://schemas.openxmlformats.org/officeDocument/2006/relationships/image" Target="../media/image225.png"/><Relationship Id="rId23" Type="http://schemas.openxmlformats.org/officeDocument/2006/relationships/image" Target="../media/image82.gif"/><Relationship Id="rId10" Type="http://schemas.openxmlformats.org/officeDocument/2006/relationships/image" Target="../media/image220.png"/><Relationship Id="rId19" Type="http://schemas.openxmlformats.org/officeDocument/2006/relationships/image" Target="../media/image229.png"/><Relationship Id="rId4" Type="http://schemas.openxmlformats.org/officeDocument/2006/relationships/image" Target="../media/image214.png"/><Relationship Id="rId9" Type="http://schemas.openxmlformats.org/officeDocument/2006/relationships/image" Target="../media/image219.png"/><Relationship Id="rId14" Type="http://schemas.openxmlformats.org/officeDocument/2006/relationships/image" Target="../media/image224.png"/><Relationship Id="rId22" Type="http://schemas.openxmlformats.org/officeDocument/2006/relationships/image" Target="../media/image2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260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2.jpeg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26" Type="http://schemas.openxmlformats.org/officeDocument/2006/relationships/image" Target="../media/image20.png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../media/image28.png"/><Relationship Id="rId25" Type="http://schemas.openxmlformats.org/officeDocument/2006/relationships/image" Target="../media/image19.png"/><Relationship Id="rId2" Type="http://schemas.openxmlformats.org/officeDocument/2006/relationships/image" Target="../media/image13.jpeg"/><Relationship Id="rId16" Type="http://schemas.openxmlformats.org/officeDocument/2006/relationships/image" Target="../media/image29.png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../media/image18.png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../media/image14.png"/><Relationship Id="rId10" Type="http://schemas.openxmlformats.org/officeDocument/2006/relationships/image" Target="NULL"/><Relationship Id="rId19" Type="http://schemas.openxmlformats.org/officeDocument/2006/relationships/image" Target="../media/image32.png"/><Relationship Id="rId4" Type="http://schemas.openxmlformats.org/officeDocument/2006/relationships/image" Target="NULL"/><Relationship Id="rId9" Type="http://schemas.openxmlformats.org/officeDocument/2006/relationships/image" Target="../media/image280.png"/><Relationship Id="rId14" Type="http://schemas.openxmlformats.org/officeDocument/2006/relationships/image" Target="NULL"/><Relationship Id="rId22" Type="http://schemas.openxmlformats.org/officeDocument/2006/relationships/image" Target="../media/image30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3.png"/><Relationship Id="rId3" Type="http://schemas.openxmlformats.org/officeDocument/2006/relationships/image" Target="../media/image22.png"/><Relationship Id="rId12" Type="http://schemas.openxmlformats.org/officeDocument/2006/relationships/image" Target="../media/image23.jpeg"/><Relationship Id="rId17" Type="http://schemas.openxmlformats.org/officeDocument/2006/relationships/image" Target="../media/image2110.png"/><Relationship Id="rId2" Type="http://schemas.openxmlformats.org/officeDocument/2006/relationships/image" Target="../media/image21.png"/><Relationship Id="rId16" Type="http://schemas.openxmlformats.org/officeDocument/2006/relationships/image" Target="../media/image2012.pn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15" Type="http://schemas.openxmlformats.org/officeDocument/2006/relationships/image" Target="../media/image192.png"/><Relationship Id="rId10" Type="http://schemas.openxmlformats.org/officeDocument/2006/relationships/image" Target="NULL"/><Relationship Id="rId4" Type="http://schemas.openxmlformats.org/officeDocument/2006/relationships/image" Target="../media/image13.jpeg"/><Relationship Id="rId1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26" Type="http://schemas.openxmlformats.org/officeDocument/2006/relationships/image" Target="../media/image39.png"/><Relationship Id="rId3" Type="http://schemas.openxmlformats.org/officeDocument/2006/relationships/image" Target="../media/image23.png"/><Relationship Id="rId21" Type="http://schemas.openxmlformats.org/officeDocument/2006/relationships/image" Target="../media/image34.png"/><Relationship Id="rId12" Type="http://schemas.openxmlformats.org/officeDocument/2006/relationships/image" Target="../media/image23.jpeg"/><Relationship Id="rId17" Type="http://schemas.openxmlformats.org/officeDocument/2006/relationships/image" Target="../media/image2110.png"/><Relationship Id="rId25" Type="http://schemas.openxmlformats.org/officeDocument/2006/relationships/image" Target="../media/image38.png"/><Relationship Id="rId2" Type="http://schemas.openxmlformats.org/officeDocument/2006/relationships/image" Target="../media/image2210.png"/><Relationship Id="rId16" Type="http://schemas.openxmlformats.org/officeDocument/2006/relationships/image" Target="../media/image2012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24" Type="http://schemas.openxmlformats.org/officeDocument/2006/relationships/image" Target="../media/image37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image" Target="NULL"/><Relationship Id="rId19" Type="http://schemas.openxmlformats.org/officeDocument/2006/relationships/image" Target="../media/image27.png"/><Relationship Id="rId4" Type="http://schemas.openxmlformats.org/officeDocument/2006/relationships/image" Target="../media/image13.jpeg"/><Relationship Id="rId14" Type="http://schemas.openxmlformats.org/officeDocument/2006/relationships/image" Target="../media/image25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1600" y="-108347"/>
            <a:ext cx="8048116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pt-BR" sz="3200" b="1" kern="0" dirty="0">
                <a:solidFill>
                  <a:srgbClr val="FF0000"/>
                </a:solidFill>
                <a:ea typeface="+mj-ea"/>
                <a:cs typeface="Arial" pitchFamily="34" charset="0"/>
              </a:rPr>
              <a:t>Mecânica</a:t>
            </a:r>
            <a:br>
              <a:rPr lang="pt-BR" sz="3200" b="1" kern="0" dirty="0">
                <a:solidFill>
                  <a:srgbClr val="FF0000"/>
                </a:solidFill>
                <a:ea typeface="+mj-ea"/>
                <a:cs typeface="Arial" pitchFamily="34" charset="0"/>
              </a:rPr>
            </a:br>
            <a:r>
              <a:rPr lang="pt-BR" b="1" kern="0" dirty="0">
                <a:ea typeface="+mj-ea"/>
                <a:cs typeface="Arial" pitchFamily="34" charset="0"/>
              </a:rPr>
              <a:t>4300153 - Segundo Semestre de 2022</a:t>
            </a:r>
          </a:p>
          <a:p>
            <a:pPr algn="ctr">
              <a:defRPr/>
            </a:pPr>
            <a:r>
              <a:rPr lang="pt-BR" b="1" kern="0" dirty="0">
                <a:solidFill>
                  <a:srgbClr val="FF0000"/>
                </a:solidFill>
                <a:ea typeface="+mj-ea"/>
                <a:cs typeface="Arial" pitchFamily="34" charset="0"/>
              </a:rPr>
              <a:t>5</a:t>
            </a:r>
            <a:r>
              <a:rPr lang="pt-BR" b="1" kern="0" baseline="30000" dirty="0">
                <a:solidFill>
                  <a:srgbClr val="FF0000"/>
                </a:solidFill>
                <a:ea typeface="+mj-ea"/>
                <a:cs typeface="Arial" pitchFamily="34" charset="0"/>
              </a:rPr>
              <a:t>a</a:t>
            </a:r>
            <a:r>
              <a:rPr lang="pt-BR" b="1" kern="0" dirty="0">
                <a:solidFill>
                  <a:srgbClr val="FF0000"/>
                </a:solidFill>
                <a:ea typeface="+mj-ea"/>
                <a:cs typeface="Arial" pitchFamily="34" charset="0"/>
              </a:rPr>
              <a:t> Aula – </a:t>
            </a:r>
            <a:r>
              <a:rPr lang="pt-BR" b="1" dirty="0">
                <a:solidFill>
                  <a:srgbClr val="FF0000"/>
                </a:solidFill>
              </a:rPr>
              <a:t>Conservação da quantidade de movimento linear</a:t>
            </a:r>
            <a:r>
              <a:rPr lang="pt-BR" b="1" kern="0" dirty="0">
                <a:solidFill>
                  <a:srgbClr val="FF0000"/>
                </a:solidFill>
                <a:ea typeface="+mj-ea"/>
                <a:cs typeface="Arial" pitchFamily="34" charset="0"/>
              </a:rPr>
              <a:t>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846949" y="4062250"/>
            <a:ext cx="5076825" cy="90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1600" b="1" kern="0" dirty="0" err="1"/>
              <a:t>Nilberto</a:t>
            </a:r>
            <a:r>
              <a:rPr lang="pt-BR" sz="1600" b="1" kern="0" dirty="0"/>
              <a:t> H. Medina e </a:t>
            </a:r>
            <a:r>
              <a:rPr lang="pt-BR" sz="1600" b="1" kern="0" dirty="0" err="1"/>
              <a:t>Vito</a:t>
            </a:r>
            <a:r>
              <a:rPr lang="pt-BR" sz="1600" b="1" kern="0" dirty="0"/>
              <a:t> </a:t>
            </a:r>
            <a:r>
              <a:rPr lang="pt-BR" sz="1600" b="1" kern="0" dirty="0" err="1"/>
              <a:t>Vanin</a:t>
            </a:r>
            <a:endParaRPr lang="pt-BR" sz="1600" b="1" kern="0" dirty="0"/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1600" b="1" kern="0" dirty="0">
                <a:solidFill>
                  <a:srgbClr val="002060"/>
                </a:solidFill>
                <a:hlinkClick r:id="rId3"/>
              </a:rPr>
              <a:t>medina@if.usp.br</a:t>
            </a:r>
            <a:r>
              <a:rPr lang="pt-BR" sz="1600" b="1" kern="0" dirty="0">
                <a:solidFill>
                  <a:srgbClr val="002060"/>
                </a:solidFill>
              </a:rPr>
              <a:t>, </a:t>
            </a:r>
            <a:r>
              <a:rPr lang="pt-BR" sz="1600" b="1" kern="0" dirty="0">
                <a:solidFill>
                  <a:srgbClr val="002060"/>
                </a:solidFill>
                <a:hlinkClick r:id="rId4"/>
              </a:rPr>
              <a:t>vanin@if.usp.br</a:t>
            </a:r>
            <a:endParaRPr lang="pt-BR" sz="1600" b="1" kern="0" dirty="0">
              <a:solidFill>
                <a:srgbClr val="002060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1600" b="1" kern="0">
                <a:solidFill>
                  <a:srgbClr val="002060"/>
                </a:solidFill>
              </a:rPr>
              <a:t>29-30/08/2022</a:t>
            </a:r>
            <a:endParaRPr lang="pt-BR" sz="1600" b="1" kern="0" dirty="0">
              <a:solidFill>
                <a:srgbClr val="002060"/>
              </a:solidFill>
            </a:endParaRPr>
          </a:p>
        </p:txBody>
      </p:sp>
      <p:sp>
        <p:nvSpPr>
          <p:cNvPr id="2" name="AutoShape 6" descr="Resultado de imagem para galileo galilei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86" y="1029884"/>
            <a:ext cx="4330014" cy="308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31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11777" y="341532"/>
                <a:ext cx="80528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hangingPunct="0"/>
                <a:r>
                  <a:rPr lang="pt-BR" sz="1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0,4 kg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22 m/s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pt-BR" sz="1600" dirty="0">
                    <a:solidFill>
                      <a:srgbClr val="C0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-</a:t>
                </a: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8,3 m/s (</a:t>
                </a:r>
                <a:r>
                  <a:rPr lang="pt-BR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já adaptado ao referencial</a:t>
                </a: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     </a:t>
                </a:r>
                <a:r>
                  <a:rPr lang="pt-BR" sz="1600" i="1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d</a:t>
                </a: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30 cm</a:t>
                </a:r>
                <a:r>
                  <a:rPr lang="pt-BR" dirty="0"/>
                  <a:t> </a:t>
                </a: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7" y="341532"/>
                <a:ext cx="8052867" cy="369332"/>
              </a:xfrm>
              <a:prstGeom prst="rect">
                <a:avLst/>
              </a:prstGeom>
              <a:blipFill>
                <a:blip r:embed="rId2"/>
                <a:stretch>
                  <a:fillRect t="-3279" b="-147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ixaDeTexto 2"/>
          <p:cNvSpPr txBox="1"/>
          <p:nvPr/>
        </p:nvSpPr>
        <p:spPr>
          <a:xfrm>
            <a:off x="34999" y="68333"/>
            <a:ext cx="774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Lista 2 ex. 6. 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Força na mão do goleiro ao espalmar a bola – uma dimensão</a:t>
            </a:r>
            <a:endParaRPr lang="pt-BR" dirty="0">
              <a:solidFill>
                <a:srgbClr val="0070C0"/>
              </a:solidFill>
            </a:endParaRPr>
          </a:p>
        </p:txBody>
      </p:sp>
      <p:grpSp>
        <p:nvGrpSpPr>
          <p:cNvPr id="26" name="Agrupar 25"/>
          <p:cNvGrpSpPr/>
          <p:nvPr/>
        </p:nvGrpSpPr>
        <p:grpSpPr>
          <a:xfrm>
            <a:off x="8436578" y="2079084"/>
            <a:ext cx="576000" cy="338554"/>
            <a:chOff x="6526736" y="3818987"/>
            <a:chExt cx="1584000" cy="338554"/>
          </a:xfrm>
        </p:grpSpPr>
        <p:cxnSp>
          <p:nvCxnSpPr>
            <p:cNvPr id="19" name="Conector de Seta Reta 18"/>
            <p:cNvCxnSpPr/>
            <p:nvPr/>
          </p:nvCxnSpPr>
          <p:spPr>
            <a:xfrm>
              <a:off x="6526736" y="4130549"/>
              <a:ext cx="1584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ixaDeTexto 23"/>
            <p:cNvSpPr txBox="1"/>
            <p:nvPr/>
          </p:nvSpPr>
          <p:spPr>
            <a:xfrm>
              <a:off x="7794073" y="3818987"/>
              <a:ext cx="2766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ixaDeTexto 45"/>
              <p:cNvSpPr txBox="1"/>
              <p:nvPr/>
            </p:nvSpPr>
            <p:spPr>
              <a:xfrm>
                <a:off x="155708" y="2922620"/>
                <a:ext cx="6347314" cy="5197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𝑏𝑜𝑙𝑎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𝑔𝑜𝑙𝑒𝑖𝑟𝑜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𝑏𝑜𝑙𝑎</m:t>
                              </m:r>
                            </m:sub>
                          </m:sSub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−0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0,4∙</m:t>
                          </m:r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−22</m:t>
                              </m:r>
                            </m:e>
                          </m:d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0,027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=−300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, </m:t>
                      </m:r>
                    </m:oMath>
                  </m:oMathPara>
                </a14:m>
                <a:endParaRPr lang="pt-BR" sz="16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6" name="CaixaDeTexto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08" y="2922620"/>
                <a:ext cx="6347314" cy="5197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Agrupar 8"/>
          <p:cNvGrpSpPr/>
          <p:nvPr/>
        </p:nvGrpSpPr>
        <p:grpSpPr>
          <a:xfrm>
            <a:off x="5817658" y="678213"/>
            <a:ext cx="3221647" cy="1023099"/>
            <a:chOff x="5842614" y="1357195"/>
            <a:chExt cx="3221647" cy="1023099"/>
          </a:xfrm>
        </p:grpSpPr>
        <p:pic>
          <p:nvPicPr>
            <p:cNvPr id="5122" name="Picture 2" descr="Desenho de bola da fifa 2014 pintado e colorido por Martns o dia ..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614" y="1649710"/>
              <a:ext cx="932660" cy="730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Desenho de bola da fifa 2014 pintado e colorido por Martns o dia ..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2394" y="1649710"/>
              <a:ext cx="932660" cy="730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5950691" y="1375442"/>
              <a:ext cx="6761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Antes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7751611" y="1357195"/>
              <a:ext cx="9302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Depois</a:t>
              </a:r>
            </a:p>
          </p:txBody>
        </p:sp>
        <p:cxnSp>
          <p:nvCxnSpPr>
            <p:cNvPr id="8" name="Conector de Seta Reta 7"/>
            <p:cNvCxnSpPr/>
            <p:nvPr/>
          </p:nvCxnSpPr>
          <p:spPr>
            <a:xfrm flipV="1">
              <a:off x="6542361" y="2010920"/>
              <a:ext cx="645459" cy="76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9"/>
            <p:cNvCxnSpPr/>
            <p:nvPr/>
          </p:nvCxnSpPr>
          <p:spPr>
            <a:xfrm flipH="1" flipV="1">
              <a:off x="7577989" y="2005751"/>
              <a:ext cx="460677" cy="51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ixaDeTexto 26"/>
                <p:cNvSpPr txBox="1"/>
                <p:nvPr/>
              </p:nvSpPr>
              <p:spPr>
                <a:xfrm>
                  <a:off x="6699045" y="1683314"/>
                  <a:ext cx="26154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7" name="CaixaDeTexto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9045" y="1683314"/>
                  <a:ext cx="261546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20930" t="-43478" r="-74419" b="-19565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aixaDeTexto 28"/>
                <p:cNvSpPr txBox="1"/>
                <p:nvPr/>
              </p:nvSpPr>
              <p:spPr>
                <a:xfrm>
                  <a:off x="7577989" y="1646531"/>
                  <a:ext cx="288028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9" name="CaixaDeTex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7989" y="1646531"/>
                  <a:ext cx="288028" cy="299249"/>
                </a:xfrm>
                <a:prstGeom prst="rect">
                  <a:avLst/>
                </a:prstGeom>
                <a:blipFill>
                  <a:blip r:embed="rId11"/>
                  <a:stretch>
                    <a:fillRect l="-17021" t="-40816" r="-70213" b="-2857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194" name="Picture 2" descr="50+ Imagens de Desenhos para Colorir Pintar e Imprimir da Mão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3622" y="1631208"/>
              <a:ext cx="530639" cy="749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tângulo 5"/>
          <p:cNvSpPr/>
          <p:nvPr/>
        </p:nvSpPr>
        <p:spPr>
          <a:xfrm>
            <a:off x="5640895" y="2963936"/>
            <a:ext cx="756000" cy="4784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86EAE0F6-6E40-E84B-A930-C6FA12476EED}"/>
              </a:ext>
            </a:extLst>
          </p:cNvPr>
          <p:cNvGrpSpPr/>
          <p:nvPr/>
        </p:nvGrpSpPr>
        <p:grpSpPr>
          <a:xfrm>
            <a:off x="5973257" y="1791994"/>
            <a:ext cx="2484000" cy="1138814"/>
            <a:chOff x="5994916" y="2587196"/>
            <a:chExt cx="2484000" cy="1138814"/>
          </a:xfrm>
        </p:grpSpPr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594A4E89-F004-ABFD-2696-382D66C4C48A}"/>
                </a:ext>
              </a:extLst>
            </p:cNvPr>
            <p:cNvCxnSpPr/>
            <p:nvPr/>
          </p:nvCxnSpPr>
          <p:spPr>
            <a:xfrm>
              <a:off x="6040554" y="3063139"/>
              <a:ext cx="185763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AE9CB86F-64DC-8605-62BE-542FAFDEAA48}"/>
                </a:ext>
              </a:extLst>
            </p:cNvPr>
            <p:cNvCxnSpPr>
              <a:cxnSpLocks/>
            </p:cNvCxnSpPr>
            <p:nvPr/>
          </p:nvCxnSpPr>
          <p:spPr>
            <a:xfrm>
              <a:off x="7291947" y="2629350"/>
              <a:ext cx="595873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de Seta Reta 22">
              <a:extLst>
                <a:ext uri="{FF2B5EF4-FFF2-40B4-BE49-F238E27FC236}">
                  <a16:creationId xmlns:a16="http://schemas.microsoft.com/office/drawing/2014/main" id="{295AE6EC-FA79-509B-6481-F17B83A4DD5F}"/>
                </a:ext>
              </a:extLst>
            </p:cNvPr>
            <p:cNvCxnSpPr/>
            <p:nvPr/>
          </p:nvCxnSpPr>
          <p:spPr>
            <a:xfrm flipV="1">
              <a:off x="6040554" y="3056571"/>
              <a:ext cx="645459" cy="76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de Seta Reta 24">
              <a:extLst>
                <a:ext uri="{FF2B5EF4-FFF2-40B4-BE49-F238E27FC236}">
                  <a16:creationId xmlns:a16="http://schemas.microsoft.com/office/drawing/2014/main" id="{F146D866-6CE7-F2C1-2F88-4832B60D2316}"/>
                </a:ext>
              </a:extLst>
            </p:cNvPr>
            <p:cNvCxnSpPr/>
            <p:nvPr/>
          </p:nvCxnSpPr>
          <p:spPr>
            <a:xfrm flipH="1" flipV="1">
              <a:off x="6795795" y="2623196"/>
              <a:ext cx="460677" cy="516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CaixaDeTexto 27">
                  <a:extLst>
                    <a:ext uri="{FF2B5EF4-FFF2-40B4-BE49-F238E27FC236}">
                      <a16:creationId xmlns:a16="http://schemas.microsoft.com/office/drawing/2014/main" id="{297CA181-AA56-75B1-2B2A-3A0F0742F7A6}"/>
                    </a:ext>
                  </a:extLst>
                </p:cNvPr>
                <p:cNvSpPr txBox="1"/>
                <p:nvPr/>
              </p:nvSpPr>
              <p:spPr>
                <a:xfrm>
                  <a:off x="6037334" y="2678334"/>
                  <a:ext cx="26154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33" name="CaixaDeTexto 32">
                  <a:extLst>
                    <a:ext uri="{FF2B5EF4-FFF2-40B4-BE49-F238E27FC236}">
                      <a16:creationId xmlns:a16="http://schemas.microsoft.com/office/drawing/2014/main" id="{15DA3E04-B9B0-60BC-447C-02B3424F7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7334" y="2678334"/>
                  <a:ext cx="261546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20930" t="-48889" r="-74419" b="-17778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Arco 29">
              <a:extLst>
                <a:ext uri="{FF2B5EF4-FFF2-40B4-BE49-F238E27FC236}">
                  <a16:creationId xmlns:a16="http://schemas.microsoft.com/office/drawing/2014/main" id="{A4A35CE3-EA5C-A1E6-3CB4-194BC71220E1}"/>
                </a:ext>
              </a:extLst>
            </p:cNvPr>
            <p:cNvSpPr/>
            <p:nvPr/>
          </p:nvSpPr>
          <p:spPr>
            <a:xfrm>
              <a:off x="7306237" y="2630508"/>
              <a:ext cx="1152000" cy="432000"/>
            </a:xfrm>
            <a:prstGeom prst="arc">
              <a:avLst>
                <a:gd name="adj1" fmla="val 16200000"/>
                <a:gd name="adj2" fmla="val 5370479"/>
              </a:avLst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2946F953-185B-0AE4-10FF-AF80A932625B}"/>
                </a:ext>
              </a:extLst>
            </p:cNvPr>
            <p:cNvSpPr/>
            <p:nvPr/>
          </p:nvSpPr>
          <p:spPr>
            <a:xfrm>
              <a:off x="5994916" y="3026508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C166DA28-92EA-0DD8-3401-29944AB837F9}"/>
                </a:ext>
              </a:extLst>
            </p:cNvPr>
            <p:cNvSpPr/>
            <p:nvPr/>
          </p:nvSpPr>
          <p:spPr>
            <a:xfrm>
              <a:off x="7245355" y="2587196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3" name="Conector de Seta Reta 32">
              <a:extLst>
                <a:ext uri="{FF2B5EF4-FFF2-40B4-BE49-F238E27FC236}">
                  <a16:creationId xmlns:a16="http://schemas.microsoft.com/office/drawing/2014/main" id="{7A3A65DD-503C-2B14-C484-49A8C0BEED4D}"/>
                </a:ext>
              </a:extLst>
            </p:cNvPr>
            <p:cNvCxnSpPr/>
            <p:nvPr/>
          </p:nvCxnSpPr>
          <p:spPr>
            <a:xfrm>
              <a:off x="6030916" y="3419264"/>
              <a:ext cx="2448000" cy="0"/>
            </a:xfrm>
            <a:prstGeom prst="straightConnector1">
              <a:avLst/>
            </a:prstGeom>
            <a:ln>
              <a:solidFill>
                <a:srgbClr val="00B0F0"/>
              </a:solidFill>
              <a:headEnd type="arrow" w="lg" len="lg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CaixaDeTexto 37">
                  <a:extLst>
                    <a:ext uri="{FF2B5EF4-FFF2-40B4-BE49-F238E27FC236}">
                      <a16:creationId xmlns:a16="http://schemas.microsoft.com/office/drawing/2014/main" id="{CDD13714-0011-5FBF-9752-129B0603E13A}"/>
                    </a:ext>
                  </a:extLst>
                </p:cNvPr>
                <p:cNvSpPr txBox="1"/>
                <p:nvPr/>
              </p:nvSpPr>
              <p:spPr>
                <a:xfrm>
                  <a:off x="7070883" y="3449011"/>
                  <a:ext cx="348943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pt-BR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CaixaDeTexto 37">
                  <a:extLst>
                    <a:ext uri="{FF2B5EF4-FFF2-40B4-BE49-F238E27FC236}">
                      <a16:creationId xmlns:a16="http://schemas.microsoft.com/office/drawing/2014/main" id="{CDD13714-0011-5FBF-9752-129B0603E1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0883" y="3449011"/>
                  <a:ext cx="348943" cy="276999"/>
                </a:xfrm>
                <a:prstGeom prst="rect">
                  <a:avLst/>
                </a:prstGeom>
                <a:blipFill>
                  <a:blip r:embed="rId17"/>
                  <a:stretch>
                    <a:fillRect b="-6522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5A3E0C35-ACDB-69DA-2E16-AB856A7EE16D}"/>
                  </a:ext>
                </a:extLst>
              </p:cNvPr>
              <p:cNvSpPr txBox="1"/>
              <p:nvPr/>
            </p:nvSpPr>
            <p:spPr>
              <a:xfrm>
                <a:off x="6874637" y="1520028"/>
                <a:ext cx="288028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5A3E0C35-ACDB-69DA-2E16-AB856A7EE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637" y="1520028"/>
                <a:ext cx="288028" cy="299249"/>
              </a:xfrm>
              <a:prstGeom prst="rect">
                <a:avLst/>
              </a:prstGeom>
              <a:blipFill>
                <a:blip r:embed="rId18"/>
                <a:stretch>
                  <a:fillRect l="-19149" t="-40816" r="-68085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Elipse 44">
            <a:extLst>
              <a:ext uri="{FF2B5EF4-FFF2-40B4-BE49-F238E27FC236}">
                <a16:creationId xmlns:a16="http://schemas.microsoft.com/office/drawing/2014/main" id="{9E1E7577-A76B-C0B8-0CF2-C05A7C51EC34}"/>
              </a:ext>
            </a:extLst>
          </p:cNvPr>
          <p:cNvSpPr/>
          <p:nvPr/>
        </p:nvSpPr>
        <p:spPr>
          <a:xfrm>
            <a:off x="8382578" y="2335303"/>
            <a:ext cx="108000" cy="10800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EE484C79-C60B-0204-E719-C189466B0314}"/>
              </a:ext>
            </a:extLst>
          </p:cNvPr>
          <p:cNvSpPr txBox="1"/>
          <p:nvPr/>
        </p:nvSpPr>
        <p:spPr>
          <a:xfrm>
            <a:off x="8067215" y="2248361"/>
            <a:ext cx="253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794A600-4C3F-1E90-BEE6-B25A59BAB163}"/>
              </a:ext>
            </a:extLst>
          </p:cNvPr>
          <p:cNvSpPr txBox="1"/>
          <p:nvPr/>
        </p:nvSpPr>
        <p:spPr>
          <a:xfrm>
            <a:off x="99343" y="824785"/>
            <a:ext cx="38809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Olhando a eq.(5) na situação da figura, </a:t>
            </a:r>
          </a:p>
          <a:p>
            <a:r>
              <a:rPr lang="pt-BR" sz="1600" dirty="0"/>
              <a:t>inclusive com a mudança da origem: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A585C45A-0782-E16C-49BC-6162994072CC}"/>
                  </a:ext>
                </a:extLst>
              </p:cNvPr>
              <p:cNvSpPr txBox="1"/>
              <p:nvPr/>
            </p:nvSpPr>
            <p:spPr>
              <a:xfrm>
                <a:off x="395498" y="1531114"/>
                <a:ext cx="3160501" cy="5357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r>
                      <a:rPr lang="pt-B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pt-B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pt-BR" sz="18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pt-B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8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0,6</m:t>
                        </m:r>
                      </m:num>
                      <m:den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den>
                    </m:f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=0,027</m:t>
                    </m:r>
                  </m:oMath>
                </a14:m>
                <a:r>
                  <a:rPr lang="pt-BR" dirty="0"/>
                  <a:t> s</a:t>
                </a: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A585C45A-0782-E16C-49BC-616299407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98" y="1531114"/>
                <a:ext cx="3160501" cy="535788"/>
              </a:xfrm>
              <a:prstGeom prst="rect">
                <a:avLst/>
              </a:prstGeom>
              <a:blipFill>
                <a:blip r:embed="rId19"/>
                <a:stretch>
                  <a:fillRect b="-113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16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/>
          </p:cNvGraphicFramePr>
          <p:nvPr/>
        </p:nvGraphicFramePr>
        <p:xfrm>
          <a:off x="6822583" y="641746"/>
          <a:ext cx="2253596" cy="1830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752698" imgH="2884627" progId="Origin50.Graph">
                  <p:embed/>
                </p:oleObj>
              </mc:Choice>
              <mc:Fallback>
                <p:oleObj name="Graph" r:id="rId2" imgW="3752698" imgH="2884627" progId="Origin50.Graph">
                  <p:embed/>
                  <p:pic>
                    <p:nvPicPr>
                      <p:cNvPr id="2" name="Objeto 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221" t="4494" r="3262" b="5118"/>
                      <a:stretch>
                        <a:fillRect/>
                      </a:stretch>
                    </p:blipFill>
                    <p:spPr bwMode="auto">
                      <a:xfrm>
                        <a:off x="6822583" y="641746"/>
                        <a:ext cx="2253596" cy="18305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/>
          <p:cNvSpPr/>
          <p:nvPr/>
        </p:nvSpPr>
        <p:spPr>
          <a:xfrm>
            <a:off x="35560" y="387688"/>
            <a:ext cx="69662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figura ao lado é um gráfico aproximado da força exercida durante o choque de uma bola de tênis com uma parede, em função do tempo. A massa da bola é 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58 g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 sua velocidade inicial era 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32 m/s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numa direção perpendicular à parede; ela recua com velocidade de mesmo módulo, perpendicularmente à parede. </a:t>
            </a:r>
            <a:endParaRPr lang="pt-BR" sz="1600" dirty="0">
              <a:solidFill>
                <a:srgbClr val="0070C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-1" y="60960"/>
            <a:ext cx="707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Lista 2, Ex. 9. Movimento da bola de tênis que rebate na parede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35560" y="1371106"/>
            <a:ext cx="57509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</a:pP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Calcule o momento inicial e final da bola e a variação do momento.</a:t>
            </a:r>
          </a:p>
        </p:txBody>
      </p:sp>
      <p:grpSp>
        <p:nvGrpSpPr>
          <p:cNvPr id="31" name="Grupo 30"/>
          <p:cNvGrpSpPr/>
          <p:nvPr/>
        </p:nvGrpSpPr>
        <p:grpSpPr>
          <a:xfrm>
            <a:off x="0" y="1678643"/>
            <a:ext cx="4422364" cy="704456"/>
            <a:chOff x="0" y="1678643"/>
            <a:chExt cx="4422364" cy="704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tângulo 5"/>
                <p:cNvSpPr/>
                <p:nvPr/>
              </p:nvSpPr>
              <p:spPr>
                <a:xfrm>
                  <a:off x="13961" y="1678643"/>
                  <a:ext cx="392985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58</m:t>
                        </m:r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sSup>
                          <m:sSup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∙32 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1,86</m:t>
                        </m:r>
                        <m:r>
                          <a:rPr lang="pt-BR" sz="16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i="0">
                            <a:latin typeface="Cambria Math" panose="02040503050406030204" pitchFamily="18" charset="0"/>
                          </a:rPr>
                          <m:t>kg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i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i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i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6" name="Retângulo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61" y="1678643"/>
                  <a:ext cx="3929858" cy="33855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tângulo 6"/>
                <p:cNvSpPr/>
                <p:nvPr/>
              </p:nvSpPr>
              <p:spPr>
                <a:xfrm>
                  <a:off x="0" y="2019858"/>
                  <a:ext cx="4422364" cy="3632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58</m:t>
                        </m:r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sSup>
                          <m:sSup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−32</m:t>
                            </m:r>
                          </m:e>
                        </m:d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−1,86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i="0">
                            <a:latin typeface="Cambria Math" panose="02040503050406030204" pitchFamily="18" charset="0"/>
                          </a:rPr>
                          <m:t>kg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i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i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i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7" name="Retângulo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2019858"/>
                  <a:ext cx="4422364" cy="36324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upo 31"/>
          <p:cNvGrpSpPr/>
          <p:nvPr/>
        </p:nvGrpSpPr>
        <p:grpSpPr>
          <a:xfrm>
            <a:off x="83726" y="2373009"/>
            <a:ext cx="4286926" cy="338554"/>
            <a:chOff x="83726" y="2373009"/>
            <a:chExt cx="4286926" cy="3385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ixaDeTexto 8"/>
                <p:cNvSpPr txBox="1"/>
                <p:nvPr/>
              </p:nvSpPr>
              <p:spPr>
                <a:xfrm>
                  <a:off x="83726" y="2423240"/>
                  <a:ext cx="1190774" cy="2659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9" name="CaixaDeTexto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26" y="2423240"/>
                  <a:ext cx="1190774" cy="26597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077" b="-2790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tângulo 9"/>
                <p:cNvSpPr/>
                <p:nvPr/>
              </p:nvSpPr>
              <p:spPr>
                <a:xfrm>
                  <a:off x="1119762" y="2373009"/>
                  <a:ext cx="325089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−1,86−1,86</m:t>
                            </m:r>
                          </m:e>
                        </m:d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=−3,72 </m:t>
                        </m:r>
                        <m:r>
                          <m:rPr>
                            <m:sty m:val="p"/>
                          </m:rPr>
                          <a:rPr lang="pt-BR" sz="1600" i="0">
                            <a:latin typeface="Cambria Math" panose="02040503050406030204" pitchFamily="18" charset="0"/>
                          </a:rPr>
                          <m:t>kg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i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i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i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0" name="Retângulo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9762" y="2373009"/>
                  <a:ext cx="3250890" cy="33855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Retângulo 10"/>
          <p:cNvSpPr/>
          <p:nvPr/>
        </p:nvSpPr>
        <p:spPr>
          <a:xfrm>
            <a:off x="0" y="2701279"/>
            <a:ext cx="88794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spcAft>
                <a:spcPts val="0"/>
              </a:spcAft>
            </a:pP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Calcule o valor máximo da força, </a:t>
            </a:r>
            <a:r>
              <a:rPr lang="pt-BR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pt-BR" sz="1600" baseline="-25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max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durante a colisão, considerando que o módulo da força varia com o tempo conforme o gráfico.</a:t>
            </a:r>
          </a:p>
        </p:txBody>
      </p:sp>
      <p:grpSp>
        <p:nvGrpSpPr>
          <p:cNvPr id="33" name="Grupo 32"/>
          <p:cNvGrpSpPr/>
          <p:nvPr/>
        </p:nvGrpSpPr>
        <p:grpSpPr>
          <a:xfrm>
            <a:off x="83726" y="3203457"/>
            <a:ext cx="8471933" cy="668533"/>
            <a:chOff x="83726" y="3203457"/>
            <a:chExt cx="8471933" cy="668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tângulo 11"/>
                <p:cNvSpPr/>
                <p:nvPr/>
              </p:nvSpPr>
              <p:spPr>
                <a:xfrm>
                  <a:off x="83726" y="3218670"/>
                  <a:ext cx="1256305" cy="6533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B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𝑡𝑓</m:t>
                            </m:r>
                          </m:sup>
                          <m:e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  <m:r>
                              <m:rPr>
                                <m:brk m:alnAt="23"/>
                              </m:rPr>
                              <a:rPr lang="pt-B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nary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2" name="Retângulo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26" y="3218670"/>
                  <a:ext cx="1256305" cy="65332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tângulo 12"/>
                <p:cNvSpPr/>
                <p:nvPr/>
              </p:nvSpPr>
              <p:spPr>
                <a:xfrm>
                  <a:off x="1214388" y="3344041"/>
                  <a:ext cx="75495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13" name="Retângu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4388" y="3344041"/>
                  <a:ext cx="754950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21667" r="-34677" b="-8333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aixaDeTexto 14"/>
                <p:cNvSpPr txBox="1"/>
                <p:nvPr/>
              </p:nvSpPr>
              <p:spPr>
                <a:xfrm>
                  <a:off x="2057400" y="3280263"/>
                  <a:ext cx="2747740" cy="4762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rea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do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trap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zio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5" name="CaixaDeTexto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400" y="3280263"/>
                  <a:ext cx="2747740" cy="47628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ixaDeTexto 15"/>
                <p:cNvSpPr txBox="1"/>
                <p:nvPr/>
              </p:nvSpPr>
              <p:spPr>
                <a:xfrm>
                  <a:off x="5018729" y="3203457"/>
                  <a:ext cx="3536930" cy="4925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−3,72</m:t>
                            </m:r>
                          </m:e>
                        </m:d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6+2</m:t>
                                </m:r>
                              </m:e>
                            </m:d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sSup>
                              <m:sSup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−3</m:t>
                                </m:r>
                              </m:sup>
                            </m:sSup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𝑀𝐴𝑋</m:t>
                                </m:r>
                              </m:sub>
                            </m:sSub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6" name="CaixaDeTexto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8729" y="3203457"/>
                  <a:ext cx="3536930" cy="492507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upo 33"/>
          <p:cNvGrpSpPr/>
          <p:nvPr/>
        </p:nvGrpSpPr>
        <p:grpSpPr>
          <a:xfrm>
            <a:off x="83726" y="3874928"/>
            <a:ext cx="4320238" cy="462627"/>
            <a:chOff x="83726" y="3874928"/>
            <a:chExt cx="4320238" cy="4626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aixaDeTexto 16"/>
                <p:cNvSpPr txBox="1"/>
                <p:nvPr/>
              </p:nvSpPr>
              <p:spPr>
                <a:xfrm>
                  <a:off x="83726" y="3874928"/>
                  <a:ext cx="1556003" cy="4626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𝑀𝐴𝑋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×3,72</m:t>
                            </m:r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×1</m:t>
                            </m:r>
                            <m:sSup>
                              <m:sSup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7" name="CaixaDeTexto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26" y="3874928"/>
                  <a:ext cx="1556003" cy="462627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ixaDeTexto 17"/>
                <p:cNvSpPr txBox="1"/>
                <p:nvPr/>
              </p:nvSpPr>
              <p:spPr>
                <a:xfrm>
                  <a:off x="1877760" y="3969835"/>
                  <a:ext cx="252620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𝑀𝐴𝑋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=0,93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</m:t>
                        </m:r>
                        <m:sSup>
                          <m:sSup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=930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8" name="CaixaDeTex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7760" y="3969835"/>
                  <a:ext cx="2526204" cy="246221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725" r="-966" b="-1463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tângulo 18"/>
          <p:cNvSpPr/>
          <p:nvPr/>
        </p:nvSpPr>
        <p:spPr>
          <a:xfrm>
            <a:off x="-16912" y="4329833"/>
            <a:ext cx="48397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Determine o impulso (intensidade e direção) transmitido</a:t>
            </a:r>
            <a:endParaRPr lang="pt-BR" sz="1600" dirty="0">
              <a:solidFill>
                <a:srgbClr val="0070C0"/>
              </a:solidFill>
            </a:endParaRPr>
          </a:p>
        </p:txBody>
      </p:sp>
      <p:grpSp>
        <p:nvGrpSpPr>
          <p:cNvPr id="35" name="Grupo 34"/>
          <p:cNvGrpSpPr/>
          <p:nvPr/>
        </p:nvGrpSpPr>
        <p:grpSpPr>
          <a:xfrm>
            <a:off x="2902163" y="4240086"/>
            <a:ext cx="5776415" cy="670608"/>
            <a:chOff x="2902163" y="4240086"/>
            <a:chExt cx="5776415" cy="6706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tângulo 19"/>
                <p:cNvSpPr/>
                <p:nvPr/>
              </p:nvSpPr>
              <p:spPr>
                <a:xfrm>
                  <a:off x="5061720" y="4240086"/>
                  <a:ext cx="830997" cy="3684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0" name="Retângulo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1720" y="4240086"/>
                  <a:ext cx="830997" cy="368499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t="-13333" r="-26277" b="-10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aixaDeTexto 20"/>
                <p:cNvSpPr txBox="1"/>
                <p:nvPr/>
              </p:nvSpPr>
              <p:spPr>
                <a:xfrm>
                  <a:off x="5830648" y="4301225"/>
                  <a:ext cx="1670457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=(−1,86−1,86)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1" name="CaixaDeTexto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0648" y="4301225"/>
                  <a:ext cx="1670457" cy="246221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365" t="-37500" r="-19343" b="-35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ixaDeTexto 21"/>
                <p:cNvSpPr txBox="1"/>
                <p:nvPr/>
              </p:nvSpPr>
              <p:spPr>
                <a:xfrm>
                  <a:off x="7613864" y="4285836"/>
                  <a:ext cx="1064714" cy="246221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=−3,7 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Ns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2" name="CaixaDeTexto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3864" y="4285836"/>
                  <a:ext cx="1064714" cy="246221"/>
                </a:xfrm>
                <a:prstGeom prst="rect">
                  <a:avLst/>
                </a:prstGeom>
                <a:blipFill>
                  <a:blip r:embed="rId18"/>
                  <a:stretch>
                    <a:fillRect l="-1143" t="-37500" r="-5143" b="-75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CaixaDeTexto 29"/>
                <p:cNvSpPr txBox="1"/>
                <p:nvPr/>
              </p:nvSpPr>
              <p:spPr>
                <a:xfrm>
                  <a:off x="2902163" y="4572140"/>
                  <a:ext cx="566155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em que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</m:oMath>
                  </a14:m>
                  <a:r>
                    <a:rPr lang="pt-B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é o vetor unitário na direção e sentido do eixo x da figura</a:t>
                  </a:r>
                </a:p>
              </p:txBody>
            </p:sp>
          </mc:Choice>
          <mc:Fallback xmlns="">
            <p:sp>
              <p:nvSpPr>
                <p:cNvPr id="30" name="CaixaDeTexto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2163" y="4572140"/>
                  <a:ext cx="5661550" cy="338554"/>
                </a:xfrm>
                <a:prstGeom prst="rect">
                  <a:avLst/>
                </a:prstGeom>
                <a:blipFill>
                  <a:blip r:embed="rId19"/>
                  <a:stretch>
                    <a:fillRect l="-538" t="-12500" b="-2142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Agrupar 7"/>
          <p:cNvGrpSpPr/>
          <p:nvPr/>
        </p:nvGrpSpPr>
        <p:grpSpPr>
          <a:xfrm>
            <a:off x="4781958" y="1627843"/>
            <a:ext cx="2841294" cy="928382"/>
            <a:chOff x="4781958" y="1627843"/>
            <a:chExt cx="2841294" cy="928382"/>
          </a:xfrm>
        </p:grpSpPr>
        <p:grpSp>
          <p:nvGrpSpPr>
            <p:cNvPr id="29" name="Grupo 28"/>
            <p:cNvGrpSpPr/>
            <p:nvPr/>
          </p:nvGrpSpPr>
          <p:grpSpPr>
            <a:xfrm>
              <a:off x="4822874" y="1627843"/>
              <a:ext cx="2800378" cy="928382"/>
              <a:chOff x="4822874" y="1627843"/>
              <a:chExt cx="2800378" cy="928382"/>
            </a:xfrm>
          </p:grpSpPr>
          <p:cxnSp>
            <p:nvCxnSpPr>
              <p:cNvPr id="14" name="Conector de seta reta 13"/>
              <p:cNvCxnSpPr/>
              <p:nvPr/>
            </p:nvCxnSpPr>
            <p:spPr>
              <a:xfrm>
                <a:off x="4822874" y="2542286"/>
                <a:ext cx="2736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tângulo 22"/>
              <p:cNvSpPr/>
              <p:nvPr/>
            </p:nvSpPr>
            <p:spPr>
              <a:xfrm>
                <a:off x="6309360" y="1627843"/>
                <a:ext cx="441317" cy="877582"/>
              </a:xfrm>
              <a:prstGeom prst="rect">
                <a:avLst/>
              </a:prstGeom>
              <a:pattFill prst="horzBrick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6" name="Conector de seta reta 25"/>
              <p:cNvCxnSpPr/>
              <p:nvPr/>
            </p:nvCxnSpPr>
            <p:spPr>
              <a:xfrm>
                <a:off x="5146874" y="2105093"/>
                <a:ext cx="639673" cy="121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CaixaDeTexto 26"/>
                  <p:cNvSpPr txBox="1"/>
                  <p:nvPr/>
                </p:nvSpPr>
                <p:spPr>
                  <a:xfrm>
                    <a:off x="5260517" y="1713657"/>
                    <a:ext cx="26154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27" name="CaixaDeTexto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60517" y="1713657"/>
                    <a:ext cx="261546" cy="276999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 l="-11628" r="-6977" b="-19565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CaixaDeTexto 27"/>
              <p:cNvSpPr txBox="1"/>
              <p:nvPr/>
            </p:nvSpPr>
            <p:spPr>
              <a:xfrm>
                <a:off x="7145193" y="2186893"/>
                <a:ext cx="4780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pic>
          <p:nvPicPr>
            <p:cNvPr id="1066" name="Picture 42" descr="Brinquedo LCM Bola de Tênis Amarela | Petlove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958" y="1943469"/>
              <a:ext cx="366402" cy="366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050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11054" y="366395"/>
            <a:ext cx="662823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600"/>
              </a:spcAft>
            </a:pP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Duas partes de uma espaçonave são separadas fazendo explodir os pinos que as uniam. As massas das duas partes são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1200 kg 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1800 kg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O módulo do impulso transmitido a cada uma é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300 </a:t>
            </a:r>
            <a:r>
              <a:rPr lang="pt-BR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N·s</a:t>
            </a:r>
            <a:r>
              <a:rPr lang="pt-BR" dirty="0">
                <a:solidFill>
                  <a:srgbClr val="0070C0"/>
                </a:solidFill>
                <a:latin typeface="Gungsuh"/>
                <a:ea typeface="Gungsuh"/>
                <a:cs typeface="Gungsuh"/>
              </a:rPr>
              <a:t>. </a:t>
            </a:r>
            <a:endParaRPr lang="pt-BR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600"/>
              </a:spcAft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Determine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velocidade relativa de afastamento das duas partes. 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6781" y="0"/>
            <a:ext cx="7256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70C0"/>
                </a:solidFill>
              </a:rPr>
              <a:t>Lista 2, ex.16: separação explosiva de um estágio do foguete</a:t>
            </a:r>
          </a:p>
        </p:txBody>
      </p:sp>
      <p:pic>
        <p:nvPicPr>
          <p:cNvPr id="2050" name="Picture 2" descr="https://upload.wikimedia.org/wikipedia/commons/thumb/6/6f/Artistsconcept_separation.jpg/300px-Artistsconcept_sepa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668" y="1124801"/>
            <a:ext cx="2210357" cy="155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o 16"/>
          <p:cNvGrpSpPr/>
          <p:nvPr/>
        </p:nvGrpSpPr>
        <p:grpSpPr>
          <a:xfrm>
            <a:off x="226800" y="2352513"/>
            <a:ext cx="6299299" cy="583108"/>
            <a:chOff x="226800" y="2352513"/>
            <a:chExt cx="4654228" cy="5831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tângulo 6"/>
                <p:cNvSpPr/>
                <p:nvPr/>
              </p:nvSpPr>
              <p:spPr>
                <a:xfrm>
                  <a:off x="226800" y="2352513"/>
                  <a:ext cx="1120948" cy="5831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  <m:r>
                          <a:rPr lang="pt-BR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pt-BR" sz="1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BR" sz="1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pt-BR" sz="1400" i="1">
                                <a:latin typeface="Cambria Math" panose="02040503050406030204" pitchFamily="18" charset="0"/>
                              </a:rPr>
                              <m:t>𝑡𝑓</m:t>
                            </m:r>
                          </m:sup>
                          <m:e>
                            <m:acc>
                              <m:accPr>
                                <m:chr m:val="⃗"/>
                                <m:ctrlPr>
                                  <a:rPr lang="pt-BR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4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  <m:r>
                              <m:rPr>
                                <m:brk m:alnAt="23"/>
                              </m:rPr>
                              <a:rPr lang="pt-BR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1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nary>
                      </m:oMath>
                    </m:oMathPara>
                  </a14:m>
                  <a:endParaRPr lang="pt-BR" sz="1400" dirty="0"/>
                </a:p>
              </p:txBody>
            </p:sp>
          </mc:Choice>
          <mc:Fallback xmlns="">
            <p:sp>
              <p:nvSpPr>
                <p:cNvPr id="7" name="Retângulo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800" y="2352513"/>
                  <a:ext cx="1120948" cy="58310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aixaDeTexto 3"/>
                <p:cNvSpPr txBox="1"/>
                <p:nvPr/>
              </p:nvSpPr>
              <p:spPr>
                <a:xfrm>
                  <a:off x="1373014" y="2458822"/>
                  <a:ext cx="999376" cy="40190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d>
                        <m:r>
                          <a:rPr lang="pt-BR" sz="14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pt-BR" sz="1400" b="0" i="0" smtClean="0">
                                <a:latin typeface="Cambria Math" panose="02040503050406030204" pitchFamily="18" charset="0"/>
                              </a:rPr>
                              <m:t>ML</m:t>
                            </m:r>
                          </m:num>
                          <m:den>
                            <m:sSup>
                              <m:sSupPr>
                                <m:ctrlPr>
                                  <a:rPr lang="pt-B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pt-BR" sz="14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  <m:sup>
                                <m:r>
                                  <a:rPr lang="pt-BR" sz="1400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m:rPr>
                            <m:sty m:val="p"/>
                          </m:rPr>
                          <a:rPr lang="pt-BR" sz="1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pt-BR" sz="14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pt-BR" sz="1400" b="0" i="0" smtClean="0">
                                <a:latin typeface="Cambria Math" panose="02040503050406030204" pitchFamily="18" charset="0"/>
                              </a:rPr>
                              <m:t>ML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pt-BR" sz="14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den>
                        </m:f>
                      </m:oMath>
                    </m:oMathPara>
                  </a14:m>
                  <a:endParaRPr lang="pt-BR" sz="1400" dirty="0"/>
                </a:p>
              </p:txBody>
            </p:sp>
          </mc:Choice>
          <mc:Fallback xmlns="">
            <p:sp>
              <p:nvSpPr>
                <p:cNvPr id="4" name="CaixaDeTexto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3014" y="2458822"/>
                  <a:ext cx="999376" cy="401905"/>
                </a:xfrm>
                <a:prstGeom prst="rect">
                  <a:avLst/>
                </a:prstGeom>
                <a:blipFill>
                  <a:blip r:embed="rId4"/>
                  <a:stretch>
                    <a:fillRect r="-1802" b="-13636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aixaDeTexto 4"/>
                <p:cNvSpPr txBox="1"/>
                <p:nvPr/>
              </p:nvSpPr>
              <p:spPr>
                <a:xfrm>
                  <a:off x="3444379" y="2428469"/>
                  <a:ext cx="1436649" cy="4517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b="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 SI:</a:t>
                  </a:r>
                  <a14:m>
                    <m:oMath xmlns:m="http://schemas.openxmlformats.org/officeDocument/2006/math"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kg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nor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den>
                      </m:f>
                      <m:r>
                        <m:rPr>
                          <m:nor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ou</m:t>
                      </m:r>
                      <m:r>
                        <m:rPr>
                          <m:nor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pt-B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5" name="CaixaDeTexto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4379" y="2428469"/>
                  <a:ext cx="1436649" cy="451790"/>
                </a:xfrm>
                <a:prstGeom prst="rect">
                  <a:avLst/>
                </a:prstGeom>
                <a:blipFill>
                  <a:blip r:embed="rId5"/>
                  <a:stretch>
                    <a:fillRect l="-7524" b="-17568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upo 18"/>
          <p:cNvGrpSpPr/>
          <p:nvPr/>
        </p:nvGrpSpPr>
        <p:grpSpPr>
          <a:xfrm>
            <a:off x="287250" y="4213235"/>
            <a:ext cx="6079126" cy="471766"/>
            <a:chOff x="287250" y="4213235"/>
            <a:chExt cx="6079126" cy="4717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aixaDeTexto 19"/>
                <p:cNvSpPr txBox="1"/>
                <p:nvPr/>
              </p:nvSpPr>
              <p:spPr>
                <a:xfrm>
                  <a:off x="287250" y="4213235"/>
                  <a:ext cx="2033570" cy="4626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300</m:t>
                            </m:r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1200</m:t>
                            </m:r>
                          </m:den>
                        </m:f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=0,25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0" name="CaixaDeTexto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250" y="4213235"/>
                  <a:ext cx="2033570" cy="46262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CaixaDeTexto 22"/>
                <p:cNvSpPr txBox="1"/>
                <p:nvPr/>
              </p:nvSpPr>
              <p:spPr>
                <a:xfrm>
                  <a:off x="2932744" y="4222374"/>
                  <a:ext cx="3433632" cy="4626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300</m:t>
                            </m:r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1800</m:t>
                            </m:r>
                          </m:den>
                        </m:f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=−0,167 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=−0,17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3" name="CaixaDeTexto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2744" y="4222374"/>
                  <a:ext cx="3433632" cy="46262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Picture 4" descr="3d Technical Drawing Style Of Two Stage Missiles, Rockets Stock ..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50964" r="61018" b="3982"/>
          <a:stretch/>
        </p:blipFill>
        <p:spPr bwMode="auto">
          <a:xfrm rot="5400000">
            <a:off x="2284985" y="1377727"/>
            <a:ext cx="806451" cy="12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3d Technical Drawing Style Of Two Stage Missiles, Rockets Stock ..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3540" r="61018" b="48592"/>
          <a:stretch/>
        </p:blipFill>
        <p:spPr bwMode="auto">
          <a:xfrm rot="5400000">
            <a:off x="3612135" y="1337544"/>
            <a:ext cx="806451" cy="136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/>
              <p:cNvSpPr txBox="1"/>
              <p:nvPr/>
            </p:nvSpPr>
            <p:spPr>
              <a:xfrm>
                <a:off x="4860990" y="1617984"/>
                <a:ext cx="25648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pt-BR" sz="1200" dirty="0"/>
              </a:p>
            </p:txBody>
          </p:sp>
        </mc:Choice>
        <mc:Fallback xmlns="">
          <p:sp>
            <p:nvSpPr>
              <p:cNvPr id="26" name="CaixaDeTex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990" y="1617984"/>
                <a:ext cx="256480" cy="184666"/>
              </a:xfrm>
              <a:prstGeom prst="rect">
                <a:avLst/>
              </a:prstGeom>
              <a:blipFill rotWithShape="0">
                <a:blip r:embed="rId9"/>
                <a:stretch>
                  <a:fillRect l="-19048" r="-21429" b="-3871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/>
              <p:cNvSpPr txBox="1"/>
              <p:nvPr/>
            </p:nvSpPr>
            <p:spPr>
              <a:xfrm>
                <a:off x="1426621" y="1661820"/>
                <a:ext cx="25648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(2)</m:t>
                      </m:r>
                    </m:oMath>
                  </m:oMathPara>
                </a14:m>
                <a:endParaRPr lang="pt-BR" sz="1200" dirty="0"/>
              </a:p>
            </p:txBody>
          </p:sp>
        </mc:Choice>
        <mc:Fallback xmlns="">
          <p:sp>
            <p:nvSpPr>
              <p:cNvPr id="27" name="CaixaDeTex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621" y="1661820"/>
                <a:ext cx="256480" cy="184666"/>
              </a:xfrm>
              <a:prstGeom prst="rect">
                <a:avLst/>
              </a:prstGeom>
              <a:blipFill rotWithShape="0">
                <a:blip r:embed="rId10"/>
                <a:stretch>
                  <a:fillRect l="-19048" t="-3333" r="-21429" b="-4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-11054" y="2958892"/>
                <a:ext cx="915505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Escolhendo um referencial preso a um ponto do foguete antes da explosão,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=0 (</m:t>
                    </m:r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𝑟𝑒𝑙</m:t>
                        </m:r>
                      </m:sub>
                    </m:sSub>
                    <m:r>
                      <a:rPr lang="pt-BR" sz="1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pt-BR" sz="1600" dirty="0"/>
                  <a:t>)</a:t>
                </a:r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054" y="2958892"/>
                <a:ext cx="9155054" cy="338554"/>
              </a:xfrm>
              <a:prstGeom prst="rect">
                <a:avLst/>
              </a:prstGeom>
              <a:blipFill>
                <a:blip r:embed="rId11"/>
                <a:stretch>
                  <a:fillRect l="-333" t="-5357" b="-2142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upo 17"/>
          <p:cNvGrpSpPr/>
          <p:nvPr/>
        </p:nvGrpSpPr>
        <p:grpSpPr>
          <a:xfrm>
            <a:off x="25289" y="3231649"/>
            <a:ext cx="8855164" cy="395493"/>
            <a:chOff x="25289" y="3231649"/>
            <a:chExt cx="8855164" cy="3954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tângulo 10"/>
                <p:cNvSpPr/>
                <p:nvPr/>
              </p:nvSpPr>
              <p:spPr>
                <a:xfrm>
                  <a:off x="2254059" y="3231649"/>
                  <a:ext cx="2606931" cy="3954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como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ent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ã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1" name="Retângulo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4059" y="3231649"/>
                  <a:ext cx="2606931" cy="395493"/>
                </a:xfrm>
                <a:prstGeom prst="rect">
                  <a:avLst/>
                </a:prstGeom>
                <a:blipFill>
                  <a:blip r:embed="rId12"/>
                  <a:stretch>
                    <a:fillRect t="-1538" r="-4918" b="-615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CaixaDeTexto 9"/>
            <p:cNvSpPr txBox="1"/>
            <p:nvPr/>
          </p:nvSpPr>
          <p:spPr>
            <a:xfrm>
              <a:off x="25289" y="3283190"/>
              <a:ext cx="27081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Para cada uma das partes</a:t>
              </a:r>
              <a:r>
                <a:rPr lang="pt-BR" sz="1600" dirty="0"/>
                <a:t>,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ixaDeTexto 11"/>
                <p:cNvSpPr txBox="1"/>
                <p:nvPr/>
              </p:nvSpPr>
              <p:spPr>
                <a:xfrm>
                  <a:off x="5553877" y="3281313"/>
                  <a:ext cx="1527854" cy="2761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2" name="CaixaDeTexto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3877" y="3281313"/>
                  <a:ext cx="1527854" cy="276166"/>
                </a:xfrm>
                <a:prstGeom prst="rect">
                  <a:avLst/>
                </a:prstGeom>
                <a:blipFill>
                  <a:blip r:embed="rId13"/>
                  <a:stretch>
                    <a:fillRect l="-3984" t="-34783" r="-398" b="-2608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ixaDeTexto 21"/>
                <p:cNvSpPr txBox="1"/>
                <p:nvPr/>
              </p:nvSpPr>
              <p:spPr>
                <a:xfrm>
                  <a:off x="7333619" y="3266028"/>
                  <a:ext cx="1546834" cy="2761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2" name="CaixaDeTexto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3619" y="3266028"/>
                  <a:ext cx="1546834" cy="276166"/>
                </a:xfrm>
                <a:prstGeom prst="rect">
                  <a:avLst/>
                </a:prstGeom>
                <a:blipFill>
                  <a:blip r:embed="rId14"/>
                  <a:stretch>
                    <a:fillRect l="-3937" t="-37778" r="-394" b="-2888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Seta para a direita 14"/>
            <p:cNvSpPr/>
            <p:nvPr/>
          </p:nvSpPr>
          <p:spPr>
            <a:xfrm>
              <a:off x="4962242" y="3296824"/>
              <a:ext cx="339747" cy="311285"/>
            </a:xfrm>
            <a:prstGeom prst="rightArrow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25289" y="3715966"/>
                <a:ext cx="5814911" cy="36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Sabemos tudo: impulsos e massas! Ação e reação </a:t>
                </a:r>
                <a:r>
                  <a:rPr lang="pt-BR" sz="1600" dirty="0"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pt-BR" sz="1600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9" y="3715966"/>
                <a:ext cx="5814911" cy="368499"/>
              </a:xfrm>
              <a:prstGeom prst="rect">
                <a:avLst/>
              </a:prstGeom>
              <a:blipFill>
                <a:blip r:embed="rId15"/>
                <a:stretch>
                  <a:fillRect l="-524" t="-13333" b="-21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Agrupar 7">
            <a:extLst>
              <a:ext uri="{FF2B5EF4-FFF2-40B4-BE49-F238E27FC236}">
                <a16:creationId xmlns:a16="http://schemas.microsoft.com/office/drawing/2014/main" id="{05B29B2E-5B06-47DF-9C4A-48F1C1057DFA}"/>
              </a:ext>
            </a:extLst>
          </p:cNvPr>
          <p:cNvGrpSpPr/>
          <p:nvPr/>
        </p:nvGrpSpPr>
        <p:grpSpPr>
          <a:xfrm>
            <a:off x="7442506" y="3867454"/>
            <a:ext cx="1516888" cy="746200"/>
            <a:chOff x="7349193" y="3867454"/>
            <a:chExt cx="1516888" cy="746200"/>
          </a:xfrm>
        </p:grpSpPr>
        <p:sp>
          <p:nvSpPr>
            <p:cNvPr id="6" name="Balão de Fala: Retângulo 5">
              <a:extLst>
                <a:ext uri="{FF2B5EF4-FFF2-40B4-BE49-F238E27FC236}">
                  <a16:creationId xmlns:a16="http://schemas.microsoft.com/office/drawing/2014/main" id="{05A0D5A5-4EEE-4A05-99EA-46DF04712DA9}"/>
                </a:ext>
              </a:extLst>
            </p:cNvPr>
            <p:cNvSpPr/>
            <p:nvPr/>
          </p:nvSpPr>
          <p:spPr>
            <a:xfrm>
              <a:off x="7349193" y="3867454"/>
              <a:ext cx="1507557" cy="745236"/>
            </a:xfrm>
            <a:prstGeom prst="wedgeRectCallout">
              <a:avLst>
                <a:gd name="adj1" fmla="val -67573"/>
                <a:gd name="adj2" fmla="val -89947"/>
              </a:avLst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velocidades finais</a:t>
              </a:r>
            </a:p>
          </p:txBody>
        </p:sp>
        <p:sp>
          <p:nvSpPr>
            <p:cNvPr id="28" name="Balão de Fala: Retângulo 27">
              <a:extLst>
                <a:ext uri="{FF2B5EF4-FFF2-40B4-BE49-F238E27FC236}">
                  <a16:creationId xmlns:a16="http://schemas.microsoft.com/office/drawing/2014/main" id="{A1ABC4EA-CDD1-4305-B73B-0075D5E42E72}"/>
                </a:ext>
              </a:extLst>
            </p:cNvPr>
            <p:cNvSpPr/>
            <p:nvPr/>
          </p:nvSpPr>
          <p:spPr>
            <a:xfrm>
              <a:off x="7358524" y="3868418"/>
              <a:ext cx="1507557" cy="745236"/>
            </a:xfrm>
            <a:prstGeom prst="wedgeRectCallout">
              <a:avLst>
                <a:gd name="adj1" fmla="val 38882"/>
                <a:gd name="adj2" fmla="val -94955"/>
              </a:avLst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velocidades finais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23457E-6 L -0.15086 0.002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23457E-6 L 0.15174 0.0021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ipse 12">
            <a:extLst>
              <a:ext uri="{FF2B5EF4-FFF2-40B4-BE49-F238E27FC236}">
                <a16:creationId xmlns:a16="http://schemas.microsoft.com/office/drawing/2014/main" id="{04F09CC7-8C42-4E4A-8564-83DA1DD81ACB}"/>
              </a:ext>
            </a:extLst>
          </p:cNvPr>
          <p:cNvSpPr/>
          <p:nvPr/>
        </p:nvSpPr>
        <p:spPr>
          <a:xfrm>
            <a:off x="1380528" y="2555543"/>
            <a:ext cx="226390" cy="191251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/>
          <p:cNvSpPr/>
          <p:nvPr/>
        </p:nvSpPr>
        <p:spPr>
          <a:xfrm>
            <a:off x="1876718" y="1324704"/>
            <a:ext cx="216000" cy="216000"/>
          </a:xfrm>
          <a:prstGeom prst="ellipse">
            <a:avLst/>
          </a:prstGeom>
          <a:solidFill>
            <a:srgbClr val="205C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" name="Conector reto 2"/>
          <p:cNvCxnSpPr/>
          <p:nvPr/>
        </p:nvCxnSpPr>
        <p:spPr>
          <a:xfrm flipH="1" flipV="1">
            <a:off x="620607" y="1831743"/>
            <a:ext cx="1" cy="1630018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/>
          <p:cNvCxnSpPr/>
          <p:nvPr/>
        </p:nvCxnSpPr>
        <p:spPr>
          <a:xfrm flipH="1" flipV="1">
            <a:off x="1488625" y="1202502"/>
            <a:ext cx="1" cy="1444250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>
            <a:off x="620607" y="3461761"/>
            <a:ext cx="1931501" cy="0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495606" y="2646752"/>
            <a:ext cx="1931501" cy="0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 flipV="1">
            <a:off x="620608" y="1351601"/>
            <a:ext cx="1413062" cy="2110160"/>
          </a:xfrm>
          <a:prstGeom prst="line">
            <a:avLst/>
          </a:prstGeom>
          <a:ln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V="1">
            <a:off x="1510851" y="1372158"/>
            <a:ext cx="522819" cy="1261896"/>
          </a:xfrm>
          <a:prstGeom prst="line">
            <a:avLst/>
          </a:prstGeom>
          <a:ln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620608" y="2646752"/>
            <a:ext cx="890243" cy="815009"/>
          </a:xfrm>
          <a:prstGeom prst="line">
            <a:avLst/>
          </a:prstGeom>
          <a:ln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2975443" y="2626907"/>
                <a:ext cx="275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i="1" smtClean="0">
                          <a:latin typeface="Cambria Math" panose="02040503050406030204" pitchFamily="18" charset="0"/>
                        </a:rPr>
                        <m:t>’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443" y="2626907"/>
                <a:ext cx="275401" cy="369332"/>
              </a:xfrm>
              <a:prstGeom prst="rect">
                <a:avLst/>
              </a:prstGeom>
              <a:blipFill>
                <a:blip r:embed="rId2"/>
                <a:stretch>
                  <a:fillRect r="-2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1128193" y="1117182"/>
                <a:ext cx="275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193" y="1117182"/>
                <a:ext cx="275401" cy="369332"/>
              </a:xfrm>
              <a:prstGeom prst="rect">
                <a:avLst/>
              </a:prstGeom>
              <a:blipFill>
                <a:blip r:embed="rId3"/>
                <a:stretch>
                  <a:fillRect l="-8889" r="-44444" b="-1639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239869" y="1739961"/>
                <a:ext cx="275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69" y="1739961"/>
                <a:ext cx="275401" cy="369332"/>
              </a:xfrm>
              <a:prstGeom prst="rect">
                <a:avLst/>
              </a:prstGeom>
              <a:blipFill>
                <a:blip r:embed="rId4"/>
                <a:stretch>
                  <a:fillRect r="-8696" b="-81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780514" y="2297474"/>
                <a:ext cx="487056" cy="303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514" y="2297474"/>
                <a:ext cx="487056" cy="303673"/>
              </a:xfrm>
              <a:prstGeom prst="rect">
                <a:avLst/>
              </a:prstGeom>
              <a:blipFill>
                <a:blip r:embed="rId5"/>
                <a:stretch>
                  <a:fillRect l="-12500" t="-42000" r="-8750" b="-26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1820369" y="1965182"/>
                <a:ext cx="488595" cy="303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1(2)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369" y="1965182"/>
                <a:ext cx="488595" cy="303673"/>
              </a:xfrm>
              <a:prstGeom prst="rect">
                <a:avLst/>
              </a:prstGeom>
              <a:blipFill rotWithShape="0">
                <a:blip r:embed="rId6"/>
                <a:stretch>
                  <a:fillRect l="-13750" t="-40000" r="-8750" b="-28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1076897" y="2984691"/>
                <a:ext cx="492379" cy="303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897" y="2984691"/>
                <a:ext cx="492379" cy="303673"/>
              </a:xfrm>
              <a:prstGeom prst="rect">
                <a:avLst/>
              </a:prstGeom>
              <a:blipFill rotWithShape="0">
                <a:blip r:embed="rId7"/>
                <a:stretch>
                  <a:fillRect l="-12500" t="-42857" r="-10000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2547998" y="1920210"/>
                <a:ext cx="2178481" cy="377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1(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1(2)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998" y="1920210"/>
                <a:ext cx="2178481" cy="377476"/>
              </a:xfrm>
              <a:prstGeom prst="rect">
                <a:avLst/>
              </a:prstGeom>
              <a:blipFill>
                <a:blip r:embed="rId8"/>
                <a:stretch>
                  <a:fillRect l="-2521" t="-30645" r="-1961" b="-145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>
                <a:off x="7985301" y="1830465"/>
                <a:ext cx="751681" cy="5464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301" y="1830465"/>
                <a:ext cx="751681" cy="5464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/>
              <p:cNvSpPr txBox="1"/>
              <p:nvPr/>
            </p:nvSpPr>
            <p:spPr>
              <a:xfrm>
                <a:off x="6582152" y="2495033"/>
                <a:ext cx="2080826" cy="3398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1(2)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0" name="CaixaDe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152" y="2495033"/>
                <a:ext cx="2080826" cy="339837"/>
              </a:xfrm>
              <a:prstGeom prst="rect">
                <a:avLst/>
              </a:prstGeom>
              <a:blipFill>
                <a:blip r:embed="rId10"/>
                <a:stretch>
                  <a:fillRect l="-2053" t="-35714" r="-1760" b="-1428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ixaDeTexto 20"/>
          <p:cNvSpPr txBox="1"/>
          <p:nvPr/>
        </p:nvSpPr>
        <p:spPr>
          <a:xfrm>
            <a:off x="1757974" y="1156727"/>
            <a:ext cx="740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/>
              <a:t>Módulo 1</a:t>
            </a:r>
          </a:p>
        </p:txBody>
      </p:sp>
      <p:pic>
        <p:nvPicPr>
          <p:cNvPr id="22" name="Picture 4" descr="3d Technical Drawing Style Of Two Stage Missiles, Rockets Stock ..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50964" r="68286" b="3982"/>
          <a:stretch/>
        </p:blipFill>
        <p:spPr bwMode="auto">
          <a:xfrm rot="5400000">
            <a:off x="3942381" y="-352178"/>
            <a:ext cx="625995" cy="12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3d Technical Drawing Style Of Two Stage Missiles, Rockets Stock ..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3540" r="61018" b="48592"/>
          <a:stretch/>
        </p:blipFill>
        <p:spPr bwMode="auto">
          <a:xfrm rot="5400000">
            <a:off x="5179303" y="-302134"/>
            <a:ext cx="806451" cy="136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/>
              <p:cNvSpPr txBox="1"/>
              <p:nvPr/>
            </p:nvSpPr>
            <p:spPr>
              <a:xfrm>
                <a:off x="6791185" y="11071"/>
                <a:ext cx="25648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pt-BR" sz="1200" dirty="0"/>
              </a:p>
            </p:txBody>
          </p:sp>
        </mc:Choice>
        <mc:Fallback xmlns="">
          <p:sp>
            <p:nvSpPr>
              <p:cNvPr id="24" name="CaixaDe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185" y="11071"/>
                <a:ext cx="256480" cy="184666"/>
              </a:xfrm>
              <a:prstGeom prst="rect">
                <a:avLst/>
              </a:prstGeom>
              <a:blipFill>
                <a:blip r:embed="rId12"/>
                <a:stretch>
                  <a:fillRect l="-19048" t="-3333" r="-21429" b="-4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/>
              <p:cNvSpPr txBox="1"/>
              <p:nvPr/>
            </p:nvSpPr>
            <p:spPr>
              <a:xfrm>
                <a:off x="2993789" y="11071"/>
                <a:ext cx="25648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(2)</m:t>
                      </m:r>
                    </m:oMath>
                  </m:oMathPara>
                </a14:m>
                <a:endParaRPr lang="pt-BR" sz="1200" dirty="0"/>
              </a:p>
            </p:txBody>
          </p:sp>
        </mc:Choice>
        <mc:Fallback xmlns="">
          <p:sp>
            <p:nvSpPr>
              <p:cNvPr id="25" name="CaixaDe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789" y="11071"/>
                <a:ext cx="256480" cy="184666"/>
              </a:xfrm>
              <a:prstGeom prst="rect">
                <a:avLst/>
              </a:prstGeom>
              <a:blipFill>
                <a:blip r:embed="rId13"/>
                <a:stretch>
                  <a:fillRect l="-19048" t="-3333" r="-21429" b="-4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ixaDeTexto 25"/>
          <p:cNvSpPr txBox="1"/>
          <p:nvPr/>
        </p:nvSpPr>
        <p:spPr>
          <a:xfrm>
            <a:off x="5027063" y="1939671"/>
            <a:ext cx="2874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Derivando em função do tempo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/>
              <p:cNvSpPr txBox="1"/>
              <p:nvPr/>
            </p:nvSpPr>
            <p:spPr>
              <a:xfrm>
                <a:off x="3801309" y="2381169"/>
                <a:ext cx="2337948" cy="5587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7" name="CaixaDeTex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309" y="2381169"/>
                <a:ext cx="2337948" cy="5587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/>
              <p:cNvSpPr txBox="1"/>
              <p:nvPr/>
            </p:nvSpPr>
            <p:spPr>
              <a:xfrm>
                <a:off x="6649170" y="2927811"/>
                <a:ext cx="2029530" cy="3398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1(2)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8" name="CaixaDeTex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9170" y="2927811"/>
                <a:ext cx="2029530" cy="339837"/>
              </a:xfrm>
              <a:prstGeom prst="rect">
                <a:avLst/>
              </a:prstGeom>
              <a:blipFill>
                <a:blip r:embed="rId15"/>
                <a:stretch>
                  <a:fillRect l="-2102" t="-35714" b="-1428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ixaDeTexto 28"/>
              <p:cNvSpPr txBox="1"/>
              <p:nvPr/>
            </p:nvSpPr>
            <p:spPr>
              <a:xfrm>
                <a:off x="3730991" y="3851502"/>
                <a:ext cx="4018151" cy="303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1(2)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=0,26−(−0,167)=0,427   </m:t>
                    </m:r>
                    <m:r>
                      <m:rPr>
                        <m:sty m:val="p"/>
                      </m:rPr>
                      <a:rPr lang="pt-BR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pt-BR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pt-BR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pt-BR" sz="1600" dirty="0"/>
                  <a:t>    </a:t>
                </a:r>
              </a:p>
            </p:txBody>
          </p:sp>
        </mc:Choice>
        <mc:Fallback xmlns="">
          <p:sp>
            <p:nvSpPr>
              <p:cNvPr id="29" name="CaixaDeTexto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991" y="3851502"/>
                <a:ext cx="4018151" cy="303673"/>
              </a:xfrm>
              <a:prstGeom prst="rect">
                <a:avLst/>
              </a:prstGeom>
              <a:blipFill>
                <a:blip r:embed="rId16"/>
                <a:stretch>
                  <a:fillRect l="-1517" b="-26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ixaDeTexto 29"/>
              <p:cNvSpPr txBox="1"/>
              <p:nvPr/>
            </p:nvSpPr>
            <p:spPr>
              <a:xfrm>
                <a:off x="5795003" y="769448"/>
                <a:ext cx="13104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=0,25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30" name="CaixaDeTexto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003" y="769448"/>
                <a:ext cx="1310423" cy="246221"/>
              </a:xfrm>
              <a:prstGeom prst="rect">
                <a:avLst/>
              </a:prstGeom>
              <a:blipFill>
                <a:blip r:embed="rId17"/>
                <a:stretch>
                  <a:fillRect l="-1860" r="-1395" b="-317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30"/>
              <p:cNvSpPr txBox="1"/>
              <p:nvPr/>
            </p:nvSpPr>
            <p:spPr>
              <a:xfrm>
                <a:off x="2329079" y="750931"/>
                <a:ext cx="146905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=−0,17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31" name="CaixaDeTexto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079" y="750931"/>
                <a:ext cx="1469056" cy="246221"/>
              </a:xfrm>
              <a:prstGeom prst="rect">
                <a:avLst/>
              </a:prstGeom>
              <a:blipFill>
                <a:blip r:embed="rId18"/>
                <a:stretch>
                  <a:fillRect l="-1245" r="-1660" b="-317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/>
              <p:cNvSpPr txBox="1"/>
              <p:nvPr/>
            </p:nvSpPr>
            <p:spPr>
              <a:xfrm>
                <a:off x="3730991" y="4408147"/>
                <a:ext cx="1550136" cy="2699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1(2)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=0,43 </m:t>
                    </m:r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pt-BR" sz="16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pt-BR" sz="1600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pt-BR" sz="1600" dirty="0"/>
                  <a:t>  </a:t>
                </a:r>
              </a:p>
            </p:txBody>
          </p:sp>
        </mc:Choice>
        <mc:Fallback xmlns="">
          <p:sp>
            <p:nvSpPr>
              <p:cNvPr id="33" name="CaixaDe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991" y="4408147"/>
                <a:ext cx="1550136" cy="269946"/>
              </a:xfrm>
              <a:prstGeom prst="rect">
                <a:avLst/>
              </a:prstGeom>
              <a:blipFill>
                <a:blip r:embed="rId19"/>
                <a:stretch>
                  <a:fillRect l="-3150" b="-272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4" descr="3d Technical Drawing Style Of Two Stage Missiles, Rockets Stock ..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50964" r="68185" b="3982"/>
          <a:stretch/>
        </p:blipFill>
        <p:spPr bwMode="auto">
          <a:xfrm rot="5400000">
            <a:off x="3967840" y="696142"/>
            <a:ext cx="628500" cy="12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3d Technical Drawing Style Of Two Stage Missiles, Rockets Stock ..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3540" r="61018" b="48592"/>
          <a:stretch/>
        </p:blipFill>
        <p:spPr bwMode="auto">
          <a:xfrm rot="5400000">
            <a:off x="5206014" y="744933"/>
            <a:ext cx="806451" cy="136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Elipse 37"/>
          <p:cNvSpPr/>
          <p:nvPr/>
        </p:nvSpPr>
        <p:spPr>
          <a:xfrm>
            <a:off x="6518075" y="1393098"/>
            <a:ext cx="131095" cy="11852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/>
              <p:cNvSpPr txBox="1"/>
              <p:nvPr/>
            </p:nvSpPr>
            <p:spPr>
              <a:xfrm>
                <a:off x="2128238" y="3461761"/>
                <a:ext cx="275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1" name="CaixaDeTexto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238" y="3461761"/>
                <a:ext cx="275401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aixaDeTexto 31"/>
          <p:cNvSpPr txBox="1"/>
          <p:nvPr/>
        </p:nvSpPr>
        <p:spPr>
          <a:xfrm>
            <a:off x="438822" y="3517655"/>
            <a:ext cx="359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1491789" y="2620625"/>
            <a:ext cx="54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</a:t>
            </a:r>
          </a:p>
        </p:txBody>
      </p:sp>
      <p:sp>
        <p:nvSpPr>
          <p:cNvPr id="42" name="Texto explicativo retangular 41"/>
          <p:cNvSpPr/>
          <p:nvPr/>
        </p:nvSpPr>
        <p:spPr>
          <a:xfrm>
            <a:off x="239868" y="4055113"/>
            <a:ext cx="2308130" cy="759505"/>
          </a:xfrm>
          <a:prstGeom prst="wedgeRectCallout">
            <a:avLst>
              <a:gd name="adj1" fmla="val -32926"/>
              <a:gd name="adj2" fmla="val -83372"/>
            </a:avLst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/>
              <a:t>Esse é o ponto escolhido para referência antes da explosão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54FA9B05-DFC7-4353-9EF3-E099375DAC07}"/>
                  </a:ext>
                </a:extLst>
              </p:cNvPr>
              <p:cNvSpPr txBox="1"/>
              <p:nvPr/>
            </p:nvSpPr>
            <p:spPr>
              <a:xfrm>
                <a:off x="3730991" y="3347736"/>
                <a:ext cx="2029530" cy="3398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1(2)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54FA9B05-DFC7-4353-9EF3-E099375DA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991" y="3347736"/>
                <a:ext cx="2029530" cy="339837"/>
              </a:xfrm>
              <a:prstGeom prst="rect">
                <a:avLst/>
              </a:prstGeom>
              <a:blipFill>
                <a:blip r:embed="rId21"/>
                <a:stretch>
                  <a:fillRect l="-1802" r="-300" b="-1428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Balão de Fala: Retângulo com Cantos Arredondados 34">
            <a:extLst>
              <a:ext uri="{FF2B5EF4-FFF2-40B4-BE49-F238E27FC236}">
                <a16:creationId xmlns:a16="http://schemas.microsoft.com/office/drawing/2014/main" id="{31D96C71-E243-4CD4-83E3-9F0C4A79556F}"/>
              </a:ext>
            </a:extLst>
          </p:cNvPr>
          <p:cNvSpPr/>
          <p:nvPr/>
        </p:nvSpPr>
        <p:spPr>
          <a:xfrm>
            <a:off x="239868" y="650890"/>
            <a:ext cx="1171544" cy="587502"/>
          </a:xfrm>
          <a:prstGeom prst="wedgeRoundRectCallout">
            <a:avLst>
              <a:gd name="adj1" fmla="val 48035"/>
              <a:gd name="adj2" fmla="val 266588"/>
              <a:gd name="adj3" fmla="val 16667"/>
            </a:avLst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/>
              <a:t>Módulo 2</a:t>
            </a:r>
          </a:p>
        </p:txBody>
      </p:sp>
    </p:spTree>
    <p:extLst>
      <p:ext uri="{BB962C8B-B14F-4D97-AF65-F5344CB8AC3E}">
        <p14:creationId xmlns:p14="http://schemas.microsoft.com/office/powerpoint/2010/main" val="343080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48148E-6 L -0.15087 0.002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0.15174 0.0021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23107 0.0015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7" y="12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82716E-6 L 0.14514 -3.82716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 animBg="1"/>
      <p:bldP spid="38" grpId="0" animBg="1"/>
      <p:bldP spid="41" grpId="0"/>
      <p:bldP spid="32" grpId="0"/>
      <p:bldP spid="34" grpId="0"/>
      <p:bldP spid="42" grpId="0" animBg="1"/>
      <p:bldP spid="40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9665" y="25048"/>
            <a:ext cx="5554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0070C0"/>
                </a:solidFill>
              </a:rPr>
              <a:t>6.4 Conservação da Quantidade de Movimento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71447" y="420102"/>
            <a:ext cx="3479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isolado em qualquer instante</a:t>
            </a:r>
          </a:p>
          <a:p>
            <a:pPr algn="ctr"/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Exemplo: Colisão destes dois corpos</a:t>
            </a:r>
          </a:p>
        </p:txBody>
      </p:sp>
      <p:grpSp>
        <p:nvGrpSpPr>
          <p:cNvPr id="51" name="Grupo 50"/>
          <p:cNvGrpSpPr/>
          <p:nvPr/>
        </p:nvGrpSpPr>
        <p:grpSpPr>
          <a:xfrm>
            <a:off x="1282841" y="1396427"/>
            <a:ext cx="7726902" cy="613865"/>
            <a:chOff x="1282841" y="1396427"/>
            <a:chExt cx="7726902" cy="613865"/>
          </a:xfrm>
        </p:grpSpPr>
        <p:sp>
          <p:nvSpPr>
            <p:cNvPr id="6" name="CaixaDeTexto 5"/>
            <p:cNvSpPr txBox="1"/>
            <p:nvPr/>
          </p:nvSpPr>
          <p:spPr>
            <a:xfrm>
              <a:off x="1282841" y="1513875"/>
              <a:ext cx="21069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Pela 2</a:t>
              </a:r>
              <a:r>
                <a:rPr lang="pt-BR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lei de Newton: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aixaDeTexto 6"/>
                <p:cNvSpPr txBox="1"/>
                <p:nvPr/>
              </p:nvSpPr>
              <p:spPr>
                <a:xfrm>
                  <a:off x="3389779" y="1396427"/>
                  <a:ext cx="2739660" cy="6085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𝑟𝑒𝑠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1(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</m:nary>
                        <m:f>
                          <m:f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7" name="CaixaDeTexto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9779" y="1396427"/>
                  <a:ext cx="2739660" cy="608500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ixaDeTexto 7"/>
                <p:cNvSpPr txBox="1"/>
                <p:nvPr/>
              </p:nvSpPr>
              <p:spPr>
                <a:xfrm>
                  <a:off x="6251104" y="1401792"/>
                  <a:ext cx="2758639" cy="6085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𝑟𝑒𝑠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2(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</m:nary>
                        <m:f>
                          <m:f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8" name="CaixaDeTexto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1104" y="1401792"/>
                  <a:ext cx="2758639" cy="60850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upo 52"/>
          <p:cNvGrpSpPr/>
          <p:nvPr/>
        </p:nvGrpSpPr>
        <p:grpSpPr>
          <a:xfrm>
            <a:off x="119665" y="2549289"/>
            <a:ext cx="7434175" cy="790471"/>
            <a:chOff x="119665" y="2549289"/>
            <a:chExt cx="7434175" cy="7904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ixaDeTexto 9"/>
                <p:cNvSpPr txBox="1"/>
                <p:nvPr/>
              </p:nvSpPr>
              <p:spPr>
                <a:xfrm>
                  <a:off x="119665" y="2594472"/>
                  <a:ext cx="3659848" cy="5962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Antes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depois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da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colis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ã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o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</m:e>
                        </m:nary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0" name="CaixaDeTexto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665" y="2594472"/>
                  <a:ext cx="3659848" cy="59625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ixaDeTexto 10"/>
                <p:cNvSpPr txBox="1"/>
                <p:nvPr/>
              </p:nvSpPr>
              <p:spPr>
                <a:xfrm>
                  <a:off x="3789095" y="2615508"/>
                  <a:ext cx="1126334" cy="5962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2(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</m:e>
                        </m:nary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1" name="CaixaDeTexto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9095" y="2615508"/>
                  <a:ext cx="1126334" cy="59625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Agrupar 14"/>
            <p:cNvGrpSpPr/>
            <p:nvPr/>
          </p:nvGrpSpPr>
          <p:grpSpPr>
            <a:xfrm>
              <a:off x="5133720" y="2549289"/>
              <a:ext cx="2420120" cy="790471"/>
              <a:chOff x="6500816" y="3347442"/>
              <a:chExt cx="1987017" cy="887816"/>
            </a:xfrm>
          </p:grpSpPr>
          <p:sp>
            <p:nvSpPr>
              <p:cNvPr id="13" name="Retângulo com Único Canto Aparado e Arredondado 12"/>
              <p:cNvSpPr/>
              <p:nvPr/>
            </p:nvSpPr>
            <p:spPr>
              <a:xfrm>
                <a:off x="6500816" y="3347442"/>
                <a:ext cx="1987017" cy="790471"/>
              </a:xfrm>
              <a:prstGeom prst="snipRoundRect">
                <a:avLst/>
              </a:prstGeom>
              <a:solidFill>
                <a:srgbClr val="FFFF00"/>
              </a:solidFill>
              <a:ln>
                <a:solidFill>
                  <a:srgbClr val="4D4D4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CaixaDeTexto 13"/>
              <p:cNvSpPr txBox="1"/>
              <p:nvPr/>
            </p:nvSpPr>
            <p:spPr>
              <a:xfrm>
                <a:off x="6547383" y="3404261"/>
                <a:ext cx="18938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Nenhuma força externa age nos dois corpos</a:t>
                </a:r>
              </a:p>
            </p:txBody>
          </p:sp>
        </p:grpSp>
      </p:grpSp>
      <p:grpSp>
        <p:nvGrpSpPr>
          <p:cNvPr id="56" name="Grupo 55"/>
          <p:cNvGrpSpPr/>
          <p:nvPr/>
        </p:nvGrpSpPr>
        <p:grpSpPr>
          <a:xfrm>
            <a:off x="185027" y="4001364"/>
            <a:ext cx="8669275" cy="524759"/>
            <a:chOff x="185027" y="4001364"/>
            <a:chExt cx="8669275" cy="5247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aixaDeTexto 18"/>
                <p:cNvSpPr txBox="1"/>
                <p:nvPr/>
              </p:nvSpPr>
              <p:spPr>
                <a:xfrm>
                  <a:off x="185027" y="4157700"/>
                  <a:ext cx="299171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sup>
                        </m:sSup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Lei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de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Newton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 (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çã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rea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çã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9" name="CaixaDeTexto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027" y="4157700"/>
                  <a:ext cx="2991716" cy="246221"/>
                </a:xfrm>
                <a:prstGeom prst="rect">
                  <a:avLst/>
                </a:prstGeom>
                <a:blipFill>
                  <a:blip r:embed="rId6"/>
                  <a:stretch>
                    <a:fillRect l="-1018" r="-2037" b="-35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aixaDeTexto 19"/>
                <p:cNvSpPr txBox="1"/>
                <p:nvPr/>
              </p:nvSpPr>
              <p:spPr>
                <a:xfrm>
                  <a:off x="3687419" y="4110978"/>
                  <a:ext cx="1293303" cy="3055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=−</m:t>
                            </m:r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2(1)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0" name="CaixaDeTexto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7419" y="4110978"/>
                  <a:ext cx="1293303" cy="30553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830" t="-30000" r="-1887" b="-22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aixaDeTexto 20"/>
                <p:cNvSpPr txBox="1"/>
                <p:nvPr/>
              </p:nvSpPr>
              <p:spPr>
                <a:xfrm>
                  <a:off x="5352321" y="4142727"/>
                  <a:ext cx="1350113" cy="3071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(2)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2(1)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acc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1" name="CaixaDeTexto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2321" y="4142727"/>
                  <a:ext cx="1350113" cy="30713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262" t="-30000" r="-2715" b="-22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ixaDeTexto 21"/>
                <p:cNvSpPr txBox="1"/>
                <p:nvPr/>
              </p:nvSpPr>
              <p:spPr>
                <a:xfrm>
                  <a:off x="6938201" y="4001364"/>
                  <a:ext cx="1916101" cy="524759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portanto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f>
                          <m:f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acc>
                          </m:num>
                          <m:den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acc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2" name="CaixaDeTexto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8201" y="4001364"/>
                  <a:ext cx="1916101" cy="52475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>
                <a:off x="658562" y="4547081"/>
                <a:ext cx="5574475" cy="31059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é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uma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constante</m:t>
                      </m:r>
                      <m:r>
                        <a:rPr lang="pt-B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do</m:t>
                      </m:r>
                      <m:r>
                        <a:rPr lang="pt-B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movimento</m:t>
                      </m:r>
                      <m:r>
                        <a:rPr lang="pt-B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de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um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sistema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isolado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62" y="4547081"/>
                <a:ext cx="5574475" cy="310598"/>
              </a:xfrm>
              <a:prstGeom prst="rect">
                <a:avLst/>
              </a:prstGeom>
              <a:blipFill>
                <a:blip r:embed="rId10"/>
                <a:stretch>
                  <a:fillRect l="-438" r="-766" b="-784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upo 56"/>
          <p:cNvGrpSpPr/>
          <p:nvPr/>
        </p:nvGrpSpPr>
        <p:grpSpPr>
          <a:xfrm>
            <a:off x="4552865" y="3294704"/>
            <a:ext cx="3944955" cy="616131"/>
            <a:chOff x="4552865" y="3294704"/>
            <a:chExt cx="3944955" cy="6161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aixaDeTexto 16"/>
                <p:cNvSpPr txBox="1"/>
                <p:nvPr/>
              </p:nvSpPr>
              <p:spPr>
                <a:xfrm>
                  <a:off x="5331377" y="3294704"/>
                  <a:ext cx="3161698" cy="3055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No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corpo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1(2)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devido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ao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corpo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7" name="CaixaDeTexto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1377" y="3294704"/>
                  <a:ext cx="3161698" cy="30553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965" t="-29412" r="-965" b="-19608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ixaDeTexto 17"/>
                <p:cNvSpPr txBox="1"/>
                <p:nvPr/>
              </p:nvSpPr>
              <p:spPr>
                <a:xfrm>
                  <a:off x="5331377" y="3605302"/>
                  <a:ext cx="3166443" cy="3055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No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corpo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2(1)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devido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ao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corpo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8" name="CaixaDeTex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1377" y="3605302"/>
                  <a:ext cx="3166443" cy="305533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963" t="-29412" r="-771" b="-19608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Seta para a Direita 24"/>
            <p:cNvSpPr/>
            <p:nvPr/>
          </p:nvSpPr>
          <p:spPr>
            <a:xfrm>
              <a:off x="4552865" y="3622001"/>
              <a:ext cx="488731" cy="125836"/>
            </a:xfrm>
            <a:prstGeom prst="rightArrow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Elipse 11"/>
          <p:cNvSpPr/>
          <p:nvPr/>
        </p:nvSpPr>
        <p:spPr>
          <a:xfrm>
            <a:off x="369792" y="438904"/>
            <a:ext cx="295818" cy="31786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</a:t>
            </a:r>
          </a:p>
        </p:txBody>
      </p:sp>
      <p:sp>
        <p:nvSpPr>
          <p:cNvPr id="26" name="Elipse 25"/>
          <p:cNvSpPr/>
          <p:nvPr/>
        </p:nvSpPr>
        <p:spPr>
          <a:xfrm>
            <a:off x="362744" y="1072266"/>
            <a:ext cx="295818" cy="317869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</a:t>
            </a:r>
          </a:p>
        </p:txBody>
      </p:sp>
      <p:cxnSp>
        <p:nvCxnSpPr>
          <p:cNvPr id="28" name="Conector de seta reta 27"/>
          <p:cNvCxnSpPr>
            <a:stCxn id="12" idx="5"/>
          </p:cNvCxnSpPr>
          <p:nvPr/>
        </p:nvCxnSpPr>
        <p:spPr>
          <a:xfrm>
            <a:off x="622288" y="710222"/>
            <a:ext cx="434352" cy="254832"/>
          </a:xfrm>
          <a:prstGeom prst="straightConnector1">
            <a:avLst/>
          </a:prstGeom>
          <a:ln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>
            <a:stCxn id="26" idx="6"/>
          </p:cNvCxnSpPr>
          <p:nvPr/>
        </p:nvCxnSpPr>
        <p:spPr>
          <a:xfrm flipV="1">
            <a:off x="658562" y="1117454"/>
            <a:ext cx="398078" cy="113747"/>
          </a:xfrm>
          <a:prstGeom prst="straightConnector1">
            <a:avLst/>
          </a:prstGeom>
          <a:ln>
            <a:solidFill>
              <a:srgbClr val="0070C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/>
              <p:cNvSpPr/>
              <p:nvPr/>
            </p:nvSpPr>
            <p:spPr>
              <a:xfrm>
                <a:off x="630467" y="441549"/>
                <a:ext cx="471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2" name="Retângulo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67" y="441549"/>
                <a:ext cx="471731" cy="369332"/>
              </a:xfrm>
              <a:prstGeom prst="rect">
                <a:avLst/>
              </a:prstGeom>
              <a:blipFill rotWithShape="0">
                <a:blip r:embed="rId13"/>
                <a:stretch>
                  <a:fillRect t="-21311" r="-23077" b="-81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tângulo 32"/>
              <p:cNvSpPr/>
              <p:nvPr/>
            </p:nvSpPr>
            <p:spPr>
              <a:xfrm>
                <a:off x="640312" y="1158641"/>
                <a:ext cx="4770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3" name="Retângulo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12" y="1158641"/>
                <a:ext cx="477054" cy="369332"/>
              </a:xfrm>
              <a:prstGeom prst="rect">
                <a:avLst/>
              </a:prstGeom>
              <a:blipFill rotWithShape="0">
                <a:blip r:embed="rId14"/>
                <a:stretch>
                  <a:fillRect t="-21311" r="-25641" b="-81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upo 47"/>
          <p:cNvGrpSpPr/>
          <p:nvPr/>
        </p:nvGrpSpPr>
        <p:grpSpPr>
          <a:xfrm>
            <a:off x="76358" y="1598873"/>
            <a:ext cx="1298624" cy="746316"/>
            <a:chOff x="76358" y="1598873"/>
            <a:chExt cx="1298624" cy="7463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/>
                <p:cNvSpPr/>
                <p:nvPr/>
              </p:nvSpPr>
              <p:spPr>
                <a:xfrm>
                  <a:off x="76358" y="1598873"/>
                  <a:ext cx="128265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34" name="Retângulo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58" y="1598873"/>
                  <a:ext cx="1282659" cy="369332"/>
                </a:xfrm>
                <a:prstGeom prst="rect">
                  <a:avLst/>
                </a:prstGeom>
                <a:blipFill>
                  <a:blip r:embed="rId15"/>
                  <a:stretch>
                    <a:fillRect t="-22951" r="-12857" b="-655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tângulo 34"/>
                <p:cNvSpPr/>
                <p:nvPr/>
              </p:nvSpPr>
              <p:spPr>
                <a:xfrm>
                  <a:off x="76358" y="1975857"/>
                  <a:ext cx="12986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35" name="Retângulo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58" y="1975857"/>
                  <a:ext cx="1298624" cy="369332"/>
                </a:xfrm>
                <a:prstGeom prst="rect">
                  <a:avLst/>
                </a:prstGeom>
                <a:blipFill>
                  <a:blip r:embed="rId16"/>
                  <a:stretch>
                    <a:fillRect t="-22951" r="-12207" b="-655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upo 54"/>
          <p:cNvGrpSpPr/>
          <p:nvPr/>
        </p:nvGrpSpPr>
        <p:grpSpPr>
          <a:xfrm>
            <a:off x="267962" y="3121143"/>
            <a:ext cx="3576786" cy="1100613"/>
            <a:chOff x="267962" y="3121143"/>
            <a:chExt cx="3576786" cy="11006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ixaDeTexto 15"/>
                <p:cNvSpPr txBox="1"/>
                <p:nvPr/>
              </p:nvSpPr>
              <p:spPr>
                <a:xfrm>
                  <a:off x="267962" y="3587023"/>
                  <a:ext cx="1577355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BR" sz="160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urante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colis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ã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6" name="CaixaDeTexto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962" y="3587023"/>
                  <a:ext cx="1577355" cy="246221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2317" r="-2317" b="-731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4" name="Grupo 53"/>
            <p:cNvGrpSpPr/>
            <p:nvPr/>
          </p:nvGrpSpPr>
          <p:grpSpPr>
            <a:xfrm>
              <a:off x="1971675" y="3121143"/>
              <a:ext cx="1873073" cy="1100613"/>
              <a:chOff x="1971675" y="3121143"/>
              <a:chExt cx="1873073" cy="1100613"/>
            </a:xfrm>
          </p:grpSpPr>
          <p:sp>
            <p:nvSpPr>
              <p:cNvPr id="38" name="Elipse 37"/>
              <p:cNvSpPr/>
              <p:nvPr/>
            </p:nvSpPr>
            <p:spPr>
              <a:xfrm>
                <a:off x="2822015" y="3377455"/>
                <a:ext cx="295818" cy="31786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/>
                  <a:t>1</a:t>
                </a:r>
              </a:p>
            </p:txBody>
          </p:sp>
          <p:sp>
            <p:nvSpPr>
              <p:cNvPr id="39" name="Elipse 38"/>
              <p:cNvSpPr/>
              <p:nvPr/>
            </p:nvSpPr>
            <p:spPr>
              <a:xfrm>
                <a:off x="2667058" y="3633767"/>
                <a:ext cx="295818" cy="317869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/>
                  <a:t>2</a:t>
                </a:r>
              </a:p>
            </p:txBody>
          </p:sp>
          <p:cxnSp>
            <p:nvCxnSpPr>
              <p:cNvPr id="40" name="Conector de seta reta 39"/>
              <p:cNvCxnSpPr/>
              <p:nvPr/>
            </p:nvCxnSpPr>
            <p:spPr>
              <a:xfrm flipV="1">
                <a:off x="3063173" y="3121143"/>
                <a:ext cx="372133" cy="3696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de seta reta 41"/>
              <p:cNvCxnSpPr/>
              <p:nvPr/>
            </p:nvCxnSpPr>
            <p:spPr>
              <a:xfrm flipH="1">
                <a:off x="2363108" y="3852144"/>
                <a:ext cx="372133" cy="3696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tângulo 42"/>
                  <p:cNvSpPr/>
                  <p:nvPr/>
                </p:nvSpPr>
                <p:spPr>
                  <a:xfrm>
                    <a:off x="3139298" y="3257600"/>
                    <a:ext cx="705450" cy="43595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1(2)</m:t>
                              </m:r>
                            </m:sub>
                          </m:sSub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43" name="Retângulo 4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39298" y="3257600"/>
                    <a:ext cx="705450" cy="435953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 t="-19444" b="-6944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Retângulo 43"/>
                  <p:cNvSpPr/>
                  <p:nvPr/>
                </p:nvSpPr>
                <p:spPr>
                  <a:xfrm>
                    <a:off x="1971675" y="3598466"/>
                    <a:ext cx="710772" cy="43595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44" name="Retângulo 4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71675" y="3598466"/>
                    <a:ext cx="710772" cy="435953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 t="-19444" b="-6944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2" name="Grupo 51"/>
          <p:cNvGrpSpPr/>
          <p:nvPr/>
        </p:nvGrpSpPr>
        <p:grpSpPr>
          <a:xfrm>
            <a:off x="1657390" y="1933807"/>
            <a:ext cx="4276114" cy="647485"/>
            <a:chOff x="1657390" y="1933807"/>
            <a:chExt cx="4276114" cy="6474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ixaDeTexto 8"/>
                <p:cNvSpPr txBox="1"/>
                <p:nvPr/>
              </p:nvSpPr>
              <p:spPr>
                <a:xfrm>
                  <a:off x="3748355" y="1933807"/>
                  <a:ext cx="2185149" cy="6474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acc>
                          </m:num>
                          <m:den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1(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e>
                        </m:nary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2(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9" name="CaixaDeTexto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8355" y="1933807"/>
                  <a:ext cx="2185149" cy="647485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CaixaDeTexto 44"/>
            <p:cNvSpPr txBox="1"/>
            <p:nvPr/>
          </p:nvSpPr>
          <p:spPr>
            <a:xfrm>
              <a:off x="1657390" y="2082800"/>
              <a:ext cx="21221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Substituindo em (1) </a:t>
              </a:r>
            </a:p>
          </p:txBody>
        </p:sp>
      </p:grpSp>
      <p:grpSp>
        <p:nvGrpSpPr>
          <p:cNvPr id="50" name="Grupo 49"/>
          <p:cNvGrpSpPr/>
          <p:nvPr/>
        </p:nvGrpSpPr>
        <p:grpSpPr>
          <a:xfrm>
            <a:off x="1686365" y="922064"/>
            <a:ext cx="6841810" cy="524759"/>
            <a:chOff x="1686365" y="922064"/>
            <a:chExt cx="6841810" cy="5247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aixaDeTexto 4"/>
                <p:cNvSpPr txBox="1"/>
                <p:nvPr/>
              </p:nvSpPr>
              <p:spPr>
                <a:xfrm>
                  <a:off x="6399653" y="922064"/>
                  <a:ext cx="1477776" cy="5247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acc>
                          </m:num>
                          <m:den>
                            <m:r>
                              <a:rPr lang="pt-BR" sz="160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pt-BR" sz="160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pt-BR" sz="160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5" name="CaixaDeTexto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9653" y="922064"/>
                  <a:ext cx="1477776" cy="524759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CaixaDeTexto 36"/>
            <p:cNvSpPr txBox="1"/>
            <p:nvPr/>
          </p:nvSpPr>
          <p:spPr>
            <a:xfrm>
              <a:off x="1686365" y="1038651"/>
              <a:ext cx="52518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fim de saber como ela muda no tempo, calculamos</a:t>
              </a:r>
            </a:p>
          </p:txBody>
        </p:sp>
        <p:sp>
          <p:nvSpPr>
            <p:cNvPr id="46" name="CaixaDeTexto 45"/>
            <p:cNvSpPr txBox="1"/>
            <p:nvPr/>
          </p:nvSpPr>
          <p:spPr>
            <a:xfrm>
              <a:off x="7983426" y="1004561"/>
              <a:ext cx="544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(2)</a:t>
              </a:r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4576952" y="505485"/>
            <a:ext cx="4567048" cy="374057"/>
            <a:chOff x="4576952" y="505485"/>
            <a:chExt cx="4567048" cy="3740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aixaDeTexto 3"/>
                <p:cNvSpPr txBox="1"/>
                <p:nvPr/>
              </p:nvSpPr>
              <p:spPr>
                <a:xfrm>
                  <a:off x="7646895" y="572139"/>
                  <a:ext cx="1102288" cy="276166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4" name="CaixaDeTexto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6895" y="572139"/>
                  <a:ext cx="1102288" cy="276166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l="-2762" t="-35556" r="-20442" b="-2444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CaixaDeTexto 35"/>
            <p:cNvSpPr txBox="1"/>
            <p:nvPr/>
          </p:nvSpPr>
          <p:spPr>
            <a:xfrm>
              <a:off x="4576952" y="540988"/>
              <a:ext cx="30699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quantidade de movimento total é</a:t>
              </a:r>
            </a:p>
          </p:txBody>
        </p:sp>
        <p:sp>
          <p:nvSpPr>
            <p:cNvPr id="47" name="CaixaDeTexto 46"/>
            <p:cNvSpPr txBox="1"/>
            <p:nvPr/>
          </p:nvSpPr>
          <p:spPr>
            <a:xfrm>
              <a:off x="8687321" y="505485"/>
              <a:ext cx="4566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/>
                <a:t>(1)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954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9665" y="0"/>
            <a:ext cx="5519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Lei da Conservação da Quantidade de Movimento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355366" y="563296"/>
                <a:ext cx="768672" cy="3124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66" y="563296"/>
                <a:ext cx="768672" cy="312458"/>
              </a:xfrm>
              <a:prstGeom prst="rect">
                <a:avLst/>
              </a:prstGeom>
              <a:blipFill>
                <a:blip r:embed="rId2"/>
                <a:stretch>
                  <a:fillRect l="-6349" r="-7143" b="-576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ta para a Direita 3"/>
          <p:cNvSpPr/>
          <p:nvPr/>
        </p:nvSpPr>
        <p:spPr>
          <a:xfrm>
            <a:off x="1506507" y="655677"/>
            <a:ext cx="488731" cy="125836"/>
          </a:xfrm>
          <a:prstGeom prst="right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2370664" y="563296"/>
                <a:ext cx="776944" cy="339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664" y="563296"/>
                <a:ext cx="776944" cy="339195"/>
              </a:xfrm>
              <a:prstGeom prst="rect">
                <a:avLst/>
              </a:prstGeom>
              <a:blipFill>
                <a:blip r:embed="rId3"/>
                <a:stretch>
                  <a:fillRect l="-6299" r="-4724" b="-232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3" t="4604" r="62518" b="64350"/>
          <a:stretch/>
        </p:blipFill>
        <p:spPr>
          <a:xfrm>
            <a:off x="4941231" y="418813"/>
            <a:ext cx="2819360" cy="22329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3304279" y="967989"/>
                <a:ext cx="1415067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279" y="967989"/>
                <a:ext cx="1415067" cy="310598"/>
              </a:xfrm>
              <a:prstGeom prst="rect">
                <a:avLst/>
              </a:prstGeom>
              <a:blipFill>
                <a:blip r:embed="rId5"/>
                <a:stretch>
                  <a:fillRect l="-3017" t="-29412" r="-13362" b="-2549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3304279" y="2065854"/>
                <a:ext cx="1522340" cy="339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279" y="2065854"/>
                <a:ext cx="1522340" cy="339195"/>
              </a:xfrm>
              <a:prstGeom prst="rect">
                <a:avLst/>
              </a:prstGeom>
              <a:blipFill>
                <a:blip r:embed="rId6"/>
                <a:stretch>
                  <a:fillRect l="-2800" t="-26786" r="-9600" b="-232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ixaDeTexto 9"/>
          <p:cNvSpPr txBox="1"/>
          <p:nvPr/>
        </p:nvSpPr>
        <p:spPr>
          <a:xfrm>
            <a:off x="270118" y="2811835"/>
            <a:ext cx="307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 Geral </a:t>
            </a:r>
          </a:p>
        </p:txBody>
      </p:sp>
      <p:sp>
        <p:nvSpPr>
          <p:cNvPr id="11" name="Seta para a Direita 10"/>
          <p:cNvSpPr/>
          <p:nvPr/>
        </p:nvSpPr>
        <p:spPr>
          <a:xfrm>
            <a:off x="2390664" y="2919940"/>
            <a:ext cx="488731" cy="125836"/>
          </a:xfrm>
          <a:prstGeom prst="right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3250642" y="2663299"/>
            <a:ext cx="4818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Simetria da natureza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Simetria de translação  </a:t>
            </a:r>
            <a:r>
              <a:rPr lang="pt-BR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ESPACIAL   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6854" y="3369709"/>
            <a:ext cx="892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Quando a resultante das forças externas for nula, a quantidade de movimento total do sistema permanecerá constante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805751" y="4476897"/>
            <a:ext cx="529819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Válida em qualquer sistema de referência INERCIAL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1091585" y="4010666"/>
                <a:ext cx="829843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𝑐𝑡𝑒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585" y="4010666"/>
                <a:ext cx="829843" cy="310598"/>
              </a:xfrm>
              <a:prstGeom prst="rect">
                <a:avLst/>
              </a:prstGeom>
              <a:blipFill>
                <a:blip r:embed="rId7"/>
                <a:stretch>
                  <a:fillRect l="-5147" r="-5147" b="-784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2852998" y="4010666"/>
                <a:ext cx="1560555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 é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vetor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logo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998" y="4010666"/>
                <a:ext cx="1560555" cy="310598"/>
              </a:xfrm>
              <a:prstGeom prst="rect">
                <a:avLst/>
              </a:prstGeom>
              <a:blipFill>
                <a:blip r:embed="rId8"/>
                <a:stretch>
                  <a:fillRect l="-2734" r="-1563" b="-313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4584661" y="4022336"/>
                <a:ext cx="3276859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𝑐𝑡𝑒𝑥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;  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𝑐𝑡𝑒𝑦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𝑐𝑡𝑒𝑧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4661" y="4022336"/>
                <a:ext cx="3276859" cy="298928"/>
              </a:xfrm>
              <a:prstGeom prst="rect">
                <a:avLst/>
              </a:prstGeom>
              <a:blipFill>
                <a:blip r:embed="rId9"/>
                <a:stretch>
                  <a:fillRect l="-743" r="-558" b="-2244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88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  <p:bldP spid="9" grpId="0"/>
      <p:bldP spid="10" grpId="0"/>
      <p:bldP spid="11" grpId="0" animBg="1"/>
      <p:bldP spid="12" grpId="0"/>
      <p:bldP spid="13" grpId="0"/>
      <p:bldP spid="14" grpId="0" animBg="1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9665" y="0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6.5 Colisão entre dois corpos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651930" y="698762"/>
                <a:ext cx="1034257" cy="45224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30" y="698762"/>
                <a:ext cx="1034257" cy="4522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56300" r="44056" b="11685"/>
          <a:stretch/>
        </p:blipFill>
        <p:spPr>
          <a:xfrm>
            <a:off x="2057901" y="431800"/>
            <a:ext cx="4460289" cy="438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4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9402" y="67218"/>
            <a:ext cx="4211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Colisão entre dois corpos – Caso Geral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702730" y="608379"/>
                <a:ext cx="1034257" cy="45224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30" y="608379"/>
                <a:ext cx="1034257" cy="4522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2421300" y="680493"/>
                <a:ext cx="3437801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1300" y="680493"/>
                <a:ext cx="3437801" cy="299249"/>
              </a:xfrm>
              <a:prstGeom prst="rect">
                <a:avLst/>
              </a:prstGeom>
              <a:blipFill>
                <a:blip r:embed="rId3"/>
                <a:stretch>
                  <a:fillRect t="-42857" r="-2837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310271" y="1313119"/>
                <a:ext cx="3047308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71" y="1313119"/>
                <a:ext cx="3047308" cy="299249"/>
              </a:xfrm>
              <a:prstGeom prst="rect">
                <a:avLst/>
              </a:prstGeom>
              <a:blipFill>
                <a:blip r:embed="rId4"/>
                <a:stretch>
                  <a:fillRect l="-400" t="-40816" r="-2400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3655284" y="1304562"/>
                <a:ext cx="3260829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284" y="1304562"/>
                <a:ext cx="3260829" cy="299249"/>
              </a:xfrm>
              <a:prstGeom prst="rect">
                <a:avLst/>
              </a:prstGeom>
              <a:blipFill>
                <a:blip r:embed="rId5"/>
                <a:stretch>
                  <a:fillRect t="-40816" r="-1495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7356544" y="1298887"/>
                <a:ext cx="1259383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544" y="1298887"/>
                <a:ext cx="1259383" cy="310598"/>
              </a:xfrm>
              <a:prstGeom prst="rect">
                <a:avLst/>
              </a:prstGeom>
              <a:blipFill>
                <a:blip r:embed="rId6"/>
                <a:stretch>
                  <a:fillRect l="-485" r="-1456" b="-1764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ixaDeTexto 8"/>
          <p:cNvSpPr txBox="1"/>
          <p:nvPr/>
        </p:nvSpPr>
        <p:spPr>
          <a:xfrm>
            <a:off x="93134" y="1968150"/>
            <a:ext cx="370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variações da quantidade de movimento</a:t>
            </a:r>
          </a:p>
        </p:txBody>
      </p:sp>
      <p:sp>
        <p:nvSpPr>
          <p:cNvPr id="10" name="Seta para a Direita 9"/>
          <p:cNvSpPr/>
          <p:nvPr/>
        </p:nvSpPr>
        <p:spPr>
          <a:xfrm>
            <a:off x="3862616" y="2074509"/>
            <a:ext cx="488731" cy="125836"/>
          </a:xfrm>
          <a:prstGeom prst="right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4563945" y="1845039"/>
            <a:ext cx="4514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têm mesma intensidade, mas sentidos opostos  </a:t>
            </a:r>
            <a:b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(seguem a 3</a:t>
            </a:r>
            <a:r>
              <a:rPr lang="pt-BR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ª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Lei de Newton)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86268" y="2489229"/>
            <a:ext cx="4948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Usando o Teorema Impulso-Quantidade de Movimento: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5046203" y="2424852"/>
                <a:ext cx="928972" cy="40293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203" y="2424852"/>
                <a:ext cx="928972" cy="402931"/>
              </a:xfrm>
              <a:prstGeom prst="rect">
                <a:avLst/>
              </a:prstGeom>
              <a:blipFill>
                <a:blip r:embed="rId7"/>
                <a:stretch>
                  <a:fillRect t="-21212" b="-106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ixaDeTexto 14"/>
          <p:cNvSpPr txBox="1"/>
          <p:nvPr/>
        </p:nvSpPr>
        <p:spPr>
          <a:xfrm>
            <a:off x="186268" y="3053883"/>
            <a:ext cx="645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Assim, as variações das quantidades de movimento dos dois corpos</a:t>
            </a:r>
          </a:p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são iguais aos impulsos da força de interação que age entre os corpos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ângulo 15"/>
              <p:cNvSpPr/>
              <p:nvPr/>
            </p:nvSpPr>
            <p:spPr>
              <a:xfrm>
                <a:off x="7098554" y="3053883"/>
                <a:ext cx="1081899" cy="40293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6" name="Retâ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554" y="3053883"/>
                <a:ext cx="1081899" cy="402931"/>
              </a:xfrm>
              <a:prstGeom prst="rect">
                <a:avLst/>
              </a:prstGeom>
              <a:blipFill>
                <a:blip r:embed="rId8"/>
                <a:stretch>
                  <a:fillRect t="-21212" r="-17416" b="-106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1524002" y="3623692"/>
                <a:ext cx="5418666" cy="644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é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impulso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da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ç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sobre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corpo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1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devido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ao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corpo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2</m:t>
                      </m:r>
                    </m:oMath>
                  </m:oMathPara>
                </a14:m>
                <a:endParaRPr lang="pt-BR" sz="1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 é </m:t>
                      </m:r>
                      <m:r>
                        <m:rPr>
                          <m:sty m:val="p"/>
                        </m:rPr>
                        <a:rPr lang="pt-BR" sz="1600" i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pt-BR" sz="16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i="0">
                          <a:latin typeface="Cambria Math" panose="02040503050406030204" pitchFamily="18" charset="0"/>
                        </a:rPr>
                        <m:t>impulso</m:t>
                      </m:r>
                      <m:r>
                        <a:rPr lang="pt-BR" sz="16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i="0">
                          <a:latin typeface="Cambria Math" panose="02040503050406030204" pitchFamily="18" charset="0"/>
                        </a:rPr>
                        <m:t>da</m:t>
                      </m:r>
                      <m:r>
                        <a:rPr lang="pt-BR" sz="16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i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pt-BR" sz="1600" i="0">
                          <a:latin typeface="Cambria Math" panose="02040503050406030204" pitchFamily="18" charset="0"/>
                        </a:rPr>
                        <m:t>ç</m:t>
                      </m:r>
                      <m:r>
                        <m:rPr>
                          <m:sty m:val="p"/>
                        </m:rPr>
                        <a:rPr lang="pt-BR" sz="1600" i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pt-BR" sz="16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i="0">
                          <a:latin typeface="Cambria Math" panose="02040503050406030204" pitchFamily="18" charset="0"/>
                        </a:rPr>
                        <m:t>sobre</m:t>
                      </m:r>
                      <m:r>
                        <a:rPr lang="pt-BR" sz="16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i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pt-BR" sz="16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i="0">
                          <a:latin typeface="Cambria Math" panose="02040503050406030204" pitchFamily="18" charset="0"/>
                        </a:rPr>
                        <m:t>corpo</m:t>
                      </m:r>
                      <m:r>
                        <a:rPr lang="pt-BR" sz="1600" i="0">
                          <a:latin typeface="Cambria Math" panose="02040503050406030204" pitchFamily="18" charset="0"/>
                        </a:rPr>
                        <m:t> 2 </m:t>
                      </m:r>
                      <m:r>
                        <m:rPr>
                          <m:sty m:val="p"/>
                        </m:rPr>
                        <a:rPr lang="pt-BR" sz="1600" i="0">
                          <a:latin typeface="Cambria Math" panose="02040503050406030204" pitchFamily="18" charset="0"/>
                        </a:rPr>
                        <m:t>devido</m:t>
                      </m:r>
                      <m:r>
                        <a:rPr lang="pt-BR" sz="16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i="0">
                          <a:latin typeface="Cambria Math" panose="02040503050406030204" pitchFamily="18" charset="0"/>
                        </a:rPr>
                        <m:t>ao</m:t>
                      </m:r>
                      <m:r>
                        <a:rPr lang="pt-BR" sz="16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i="0">
                          <a:latin typeface="Cambria Math" panose="02040503050406030204" pitchFamily="18" charset="0"/>
                        </a:rPr>
                        <m:t>corpo</m:t>
                      </m:r>
                      <m:r>
                        <a:rPr lang="pt-BR" sz="1600" i="0"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2" y="3623692"/>
                <a:ext cx="5418666" cy="644664"/>
              </a:xfrm>
              <a:prstGeom prst="rect">
                <a:avLst/>
              </a:prstGeom>
              <a:blipFill>
                <a:blip r:embed="rId9"/>
                <a:stretch>
                  <a:fillRect t="-8491" b="-471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0" y="4213077"/>
                <a:ext cx="7890933" cy="644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igualdade segue diretamente da definição do impulso com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2(1)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1(2)</m:t>
                        </m:r>
                      </m:sub>
                    </m:sSub>
                  </m:oMath>
                </a14:m>
                <a:r>
                  <a:rPr lang="pt-BR" sz="1600" dirty="0"/>
                  <a:t>, </a:t>
                </a:r>
              </a:p>
              <a:p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 acordo com a 3</a:t>
                </a:r>
                <a:r>
                  <a:rPr lang="pt-BR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ª </a:t>
                </a: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lei de Newton</a:t>
                </a:r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13077"/>
                <a:ext cx="7890933" cy="644087"/>
              </a:xfrm>
              <a:prstGeom prst="rect">
                <a:avLst/>
              </a:prstGeom>
              <a:blipFill>
                <a:blip r:embed="rId10"/>
                <a:stretch>
                  <a:fillRect l="-386" t="-7547" b="-1132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009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9" grpId="0"/>
      <p:bldP spid="10" grpId="0" animBg="1"/>
      <p:bldP spid="12" grpId="0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94972" y="60263"/>
            <a:ext cx="2592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0070C0"/>
                </a:solidFill>
              </a:rPr>
              <a:t>Sistemas específicos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5" t="65587" r="50570" b="28667"/>
          <a:stretch/>
        </p:blipFill>
        <p:spPr>
          <a:xfrm>
            <a:off x="5867388" y="1767992"/>
            <a:ext cx="3260612" cy="7874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1678502"/>
            <a:ext cx="410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Após a colisão, os dois corpos grudam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235812" y="2161692"/>
                <a:ext cx="3128357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12" y="2161692"/>
                <a:ext cx="3128357" cy="299249"/>
              </a:xfrm>
              <a:prstGeom prst="rect">
                <a:avLst/>
              </a:prstGeom>
              <a:blipFill>
                <a:blip r:embed="rId3"/>
                <a:stretch>
                  <a:fillRect t="-42857" r="-6628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2975697" y="80175"/>
                <a:ext cx="776943" cy="339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697" y="80175"/>
                <a:ext cx="776943" cy="339195"/>
              </a:xfrm>
              <a:prstGeom prst="rect">
                <a:avLst/>
              </a:prstGeom>
              <a:blipFill>
                <a:blip r:embed="rId4"/>
                <a:stretch>
                  <a:fillRect l="-5469" r="-3906" b="-232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3853745" y="1678502"/>
                <a:ext cx="1741310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3745" y="1678502"/>
                <a:ext cx="1741310" cy="391582"/>
              </a:xfrm>
              <a:prstGeom prst="rect">
                <a:avLst/>
              </a:prstGeom>
              <a:blipFill>
                <a:blip r:embed="rId5"/>
                <a:stretch>
                  <a:fillRect t="-20000" r="-9091" b="-923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ixaDeTexto 8"/>
          <p:cNvSpPr txBox="1"/>
          <p:nvPr/>
        </p:nvSpPr>
        <p:spPr>
          <a:xfrm>
            <a:off x="0" y="390691"/>
            <a:ext cx="7890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equações são vetoriais. Isso implica que a conservação da quantidade de movimento </a:t>
            </a:r>
          </a:p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 ser válida para cada uma das suas componentes.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188027" y="932320"/>
                <a:ext cx="3338606" cy="2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𝑖𝑥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</m:sub>
                      </m:sSub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27" y="932320"/>
                <a:ext cx="3338606" cy="265970"/>
              </a:xfrm>
              <a:prstGeom prst="rect">
                <a:avLst/>
              </a:prstGeom>
              <a:blipFill>
                <a:blip r:embed="rId6"/>
                <a:stretch>
                  <a:fillRect l="-365" b="-25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188026" y="1234617"/>
                <a:ext cx="3362715" cy="2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𝑖𝑦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𝑓𝑦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𝑓𝑦</m:t>
                          </m:r>
                        </m:sub>
                      </m:sSub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26" y="1234617"/>
                <a:ext cx="3362715" cy="265970"/>
              </a:xfrm>
              <a:prstGeom prst="rect">
                <a:avLst/>
              </a:prstGeom>
              <a:blipFill>
                <a:blip r:embed="rId7"/>
                <a:stretch>
                  <a:fillRect l="-363" r="-181" b="-279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eta para a Direita 12"/>
          <p:cNvSpPr/>
          <p:nvPr/>
        </p:nvSpPr>
        <p:spPr>
          <a:xfrm>
            <a:off x="4207933" y="1081944"/>
            <a:ext cx="516467" cy="30229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4870093" y="946493"/>
                <a:ext cx="3635611" cy="5121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𝐸𝑥𝑒𝑚𝑝𝑙𝑜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𝑀𝑜𝑣𝑖𝑚𝑒𝑛𝑡𝑜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𝐵𝑖𝑑𝑖𝑚𝑒𝑛𝑠𝑖𝑜𝑛𝑎𝑙</m:t>
                    </m:r>
                  </m:oMath>
                </a14:m>
                <a:r>
                  <a:rPr lang="pt-BR" sz="1600" b="0" i="1" dirty="0">
                    <a:latin typeface="Cambria Math" panose="02040503050406030204" pitchFamily="18" charset="0"/>
                  </a:rPr>
                  <a:t> – </a:t>
                </a:r>
                <a:br>
                  <a:rPr lang="pt-BR" sz="1600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𝑑𝑎𝑑𝑜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,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obt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se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093" y="946493"/>
                <a:ext cx="3635611" cy="512191"/>
              </a:xfrm>
              <a:prstGeom prst="rect">
                <a:avLst/>
              </a:prstGeom>
              <a:blipFill>
                <a:blip r:embed="rId8"/>
                <a:stretch>
                  <a:fillRect l="-2685" t="-13095" b="-1309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ixaDeTexto 14"/>
          <p:cNvSpPr txBox="1"/>
          <p:nvPr/>
        </p:nvSpPr>
        <p:spPr>
          <a:xfrm>
            <a:off x="0" y="2804660"/>
            <a:ext cx="4013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Colisão frontal  (unidimensional)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4163208" y="2839702"/>
                <a:ext cx="3757439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𝑖𝑥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208" y="2839702"/>
                <a:ext cx="3757439" cy="299249"/>
              </a:xfrm>
              <a:prstGeom prst="rect">
                <a:avLst/>
              </a:prstGeom>
              <a:blipFill>
                <a:blip r:embed="rId9"/>
                <a:stretch>
                  <a:fillRect l="-325" r="-649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ixaDeTexto 17"/>
          <p:cNvSpPr txBox="1"/>
          <p:nvPr/>
        </p:nvSpPr>
        <p:spPr>
          <a:xfrm>
            <a:off x="0" y="3472664"/>
            <a:ext cx="4013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Se os corpos se unirem após a colisão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>
                <a:off x="4193902" y="3507706"/>
                <a:ext cx="3412216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𝑖𝑥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3902" y="3507706"/>
                <a:ext cx="3412216" cy="299249"/>
              </a:xfrm>
              <a:prstGeom prst="rect">
                <a:avLst/>
              </a:prstGeom>
              <a:blipFill>
                <a:blip r:embed="rId10"/>
                <a:stretch>
                  <a:fillRect l="-357" r="-536" b="-26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/>
              <p:cNvSpPr txBox="1"/>
              <p:nvPr/>
            </p:nvSpPr>
            <p:spPr>
              <a:xfrm>
                <a:off x="4813886" y="3841996"/>
                <a:ext cx="1906099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1" name="CaixaDe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886" y="3841996"/>
                <a:ext cx="1906099" cy="299249"/>
              </a:xfrm>
              <a:prstGeom prst="rect">
                <a:avLst/>
              </a:prstGeom>
              <a:blipFill>
                <a:blip r:embed="rId11"/>
                <a:stretch>
                  <a:fillRect r="-321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ixaDeTexto 21"/>
          <p:cNvSpPr txBox="1"/>
          <p:nvPr/>
        </p:nvSpPr>
        <p:spPr>
          <a:xfrm>
            <a:off x="36302" y="4175710"/>
            <a:ext cx="681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componentes 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das velocidades podem ser positivas ou negativas,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dependendo como se define o sentido positivo do eixo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t-B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pt-B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68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/>
      <p:bldP spid="12" grpId="0"/>
      <p:bldP spid="13" grpId="0" animBg="1"/>
      <p:bldP spid="14" grpId="0"/>
      <p:bldP spid="15" grpId="0"/>
      <p:bldP spid="17" grpId="0"/>
      <p:bldP spid="19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76782"/>
            <a:ext cx="7293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70C0"/>
                </a:solidFill>
              </a:rPr>
              <a:t>Lista 3, ex. 1. </a:t>
            </a:r>
            <a:r>
              <a:rPr lang="pt-BR" sz="1800" dirty="0">
                <a:effectLst/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Como anda o carrinho depois do condutor pular fora</a:t>
            </a:r>
            <a:endParaRPr lang="pt-BR" sz="2000" dirty="0">
              <a:solidFill>
                <a:srgbClr val="0070C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472835"/>
            <a:ext cx="762930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600"/>
              </a:spcAft>
            </a:pP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 homem de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75,2 kg 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está dirigindo um carrinho de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38,6 kg 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viaja à velocidade de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2,33 m/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s. Ele salta do carrinho e, ao interagir com o chão, a componente horizontal da sua velocidade é nula. </a:t>
            </a:r>
          </a:p>
          <a:p>
            <a:pPr algn="just" hangingPunct="0">
              <a:spcAft>
                <a:spcPts val="600"/>
              </a:spcAft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variação da velocidade do carrinho.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6335717" y="1796149"/>
                <a:ext cx="776943" cy="3391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717" y="1796149"/>
                <a:ext cx="776943" cy="339195"/>
              </a:xfrm>
              <a:prstGeom prst="rect">
                <a:avLst/>
              </a:prstGeom>
              <a:blipFill>
                <a:blip r:embed="rId2"/>
                <a:stretch>
                  <a:fillRect l="-5469" r="-3906" b="-2545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ixaDeTexto 4"/>
          <p:cNvSpPr txBox="1"/>
          <p:nvPr/>
        </p:nvSpPr>
        <p:spPr>
          <a:xfrm>
            <a:off x="0" y="1764225"/>
            <a:ext cx="4202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isolado, sem forças externas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3405215" y="1814599"/>
            <a:ext cx="516467" cy="30229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4181085" y="1754278"/>
                <a:ext cx="1014508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𝑐𝑡𝑒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085" y="1754278"/>
                <a:ext cx="1014508" cy="4029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eta para a Direita 7"/>
          <p:cNvSpPr/>
          <p:nvPr/>
        </p:nvSpPr>
        <p:spPr>
          <a:xfrm>
            <a:off x="5454996" y="1833047"/>
            <a:ext cx="516467" cy="30229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83136" y="2199646"/>
                <a:ext cx="3467488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𝐻𝑖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36" y="2199646"/>
                <a:ext cx="3467488" cy="299249"/>
              </a:xfrm>
              <a:prstGeom prst="rect">
                <a:avLst/>
              </a:prstGeom>
              <a:blipFill>
                <a:blip r:embed="rId4"/>
                <a:stretch>
                  <a:fillRect l="-352" t="-42857" r="-4225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83136" y="2708033"/>
                <a:ext cx="8693469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considerando</m:t>
                          </m:r>
                          <m:r>
                            <a:rPr lang="pt-BR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apenas</m:t>
                          </m:r>
                          <m:r>
                            <a:rPr lang="pt-BR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lang="pt-BR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movimento</m:t>
                          </m:r>
                          <m:r>
                            <a:rPr lang="pt-BR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no</m:t>
                          </m:r>
                          <m:r>
                            <a:rPr lang="pt-BR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eixo</m:t>
                          </m:r>
                          <m:r>
                            <a:rPr lang="pt-BR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:         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𝐻𝑖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36" y="2708033"/>
                <a:ext cx="8693469" cy="299249"/>
              </a:xfrm>
              <a:prstGeom prst="rect">
                <a:avLst/>
              </a:prstGeom>
              <a:blipFill>
                <a:blip r:embed="rId5"/>
                <a:stretch>
                  <a:fillRect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83136" y="3157571"/>
                <a:ext cx="3233193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36" y="3157571"/>
                <a:ext cx="3233193" cy="299249"/>
              </a:xfrm>
              <a:prstGeom prst="rect">
                <a:avLst/>
              </a:prstGeom>
              <a:blipFill>
                <a:blip r:embed="rId6"/>
                <a:stretch>
                  <a:fillRect l="-1887" r="-755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3606465" y="3092178"/>
                <a:ext cx="2178097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𝑐𝑖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465" y="3092178"/>
                <a:ext cx="2178097" cy="62235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5971463" y="3098819"/>
                <a:ext cx="2612125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75,2+38,6</m:t>
                              </m:r>
                            </m:num>
                            <m:den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38,6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2,33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463" y="3098819"/>
                <a:ext cx="2612125" cy="62235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3047625" y="3780307"/>
                <a:ext cx="1769843" cy="3323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𝑐𝑓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=6,87 </m:t>
                      </m:r>
                      <m:r>
                        <m:rPr>
                          <m:sty m:val="p"/>
                        </m:rPr>
                        <a:rPr lang="pt-BR" sz="20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sz="2000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2000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625" y="3780307"/>
                <a:ext cx="1769843" cy="332399"/>
              </a:xfrm>
              <a:prstGeom prst="rect">
                <a:avLst/>
              </a:prstGeom>
              <a:blipFill>
                <a:blip r:embed="rId9"/>
                <a:stretch>
                  <a:fillRect l="-690" r="-1034" b="-2545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211571" y="4386060"/>
                <a:ext cx="3038268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=6,87−2,33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71" y="4386060"/>
                <a:ext cx="3038268" cy="299249"/>
              </a:xfrm>
              <a:prstGeom prst="rect">
                <a:avLst/>
              </a:prstGeom>
              <a:blipFill>
                <a:blip r:embed="rId10"/>
                <a:stretch>
                  <a:fillRect l="-1205" r="-1205" b="-26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3921682" y="4386060"/>
                <a:ext cx="16226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=4,54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a:rPr lang="pt-B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682" y="4386060"/>
                <a:ext cx="1622688" cy="276999"/>
              </a:xfrm>
              <a:prstGeom prst="rect">
                <a:avLst/>
              </a:prstGeom>
              <a:blipFill>
                <a:blip r:embed="rId11"/>
                <a:stretch>
                  <a:fillRect l="-1873" t="-2174" r="-749" b="-326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ixaDeTexto 16"/>
          <p:cNvSpPr txBox="1"/>
          <p:nvPr/>
        </p:nvSpPr>
        <p:spPr>
          <a:xfrm>
            <a:off x="6226736" y="3837896"/>
            <a:ext cx="2805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 que isso significa que o homem saltou a -6,87 m/s em relação ao carrinho! </a:t>
            </a:r>
          </a:p>
        </p:txBody>
      </p:sp>
    </p:spTree>
    <p:extLst>
      <p:ext uri="{BB962C8B-B14F-4D97-AF65-F5344CB8AC3E}">
        <p14:creationId xmlns:p14="http://schemas.microsoft.com/office/powerpoint/2010/main" val="300250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/>
      <p:bldP spid="11" grpId="0"/>
      <p:bldP spid="12" grpId="0"/>
      <p:bldP spid="14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62745D-2E6D-49A5-9927-87798C625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89" y="435081"/>
            <a:ext cx="8229600" cy="539831"/>
          </a:xfrm>
        </p:spPr>
        <p:txBody>
          <a:bodyPr>
            <a:normAutofit fontScale="90000"/>
          </a:bodyPr>
          <a:lstStyle/>
          <a:p>
            <a:r>
              <a:rPr lang="pt-BR" dirty="0"/>
              <a:t>Objetivos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3259515-9F89-485C-9318-C2681FC641E3}"/>
              </a:ext>
            </a:extLst>
          </p:cNvPr>
          <p:cNvSpPr txBox="1"/>
          <p:nvPr/>
        </p:nvSpPr>
        <p:spPr>
          <a:xfrm>
            <a:off x="779930" y="860613"/>
            <a:ext cx="78261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dirty="0"/>
          </a:p>
          <a:p>
            <a:r>
              <a:rPr lang="pt-BR" sz="2000" dirty="0"/>
              <a:t>Impulso e quantidade de movimento linear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Definir impulso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Definir quantidade de movimento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Relacionar impulso e quantidade de movimento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Determinar a força média em uma colisão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Aplicar a situações específicas: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000" i="1" dirty="0"/>
              <a:t>Goleiro espalma a bola, tempo de colisão conhecido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000" i="1" dirty="0"/>
              <a:t>Goleiro espalma a bola, movimento da mão do goleiro conhecido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606471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-1" y="467843"/>
                <a:ext cx="7747001" cy="13061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hangingPunct="0">
                  <a:spcAft>
                    <a:spcPts val="600"/>
                  </a:spcAft>
                </a:pPr>
                <a:r>
                  <a:rPr lang="pt-BR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Uma partícula A, de massa </a:t>
                </a:r>
                <a:r>
                  <a:rPr lang="pt-BR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pt-BR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 velocidade </a:t>
                </a:r>
                <a14:m>
                  <m:oMath xmlns:m="http://schemas.openxmlformats.org/officeDocument/2006/math">
                    <m:r>
                      <a:rPr lang="pt-B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sSub>
                      <m:sSubPr>
                        <m:ctrlP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acc>
                      <m:accPr>
                        <m:chr m:val="⃗"/>
                        <m:ctrlP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acc>
                  </m:oMath>
                </a14:m>
                <a:r>
                  <a:rPr lang="pt-BR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colide com outra partícula B, em </a:t>
                </a:r>
                <a:r>
                  <a:rPr lang="pt-B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repouso</a:t>
                </a:r>
                <a:r>
                  <a:rPr lang="pt-BR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de massa </a:t>
                </a:r>
                <a:r>
                  <a:rPr lang="pt-B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pt-BR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pt-BR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A primeira partícula é desviada de um ângulo </a:t>
                </a:r>
                <a:r>
                  <a:rPr lang="pt-BR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</a:t>
                </a:r>
                <a:r>
                  <a:rPr lang="pt-BR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tal que </a:t>
                </a:r>
                <a:r>
                  <a:rPr lang="pt-BR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pt-B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</a:t>
                </a:r>
                <a:r>
                  <a:rPr lang="pt-B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2 </a:t>
                </a:r>
                <a:r>
                  <a:rPr lang="pt-BR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 muda a magnitude de sua velocidade para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t-B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sSub>
                      <m:sSubPr>
                        <m:ctrlP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pt-BR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 hangingPunct="0">
                  <a:spcAft>
                    <a:spcPts val="0"/>
                  </a:spcAft>
                </a:pPr>
                <a:r>
                  <a:rPr lang="pt-BR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Determine</a:t>
                </a:r>
                <a:r>
                  <a:rPr lang="pt-BR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magnitude da velocidade da partícula B após a colisão.</a:t>
                </a: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67843"/>
                <a:ext cx="7747001" cy="1306127"/>
              </a:xfrm>
              <a:prstGeom prst="rect">
                <a:avLst/>
              </a:prstGeom>
              <a:blipFill>
                <a:blip r:embed="rId2"/>
                <a:stretch>
                  <a:fillRect l="-629" t="-6075" r="-629" b="-654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ixaDeTexto 2"/>
          <p:cNvSpPr txBox="1"/>
          <p:nvPr/>
        </p:nvSpPr>
        <p:spPr>
          <a:xfrm>
            <a:off x="-1" y="36458"/>
            <a:ext cx="8045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70C0"/>
                </a:solidFill>
              </a:rPr>
              <a:t>Lista 3, ex. 5. </a:t>
            </a:r>
            <a:r>
              <a:rPr lang="pt-BR" sz="1800" dirty="0">
                <a:effectLst/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Colisão inelástica de veículos, velocidade final desconhecida</a:t>
            </a:r>
            <a:endParaRPr lang="pt-BR" sz="2000" dirty="0">
              <a:solidFill>
                <a:srgbClr val="0070C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-7765" y="1793941"/>
            <a:ext cx="4069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Pela conservação da quantidade de movimento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2198661" y="2163770"/>
                <a:ext cx="1633909" cy="33836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𝑎𝑛𝑡𝑒𝑠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𝑑𝑒𝑝𝑜𝑖𝑠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661" y="2163770"/>
                <a:ext cx="1633909" cy="338362"/>
              </a:xfrm>
              <a:prstGeom prst="rect">
                <a:avLst/>
              </a:prstGeom>
              <a:blipFill>
                <a:blip r:embed="rId3"/>
                <a:stretch>
                  <a:fillRect l="-2985" r="-1866" b="-2363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116202" y="2157824"/>
                <a:ext cx="1820818" cy="3410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02" y="2157824"/>
                <a:ext cx="1820818" cy="341055"/>
              </a:xfrm>
              <a:prstGeom prst="rect">
                <a:avLst/>
              </a:prstGeom>
              <a:blipFill rotWithShape="0">
                <a:blip r:embed="rId4"/>
                <a:stretch>
                  <a:fillRect l="-2007" t="-26786" r="-2341" b="-232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-16293" y="2612620"/>
                <a:ext cx="32876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293" y="2612620"/>
                <a:ext cx="3287695" cy="276999"/>
              </a:xfrm>
              <a:prstGeom prst="rect">
                <a:avLst/>
              </a:prstGeom>
              <a:blipFill>
                <a:blip r:embed="rId5"/>
                <a:stretch>
                  <a:fillRect t="-46667" b="-17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3286904" y="2469274"/>
                <a:ext cx="347967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ã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𝑣𝑒𝑙𝑜𝑐𝑖𝑑𝑎𝑑𝑒𝑠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𝑖𝑛𝑖𝑐𝑖𝑎𝑖𝑠</m:t>
                      </m:r>
                    </m:oMath>
                  </m:oMathPara>
                </a14:m>
                <a:endParaRPr lang="pt-BR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ã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𝑣𝑒𝑙𝑜𝑐𝑖𝑑𝑎𝑑𝑒𝑠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𝑓𝑖𝑛𝑎𝑖𝑠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904" y="2469274"/>
                <a:ext cx="3479671" cy="584775"/>
              </a:xfrm>
              <a:prstGeom prst="rect">
                <a:avLst/>
              </a:prstGeom>
              <a:blipFill>
                <a:blip r:embed="rId6"/>
                <a:stretch>
                  <a:fillRect t="-7292" b="-625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Agrupar 8"/>
          <p:cNvGrpSpPr/>
          <p:nvPr/>
        </p:nvGrpSpPr>
        <p:grpSpPr>
          <a:xfrm>
            <a:off x="7159964" y="1285986"/>
            <a:ext cx="1631225" cy="515925"/>
            <a:chOff x="7159964" y="1285986"/>
            <a:chExt cx="1631225" cy="515925"/>
          </a:xfrm>
        </p:grpSpPr>
        <p:grpSp>
          <p:nvGrpSpPr>
            <p:cNvPr id="10" name="Agrupar 9"/>
            <p:cNvGrpSpPr/>
            <p:nvPr/>
          </p:nvGrpSpPr>
          <p:grpSpPr>
            <a:xfrm>
              <a:off x="8532956" y="1524911"/>
              <a:ext cx="258233" cy="276999"/>
              <a:chOff x="8532956" y="1524911"/>
              <a:chExt cx="258233" cy="276999"/>
            </a:xfrm>
          </p:grpSpPr>
          <p:sp>
            <p:nvSpPr>
              <p:cNvPr id="16" name="Elipse 15"/>
              <p:cNvSpPr/>
              <p:nvPr/>
            </p:nvSpPr>
            <p:spPr>
              <a:xfrm>
                <a:off x="8532956" y="1552821"/>
                <a:ext cx="258233" cy="2286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CaixaDeTexto 16"/>
                  <p:cNvSpPr txBox="1"/>
                  <p:nvPr/>
                </p:nvSpPr>
                <p:spPr>
                  <a:xfrm>
                    <a:off x="8565892" y="1524911"/>
                    <a:ext cx="22262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oMath>
                      </m:oMathPara>
                    </a14:m>
                    <a:endParaRPr lang="pt-BR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CaixaDeTexto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65892" y="1524911"/>
                    <a:ext cx="222625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1622" r="-18919" b="-8696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" name="Agrupar 10"/>
            <p:cNvGrpSpPr/>
            <p:nvPr/>
          </p:nvGrpSpPr>
          <p:grpSpPr>
            <a:xfrm>
              <a:off x="7159964" y="1285986"/>
              <a:ext cx="1071033" cy="515925"/>
              <a:chOff x="5155180" y="1285986"/>
              <a:chExt cx="1071033" cy="515925"/>
            </a:xfrm>
          </p:grpSpPr>
          <p:sp>
            <p:nvSpPr>
              <p:cNvPr id="12" name="Elipse 11"/>
              <p:cNvSpPr/>
              <p:nvPr/>
            </p:nvSpPr>
            <p:spPr>
              <a:xfrm>
                <a:off x="5155180" y="1552821"/>
                <a:ext cx="258233" cy="2286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CaixaDeTexto 12"/>
                  <p:cNvSpPr txBox="1"/>
                  <p:nvPr/>
                </p:nvSpPr>
                <p:spPr>
                  <a:xfrm>
                    <a:off x="5195640" y="1524912"/>
                    <a:ext cx="21223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oMath>
                      </m:oMathPara>
                    </a14:m>
                    <a:endParaRPr lang="pt-BR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CaixaDeTexto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95640" y="1524912"/>
                    <a:ext cx="212238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2857" r="-22857" b="-8696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" name="Conector de Seta Reta 13"/>
              <p:cNvCxnSpPr/>
              <p:nvPr/>
            </p:nvCxnSpPr>
            <p:spPr>
              <a:xfrm flipV="1">
                <a:off x="5413413" y="1665004"/>
                <a:ext cx="812800" cy="37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CaixaDeTexto 14"/>
                  <p:cNvSpPr txBox="1"/>
                  <p:nvPr/>
                </p:nvSpPr>
                <p:spPr>
                  <a:xfrm>
                    <a:off x="5675350" y="1285986"/>
                    <a:ext cx="28892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15" name="CaixaDeTexto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75350" y="1285986"/>
                    <a:ext cx="288925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9149" t="-46667" r="-68085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8" name="Agrupar 17"/>
          <p:cNvGrpSpPr/>
          <p:nvPr/>
        </p:nvGrpSpPr>
        <p:grpSpPr>
          <a:xfrm>
            <a:off x="7222052" y="1871024"/>
            <a:ext cx="1810185" cy="1204776"/>
            <a:chOff x="7222052" y="1871024"/>
            <a:chExt cx="1810185" cy="1204776"/>
          </a:xfrm>
        </p:grpSpPr>
        <p:grpSp>
          <p:nvGrpSpPr>
            <p:cNvPr id="19" name="Agrupar 18"/>
            <p:cNvGrpSpPr/>
            <p:nvPr/>
          </p:nvGrpSpPr>
          <p:grpSpPr>
            <a:xfrm>
              <a:off x="7222052" y="1871024"/>
              <a:ext cx="996207" cy="586188"/>
              <a:chOff x="5155180" y="1211825"/>
              <a:chExt cx="996207" cy="586188"/>
            </a:xfrm>
          </p:grpSpPr>
          <p:sp>
            <p:nvSpPr>
              <p:cNvPr id="31" name="Elipse 30"/>
              <p:cNvSpPr/>
              <p:nvPr/>
            </p:nvSpPr>
            <p:spPr>
              <a:xfrm>
                <a:off x="5155180" y="1552821"/>
                <a:ext cx="258233" cy="2286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CaixaDeTexto 31"/>
                  <p:cNvSpPr txBox="1"/>
                  <p:nvPr/>
                </p:nvSpPr>
                <p:spPr>
                  <a:xfrm>
                    <a:off x="5186125" y="1521014"/>
                    <a:ext cx="21223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oMath>
                      </m:oMathPara>
                    </a14:m>
                    <a:endParaRPr lang="pt-BR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CaixaDeTexto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86125" y="1521014"/>
                    <a:ext cx="212238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5714" r="-20000" b="-8889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3" name="Conector de Seta Reta 32"/>
              <p:cNvCxnSpPr/>
              <p:nvPr/>
            </p:nvCxnSpPr>
            <p:spPr>
              <a:xfrm flipV="1">
                <a:off x="5413413" y="1298686"/>
                <a:ext cx="737974" cy="3701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CaixaDeTexto 33"/>
                  <p:cNvSpPr txBox="1"/>
                  <p:nvPr/>
                </p:nvSpPr>
                <p:spPr>
                  <a:xfrm>
                    <a:off x="5468799" y="1211825"/>
                    <a:ext cx="28892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34" name="CaixaDeTexto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8799" y="1211825"/>
                    <a:ext cx="288925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t="-46667" r="-66667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0" name="Agrupar 19"/>
            <p:cNvGrpSpPr/>
            <p:nvPr/>
          </p:nvGrpSpPr>
          <p:grpSpPr>
            <a:xfrm>
              <a:off x="7222052" y="2425405"/>
              <a:ext cx="914687" cy="650395"/>
              <a:chOff x="5155180" y="1530300"/>
              <a:chExt cx="914687" cy="650395"/>
            </a:xfrm>
          </p:grpSpPr>
          <p:sp>
            <p:nvSpPr>
              <p:cNvPr id="27" name="Elipse 26"/>
              <p:cNvSpPr/>
              <p:nvPr/>
            </p:nvSpPr>
            <p:spPr>
              <a:xfrm>
                <a:off x="5155180" y="1554500"/>
                <a:ext cx="258233" cy="22860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CaixaDeTexto 27"/>
                  <p:cNvSpPr txBox="1"/>
                  <p:nvPr/>
                </p:nvSpPr>
                <p:spPr>
                  <a:xfrm>
                    <a:off x="5175286" y="1530300"/>
                    <a:ext cx="22262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oMath>
                      </m:oMathPara>
                    </a14:m>
                    <a:endParaRPr lang="pt-BR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CaixaDeTexto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75286" y="1530300"/>
                    <a:ext cx="222625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1622" r="-18919" b="-8889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Conector de Seta Reta 28"/>
              <p:cNvCxnSpPr/>
              <p:nvPr/>
            </p:nvCxnSpPr>
            <p:spPr>
              <a:xfrm>
                <a:off x="5413413" y="1727151"/>
                <a:ext cx="656454" cy="3370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CaixaDeTexto 29"/>
                  <p:cNvSpPr txBox="1"/>
                  <p:nvPr/>
                </p:nvSpPr>
                <p:spPr>
                  <a:xfrm>
                    <a:off x="5524168" y="1903696"/>
                    <a:ext cx="29424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30" name="CaixaDeTexto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24168" y="1903696"/>
                    <a:ext cx="294248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327" t="-43478" r="-65306" b="-17391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1" name="Conector reto 20"/>
            <p:cNvCxnSpPr/>
            <p:nvPr/>
          </p:nvCxnSpPr>
          <p:spPr>
            <a:xfrm flipV="1">
              <a:off x="7241241" y="2437979"/>
              <a:ext cx="1790996" cy="8984"/>
            </a:xfrm>
            <a:prstGeom prst="line">
              <a:avLst/>
            </a:prstGeom>
            <a:ln w="12700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o 21"/>
            <p:cNvSpPr/>
            <p:nvPr/>
          </p:nvSpPr>
          <p:spPr>
            <a:xfrm rot="1728321">
              <a:off x="7491980" y="2232635"/>
              <a:ext cx="198120" cy="228600"/>
            </a:xfrm>
            <a:prstGeom prst="arc">
              <a:avLst>
                <a:gd name="adj1" fmla="val 16200000"/>
                <a:gd name="adj2" fmla="val 1743267"/>
              </a:avLst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Arco 22"/>
            <p:cNvSpPr/>
            <p:nvPr/>
          </p:nvSpPr>
          <p:spPr>
            <a:xfrm rot="2653884">
              <a:off x="7430363" y="2432134"/>
              <a:ext cx="198120" cy="228600"/>
            </a:xfrm>
            <a:prstGeom prst="arc">
              <a:avLst>
                <a:gd name="adj1" fmla="val 16200000"/>
                <a:gd name="adj2" fmla="val 1743267"/>
              </a:avLst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ixaDeTexto 23"/>
                <p:cNvSpPr txBox="1"/>
                <p:nvPr/>
              </p:nvSpPr>
              <p:spPr>
                <a:xfrm>
                  <a:off x="7680134" y="2444013"/>
                  <a:ext cx="200696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4" name="CaixaDeTexto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0134" y="2444013"/>
                  <a:ext cx="200696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42424" r="-45455" b="-17778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ixaDeTexto 24"/>
                <p:cNvSpPr txBox="1"/>
                <p:nvPr/>
              </p:nvSpPr>
              <p:spPr>
                <a:xfrm>
                  <a:off x="7778845" y="2142899"/>
                  <a:ext cx="267044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5" name="CaixaDeTexto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845" y="2142899"/>
                  <a:ext cx="267044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2727" r="-13636" b="-17778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CaixaDeTexto 25"/>
            <p:cNvSpPr txBox="1"/>
            <p:nvPr/>
          </p:nvSpPr>
          <p:spPr>
            <a:xfrm>
              <a:off x="8802302" y="2370428"/>
              <a:ext cx="2254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i="1" dirty="0"/>
                <a:t>x</a:t>
              </a:r>
            </a:p>
          </p:txBody>
        </p:sp>
      </p:grpSp>
      <p:sp>
        <p:nvSpPr>
          <p:cNvPr id="35" name="CaixaDeTexto 34"/>
          <p:cNvSpPr txBox="1"/>
          <p:nvPr/>
        </p:nvSpPr>
        <p:spPr>
          <a:xfrm>
            <a:off x="6835198" y="1172253"/>
            <a:ext cx="71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Antes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6705938" y="1875158"/>
            <a:ext cx="829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ixaDeTexto 36"/>
              <p:cNvSpPr txBox="1"/>
              <p:nvPr/>
            </p:nvSpPr>
            <p:spPr>
              <a:xfrm>
                <a:off x="93135" y="3223982"/>
                <a:ext cx="1321452" cy="312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como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7" name="CaixaDeTex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35" y="3223982"/>
                <a:ext cx="1321452" cy="312458"/>
              </a:xfrm>
              <a:prstGeom prst="rect">
                <a:avLst/>
              </a:prstGeom>
              <a:blipFill>
                <a:blip r:embed="rId16"/>
                <a:stretch>
                  <a:fillRect l="-2304" t="-31373" r="-4147" b="-1372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ixaDeTexto 37"/>
              <p:cNvSpPr txBox="1"/>
              <p:nvPr/>
            </p:nvSpPr>
            <p:spPr>
              <a:xfrm>
                <a:off x="1627554" y="3213443"/>
                <a:ext cx="23155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8" name="CaixaDeTexto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554" y="3213443"/>
                <a:ext cx="2315506" cy="276999"/>
              </a:xfrm>
              <a:prstGeom prst="rect">
                <a:avLst/>
              </a:prstGeom>
              <a:blipFill>
                <a:blip r:embed="rId17"/>
                <a:stretch>
                  <a:fillRect l="-789" t="-43478" b="-173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/>
              <p:cNvSpPr/>
              <p:nvPr/>
            </p:nvSpPr>
            <p:spPr>
              <a:xfrm>
                <a:off x="4247610" y="3051635"/>
                <a:ext cx="2178353" cy="6841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9" name="Retângulo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610" y="3051635"/>
                <a:ext cx="2178353" cy="68416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ângulo 39"/>
              <p:cNvSpPr/>
              <p:nvPr/>
            </p:nvSpPr>
            <p:spPr>
              <a:xfrm>
                <a:off x="-30479" y="3632659"/>
                <a:ext cx="5090945" cy="6778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(3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func>
                            <m:func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func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sen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0" name="Retângulo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479" y="3632659"/>
                <a:ext cx="5090945" cy="67781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/>
              <p:cNvSpPr/>
              <p:nvPr/>
            </p:nvSpPr>
            <p:spPr>
              <a:xfrm>
                <a:off x="4829568" y="3633557"/>
                <a:ext cx="4299510" cy="676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(3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  <m:func>
                            <m:func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fun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sen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1" name="Retângulo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568" y="3633557"/>
                <a:ext cx="4299510" cy="67601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Elipse 41"/>
          <p:cNvSpPr/>
          <p:nvPr/>
        </p:nvSpPr>
        <p:spPr>
          <a:xfrm>
            <a:off x="6045200" y="3632659"/>
            <a:ext cx="865001" cy="44827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Elipse 42"/>
          <p:cNvSpPr/>
          <p:nvPr/>
        </p:nvSpPr>
        <p:spPr>
          <a:xfrm>
            <a:off x="7680134" y="3639900"/>
            <a:ext cx="1015133" cy="44827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/>
              <p:cNvSpPr txBox="1"/>
              <p:nvPr/>
            </p:nvSpPr>
            <p:spPr>
              <a:xfrm>
                <a:off x="6341904" y="3385189"/>
                <a:ext cx="38860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pt-B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CaixaDeTex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1904" y="3385189"/>
                <a:ext cx="388609" cy="276999"/>
              </a:xfrm>
              <a:prstGeom prst="rect">
                <a:avLst/>
              </a:prstGeom>
              <a:blipFill>
                <a:blip r:embed="rId21"/>
                <a:stretch>
                  <a:fillRect l="-9375" r="-10938" b="-869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ixaDeTexto 44"/>
              <p:cNvSpPr txBox="1"/>
              <p:nvPr/>
            </p:nvSpPr>
            <p:spPr>
              <a:xfrm>
                <a:off x="7928662" y="3350201"/>
                <a:ext cx="3686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.0</m:t>
                      </m:r>
                    </m:oMath>
                  </m:oMathPara>
                </a14:m>
                <a:endParaRPr lang="pt-B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CaixaDeTexto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662" y="3350201"/>
                <a:ext cx="368691" cy="276999"/>
              </a:xfrm>
              <a:prstGeom prst="rect">
                <a:avLst/>
              </a:prstGeom>
              <a:blipFill>
                <a:blip r:embed="rId22"/>
                <a:stretch>
                  <a:fillRect l="-15000" r="-13333" b="-88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ângulo 45"/>
              <p:cNvSpPr/>
              <p:nvPr/>
            </p:nvSpPr>
            <p:spPr>
              <a:xfrm>
                <a:off x="19878" y="4443590"/>
                <a:ext cx="254552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6" name="Retângulo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" y="4443590"/>
                <a:ext cx="2545522" cy="369332"/>
              </a:xfrm>
              <a:prstGeom prst="rect">
                <a:avLst/>
              </a:prstGeom>
              <a:blipFill rotWithShape="0">
                <a:blip r:embed="rId23"/>
                <a:stretch>
                  <a:fillRect t="-21311" b="-65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tângulo 46"/>
              <p:cNvSpPr/>
              <p:nvPr/>
            </p:nvSpPr>
            <p:spPr>
              <a:xfrm>
                <a:off x="2704205" y="4232449"/>
                <a:ext cx="4788398" cy="6568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ad>
                            <m:radPr>
                              <m:degHide m:val="on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  <m:sup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+(−</m:t>
                              </m:r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ad>
                            <m:radPr>
                              <m:degHide m:val="on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  <m:sup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7" name="Retângulo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205" y="4232449"/>
                <a:ext cx="4788398" cy="656846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953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 animBg="1"/>
      <p:bldP spid="43" grpId="0" animBg="1"/>
      <p:bldP spid="44" grpId="0"/>
      <p:bldP spid="45" grpId="0"/>
      <p:bldP spid="46" grpId="0" animBg="1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Agrupar 29"/>
          <p:cNvGrpSpPr/>
          <p:nvPr/>
        </p:nvGrpSpPr>
        <p:grpSpPr>
          <a:xfrm>
            <a:off x="6746398" y="544329"/>
            <a:ext cx="2326299" cy="1903547"/>
            <a:chOff x="6746398" y="544329"/>
            <a:chExt cx="2326299" cy="1903547"/>
          </a:xfrm>
        </p:grpSpPr>
        <p:grpSp>
          <p:nvGrpSpPr>
            <p:cNvPr id="2" name="Agrupar 1"/>
            <p:cNvGrpSpPr/>
            <p:nvPr/>
          </p:nvGrpSpPr>
          <p:grpSpPr>
            <a:xfrm>
              <a:off x="7200424" y="658062"/>
              <a:ext cx="1631225" cy="515925"/>
              <a:chOff x="7159964" y="1285986"/>
              <a:chExt cx="1631225" cy="515925"/>
            </a:xfrm>
          </p:grpSpPr>
          <p:grpSp>
            <p:nvGrpSpPr>
              <p:cNvPr id="3" name="Agrupar 2"/>
              <p:cNvGrpSpPr/>
              <p:nvPr/>
            </p:nvGrpSpPr>
            <p:grpSpPr>
              <a:xfrm>
                <a:off x="8532956" y="1524911"/>
                <a:ext cx="258233" cy="276999"/>
                <a:chOff x="8532956" y="1524911"/>
                <a:chExt cx="258233" cy="276999"/>
              </a:xfrm>
            </p:grpSpPr>
            <p:sp>
              <p:nvSpPr>
                <p:cNvPr id="9" name="Elipse 8"/>
                <p:cNvSpPr/>
                <p:nvPr/>
              </p:nvSpPr>
              <p:spPr>
                <a:xfrm>
                  <a:off x="8532956" y="1552821"/>
                  <a:ext cx="258233" cy="228600"/>
                </a:xfrm>
                <a:prstGeom prst="ellipse">
                  <a:avLst/>
                </a:prstGeom>
                <a:solidFill>
                  <a:srgbClr val="0070C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CaixaDeTexto 9"/>
                    <p:cNvSpPr txBox="1"/>
                    <p:nvPr/>
                  </p:nvSpPr>
                  <p:spPr>
                    <a:xfrm>
                      <a:off x="8565892" y="1524911"/>
                      <a:ext cx="22262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pt-B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oMath>
                        </m:oMathPara>
                      </a14:m>
                      <a:endParaRPr lang="pt-BR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" name="CaixaDeTexto 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65892" y="1524911"/>
                      <a:ext cx="222625" cy="276999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l="-25000" r="-19444" b="-869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" name="Agrupar 3"/>
              <p:cNvGrpSpPr/>
              <p:nvPr/>
            </p:nvGrpSpPr>
            <p:grpSpPr>
              <a:xfrm>
                <a:off x="7159964" y="1285986"/>
                <a:ext cx="1071033" cy="515925"/>
                <a:chOff x="5155180" y="1285986"/>
                <a:chExt cx="1071033" cy="515925"/>
              </a:xfrm>
            </p:grpSpPr>
            <p:sp>
              <p:nvSpPr>
                <p:cNvPr id="5" name="Elipse 4"/>
                <p:cNvSpPr/>
                <p:nvPr/>
              </p:nvSpPr>
              <p:spPr>
                <a:xfrm>
                  <a:off x="5155180" y="1552821"/>
                  <a:ext cx="258233" cy="228600"/>
                </a:xfrm>
                <a:prstGeom prst="ellipse">
                  <a:avLst/>
                </a:prstGeom>
                <a:solidFill>
                  <a:srgbClr val="0070C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" name="CaixaDeTexto 5"/>
                    <p:cNvSpPr txBox="1"/>
                    <p:nvPr/>
                  </p:nvSpPr>
                  <p:spPr>
                    <a:xfrm>
                      <a:off x="5195640" y="1524912"/>
                      <a:ext cx="21223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pt-B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oMath>
                        </m:oMathPara>
                      </a14:m>
                      <a:endParaRPr lang="pt-BR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" name="CaixaDeTexto 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95640" y="1524912"/>
                      <a:ext cx="212238" cy="276999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25714" r="-20000" b="-869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" name="Conector de Seta Reta 6"/>
                <p:cNvCxnSpPr/>
                <p:nvPr/>
              </p:nvCxnSpPr>
              <p:spPr>
                <a:xfrm flipV="1">
                  <a:off x="5413413" y="1665004"/>
                  <a:ext cx="812800" cy="379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CaixaDeTexto 7"/>
                    <p:cNvSpPr txBox="1"/>
                    <p:nvPr/>
                  </p:nvSpPr>
                  <p:spPr>
                    <a:xfrm>
                      <a:off x="5675350" y="1285986"/>
                      <a:ext cx="28892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pt-BR" dirty="0"/>
                    </a:p>
                  </p:txBody>
                </p:sp>
              </mc:Choice>
              <mc:Fallback xmlns="">
                <p:sp>
                  <p:nvSpPr>
                    <p:cNvPr id="8" name="CaixaDeTexto 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675350" y="1285986"/>
                      <a:ext cx="288925" cy="27699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9149" t="-46667" r="-68085" b="-1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11" name="Agrupar 10"/>
            <p:cNvGrpSpPr/>
            <p:nvPr/>
          </p:nvGrpSpPr>
          <p:grpSpPr>
            <a:xfrm>
              <a:off x="7262512" y="1243100"/>
              <a:ext cx="1810185" cy="1204776"/>
              <a:chOff x="7222052" y="1871024"/>
              <a:chExt cx="1810185" cy="1204776"/>
            </a:xfrm>
          </p:grpSpPr>
          <p:grpSp>
            <p:nvGrpSpPr>
              <p:cNvPr id="12" name="Agrupar 11"/>
              <p:cNvGrpSpPr/>
              <p:nvPr/>
            </p:nvGrpSpPr>
            <p:grpSpPr>
              <a:xfrm>
                <a:off x="7222052" y="1871024"/>
                <a:ext cx="996207" cy="586188"/>
                <a:chOff x="5155180" y="1211825"/>
                <a:chExt cx="996207" cy="586188"/>
              </a:xfrm>
            </p:grpSpPr>
            <p:sp>
              <p:nvSpPr>
                <p:cNvPr id="24" name="Elipse 23"/>
                <p:cNvSpPr/>
                <p:nvPr/>
              </p:nvSpPr>
              <p:spPr>
                <a:xfrm>
                  <a:off x="5155180" y="1552821"/>
                  <a:ext cx="258233" cy="228600"/>
                </a:xfrm>
                <a:prstGeom prst="ellipse">
                  <a:avLst/>
                </a:prstGeom>
                <a:solidFill>
                  <a:srgbClr val="0070C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CaixaDeTexto 24"/>
                    <p:cNvSpPr txBox="1"/>
                    <p:nvPr/>
                  </p:nvSpPr>
                  <p:spPr>
                    <a:xfrm>
                      <a:off x="5186125" y="1521014"/>
                      <a:ext cx="21223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pt-B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oMath>
                        </m:oMathPara>
                      </a14:m>
                      <a:endParaRPr lang="pt-BR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CaixaDeTexto 2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86125" y="1521014"/>
                      <a:ext cx="212238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22857" r="-22857" b="-888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6" name="Conector de Seta Reta 25"/>
                <p:cNvCxnSpPr/>
                <p:nvPr/>
              </p:nvCxnSpPr>
              <p:spPr>
                <a:xfrm flipV="1">
                  <a:off x="5413413" y="1298686"/>
                  <a:ext cx="737974" cy="37011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CaixaDeTexto 26"/>
                    <p:cNvSpPr txBox="1"/>
                    <p:nvPr/>
                  </p:nvSpPr>
                  <p:spPr>
                    <a:xfrm>
                      <a:off x="5468799" y="1211825"/>
                      <a:ext cx="28892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pt-BR" dirty="0"/>
                    </a:p>
                  </p:txBody>
                </p:sp>
              </mc:Choice>
              <mc:Fallback xmlns="">
                <p:sp>
                  <p:nvSpPr>
                    <p:cNvPr id="27" name="CaixaDeTexto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68799" y="1211825"/>
                      <a:ext cx="288925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19149" t="-46667" r="-68085" b="-1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" name="Agrupar 12"/>
              <p:cNvGrpSpPr/>
              <p:nvPr/>
            </p:nvGrpSpPr>
            <p:grpSpPr>
              <a:xfrm>
                <a:off x="7222052" y="2425405"/>
                <a:ext cx="914687" cy="650395"/>
                <a:chOff x="5155180" y="1530300"/>
                <a:chExt cx="914687" cy="650395"/>
              </a:xfrm>
            </p:grpSpPr>
            <p:sp>
              <p:nvSpPr>
                <p:cNvPr id="20" name="Elipse 19"/>
                <p:cNvSpPr/>
                <p:nvPr/>
              </p:nvSpPr>
              <p:spPr>
                <a:xfrm>
                  <a:off x="5155180" y="1554500"/>
                  <a:ext cx="258233" cy="228600"/>
                </a:xfrm>
                <a:prstGeom prst="ellipse">
                  <a:avLst/>
                </a:prstGeom>
                <a:solidFill>
                  <a:srgbClr val="0070C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CaixaDeTexto 20"/>
                    <p:cNvSpPr txBox="1"/>
                    <p:nvPr/>
                  </p:nvSpPr>
                  <p:spPr>
                    <a:xfrm>
                      <a:off x="5175286" y="1530300"/>
                      <a:ext cx="22262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pt-B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oMath>
                        </m:oMathPara>
                      </a14:m>
                      <a:endParaRPr lang="pt-BR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1" name="CaixaDeTexto 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75286" y="1530300"/>
                      <a:ext cx="222625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25000" r="-19444" b="-888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2" name="Conector de Seta Reta 21"/>
                <p:cNvCxnSpPr/>
                <p:nvPr/>
              </p:nvCxnSpPr>
              <p:spPr>
                <a:xfrm>
                  <a:off x="5413413" y="1727151"/>
                  <a:ext cx="656454" cy="3370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CaixaDeTexto 22"/>
                    <p:cNvSpPr txBox="1"/>
                    <p:nvPr/>
                  </p:nvSpPr>
                  <p:spPr>
                    <a:xfrm>
                      <a:off x="5524168" y="1903696"/>
                      <a:ext cx="29424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pt-BR" dirty="0"/>
                    </a:p>
                  </p:txBody>
                </p:sp>
              </mc:Choice>
              <mc:Fallback xmlns="">
                <p:sp>
                  <p:nvSpPr>
                    <p:cNvPr id="23" name="CaixaDeTexto 2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24168" y="1903696"/>
                      <a:ext cx="294248" cy="276999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18750" t="-43478" r="-66667" b="-1739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pt-B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4" name="Conector reto 13"/>
              <p:cNvCxnSpPr/>
              <p:nvPr/>
            </p:nvCxnSpPr>
            <p:spPr>
              <a:xfrm flipV="1">
                <a:off x="7241241" y="2437979"/>
                <a:ext cx="1790996" cy="8984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Arco 14"/>
              <p:cNvSpPr/>
              <p:nvPr/>
            </p:nvSpPr>
            <p:spPr>
              <a:xfrm rot="1728321">
                <a:off x="7491980" y="2232635"/>
                <a:ext cx="198120" cy="228600"/>
              </a:xfrm>
              <a:prstGeom prst="arc">
                <a:avLst>
                  <a:gd name="adj1" fmla="val 16200000"/>
                  <a:gd name="adj2" fmla="val 1743267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Arco 15"/>
              <p:cNvSpPr/>
              <p:nvPr/>
            </p:nvSpPr>
            <p:spPr>
              <a:xfrm rot="2653884">
                <a:off x="7430363" y="2432134"/>
                <a:ext cx="198120" cy="228600"/>
              </a:xfrm>
              <a:prstGeom prst="arc">
                <a:avLst>
                  <a:gd name="adj1" fmla="val 16200000"/>
                  <a:gd name="adj2" fmla="val 1743267"/>
                </a:avLst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CaixaDeTexto 16"/>
                  <p:cNvSpPr txBox="1"/>
                  <p:nvPr/>
                </p:nvSpPr>
                <p:spPr>
                  <a:xfrm>
                    <a:off x="7680134" y="2444013"/>
                    <a:ext cx="200696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17" name="CaixaDeTexto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80134" y="2444013"/>
                    <a:ext cx="200696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43750" r="-50000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CaixaDeTexto 17"/>
                  <p:cNvSpPr txBox="1"/>
                  <p:nvPr/>
                </p:nvSpPr>
                <p:spPr>
                  <a:xfrm>
                    <a:off x="7778845" y="2142899"/>
                    <a:ext cx="267044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18" name="CaixaDeTexto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78845" y="2142899"/>
                    <a:ext cx="267044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5000" r="-11364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CaixaDeTexto 18"/>
              <p:cNvSpPr txBox="1"/>
              <p:nvPr/>
            </p:nvSpPr>
            <p:spPr>
              <a:xfrm>
                <a:off x="8802302" y="2370428"/>
                <a:ext cx="1210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/>
                  <a:t>x</a:t>
                </a:r>
              </a:p>
            </p:txBody>
          </p:sp>
        </p:grpSp>
        <p:sp>
          <p:nvSpPr>
            <p:cNvPr id="28" name="CaixaDeTexto 27"/>
            <p:cNvSpPr txBox="1"/>
            <p:nvPr/>
          </p:nvSpPr>
          <p:spPr>
            <a:xfrm>
              <a:off x="6875658" y="544329"/>
              <a:ext cx="711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Antes</a:t>
              </a: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6746398" y="1247234"/>
              <a:ext cx="8297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Depois</a:t>
              </a:r>
            </a:p>
          </p:txBody>
        </p:sp>
      </p:grpSp>
      <p:sp>
        <p:nvSpPr>
          <p:cNvPr id="31" name="Retângulo 30"/>
          <p:cNvSpPr/>
          <p:nvPr/>
        </p:nvSpPr>
        <p:spPr>
          <a:xfrm>
            <a:off x="0" y="72652"/>
            <a:ext cx="618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spcAft>
                <a:spcPts val="600"/>
              </a:spcAft>
            </a:pPr>
            <a:r>
              <a:rPr lang="pt-BR" sz="2000" dirty="0">
                <a:solidFill>
                  <a:srgbClr val="0070C0"/>
                </a:solidFill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Qual o ângulo </a:t>
            </a:r>
            <a:r>
              <a:rPr lang="pt-BR" sz="2000" i="1" dirty="0">
                <a:solidFill>
                  <a:srgbClr val="0070C0"/>
                </a:solidFill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lang="pt-BR" sz="2000" baseline="-25000" dirty="0">
                <a:solidFill>
                  <a:srgbClr val="0070C0"/>
                </a:solidFill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000" dirty="0">
                <a:solidFill>
                  <a:srgbClr val="0070C0"/>
                </a:solidFill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 em que a partícula B emerge.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/>
              <p:cNvSpPr txBox="1"/>
              <p:nvPr/>
            </p:nvSpPr>
            <p:spPr>
              <a:xfrm>
                <a:off x="165100" y="658061"/>
                <a:ext cx="3526350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arc</m:t>
                      </m:r>
                      <m:func>
                        <m:func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arc</m:t>
                          </m:r>
                          <m:func>
                            <m:func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b="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(−1)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2" name="CaixaDeTex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00" y="658061"/>
                <a:ext cx="3526350" cy="6223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/>
              <p:cNvSpPr txBox="1"/>
              <p:nvPr/>
            </p:nvSpPr>
            <p:spPr>
              <a:xfrm>
                <a:off x="4066949" y="830736"/>
                <a:ext cx="11460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=−4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3" name="CaixaDe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6949" y="830736"/>
                <a:ext cx="1146083" cy="276999"/>
              </a:xfrm>
              <a:prstGeom prst="rect">
                <a:avLst/>
              </a:prstGeom>
              <a:blipFill>
                <a:blip r:embed="rId12"/>
                <a:stretch>
                  <a:fillRect l="-4255" r="-1064" b="-1521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 33"/>
          <p:cNvSpPr/>
          <p:nvPr/>
        </p:nvSpPr>
        <p:spPr>
          <a:xfrm>
            <a:off x="0" y="3593860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70C0"/>
                </a:solidFill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Impulso recebido pela partícula B:</a:t>
            </a: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19116" y="1399430"/>
            <a:ext cx="3377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70C0"/>
                </a:solidFill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Impulso recebido pela partícula A:</a:t>
            </a:r>
            <a:endParaRPr lang="pt-BR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/>
              <p:cNvSpPr txBox="1"/>
              <p:nvPr/>
            </p:nvSpPr>
            <p:spPr>
              <a:xfrm>
                <a:off x="141670" y="1801020"/>
                <a:ext cx="944040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6" name="CaixaDeTex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70" y="1801020"/>
                <a:ext cx="944040" cy="310598"/>
              </a:xfrm>
              <a:prstGeom prst="rect">
                <a:avLst/>
              </a:prstGeom>
              <a:blipFill>
                <a:blip r:embed="rId13"/>
                <a:stretch>
                  <a:fillRect l="-7097" t="-41176" r="-25806" b="-2941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ixaDeTexto 36"/>
              <p:cNvSpPr txBox="1"/>
              <p:nvPr/>
            </p:nvSpPr>
            <p:spPr>
              <a:xfrm>
                <a:off x="141670" y="2153460"/>
                <a:ext cx="6087243" cy="3374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func>
                            <m:func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func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i="0">
                              <a:latin typeface="Cambria Math" panose="02040503050406030204" pitchFamily="18" charset="0"/>
                            </a:rPr>
                            <m:t>sen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−3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7" name="CaixaDeTex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70" y="2153460"/>
                <a:ext cx="6087243" cy="337465"/>
              </a:xfrm>
              <a:prstGeom prst="rect">
                <a:avLst/>
              </a:prstGeom>
              <a:blipFill>
                <a:blip r:embed="rId14"/>
                <a:stretch>
                  <a:fillRect l="-801" t="-35714" r="-4104" b="-232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ixaDeTexto 37"/>
              <p:cNvSpPr txBox="1"/>
              <p:nvPr/>
            </p:nvSpPr>
            <p:spPr>
              <a:xfrm>
                <a:off x="1623337" y="1774999"/>
                <a:ext cx="1930849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8" name="CaixaDeTexto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337" y="1774999"/>
                <a:ext cx="1930849" cy="310598"/>
              </a:xfrm>
              <a:prstGeom prst="rect">
                <a:avLst/>
              </a:prstGeom>
              <a:blipFill>
                <a:blip r:embed="rId15"/>
                <a:stretch>
                  <a:fillRect l="-3155" t="-41176" r="-12303" b="-2941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ixaDeTexto 38"/>
              <p:cNvSpPr txBox="1"/>
              <p:nvPr/>
            </p:nvSpPr>
            <p:spPr>
              <a:xfrm>
                <a:off x="95109" y="2603167"/>
                <a:ext cx="4594398" cy="3374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i="0">
                              <a:latin typeface="Cambria Math" panose="02040503050406030204" pitchFamily="18" charset="0"/>
                            </a:rPr>
                            <m:t>cos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i="0">
                              <a:latin typeface="Cambria Math" panose="02040503050406030204" pitchFamily="18" charset="0"/>
                            </a:rPr>
                            <m:t>sen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9" name="CaixaDeTexto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09" y="2603167"/>
                <a:ext cx="4594398" cy="337465"/>
              </a:xfrm>
              <a:prstGeom prst="rect">
                <a:avLst/>
              </a:prstGeom>
              <a:blipFill>
                <a:blip r:embed="rId16"/>
                <a:stretch>
                  <a:fillRect l="-1328" t="-36364" r="-5578" b="-2545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/>
              <p:cNvSpPr txBox="1"/>
              <p:nvPr/>
            </p:nvSpPr>
            <p:spPr>
              <a:xfrm>
                <a:off x="4789866" y="2714538"/>
                <a:ext cx="20563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0" name="CaixaDeTexto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866" y="2714538"/>
                <a:ext cx="2056332" cy="276999"/>
              </a:xfrm>
              <a:prstGeom prst="rect">
                <a:avLst/>
              </a:prstGeom>
              <a:blipFill>
                <a:blip r:embed="rId17"/>
                <a:stretch>
                  <a:fillRect l="-593" t="-43478" r="-12760" b="-2608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/>
              <p:cNvSpPr txBox="1"/>
              <p:nvPr/>
            </p:nvSpPr>
            <p:spPr>
              <a:xfrm>
                <a:off x="141670" y="3099343"/>
                <a:ext cx="2190280" cy="31059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1" name="CaixaDeTexto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70" y="3099343"/>
                <a:ext cx="2190280" cy="310598"/>
              </a:xfrm>
              <a:prstGeom prst="rect">
                <a:avLst/>
              </a:prstGeom>
              <a:blipFill rotWithShape="0">
                <a:blip r:embed="rId18"/>
                <a:stretch>
                  <a:fillRect l="-2778" t="-41176" r="-11944" b="-2941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ixaDeTexto 41"/>
              <p:cNvSpPr txBox="1"/>
              <p:nvPr/>
            </p:nvSpPr>
            <p:spPr>
              <a:xfrm>
                <a:off x="150286" y="4019827"/>
                <a:ext cx="2732608" cy="310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2" name="CaixaDeTexto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86" y="4019827"/>
                <a:ext cx="2732608" cy="310598"/>
              </a:xfrm>
              <a:prstGeom prst="rect">
                <a:avLst/>
              </a:prstGeom>
              <a:blipFill>
                <a:blip r:embed="rId19"/>
                <a:stretch>
                  <a:fillRect l="-1339" t="-41176" r="-7143" b="-2941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 42"/>
              <p:cNvSpPr/>
              <p:nvPr/>
            </p:nvSpPr>
            <p:spPr>
              <a:xfrm>
                <a:off x="103725" y="4346977"/>
                <a:ext cx="2614754" cy="4270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3" name="Retângulo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5" y="4346977"/>
                <a:ext cx="2614754" cy="427040"/>
              </a:xfrm>
              <a:prstGeom prst="rect">
                <a:avLst/>
              </a:prstGeom>
              <a:blipFill>
                <a:blip r:embed="rId20"/>
                <a:stretch>
                  <a:fillRect t="-20000" b="-57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/>
              <p:cNvSpPr/>
              <p:nvPr/>
            </p:nvSpPr>
            <p:spPr>
              <a:xfrm>
                <a:off x="3312591" y="4346977"/>
                <a:ext cx="2206245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4" name="Retângulo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591" y="4346977"/>
                <a:ext cx="2206245" cy="402931"/>
              </a:xfrm>
              <a:prstGeom prst="rect">
                <a:avLst/>
              </a:prstGeom>
              <a:blipFill rotWithShape="0">
                <a:blip r:embed="rId21"/>
                <a:stretch>
                  <a:fillRect t="-21212" r="-5525" b="-1212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661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 animBg="1"/>
      <p:bldP spid="42" grpId="0"/>
      <p:bldP spid="43" grpId="0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4503" y="20940"/>
            <a:ext cx="2973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</a:rPr>
              <a:t>Centro de Massa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7869" y="614253"/>
            <a:ext cx="224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Centro de equilíbrio</a:t>
            </a:r>
          </a:p>
        </p:txBody>
      </p:sp>
      <p:pic>
        <p:nvPicPr>
          <p:cNvPr id="5" name="Picture 2" descr="Bola multicolor verde realista, brilhar a esfera com remendo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t="8255" r="11765" b="12660"/>
          <a:stretch/>
        </p:blipFill>
        <p:spPr bwMode="auto">
          <a:xfrm>
            <a:off x="5396045" y="787272"/>
            <a:ext cx="1612416" cy="168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/>
          <p:cNvSpPr/>
          <p:nvPr/>
        </p:nvSpPr>
        <p:spPr>
          <a:xfrm>
            <a:off x="7847695" y="1489683"/>
            <a:ext cx="146583" cy="13262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>
            <a:off x="7171267" y="1489683"/>
            <a:ext cx="330200" cy="142188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4582211" y="482605"/>
                <a:ext cx="34120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Ex. Esfera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pt-BR" dirty="0"/>
                  <a:t> Centro da esfera</a:t>
                </a:r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211" y="482605"/>
                <a:ext cx="3412067" cy="369332"/>
              </a:xfrm>
              <a:prstGeom prst="rect">
                <a:avLst/>
              </a:prstGeom>
              <a:blipFill>
                <a:blip r:embed="rId3"/>
                <a:stretch>
                  <a:fillRect l="-1610" t="-8197" b="-2459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 descr="Halter Sextavado Emborrachado 16Kg Para Academia E Clínicas De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8" b="30311"/>
          <a:stretch/>
        </p:blipFill>
        <p:spPr bwMode="auto">
          <a:xfrm>
            <a:off x="1518183" y="1250077"/>
            <a:ext cx="2723092" cy="93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1947333" y="983585"/>
                <a:ext cx="3600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333" y="983585"/>
                <a:ext cx="360099" cy="276999"/>
              </a:xfrm>
              <a:prstGeom prst="rect">
                <a:avLst/>
              </a:prstGeom>
              <a:blipFill>
                <a:blip r:embed="rId5"/>
                <a:stretch>
                  <a:fillRect l="-8333" r="-3333" b="-173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3422709" y="979322"/>
                <a:ext cx="3654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709" y="979322"/>
                <a:ext cx="365420" cy="276999"/>
              </a:xfrm>
              <a:prstGeom prst="rect">
                <a:avLst/>
              </a:prstGeom>
              <a:blipFill>
                <a:blip r:embed="rId6"/>
                <a:stretch>
                  <a:fillRect l="-8333" r="-5000" b="-17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ector de Seta Reta 10"/>
          <p:cNvCxnSpPr/>
          <p:nvPr/>
        </p:nvCxnSpPr>
        <p:spPr>
          <a:xfrm>
            <a:off x="1822804" y="2847930"/>
            <a:ext cx="2535306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474017" y="1479344"/>
                <a:ext cx="9627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17" y="1479344"/>
                <a:ext cx="962763" cy="276999"/>
              </a:xfrm>
              <a:prstGeom prst="rect">
                <a:avLst/>
              </a:prstGeom>
              <a:blipFill>
                <a:blip r:embed="rId7"/>
                <a:stretch>
                  <a:fillRect l="-2532" r="-1266" b="-17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Elipse 16"/>
          <p:cNvSpPr/>
          <p:nvPr/>
        </p:nvSpPr>
        <p:spPr>
          <a:xfrm>
            <a:off x="2806437" y="1649121"/>
            <a:ext cx="146583" cy="132623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Conector Angulado 14"/>
          <p:cNvCxnSpPr/>
          <p:nvPr/>
        </p:nvCxnSpPr>
        <p:spPr>
          <a:xfrm rot="5400000">
            <a:off x="2788816" y="993808"/>
            <a:ext cx="553530" cy="417543"/>
          </a:xfrm>
          <a:prstGeom prst="bentConnector3">
            <a:avLst>
              <a:gd name="adj1" fmla="val -3535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2838029" y="580596"/>
            <a:ext cx="73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CM</a:t>
            </a:r>
          </a:p>
        </p:txBody>
      </p:sp>
      <p:grpSp>
        <p:nvGrpSpPr>
          <p:cNvPr id="23" name="Agrupar 22"/>
          <p:cNvGrpSpPr/>
          <p:nvPr/>
        </p:nvGrpSpPr>
        <p:grpSpPr>
          <a:xfrm>
            <a:off x="2023521" y="2446805"/>
            <a:ext cx="1768527" cy="302655"/>
            <a:chOff x="2954050" y="3445933"/>
            <a:chExt cx="2547921" cy="436034"/>
          </a:xfrm>
        </p:grpSpPr>
        <p:cxnSp>
          <p:nvCxnSpPr>
            <p:cNvPr id="21" name="Conector reto 20"/>
            <p:cNvCxnSpPr/>
            <p:nvPr/>
          </p:nvCxnSpPr>
          <p:spPr>
            <a:xfrm>
              <a:off x="3086747" y="3659717"/>
              <a:ext cx="1963619" cy="84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ipse 21"/>
            <p:cNvSpPr/>
            <p:nvPr/>
          </p:nvSpPr>
          <p:spPr>
            <a:xfrm>
              <a:off x="5032070" y="3445933"/>
              <a:ext cx="469901" cy="4360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/>
            <p:cNvSpPr/>
            <p:nvPr/>
          </p:nvSpPr>
          <p:spPr>
            <a:xfrm>
              <a:off x="2954050" y="3522133"/>
              <a:ext cx="303775" cy="2836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6" name="CaixaDeTexto 25"/>
          <p:cNvSpPr txBox="1"/>
          <p:nvPr/>
        </p:nvSpPr>
        <p:spPr>
          <a:xfrm>
            <a:off x="3598251" y="2888440"/>
            <a:ext cx="41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L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4162042" y="2749460"/>
            <a:ext cx="87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29" name="Conector reto 28"/>
          <p:cNvCxnSpPr/>
          <p:nvPr/>
        </p:nvCxnSpPr>
        <p:spPr>
          <a:xfrm>
            <a:off x="3633212" y="2783124"/>
            <a:ext cx="0" cy="220133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2128959" y="2749460"/>
            <a:ext cx="0" cy="220133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/>
              <p:cNvSpPr txBox="1"/>
              <p:nvPr/>
            </p:nvSpPr>
            <p:spPr>
              <a:xfrm>
                <a:off x="3825671" y="2258281"/>
                <a:ext cx="10781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r>
                      <a:rPr lang="pt-BR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33" name="CaixaDe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671" y="2258281"/>
                <a:ext cx="1078180" cy="276999"/>
              </a:xfrm>
              <a:prstGeom prst="rect">
                <a:avLst/>
              </a:prstGeom>
              <a:blipFill>
                <a:blip r:embed="rId8"/>
                <a:stretch>
                  <a:fillRect l="-5682" r="-3977" b="-173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/>
              <p:cNvSpPr txBox="1"/>
              <p:nvPr/>
            </p:nvSpPr>
            <p:spPr>
              <a:xfrm>
                <a:off x="1602111" y="2194009"/>
                <a:ext cx="3600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4" name="CaixaDeTex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111" y="2194009"/>
                <a:ext cx="360099" cy="276999"/>
              </a:xfrm>
              <a:prstGeom prst="rect">
                <a:avLst/>
              </a:prstGeom>
              <a:blipFill>
                <a:blip r:embed="rId9"/>
                <a:stretch>
                  <a:fillRect l="-8475" r="-3390" b="-17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ixaDeTexto 29"/>
          <p:cNvSpPr txBox="1"/>
          <p:nvPr/>
        </p:nvSpPr>
        <p:spPr>
          <a:xfrm>
            <a:off x="2068236" y="2856460"/>
            <a:ext cx="262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0</a:t>
            </a:r>
          </a:p>
        </p:txBody>
      </p:sp>
      <p:sp>
        <p:nvSpPr>
          <p:cNvPr id="36" name="Elipse 35"/>
          <p:cNvSpPr/>
          <p:nvPr/>
        </p:nvSpPr>
        <p:spPr>
          <a:xfrm>
            <a:off x="2981466" y="2534193"/>
            <a:ext cx="146583" cy="132623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7" name="Conector Angulado 36"/>
          <p:cNvCxnSpPr/>
          <p:nvPr/>
        </p:nvCxnSpPr>
        <p:spPr>
          <a:xfrm>
            <a:off x="2598715" y="2332800"/>
            <a:ext cx="443343" cy="169643"/>
          </a:xfrm>
          <a:prstGeom prst="bentConnector2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/>
          <p:cNvSpPr txBox="1"/>
          <p:nvPr/>
        </p:nvSpPr>
        <p:spPr>
          <a:xfrm>
            <a:off x="2456178" y="2030401"/>
            <a:ext cx="73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/>
              <p:cNvSpPr txBox="1"/>
              <p:nvPr/>
            </p:nvSpPr>
            <p:spPr>
              <a:xfrm>
                <a:off x="173231" y="3346515"/>
                <a:ext cx="2515037" cy="5484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3" name="CaixaDeTex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31" y="3346515"/>
                <a:ext cx="2515037" cy="5484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ixaDeTexto 45"/>
              <p:cNvSpPr txBox="1"/>
              <p:nvPr/>
            </p:nvSpPr>
            <p:spPr>
              <a:xfrm>
                <a:off x="2856809" y="3336943"/>
                <a:ext cx="5366441" cy="5657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𝑁𝑜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𝑐𝑎𝑠𝑜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𝑎𝑐𝑖𝑚𝑎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.2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6" name="CaixaDeTexto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809" y="3336943"/>
                <a:ext cx="5366441" cy="5657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/>
              <p:cNvSpPr txBox="1"/>
              <p:nvPr/>
            </p:nvSpPr>
            <p:spPr>
              <a:xfrm>
                <a:off x="1359644" y="4124174"/>
                <a:ext cx="58116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Referencial do Laboratório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pt-B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Mesa de bilhar</a:t>
                </a:r>
              </a:p>
              <a:p>
                <a:r>
                  <a:rPr lang="pt-B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Referencial do Centro de Massa (</a:t>
                </a:r>
                <a:r>
                  <a:rPr lang="pt-B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Abstrato, mas muito útil</a:t>
                </a:r>
                <a:r>
                  <a:rPr lang="pt-B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4" name="CaixaDeTex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644" y="4124174"/>
                <a:ext cx="5811624" cy="646331"/>
              </a:xfrm>
              <a:prstGeom prst="rect">
                <a:avLst/>
              </a:prstGeom>
              <a:blipFill>
                <a:blip r:embed="rId12"/>
                <a:stretch>
                  <a:fillRect l="-839" t="-5660" b="-1415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170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9" grpId="0"/>
      <p:bldP spid="12" grpId="0"/>
      <p:bldP spid="16" grpId="0"/>
      <p:bldP spid="17" grpId="0" animBg="1"/>
      <p:bldP spid="19" grpId="0"/>
      <p:bldP spid="26" grpId="0"/>
      <p:bldP spid="27" grpId="0"/>
      <p:bldP spid="33" grpId="0"/>
      <p:bldP spid="34" grpId="0"/>
      <p:bldP spid="30" grpId="0"/>
      <p:bldP spid="36" grpId="0" animBg="1"/>
      <p:bldP spid="38" grpId="0"/>
      <p:bldP spid="43" grpId="0" animBg="1"/>
      <p:bldP spid="46" grpId="0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158377" y="529442"/>
                <a:ext cx="2515037" cy="6093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77" y="529442"/>
                <a:ext cx="2515037" cy="6093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ixaDeTexto 2"/>
          <p:cNvSpPr txBox="1"/>
          <p:nvPr/>
        </p:nvSpPr>
        <p:spPr>
          <a:xfrm>
            <a:off x="174503" y="20940"/>
            <a:ext cx="4930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</a:rPr>
              <a:t>Referencial do Centro de Massa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026107" y="575867"/>
            <a:ext cx="149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derivando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98624" y="1258699"/>
                <a:ext cx="5929508" cy="899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𝐶𝑀</m:t>
                              </m:r>
                            </m:sub>
                          </m:sSub>
                        </m:num>
                        <m:den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4" y="1258699"/>
                <a:ext cx="5929508" cy="8993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6822190" y="1303474"/>
                <a:ext cx="2123145" cy="5484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190" y="1303474"/>
                <a:ext cx="2123145" cy="5484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 para a Direita 6"/>
          <p:cNvSpPr/>
          <p:nvPr/>
        </p:nvSpPr>
        <p:spPr>
          <a:xfrm>
            <a:off x="6166927" y="1433752"/>
            <a:ext cx="516467" cy="30229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6" name="Conector reto 35"/>
          <p:cNvCxnSpPr/>
          <p:nvPr/>
        </p:nvCxnSpPr>
        <p:spPr>
          <a:xfrm flipH="1" flipV="1">
            <a:off x="533571" y="2816286"/>
            <a:ext cx="1" cy="1630018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 flipH="1" flipV="1">
            <a:off x="1401589" y="2187045"/>
            <a:ext cx="1" cy="1444250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>
            <a:off x="533571" y="4446304"/>
            <a:ext cx="1931501" cy="0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>
            <a:off x="1408570" y="3631295"/>
            <a:ext cx="1931501" cy="0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 flipV="1">
            <a:off x="533572" y="2336144"/>
            <a:ext cx="1413062" cy="2110160"/>
          </a:xfrm>
          <a:prstGeom prst="line">
            <a:avLst/>
          </a:prstGeom>
          <a:ln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V="1">
            <a:off x="1423815" y="2356701"/>
            <a:ext cx="522819" cy="1261896"/>
          </a:xfrm>
          <a:prstGeom prst="line">
            <a:avLst/>
          </a:prstGeom>
          <a:ln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 flipV="1">
            <a:off x="533572" y="3631295"/>
            <a:ext cx="890243" cy="815009"/>
          </a:xfrm>
          <a:prstGeom prst="line">
            <a:avLst/>
          </a:prstGeom>
          <a:ln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/>
              <p:cNvSpPr txBox="1"/>
              <p:nvPr/>
            </p:nvSpPr>
            <p:spPr>
              <a:xfrm>
                <a:off x="2888407" y="3611450"/>
                <a:ext cx="275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i="1" smtClean="0">
                          <a:latin typeface="Cambria Math" panose="02040503050406030204" pitchFamily="18" charset="0"/>
                        </a:rPr>
                        <m:t>’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3" name="CaixaDeTex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8407" y="3611450"/>
                <a:ext cx="275401" cy="369332"/>
              </a:xfrm>
              <a:prstGeom prst="rect">
                <a:avLst/>
              </a:prstGeom>
              <a:blipFill>
                <a:blip r:embed="rId5"/>
                <a:stretch>
                  <a:fillRect r="-2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/>
              <p:cNvSpPr txBox="1"/>
              <p:nvPr/>
            </p:nvSpPr>
            <p:spPr>
              <a:xfrm>
                <a:off x="1041157" y="2101725"/>
                <a:ext cx="275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4" name="CaixaDeTex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157" y="2101725"/>
                <a:ext cx="275401" cy="369332"/>
              </a:xfrm>
              <a:prstGeom prst="rect">
                <a:avLst/>
              </a:prstGeom>
              <a:blipFill>
                <a:blip r:embed="rId6"/>
                <a:stretch>
                  <a:fillRect l="-8889" r="-44444" b="-1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ixaDeTexto 44"/>
              <p:cNvSpPr txBox="1"/>
              <p:nvPr/>
            </p:nvSpPr>
            <p:spPr>
              <a:xfrm>
                <a:off x="152833" y="2724504"/>
                <a:ext cx="275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5" name="CaixaDeTexto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33" y="2724504"/>
                <a:ext cx="275401" cy="369332"/>
              </a:xfrm>
              <a:prstGeom prst="rect">
                <a:avLst/>
              </a:prstGeom>
              <a:blipFill>
                <a:blip r:embed="rId7"/>
                <a:stretch>
                  <a:fillRect r="-11111" b="-65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ixaDeTexto 47"/>
              <p:cNvSpPr txBox="1"/>
              <p:nvPr/>
            </p:nvSpPr>
            <p:spPr>
              <a:xfrm>
                <a:off x="880400" y="2982772"/>
                <a:ext cx="487056" cy="303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8" name="CaixaDeTexto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00" y="2982772"/>
                <a:ext cx="487056" cy="303673"/>
              </a:xfrm>
              <a:prstGeom prst="rect">
                <a:avLst/>
              </a:prstGeom>
              <a:blipFill>
                <a:blip r:embed="rId8"/>
                <a:stretch>
                  <a:fillRect l="-12500" t="-40000" r="-8750" b="-28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ixaDeTexto 48"/>
              <p:cNvSpPr txBox="1"/>
              <p:nvPr/>
            </p:nvSpPr>
            <p:spPr>
              <a:xfrm>
                <a:off x="1733333" y="2949725"/>
                <a:ext cx="644985" cy="303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9" name="CaixaDeTexto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333" y="2949725"/>
                <a:ext cx="644985" cy="303673"/>
              </a:xfrm>
              <a:prstGeom prst="rect">
                <a:avLst/>
              </a:prstGeom>
              <a:blipFill rotWithShape="0">
                <a:blip r:embed="rId9"/>
                <a:stretch>
                  <a:fillRect l="-8491" t="-42000" r="-6604" b="-26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/>
              <p:cNvSpPr txBox="1"/>
              <p:nvPr/>
            </p:nvSpPr>
            <p:spPr>
              <a:xfrm>
                <a:off x="989861" y="3969234"/>
                <a:ext cx="648767" cy="303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0" name="CaixaDeTexto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61" y="3969234"/>
                <a:ext cx="648767" cy="303673"/>
              </a:xfrm>
              <a:prstGeom prst="rect">
                <a:avLst/>
              </a:prstGeom>
              <a:blipFill rotWithShape="0">
                <a:blip r:embed="rId10"/>
                <a:stretch>
                  <a:fillRect l="-8411" t="-40000" r="-6542" b="-28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ixaDeTexto 51"/>
              <p:cNvSpPr txBox="1"/>
              <p:nvPr/>
            </p:nvSpPr>
            <p:spPr>
              <a:xfrm>
                <a:off x="2041202" y="4446304"/>
                <a:ext cx="275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2" name="CaixaDeTexto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202" y="4446304"/>
                <a:ext cx="27540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CaixaDeTexto 52"/>
          <p:cNvSpPr txBox="1"/>
          <p:nvPr/>
        </p:nvSpPr>
        <p:spPr>
          <a:xfrm>
            <a:off x="214997" y="4439734"/>
            <a:ext cx="359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1434089" y="3637785"/>
            <a:ext cx="54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CM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1946634" y="2121409"/>
            <a:ext cx="353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aixaDeTexto 55"/>
              <p:cNvSpPr txBox="1"/>
              <p:nvPr/>
            </p:nvSpPr>
            <p:spPr>
              <a:xfrm>
                <a:off x="3630937" y="1934837"/>
                <a:ext cx="2527423" cy="377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1(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56" name="CaixaDeTexto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937" y="1934837"/>
                <a:ext cx="2527423" cy="377476"/>
              </a:xfrm>
              <a:prstGeom prst="rect">
                <a:avLst/>
              </a:prstGeom>
              <a:blipFill rotWithShape="0">
                <a:blip r:embed="rId12"/>
                <a:stretch>
                  <a:fillRect l="-1932" t="-29032" r="-1691" b="-145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aixaDeTexto 56"/>
              <p:cNvSpPr txBox="1"/>
              <p:nvPr/>
            </p:nvSpPr>
            <p:spPr>
              <a:xfrm>
                <a:off x="3630937" y="2384094"/>
                <a:ext cx="2650726" cy="5587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𝐶𝑀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𝐶𝑀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7" name="CaixaDeTexto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937" y="2384094"/>
                <a:ext cx="2650726" cy="558743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CaixaDeTexto 57"/>
          <p:cNvSpPr txBox="1"/>
          <p:nvPr/>
        </p:nvSpPr>
        <p:spPr>
          <a:xfrm>
            <a:off x="2548123" y="4090192"/>
            <a:ext cx="404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é o ref. do Laboratório</a:t>
            </a:r>
          </a:p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é o referencial de Centro de Massa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aixaDeTexto 63"/>
              <p:cNvSpPr txBox="1"/>
              <p:nvPr/>
            </p:nvSpPr>
            <p:spPr>
              <a:xfrm>
                <a:off x="3630937" y="2949725"/>
                <a:ext cx="2657266" cy="377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1(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64" name="CaixaDeTexto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937" y="2949725"/>
                <a:ext cx="2657266" cy="377476"/>
              </a:xfrm>
              <a:prstGeom prst="rect">
                <a:avLst/>
              </a:prstGeom>
              <a:blipFill rotWithShape="0">
                <a:blip r:embed="rId14"/>
                <a:stretch>
                  <a:fillRect l="-1376" t="-30645" r="-1376" b="-145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aixaDeTexto 64"/>
              <p:cNvSpPr txBox="1"/>
              <p:nvPr/>
            </p:nvSpPr>
            <p:spPr>
              <a:xfrm>
                <a:off x="3576047" y="3398470"/>
                <a:ext cx="2657266" cy="377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1(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65" name="CaixaDeTexto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047" y="3398470"/>
                <a:ext cx="2657266" cy="377476"/>
              </a:xfrm>
              <a:prstGeom prst="rect">
                <a:avLst/>
              </a:prstGeom>
              <a:blipFill rotWithShape="0">
                <a:blip r:embed="rId15"/>
                <a:stretch>
                  <a:fillRect l="-1376" t="-29032" r="-1376" b="-145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ixaDeTexto 65"/>
              <p:cNvSpPr txBox="1"/>
              <p:nvPr/>
            </p:nvSpPr>
            <p:spPr>
              <a:xfrm>
                <a:off x="6822190" y="3376230"/>
                <a:ext cx="1518556" cy="3818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66" name="CaixaDeTexto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190" y="3376230"/>
                <a:ext cx="1518556" cy="381836"/>
              </a:xfrm>
              <a:prstGeom prst="rect">
                <a:avLst/>
              </a:prstGeom>
              <a:blipFill rotWithShape="0">
                <a:blip r:embed="rId16"/>
                <a:stretch>
                  <a:fillRect l="-2410" t="-19355" r="-803" b="-2580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aixaDeTexto 66"/>
              <p:cNvSpPr txBox="1"/>
              <p:nvPr/>
            </p:nvSpPr>
            <p:spPr>
              <a:xfrm>
                <a:off x="6562237" y="3935571"/>
                <a:ext cx="2384820" cy="42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67" name="CaixaDeTexto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237" y="3935571"/>
                <a:ext cx="2384820" cy="421975"/>
              </a:xfrm>
              <a:prstGeom prst="rect">
                <a:avLst/>
              </a:prstGeom>
              <a:blipFill rotWithShape="0">
                <a:blip r:embed="rId17"/>
                <a:stretch>
                  <a:fillRect l="-1276" t="-17391" r="-255" b="-1304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aixaDeTexto 67"/>
              <p:cNvSpPr txBox="1"/>
              <p:nvPr/>
            </p:nvSpPr>
            <p:spPr>
              <a:xfrm>
                <a:off x="6562237" y="4323121"/>
                <a:ext cx="2396745" cy="42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68" name="CaixaDeTexto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237" y="4323121"/>
                <a:ext cx="2396745" cy="421975"/>
              </a:xfrm>
              <a:prstGeom prst="rect">
                <a:avLst/>
              </a:prstGeom>
              <a:blipFill rotWithShape="0">
                <a:blip r:embed="rId18"/>
                <a:stretch>
                  <a:fillRect l="-1269" t="-15942" r="-254" b="-1304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Elipse 34"/>
          <p:cNvSpPr/>
          <p:nvPr/>
        </p:nvSpPr>
        <p:spPr>
          <a:xfrm>
            <a:off x="1836750" y="2336143"/>
            <a:ext cx="152400" cy="139086"/>
          </a:xfrm>
          <a:prstGeom prst="ellipse">
            <a:avLst/>
          </a:prstGeom>
          <a:solidFill>
            <a:srgbClr val="205C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65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43" grpId="0"/>
      <p:bldP spid="44" grpId="0"/>
      <p:bldP spid="45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4" grpId="0"/>
      <p:bldP spid="65" grpId="0"/>
      <p:bldP spid="66" grpId="0"/>
      <p:bldP spid="67" grpId="0"/>
      <p:bldP spid="68" grpId="0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860" y="48861"/>
            <a:ext cx="7280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70C0"/>
                </a:solidFill>
              </a:rPr>
              <a:t>Quantidade de movimento no referencial do Centro de Massa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128932" y="491292"/>
                <a:ext cx="2634631" cy="42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𝐿𝐴𝐵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32" y="491292"/>
                <a:ext cx="2634631" cy="421975"/>
              </a:xfrm>
              <a:prstGeom prst="rect">
                <a:avLst/>
              </a:prstGeom>
              <a:blipFill rotWithShape="0">
                <a:blip r:embed="rId2"/>
                <a:stretch>
                  <a:fillRect l="-1157" t="-17391" r="-231" b="-1304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3233616" y="471939"/>
                <a:ext cx="2646557" cy="421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2(</m:t>
                              </m:r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𝐿𝐴𝐵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  <m:sub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616" y="471939"/>
                <a:ext cx="2646557" cy="421975"/>
              </a:xfrm>
              <a:prstGeom prst="rect">
                <a:avLst/>
              </a:prstGeom>
              <a:blipFill rotWithShape="0">
                <a:blip r:embed="rId3"/>
                <a:stretch>
                  <a:fillRect l="-1149" t="-15714" b="-1142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ixaDeTexto 4"/>
          <p:cNvSpPr txBox="1"/>
          <p:nvPr/>
        </p:nvSpPr>
        <p:spPr>
          <a:xfrm>
            <a:off x="-13608" y="836182"/>
            <a:ext cx="9196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compactar a notação, no referencial do CM as velocidades são marcadas com 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´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e, no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fica sem nada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504868" y="1189112"/>
                <a:ext cx="1662635" cy="3377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  <m:sub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68" y="1189112"/>
                <a:ext cx="1662635" cy="337785"/>
              </a:xfrm>
              <a:prstGeom prst="rect">
                <a:avLst/>
              </a:prstGeom>
              <a:blipFill>
                <a:blip r:embed="rId4"/>
                <a:stretch>
                  <a:fillRect l="-3297" b="-90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3139149" y="1189112"/>
                <a:ext cx="1674561" cy="3377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  <m:sub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49" y="1189112"/>
                <a:ext cx="1674561" cy="337785"/>
              </a:xfrm>
              <a:prstGeom prst="rect">
                <a:avLst/>
              </a:prstGeom>
              <a:blipFill>
                <a:blip r:embed="rId5"/>
                <a:stretch>
                  <a:fillRect l="-3273" b="-90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Agrupar 33"/>
          <p:cNvGrpSpPr/>
          <p:nvPr/>
        </p:nvGrpSpPr>
        <p:grpSpPr>
          <a:xfrm>
            <a:off x="5610167" y="1155982"/>
            <a:ext cx="3276995" cy="1284277"/>
            <a:chOff x="5610167" y="1155982"/>
            <a:chExt cx="3276995" cy="1284277"/>
          </a:xfrm>
        </p:grpSpPr>
        <p:grpSp>
          <p:nvGrpSpPr>
            <p:cNvPr id="11" name="Agrupar 10"/>
            <p:cNvGrpSpPr/>
            <p:nvPr/>
          </p:nvGrpSpPr>
          <p:grpSpPr>
            <a:xfrm>
              <a:off x="5610167" y="1155982"/>
              <a:ext cx="3276995" cy="673454"/>
              <a:chOff x="763" y="2291978"/>
              <a:chExt cx="3276995" cy="673454"/>
            </a:xfrm>
          </p:grpSpPr>
          <p:pic>
            <p:nvPicPr>
              <p:cNvPr id="12" name="Imagem 1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232" t="71000" r="6344" b="24044"/>
              <a:stretch/>
            </p:blipFill>
            <p:spPr>
              <a:xfrm>
                <a:off x="763" y="2291978"/>
                <a:ext cx="3112552" cy="673454"/>
              </a:xfrm>
              <a:prstGeom prst="rect">
                <a:avLst/>
              </a:prstGeom>
            </p:spPr>
          </p:pic>
          <p:cxnSp>
            <p:nvCxnSpPr>
              <p:cNvPr id="13" name="Conector reto 12"/>
              <p:cNvCxnSpPr/>
              <p:nvPr/>
            </p:nvCxnSpPr>
            <p:spPr>
              <a:xfrm>
                <a:off x="2878615" y="2738893"/>
                <a:ext cx="399143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Agrupar 18"/>
            <p:cNvGrpSpPr/>
            <p:nvPr/>
          </p:nvGrpSpPr>
          <p:grpSpPr>
            <a:xfrm>
              <a:off x="5614515" y="1581329"/>
              <a:ext cx="3272647" cy="858930"/>
              <a:chOff x="5610167" y="1807868"/>
              <a:chExt cx="3272647" cy="858930"/>
            </a:xfrm>
          </p:grpSpPr>
          <p:pic>
            <p:nvPicPr>
              <p:cNvPr id="9" name="Imagem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232" t="79455" r="6344" b="16539"/>
              <a:stretch/>
            </p:blipFill>
            <p:spPr>
              <a:xfrm>
                <a:off x="5610167" y="2094076"/>
                <a:ext cx="3112552" cy="544452"/>
              </a:xfrm>
              <a:prstGeom prst="rect">
                <a:avLst/>
              </a:prstGeom>
            </p:spPr>
          </p:pic>
          <p:sp>
            <p:nvSpPr>
              <p:cNvPr id="14" name="Retângulo 13"/>
              <p:cNvSpPr/>
              <p:nvPr/>
            </p:nvSpPr>
            <p:spPr>
              <a:xfrm>
                <a:off x="8284099" y="2208375"/>
                <a:ext cx="598715" cy="2945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5" name="Conector reto 14"/>
              <p:cNvCxnSpPr/>
              <p:nvPr/>
            </p:nvCxnSpPr>
            <p:spPr>
              <a:xfrm>
                <a:off x="8083550" y="2390989"/>
                <a:ext cx="799264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CaixaDeTexto 15"/>
              <p:cNvSpPr txBox="1"/>
              <p:nvPr/>
            </p:nvSpPr>
            <p:spPr>
              <a:xfrm>
                <a:off x="8655050" y="1807868"/>
                <a:ext cx="2032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/>
                  <a:t>x</a:t>
                </a:r>
              </a:p>
            </p:txBody>
          </p:sp>
          <p:sp>
            <p:nvSpPr>
              <p:cNvPr id="17" name="CaixaDeTexto 16"/>
              <p:cNvSpPr txBox="1"/>
              <p:nvPr/>
            </p:nvSpPr>
            <p:spPr>
              <a:xfrm>
                <a:off x="8645596" y="2359021"/>
                <a:ext cx="2032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/>
                  <a:t>x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/>
              <p:cNvSpPr txBox="1"/>
              <p:nvPr/>
            </p:nvSpPr>
            <p:spPr>
              <a:xfrm>
                <a:off x="128932" y="1598972"/>
                <a:ext cx="22281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0" name="CaixaDe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32" y="1598972"/>
                <a:ext cx="2228110" cy="276999"/>
              </a:xfrm>
              <a:prstGeom prst="rect">
                <a:avLst/>
              </a:prstGeom>
              <a:blipFill>
                <a:blip r:embed="rId7"/>
                <a:stretch>
                  <a:fillRect l="-3005" t="-2174" r="-546" b="-369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/>
              <p:cNvSpPr txBox="1"/>
              <p:nvPr/>
            </p:nvSpPr>
            <p:spPr>
              <a:xfrm>
                <a:off x="2357042" y="1598972"/>
                <a:ext cx="27539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1" name="CaixaDe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042" y="1598972"/>
                <a:ext cx="2753959" cy="276999"/>
              </a:xfrm>
              <a:prstGeom prst="rect">
                <a:avLst/>
              </a:prstGeom>
              <a:blipFill>
                <a:blip r:embed="rId8"/>
                <a:stretch>
                  <a:fillRect l="-443" r="-2661" b="-3478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/>
              <p:cNvSpPr txBox="1"/>
              <p:nvPr/>
            </p:nvSpPr>
            <p:spPr>
              <a:xfrm>
                <a:off x="93871" y="2024125"/>
                <a:ext cx="5149797" cy="36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>
                    <a:solidFill>
                      <a:srgbClr val="0070C0"/>
                    </a:solidFill>
                  </a:rPr>
                  <a:t>No Referencial do Centro de Massa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1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  <m:r>
                          <a:rPr lang="pt-BR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´</m:t>
                        </m:r>
                      </m:e>
                      <m:sub>
                        <m:r>
                          <a:rPr lang="pt-BR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BR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pt-BR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2" name="CaixaDe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1" y="2024125"/>
                <a:ext cx="5149797" cy="368499"/>
              </a:xfrm>
              <a:prstGeom prst="rect">
                <a:avLst/>
              </a:prstGeom>
              <a:blipFill rotWithShape="0">
                <a:blip r:embed="rId9"/>
                <a:stretch>
                  <a:fillRect l="-592" t="-13333" b="-21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>
                <a:off x="132420" y="2540778"/>
                <a:ext cx="42792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𝑃𝑟𝑜𝑣𝑎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, 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20" y="2540778"/>
                <a:ext cx="4279248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712" r="-570" b="-37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/>
              <p:cNvSpPr txBox="1"/>
              <p:nvPr/>
            </p:nvSpPr>
            <p:spPr>
              <a:xfrm>
                <a:off x="1172896" y="2929019"/>
                <a:ext cx="35438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4" name="CaixaDe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896" y="2929019"/>
                <a:ext cx="3543855" cy="276999"/>
              </a:xfrm>
              <a:prstGeom prst="rect">
                <a:avLst/>
              </a:prstGeom>
              <a:blipFill>
                <a:blip r:embed="rId11"/>
                <a:stretch>
                  <a:fillRect b="-1956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/>
              <p:cNvSpPr txBox="1"/>
              <p:nvPr/>
            </p:nvSpPr>
            <p:spPr>
              <a:xfrm>
                <a:off x="1242987" y="3317260"/>
                <a:ext cx="31225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5" name="CaixaDe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987" y="3317260"/>
                <a:ext cx="3122521" cy="276999"/>
              </a:xfrm>
              <a:prstGeom prst="rect">
                <a:avLst/>
              </a:prstGeom>
              <a:blipFill>
                <a:blip r:embed="rId12"/>
                <a:stretch>
                  <a:fillRect r="-195" b="-1956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eta para a Direita 25"/>
          <p:cNvSpPr/>
          <p:nvPr/>
        </p:nvSpPr>
        <p:spPr>
          <a:xfrm>
            <a:off x="4727201" y="3298144"/>
            <a:ext cx="516467" cy="30229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/>
              <p:cNvSpPr txBox="1"/>
              <p:nvPr/>
            </p:nvSpPr>
            <p:spPr>
              <a:xfrm>
                <a:off x="5687418" y="3175051"/>
                <a:ext cx="2057936" cy="5484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7" name="CaixaDeTex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7418" y="3175051"/>
                <a:ext cx="2057936" cy="5484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aixaDeTexto 27"/>
          <p:cNvSpPr txBox="1"/>
          <p:nvPr/>
        </p:nvSpPr>
        <p:spPr>
          <a:xfrm>
            <a:off x="7784718" y="3126127"/>
            <a:ext cx="1397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Velocidade</a:t>
            </a:r>
            <a:b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ixaDeTexto 28"/>
              <p:cNvSpPr txBox="1"/>
              <p:nvPr/>
            </p:nvSpPr>
            <p:spPr>
              <a:xfrm>
                <a:off x="309961" y="3764753"/>
                <a:ext cx="2303644" cy="339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𝑆𝑒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=0 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9" name="CaixaDeTexto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961" y="3764753"/>
                <a:ext cx="2303644" cy="339195"/>
              </a:xfrm>
              <a:prstGeom prst="rect">
                <a:avLst/>
              </a:prstGeom>
              <a:blipFill>
                <a:blip r:embed="rId14"/>
                <a:stretch>
                  <a:fillRect l="-1852" r="-1323" b="-2545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ixaDeTexto 29"/>
          <p:cNvSpPr txBox="1"/>
          <p:nvPr/>
        </p:nvSpPr>
        <p:spPr>
          <a:xfrm>
            <a:off x="2780380" y="3785286"/>
            <a:ext cx="5937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qualquer sistema isolado em um referencial inercial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30"/>
              <p:cNvSpPr txBox="1"/>
              <p:nvPr/>
            </p:nvSpPr>
            <p:spPr>
              <a:xfrm>
                <a:off x="320701" y="4198803"/>
                <a:ext cx="4585807" cy="3015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Ent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ã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=0 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𝑛𝑜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𝑟𝑒𝑓𝑒𝑟𝑒𝑛𝑐𝑖𝑎𝑙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𝑑𝑜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𝐶𝑒𝑛𝑡𝑟𝑜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𝑀𝑎𝑠𝑠𝑎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31" name="CaixaDeTexto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01" y="4198803"/>
                <a:ext cx="4585807" cy="301557"/>
              </a:xfrm>
              <a:prstGeom prst="rect">
                <a:avLst/>
              </a:prstGeom>
              <a:blipFill>
                <a:blip r:embed="rId15"/>
                <a:stretch>
                  <a:fillRect l="-532" t="-32653" r="-133" b="-2244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/>
              <p:cNvSpPr txBox="1"/>
              <p:nvPr/>
            </p:nvSpPr>
            <p:spPr>
              <a:xfrm>
                <a:off x="2257463" y="4500360"/>
                <a:ext cx="1856021" cy="339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2" name="CaixaDeTex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463" y="4500360"/>
                <a:ext cx="1856021" cy="339195"/>
              </a:xfrm>
              <a:prstGeom prst="rect">
                <a:avLst/>
              </a:prstGeom>
              <a:blipFill>
                <a:blip r:embed="rId16"/>
                <a:stretch>
                  <a:fillRect l="-1967" r="-1311" b="-232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/>
              <p:cNvSpPr txBox="1"/>
              <p:nvPr/>
            </p:nvSpPr>
            <p:spPr>
              <a:xfrm>
                <a:off x="4993926" y="4493085"/>
                <a:ext cx="1386983" cy="339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3" name="CaixaDe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926" y="4493085"/>
                <a:ext cx="1386983" cy="339195"/>
              </a:xfrm>
              <a:prstGeom prst="rect">
                <a:avLst/>
              </a:prstGeom>
              <a:blipFill>
                <a:blip r:embed="rId17"/>
                <a:stretch>
                  <a:fillRect l="-3070" r="-2193" b="-232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84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0" grpId="0"/>
      <p:bldP spid="22" grpId="0"/>
      <p:bldP spid="23" grpId="0"/>
      <p:bldP spid="24" grpId="0"/>
      <p:bldP spid="25" grpId="0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9" t="68900" r="21240" b="15254"/>
          <a:stretch/>
        </p:blipFill>
        <p:spPr>
          <a:xfrm>
            <a:off x="-52443" y="1279276"/>
            <a:ext cx="9280339" cy="341972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440991" y="-87769"/>
            <a:ext cx="6534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rgbClr val="0070C0"/>
                </a:solidFill>
              </a:rPr>
              <a:t>Referencial do Centro de Massa</a:t>
            </a:r>
            <a:endParaRPr lang="en-US" sz="3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5976978" y="591875"/>
                <a:ext cx="1846659" cy="4522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978" y="591875"/>
                <a:ext cx="1846659" cy="4522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306313" y="591875"/>
                <a:ext cx="1225144" cy="506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13" y="591875"/>
                <a:ext cx="1225144" cy="5064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3267430" y="591875"/>
                <a:ext cx="2472023" cy="4522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430" y="591875"/>
                <a:ext cx="2472023" cy="4522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1768982" y="591875"/>
                <a:ext cx="1260923" cy="5445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982" y="591875"/>
                <a:ext cx="1260923" cy="5445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298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7306" y="1149430"/>
            <a:ext cx="393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Choque elástico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7306" y="2067627"/>
            <a:ext cx="533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Choque inelástico – Há conservação do momento total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7306" y="3010329"/>
            <a:ext cx="393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Choque completamente inelástico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37306" y="3865533"/>
            <a:ext cx="1254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Explosivo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440991" y="-87769"/>
            <a:ext cx="6534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rgbClr val="0070C0"/>
                </a:solidFill>
              </a:rPr>
              <a:t>Referencial do Centro de Massa</a:t>
            </a:r>
            <a:endParaRPr lang="en-US" sz="3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2768042" y="522928"/>
                <a:ext cx="2865143" cy="339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´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=0  ;  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  <m:r>
                          <a:rPr lang="pt-BR" i="1">
                            <a:latin typeface="Cambria Math" panose="02040503050406030204" pitchFamily="18" charset="0"/>
                          </a:rPr>
                          <m:t>´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´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pt-BR" dirty="0"/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  <m:r>
                          <a:rPr lang="pt-BR" i="1">
                            <a:latin typeface="Cambria Math" panose="02040503050406030204" pitchFamily="18" charset="0"/>
                          </a:rPr>
                          <m:t>´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8042" y="522928"/>
                <a:ext cx="2865143" cy="339195"/>
              </a:xfrm>
              <a:prstGeom prst="rect">
                <a:avLst/>
              </a:prstGeom>
              <a:blipFill>
                <a:blip r:embed="rId2"/>
                <a:stretch>
                  <a:fillRect l="-2766" t="-12727" r="-2128" b="-3454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2336912" y="2386955"/>
                <a:ext cx="1133644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912" y="2386955"/>
                <a:ext cx="1133644" cy="299249"/>
              </a:xfrm>
              <a:prstGeom prst="rect">
                <a:avLst/>
              </a:prstGeom>
              <a:blipFill>
                <a:blip r:embed="rId3"/>
                <a:stretch>
                  <a:fillRect l="-4301" t="-42857" r="-10753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4198561" y="1164498"/>
                <a:ext cx="1308179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561" y="1164498"/>
                <a:ext cx="1308179" cy="299249"/>
              </a:xfrm>
              <a:prstGeom prst="rect">
                <a:avLst/>
              </a:prstGeom>
              <a:blipFill>
                <a:blip r:embed="rId4"/>
                <a:stretch>
                  <a:fillRect l="-3738" t="-40816" r="-5607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9" t="68900" r="39400" b="23644"/>
          <a:stretch/>
        </p:blipFill>
        <p:spPr>
          <a:xfrm>
            <a:off x="5718278" y="1012425"/>
            <a:ext cx="3393518" cy="10126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2437065" y="1146052"/>
                <a:ext cx="1306768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065" y="1146052"/>
                <a:ext cx="1306768" cy="299249"/>
              </a:xfrm>
              <a:prstGeom prst="rect">
                <a:avLst/>
              </a:prstGeom>
              <a:blipFill>
                <a:blip r:embed="rId6"/>
                <a:stretch>
                  <a:fillRect l="-3738" t="-40816" r="-5607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Agrupar 28"/>
          <p:cNvGrpSpPr/>
          <p:nvPr/>
        </p:nvGrpSpPr>
        <p:grpSpPr>
          <a:xfrm>
            <a:off x="6328229" y="1955159"/>
            <a:ext cx="2779486" cy="515488"/>
            <a:chOff x="6328229" y="1955159"/>
            <a:chExt cx="2779486" cy="515488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38" t="76204" r="39400" b="20858"/>
            <a:stretch/>
          </p:blipFill>
          <p:spPr>
            <a:xfrm>
              <a:off x="6328229" y="2071505"/>
              <a:ext cx="2779486" cy="39914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ixaDeTexto 15"/>
                <p:cNvSpPr txBox="1"/>
                <p:nvPr/>
              </p:nvSpPr>
              <p:spPr>
                <a:xfrm>
                  <a:off x="6586117" y="1955159"/>
                  <a:ext cx="373885" cy="2326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400" b="1" i="0" smtClean="0">
                                    <a:latin typeface="Cambria Math" panose="02040503050406030204" pitchFamily="18" charset="0"/>
                                  </a:rPr>
                                  <m:t>𝐩</m:t>
                                </m:r>
                              </m:e>
                            </m:acc>
                            <m:r>
                              <a:rPr lang="pt-BR" sz="1400" b="1" i="0">
                                <a:latin typeface="Cambria Math" panose="02040503050406030204" pitchFamily="18" charset="0"/>
                              </a:rPr>
                              <m:t>´</m:t>
                            </m:r>
                          </m:e>
                          <m:sub>
                            <m: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pt-BR" sz="1400" dirty="0"/>
                </a:p>
              </p:txBody>
            </p:sp>
          </mc:Choice>
          <mc:Fallback xmlns="">
            <p:sp>
              <p:nvSpPr>
                <p:cNvPr id="16" name="CaixaDeTexto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6117" y="1955159"/>
                  <a:ext cx="373885" cy="232692"/>
                </a:xfrm>
                <a:prstGeom prst="rect">
                  <a:avLst/>
                </a:prstGeom>
                <a:blipFill>
                  <a:blip r:embed="rId7"/>
                  <a:stretch>
                    <a:fillRect l="-11290" r="-3226" b="-2368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aixaDeTexto 16"/>
                <p:cNvSpPr txBox="1"/>
                <p:nvPr/>
              </p:nvSpPr>
              <p:spPr>
                <a:xfrm>
                  <a:off x="7278893" y="1961692"/>
                  <a:ext cx="376450" cy="2326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400" b="1" i="0" smtClean="0">
                                    <a:latin typeface="Cambria Math" panose="02040503050406030204" pitchFamily="18" charset="0"/>
                                  </a:rPr>
                                  <m:t>𝐩</m:t>
                                </m:r>
                              </m:e>
                            </m:acc>
                            <m:r>
                              <a:rPr lang="pt-BR" sz="1400" b="1" i="0">
                                <a:latin typeface="Cambria Math" panose="02040503050406030204" pitchFamily="18" charset="0"/>
                              </a:rPr>
                              <m:t>´</m:t>
                            </m:r>
                          </m:e>
                          <m:sub>
                            <m: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pt-BR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pt-BR" sz="1400" dirty="0"/>
                </a:p>
              </p:txBody>
            </p:sp>
          </mc:Choice>
          <mc:Fallback xmlns="">
            <p:sp>
              <p:nvSpPr>
                <p:cNvPr id="17" name="CaixaDeTexto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8893" y="1961692"/>
                  <a:ext cx="376450" cy="232692"/>
                </a:xfrm>
                <a:prstGeom prst="rect">
                  <a:avLst/>
                </a:prstGeom>
                <a:blipFill>
                  <a:blip r:embed="rId8"/>
                  <a:stretch>
                    <a:fillRect l="-11290" r="-4839" b="-2368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3791009" y="3067028"/>
                <a:ext cx="1392625" cy="2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009" y="3067028"/>
                <a:ext cx="1392625" cy="265970"/>
              </a:xfrm>
              <a:prstGeom prst="rect">
                <a:avLst/>
              </a:prstGeom>
              <a:blipFill>
                <a:blip r:embed="rId9"/>
                <a:stretch>
                  <a:fillRect l="-2632" t="-31818" r="-2193" b="-25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ixaDeTexto 19"/>
          <p:cNvSpPr txBox="1"/>
          <p:nvPr/>
        </p:nvSpPr>
        <p:spPr>
          <a:xfrm>
            <a:off x="3702878" y="3332998"/>
            <a:ext cx="258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Partículas grudam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/>
              <p:cNvSpPr txBox="1"/>
              <p:nvPr/>
            </p:nvSpPr>
            <p:spPr>
              <a:xfrm>
                <a:off x="1907707" y="3889842"/>
                <a:ext cx="1398909" cy="339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1" name="CaixaDe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7" y="3889842"/>
                <a:ext cx="1398909" cy="339195"/>
              </a:xfrm>
              <a:prstGeom prst="rect">
                <a:avLst/>
              </a:prstGeom>
              <a:blipFill>
                <a:blip r:embed="rId10"/>
                <a:stretch>
                  <a:fillRect l="-3493" r="-3057" b="-232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/>
              <p:cNvSpPr txBox="1"/>
              <p:nvPr/>
            </p:nvSpPr>
            <p:spPr>
              <a:xfrm>
                <a:off x="3653728" y="3929788"/>
                <a:ext cx="1133644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2" name="CaixaDe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728" y="3929788"/>
                <a:ext cx="1133644" cy="299249"/>
              </a:xfrm>
              <a:prstGeom prst="rect">
                <a:avLst/>
              </a:prstGeom>
              <a:blipFill>
                <a:blip r:embed="rId11"/>
                <a:stretch>
                  <a:fillRect l="-4301" t="-42857" r="-10753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8" t="81627" r="38514" b="15916"/>
          <a:stretch/>
        </p:blipFill>
        <p:spPr>
          <a:xfrm>
            <a:off x="5450112" y="3912498"/>
            <a:ext cx="3744686" cy="333828"/>
          </a:xfrm>
          <a:prstGeom prst="rect">
            <a:avLst/>
          </a:prstGeom>
        </p:spPr>
      </p:pic>
      <p:grpSp>
        <p:nvGrpSpPr>
          <p:cNvPr id="27" name="Agrupar 26"/>
          <p:cNvGrpSpPr/>
          <p:nvPr/>
        </p:nvGrpSpPr>
        <p:grpSpPr>
          <a:xfrm>
            <a:off x="6689933" y="2943896"/>
            <a:ext cx="2677280" cy="468038"/>
            <a:chOff x="6689933" y="2943896"/>
            <a:chExt cx="2677280" cy="468038"/>
          </a:xfrm>
        </p:grpSpPr>
        <p:pic>
          <p:nvPicPr>
            <p:cNvPr id="19" name="Imagem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38" t="78890" r="55830" b="18379"/>
            <a:stretch/>
          </p:blipFill>
          <p:spPr>
            <a:xfrm>
              <a:off x="6689933" y="3040839"/>
              <a:ext cx="828466" cy="371095"/>
            </a:xfrm>
            <a:prstGeom prst="rect">
              <a:avLst/>
            </a:prstGeom>
          </p:spPr>
        </p:pic>
        <p:sp>
          <p:nvSpPr>
            <p:cNvPr id="26" name="CaixaDeTexto 25"/>
            <p:cNvSpPr txBox="1"/>
            <p:nvPr/>
          </p:nvSpPr>
          <p:spPr>
            <a:xfrm>
              <a:off x="7944813" y="2943896"/>
              <a:ext cx="1422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Completamente inelástico</a:t>
              </a:r>
            </a:p>
          </p:txBody>
        </p:sp>
      </p:grpSp>
      <p:sp>
        <p:nvSpPr>
          <p:cNvPr id="28" name="CaixaDeTexto 27"/>
          <p:cNvSpPr txBox="1"/>
          <p:nvPr/>
        </p:nvSpPr>
        <p:spPr>
          <a:xfrm>
            <a:off x="1885543" y="4391047"/>
            <a:ext cx="6117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partículas são ejetadas com o mesmo momento em sentidos opostos</a:t>
            </a:r>
          </a:p>
        </p:txBody>
      </p:sp>
    </p:spTree>
    <p:extLst>
      <p:ext uri="{BB962C8B-B14F-4D97-AF65-F5344CB8AC3E}">
        <p14:creationId xmlns:p14="http://schemas.microsoft.com/office/powerpoint/2010/main" val="30797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11" grpId="0"/>
      <p:bldP spid="12" grpId="0"/>
      <p:bldP spid="14" grpId="0"/>
      <p:bldP spid="18" grpId="0"/>
      <p:bldP spid="20" grpId="0"/>
      <p:bldP spid="21" grpId="0"/>
      <p:bldP spid="22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6583" y="17758"/>
            <a:ext cx="6687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Lista 3 ex. 11. </a:t>
            </a:r>
            <a:r>
              <a:rPr lang="pt-BR" sz="1800" dirty="0">
                <a:effectLst/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Crianças em skates se puxam por uma corda</a:t>
            </a:r>
            <a:endParaRPr lang="pt-BR" dirty="0">
              <a:solidFill>
                <a:srgbClr val="0070C0"/>
              </a:solidFill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5523973" y="1240409"/>
            <a:ext cx="3547872" cy="369332"/>
            <a:chOff x="4125773" y="625904"/>
            <a:chExt cx="3547872" cy="369332"/>
          </a:xfrm>
        </p:grpSpPr>
        <p:cxnSp>
          <p:nvCxnSpPr>
            <p:cNvPr id="10" name="Conector de Seta Reta 9"/>
            <p:cNvCxnSpPr/>
            <p:nvPr/>
          </p:nvCxnSpPr>
          <p:spPr>
            <a:xfrm>
              <a:off x="4125773" y="919272"/>
              <a:ext cx="35478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ixaDeTexto 10"/>
            <p:cNvSpPr txBox="1"/>
            <p:nvPr/>
          </p:nvSpPr>
          <p:spPr>
            <a:xfrm>
              <a:off x="7256679" y="625904"/>
              <a:ext cx="219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x</a:t>
              </a:r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5587714" y="676163"/>
            <a:ext cx="2663832" cy="857614"/>
            <a:chOff x="4189514" y="61658"/>
            <a:chExt cx="2663832" cy="857614"/>
          </a:xfrm>
        </p:grpSpPr>
        <p:grpSp>
          <p:nvGrpSpPr>
            <p:cNvPr id="8" name="Agrupar 7"/>
            <p:cNvGrpSpPr/>
            <p:nvPr/>
          </p:nvGrpSpPr>
          <p:grpSpPr>
            <a:xfrm>
              <a:off x="4189514" y="61658"/>
              <a:ext cx="2663832" cy="857614"/>
              <a:chOff x="4189514" y="61658"/>
              <a:chExt cx="2663832" cy="857614"/>
            </a:xfrm>
          </p:grpSpPr>
          <p:pic>
            <p:nvPicPr>
              <p:cNvPr id="2050" name="Picture 2" descr="boneco palito p/ leo_stronda_xxt - Desenho de monk_d_iago - Gartic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42" t="8354" r="10549"/>
              <a:stretch/>
            </p:blipFill>
            <p:spPr bwMode="auto">
              <a:xfrm rot="20320052">
                <a:off x="4322137" y="117498"/>
                <a:ext cx="614254" cy="699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2" descr="boneco palito p/ leo_stronda_xxt - Desenho de monk_d_iago - Gartic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42" t="8354" r="10549"/>
              <a:stretch/>
            </p:blipFill>
            <p:spPr bwMode="auto">
              <a:xfrm>
                <a:off x="6106470" y="61658"/>
                <a:ext cx="614254" cy="699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Skate Desenho Para Colorir - Ultra Coloring Pages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0" t="39648" r="3286" b="38740"/>
              <a:stretch/>
            </p:blipFill>
            <p:spPr bwMode="auto">
              <a:xfrm>
                <a:off x="4189514" y="714010"/>
                <a:ext cx="879499" cy="2052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4" descr="Skate Desenho Para Colorir - Ultra Coloring Pages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0" t="39648" r="3286" b="38740"/>
              <a:stretch/>
            </p:blipFill>
            <p:spPr bwMode="auto">
              <a:xfrm>
                <a:off x="5973847" y="707939"/>
                <a:ext cx="879499" cy="2052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" name="Conector reto 4"/>
              <p:cNvCxnSpPr/>
              <p:nvPr/>
            </p:nvCxnSpPr>
            <p:spPr>
              <a:xfrm>
                <a:off x="4769510" y="255976"/>
                <a:ext cx="1427640" cy="6981"/>
              </a:xfrm>
              <a:prstGeom prst="line">
                <a:avLst/>
              </a:prstGeom>
              <a:ln cmpd="dbl">
                <a:solidFill>
                  <a:schemeClr val="accent3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CaixaDeTexto 12"/>
            <p:cNvSpPr txBox="1"/>
            <p:nvPr/>
          </p:nvSpPr>
          <p:spPr>
            <a:xfrm>
              <a:off x="4719265" y="369606"/>
              <a:ext cx="336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A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6436967" y="368386"/>
              <a:ext cx="350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B</a:t>
              </a:r>
            </a:p>
          </p:txBody>
        </p:sp>
      </p:grpSp>
      <p:sp>
        <p:nvSpPr>
          <p:cNvPr id="15" name="Retângulo 14"/>
          <p:cNvSpPr/>
          <p:nvPr/>
        </p:nvSpPr>
        <p:spPr>
          <a:xfrm>
            <a:off x="-38933" y="382727"/>
            <a:ext cx="620664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600"/>
              </a:spcAft>
            </a:pP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Alberto e Bernardo, de massas </a:t>
            </a:r>
            <a:r>
              <a:rPr lang="pt-BR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sz="1600" baseline="-25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30 kg 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sz="1600" baseline="-25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16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45 kg 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respectivamente, estão parados sobre seus skates em um piso horizontal, quando</a:t>
            </a:r>
            <a:b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começam a puxar um ao outro por meio de uma corda, cuja massa</a:t>
            </a:r>
            <a:b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 ser ignorada. </a:t>
            </a:r>
            <a:r>
              <a:rPr lang="pt-BR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1,5 s 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após o início do movimento, a </a:t>
            </a:r>
            <a:b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velocidade de Alberto, no referencial ligado ao Centro de Massa, </a:t>
            </a:r>
            <a:b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 </a:t>
            </a:r>
            <a:r>
              <a:rPr lang="pt-BR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pt-BR" sz="1600" baseline="-25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sz="16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(CM)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2,3 m/s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hangingPunct="0">
              <a:spcAft>
                <a:spcPts val="600"/>
              </a:spcAft>
            </a:pPr>
            <a:r>
              <a:rPr lang="pt-BR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velocidade de Bernardo 1,5 s após o início do movimento.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>
                <a:off x="180655" y="2980464"/>
                <a:ext cx="1387688" cy="3410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55" y="2980464"/>
                <a:ext cx="1387688" cy="341055"/>
              </a:xfrm>
              <a:prstGeom prst="rect">
                <a:avLst/>
              </a:prstGeom>
              <a:blipFill>
                <a:blip r:embed="rId4"/>
                <a:stretch>
                  <a:fillRect l="-3965" r="-3524" b="-232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2278670" y="2767405"/>
                <a:ext cx="20319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670" y="2767405"/>
                <a:ext cx="2031967" cy="276999"/>
              </a:xfrm>
              <a:prstGeom prst="rect">
                <a:avLst/>
              </a:prstGeom>
              <a:blipFill>
                <a:blip r:embed="rId5"/>
                <a:stretch>
                  <a:fillRect l="-901" t="-46667" r="-2102" b="-17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/>
              <p:cNvSpPr txBox="1"/>
              <p:nvPr/>
            </p:nvSpPr>
            <p:spPr>
              <a:xfrm>
                <a:off x="2292904" y="3238454"/>
                <a:ext cx="20462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1" name="CaixaDe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904" y="3238454"/>
                <a:ext cx="2046201" cy="276999"/>
              </a:xfrm>
              <a:prstGeom prst="rect">
                <a:avLst/>
              </a:prstGeom>
              <a:blipFill>
                <a:blip r:embed="rId6"/>
                <a:stretch>
                  <a:fillRect l="-893" r="-2083" b="-173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/>
              <p:cNvSpPr txBox="1"/>
              <p:nvPr/>
            </p:nvSpPr>
            <p:spPr>
              <a:xfrm>
                <a:off x="5174995" y="2741614"/>
                <a:ext cx="1801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2" name="CaixaDe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995" y="2741614"/>
                <a:ext cx="1801134" cy="276999"/>
              </a:xfrm>
              <a:prstGeom prst="rect">
                <a:avLst/>
              </a:prstGeom>
              <a:blipFill>
                <a:blip r:embed="rId7"/>
                <a:stretch>
                  <a:fillRect l="-1017" t="-46667" r="-8136" b="-17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>
                <a:off x="5209780" y="3249483"/>
                <a:ext cx="18153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780" y="3249483"/>
                <a:ext cx="1815369" cy="276999"/>
              </a:xfrm>
              <a:prstGeom prst="rect">
                <a:avLst/>
              </a:prstGeom>
              <a:blipFill>
                <a:blip r:embed="rId8"/>
                <a:stretch>
                  <a:fillRect l="-1010" r="-673" b="-2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214726" y="3923563"/>
                <a:ext cx="997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no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eixo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26" y="3923563"/>
                <a:ext cx="997644" cy="276999"/>
              </a:xfrm>
              <a:prstGeom prst="rect">
                <a:avLst/>
              </a:prstGeom>
              <a:blipFill>
                <a:blip r:embed="rId9"/>
                <a:stretch>
                  <a:fillRect l="-3049" b="-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/>
              <p:cNvSpPr txBox="1"/>
              <p:nvPr/>
            </p:nvSpPr>
            <p:spPr>
              <a:xfrm>
                <a:off x="1677828" y="3799217"/>
                <a:ext cx="1514197" cy="5196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5" name="CaixaDe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828" y="3799217"/>
                <a:ext cx="1514197" cy="519694"/>
              </a:xfrm>
              <a:prstGeom prst="rect">
                <a:avLst/>
              </a:prstGeom>
              <a:blipFill>
                <a:blip r:embed="rId10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/>
              <p:cNvSpPr txBox="1"/>
              <p:nvPr/>
            </p:nvSpPr>
            <p:spPr>
              <a:xfrm>
                <a:off x="3710235" y="3814577"/>
                <a:ext cx="1464760" cy="565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−30</m:t>
                          </m:r>
                        </m:num>
                        <m:den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45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2,3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6" name="CaixaDeTex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35" y="3814577"/>
                <a:ext cx="1464760" cy="56579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ixaDeTexto 19"/>
          <p:cNvSpPr txBox="1"/>
          <p:nvPr/>
        </p:nvSpPr>
        <p:spPr>
          <a:xfrm>
            <a:off x="4148871" y="286408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ixaDeTexto 29"/>
              <p:cNvSpPr txBox="1"/>
              <p:nvPr/>
            </p:nvSpPr>
            <p:spPr>
              <a:xfrm>
                <a:off x="5433522" y="3958975"/>
                <a:ext cx="1765804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=−1,5 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0" name="CaixaDeTexto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522" y="3958975"/>
                <a:ext cx="1765804" cy="276999"/>
              </a:xfrm>
              <a:prstGeom prst="rect">
                <a:avLst/>
              </a:prstGeom>
              <a:blipFill>
                <a:blip r:embed="rId12"/>
                <a:stretch>
                  <a:fillRect l="-1034" t="-45652" r="-1034" b="-326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Seta para a Direita 30"/>
          <p:cNvSpPr/>
          <p:nvPr/>
        </p:nvSpPr>
        <p:spPr>
          <a:xfrm>
            <a:off x="4450548" y="2769038"/>
            <a:ext cx="516467" cy="30229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Seta para a Direita 31"/>
          <p:cNvSpPr/>
          <p:nvPr/>
        </p:nvSpPr>
        <p:spPr>
          <a:xfrm>
            <a:off x="4450548" y="3240496"/>
            <a:ext cx="516467" cy="30229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3E53BEAB-A03F-4385-A665-652817A38481}"/>
              </a:ext>
            </a:extLst>
          </p:cNvPr>
          <p:cNvSpPr/>
          <p:nvPr/>
        </p:nvSpPr>
        <p:spPr>
          <a:xfrm>
            <a:off x="6532466" y="1152373"/>
            <a:ext cx="706959" cy="2461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CM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48EB2EAE-CB14-4A6F-ABDF-8085C44FAE87}"/>
              </a:ext>
            </a:extLst>
          </p:cNvPr>
          <p:cNvSpPr/>
          <p:nvPr/>
        </p:nvSpPr>
        <p:spPr>
          <a:xfrm>
            <a:off x="6528050" y="1669041"/>
            <a:ext cx="766368" cy="246141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solo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8C48C62-DB37-46CB-94C9-967BE09A3886}"/>
              </a:ext>
            </a:extLst>
          </p:cNvPr>
          <p:cNvSpPr txBox="1"/>
          <p:nvPr/>
        </p:nvSpPr>
        <p:spPr>
          <a:xfrm>
            <a:off x="6082082" y="1896040"/>
            <a:ext cx="3176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A e B estão inicialmente parados, os sistemas CM e solo são o mesmo referencial</a:t>
            </a:r>
            <a:r>
              <a:rPr lang="pt-BR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626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  <p:bldP spid="21" grpId="0"/>
      <p:bldP spid="22" grpId="0"/>
      <p:bldP spid="23" grpId="0"/>
      <p:bldP spid="18" grpId="0"/>
      <p:bldP spid="25" grpId="0"/>
      <p:bldP spid="26" grpId="0"/>
      <p:bldP spid="30" grpId="0" animBg="1"/>
      <p:bldP spid="31" grpId="0" animBg="1"/>
      <p:bldP spid="32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7053" y="21916"/>
            <a:ext cx="5724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0"/>
              </a:spcAft>
            </a:pPr>
            <a:r>
              <a:rPr lang="pt-BR" dirty="0">
                <a:solidFill>
                  <a:srgbClr val="0070C0"/>
                </a:solidFill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Quais os impulsos sofridos por Alberto e por Bernardo</a:t>
            </a:r>
          </a:p>
        </p:txBody>
      </p: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0FCCA682-981F-4337-AF3B-8A53188BFDFC}"/>
              </a:ext>
            </a:extLst>
          </p:cNvPr>
          <p:cNvGrpSpPr/>
          <p:nvPr/>
        </p:nvGrpSpPr>
        <p:grpSpPr>
          <a:xfrm>
            <a:off x="247795" y="541585"/>
            <a:ext cx="3006377" cy="310598"/>
            <a:chOff x="247795" y="541585"/>
            <a:chExt cx="3006377" cy="310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CaixaDeTexto 2"/>
                <p:cNvSpPr txBox="1"/>
                <p:nvPr/>
              </p:nvSpPr>
              <p:spPr>
                <a:xfrm>
                  <a:off x="1527995" y="541585"/>
                  <a:ext cx="1726177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</m:acc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pt-BR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⃗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3" name="CaixaDeTexto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7995" y="541585"/>
                  <a:ext cx="1726177" cy="310598"/>
                </a:xfrm>
                <a:prstGeom prst="rect">
                  <a:avLst/>
                </a:prstGeom>
                <a:blipFill>
                  <a:blip r:embed="rId2"/>
                  <a:stretch>
                    <a:fillRect l="-3534" t="-45098" r="-8127" b="-31373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aixaDeTexto 3"/>
                <p:cNvSpPr txBox="1"/>
                <p:nvPr/>
              </p:nvSpPr>
              <p:spPr>
                <a:xfrm>
                  <a:off x="247795" y="541585"/>
                  <a:ext cx="932819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4" name="CaixaDeTexto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795" y="541585"/>
                  <a:ext cx="932819" cy="310598"/>
                </a:xfrm>
                <a:prstGeom prst="rect">
                  <a:avLst/>
                </a:prstGeom>
                <a:blipFill>
                  <a:blip r:embed="rId3"/>
                  <a:stretch>
                    <a:fillRect l="-7843" t="-45098" r="-26144" b="-2745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Agrupar 8"/>
          <p:cNvGrpSpPr/>
          <p:nvPr/>
        </p:nvGrpSpPr>
        <p:grpSpPr>
          <a:xfrm>
            <a:off x="5523973" y="1240409"/>
            <a:ext cx="3547872" cy="369332"/>
            <a:chOff x="4125773" y="625904"/>
            <a:chExt cx="3547872" cy="369332"/>
          </a:xfrm>
        </p:grpSpPr>
        <p:cxnSp>
          <p:nvCxnSpPr>
            <p:cNvPr id="10" name="Conector de Seta Reta 9"/>
            <p:cNvCxnSpPr/>
            <p:nvPr/>
          </p:nvCxnSpPr>
          <p:spPr>
            <a:xfrm>
              <a:off x="4125773" y="919272"/>
              <a:ext cx="35478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ixaDeTexto 10"/>
            <p:cNvSpPr txBox="1"/>
            <p:nvPr/>
          </p:nvSpPr>
          <p:spPr>
            <a:xfrm>
              <a:off x="7256679" y="625904"/>
              <a:ext cx="219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x</a:t>
              </a:r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1287F3D6-39A5-4C4B-B997-51461497F0A3}"/>
              </a:ext>
            </a:extLst>
          </p:cNvPr>
          <p:cNvGrpSpPr/>
          <p:nvPr/>
        </p:nvGrpSpPr>
        <p:grpSpPr>
          <a:xfrm>
            <a:off x="247795" y="520051"/>
            <a:ext cx="5138252" cy="1014442"/>
            <a:chOff x="247795" y="520051"/>
            <a:chExt cx="5138252" cy="10144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tângulo 4"/>
                <p:cNvSpPr/>
                <p:nvPr/>
              </p:nvSpPr>
              <p:spPr>
                <a:xfrm>
                  <a:off x="3400999" y="520051"/>
                  <a:ext cx="189821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pt-BR" b="0" i="0" smtClean="0">
                                <a:latin typeface="Cambria Math" panose="02040503050406030204" pitchFamily="18" charset="0"/>
                              </a:rPr>
                              <m:t>mas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=0 </m:t>
                        </m:r>
                        <m:r>
                          <m:rPr>
                            <m:sty m:val="p"/>
                          </m:rPr>
                          <a:rPr lang="pt-BR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5" name="Retângulo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0999" y="520051"/>
                  <a:ext cx="1898212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Seta para a Direita 6"/>
            <p:cNvSpPr/>
            <p:nvPr/>
          </p:nvSpPr>
          <p:spPr>
            <a:xfrm>
              <a:off x="1504256" y="1228046"/>
              <a:ext cx="516467" cy="30229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ixaDeTexto 7"/>
                <p:cNvSpPr txBox="1"/>
                <p:nvPr/>
              </p:nvSpPr>
              <p:spPr>
                <a:xfrm>
                  <a:off x="2118171" y="1223895"/>
                  <a:ext cx="1558568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</m:acc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pt-BR" i="1">
                            <a:latin typeface="Cambria Math" panose="02040503050406030204" pitchFamily="18" charset="0"/>
                          </a:rPr>
                          <m:t> =</m:t>
                        </m:r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×2,3 </m:t>
                        </m:r>
                        <m:acc>
                          <m:accPr>
                            <m:chr m:val="⃗"/>
                            <m:ctrlP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8" name="CaixaDeTexto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8171" y="1223895"/>
                  <a:ext cx="1558568" cy="310598"/>
                </a:xfrm>
                <a:prstGeom prst="rect">
                  <a:avLst/>
                </a:prstGeom>
                <a:blipFill>
                  <a:blip r:embed="rId7"/>
                  <a:stretch>
                    <a:fillRect l="-4688" t="-45098" r="-23438" b="-2745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aixaDeTexto 20"/>
                <p:cNvSpPr txBox="1"/>
                <p:nvPr/>
              </p:nvSpPr>
              <p:spPr>
                <a:xfrm>
                  <a:off x="3991288" y="1223895"/>
                  <a:ext cx="1394759" cy="3105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,9 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𝑁𝑠</m:t>
                      </m:r>
                    </m:oMath>
                  </a14:m>
                  <a:r>
                    <a:rPr lang="pt-BR" dirty="0"/>
                    <a:t>    </a:t>
                  </a:r>
                </a:p>
              </p:txBody>
            </p:sp>
          </mc:Choice>
          <mc:Fallback xmlns="">
            <p:sp>
              <p:nvSpPr>
                <p:cNvPr id="21" name="CaixaDeTexto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1288" y="1223895"/>
                  <a:ext cx="1394759" cy="310598"/>
                </a:xfrm>
                <a:prstGeom prst="rect">
                  <a:avLst/>
                </a:prstGeom>
                <a:blipFill>
                  <a:blip r:embed="rId8"/>
                  <a:stretch>
                    <a:fillRect l="-7424" t="-45098" b="-2745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ixaDeTexto 21"/>
                <p:cNvSpPr txBox="1"/>
                <p:nvPr/>
              </p:nvSpPr>
              <p:spPr>
                <a:xfrm>
                  <a:off x="247795" y="1223895"/>
                  <a:ext cx="1114472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</m:acc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pt-BR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2" name="CaixaDeTexto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795" y="1223895"/>
                  <a:ext cx="1114472" cy="310598"/>
                </a:xfrm>
                <a:prstGeom prst="rect">
                  <a:avLst/>
                </a:prstGeom>
                <a:blipFill>
                  <a:blip r:embed="rId9"/>
                  <a:stretch>
                    <a:fillRect l="-6044" t="-45098" r="-1648" b="-2745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/>
              <p:cNvSpPr/>
              <p:nvPr/>
            </p:nvSpPr>
            <p:spPr>
              <a:xfrm>
                <a:off x="164042" y="2895432"/>
                <a:ext cx="7954882" cy="487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Qual a força média,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𝛥</m:t>
                        </m:r>
                        <m:r>
                          <a:rPr lang="pt-B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num>
                      <m:den>
                        <m:r>
                          <a:rPr lang="pt-B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𝛥</m:t>
                        </m:r>
                        <m:r>
                          <a:rPr lang="pt-B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pt-BR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sobre cada garoto, do início até 1,5 s do movimento</a:t>
                </a:r>
                <a:endParaRPr lang="pt-BR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tângulo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42" y="2895432"/>
                <a:ext cx="7954882" cy="487249"/>
              </a:xfrm>
              <a:prstGeom prst="rect">
                <a:avLst/>
              </a:prstGeom>
              <a:blipFill>
                <a:blip r:embed="rId16"/>
                <a:stretch>
                  <a:fillRect l="-690" b="-625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Agrupar 52">
            <a:extLst>
              <a:ext uri="{FF2B5EF4-FFF2-40B4-BE49-F238E27FC236}">
                <a16:creationId xmlns:a16="http://schemas.microsoft.com/office/drawing/2014/main" id="{E808F187-B89E-41FC-9222-6FA3B9C58679}"/>
              </a:ext>
            </a:extLst>
          </p:cNvPr>
          <p:cNvGrpSpPr/>
          <p:nvPr/>
        </p:nvGrpSpPr>
        <p:grpSpPr>
          <a:xfrm>
            <a:off x="433866" y="3346822"/>
            <a:ext cx="3765969" cy="590226"/>
            <a:chOff x="433866" y="3346822"/>
            <a:chExt cx="3765969" cy="5902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tângulo 39"/>
                <p:cNvSpPr/>
                <p:nvPr/>
              </p:nvSpPr>
              <p:spPr>
                <a:xfrm>
                  <a:off x="433866" y="3507970"/>
                  <a:ext cx="2104807" cy="4074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m:rPr>
                              <m:brk m:alnAt="23"/>
                            </m:rPr>
                            <a:rPr lang="pt-BR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nary>
                      <m:r>
                        <a:rPr lang="pt-BR" sz="160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pt-BR" sz="16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nary>
                        <m:naryPr>
                          <m:subHide m:val="on"/>
                          <m:supHide m:val="on"/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brk m:alnAt="23"/>
                            </m:rPr>
                            <a:rPr lang="pt-BR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nary>
                    </m:oMath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40" name="Retângulo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866" y="3507970"/>
                  <a:ext cx="2104807" cy="407484"/>
                </a:xfrm>
                <a:prstGeom prst="rect">
                  <a:avLst/>
                </a:prstGeom>
                <a:blipFill>
                  <a:blip r:embed="rId17"/>
                  <a:stretch>
                    <a:fillRect t="-108955" r="-18551" b="-1686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Seta para a Direita 40"/>
            <p:cNvSpPr/>
            <p:nvPr/>
          </p:nvSpPr>
          <p:spPr>
            <a:xfrm>
              <a:off x="2538673" y="3583562"/>
              <a:ext cx="516467" cy="30229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CaixaDeTexto 30">
                  <a:extLst>
                    <a:ext uri="{FF2B5EF4-FFF2-40B4-BE49-F238E27FC236}">
                      <a16:creationId xmlns:a16="http://schemas.microsoft.com/office/drawing/2014/main" id="{46067F97-9BA6-4A07-BFB1-79DC25FFCB77}"/>
                    </a:ext>
                  </a:extLst>
                </p:cNvPr>
                <p:cNvSpPr txBox="1"/>
                <p:nvPr/>
              </p:nvSpPr>
              <p:spPr>
                <a:xfrm>
                  <a:off x="3123579" y="3346822"/>
                  <a:ext cx="1076256" cy="5902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num>
                          <m:den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31" name="CaixaDeTexto 30">
                  <a:extLst>
                    <a:ext uri="{FF2B5EF4-FFF2-40B4-BE49-F238E27FC236}">
                      <a16:creationId xmlns:a16="http://schemas.microsoft.com/office/drawing/2014/main" id="{46067F97-9BA6-4A07-BFB1-79DC25FFCB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3579" y="3346822"/>
                  <a:ext cx="1076256" cy="590226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146C88EE-7D6A-4F7A-AAD6-5E46E12C6F2E}"/>
              </a:ext>
            </a:extLst>
          </p:cNvPr>
          <p:cNvGrpSpPr/>
          <p:nvPr/>
        </p:nvGrpSpPr>
        <p:grpSpPr>
          <a:xfrm>
            <a:off x="640471" y="4082435"/>
            <a:ext cx="7476250" cy="675023"/>
            <a:chOff x="640471" y="4082435"/>
            <a:chExt cx="7476250" cy="6750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CaixaDeTexto 42"/>
                <p:cNvSpPr txBox="1"/>
                <p:nvPr/>
              </p:nvSpPr>
              <p:spPr>
                <a:xfrm>
                  <a:off x="640471" y="4137929"/>
                  <a:ext cx="3077509" cy="6195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num>
                          <m:den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6,9</m:t>
                            </m:r>
                            <m:acc>
                              <m:accPr>
                                <m:chr m:val="⃗"/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</m:num>
                          <m:den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1,5</m:t>
                            </m:r>
                          </m:den>
                        </m:f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=4,6 </m:t>
                        </m:r>
                        <m:acc>
                          <m:accPr>
                            <m:chr m:val="⃗"/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em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43" name="CaixaDeTexto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471" y="4137929"/>
                  <a:ext cx="3077509" cy="61952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CaixaDeTexto 45">
                  <a:extLst>
                    <a:ext uri="{FF2B5EF4-FFF2-40B4-BE49-F238E27FC236}">
                      <a16:creationId xmlns:a16="http://schemas.microsoft.com/office/drawing/2014/main" id="{775565AB-1307-4DF9-AC4B-5717C0A0CDEA}"/>
                    </a:ext>
                  </a:extLst>
                </p:cNvPr>
                <p:cNvSpPr txBox="1"/>
                <p:nvPr/>
              </p:nvSpPr>
              <p:spPr>
                <a:xfrm>
                  <a:off x="4688667" y="4082435"/>
                  <a:ext cx="3428054" cy="6195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num>
                          <m:den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−6,9</m:t>
                            </m:r>
                            <m:acc>
                              <m:accPr>
                                <m:chr m:val="⃗"/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</m:num>
                          <m:den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1,5</m:t>
                            </m:r>
                          </m:den>
                        </m:f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=−4,6 </m:t>
                        </m:r>
                        <m:acc>
                          <m:accPr>
                            <m:chr m:val="⃗"/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em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46" name="CaixaDeTexto 45">
                  <a:extLst>
                    <a:ext uri="{FF2B5EF4-FFF2-40B4-BE49-F238E27FC236}">
                      <a16:creationId xmlns:a16="http://schemas.microsoft.com/office/drawing/2014/main" id="{775565AB-1307-4DF9-AC4B-5717C0A0CD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8667" y="4082435"/>
                  <a:ext cx="3428054" cy="61952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1423E38D-0B0D-4594-8656-0B1FC44F2801}"/>
              </a:ext>
            </a:extLst>
          </p:cNvPr>
          <p:cNvGrpSpPr/>
          <p:nvPr/>
        </p:nvGrpSpPr>
        <p:grpSpPr>
          <a:xfrm>
            <a:off x="247795" y="1826346"/>
            <a:ext cx="5779668" cy="968646"/>
            <a:chOff x="247795" y="1826346"/>
            <a:chExt cx="5779668" cy="9686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ixaDeTexto 5"/>
                <p:cNvSpPr txBox="1"/>
                <p:nvPr/>
              </p:nvSpPr>
              <p:spPr>
                <a:xfrm>
                  <a:off x="247795" y="1826526"/>
                  <a:ext cx="1766829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pt-BR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⃗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pt-BR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pt-BR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6" name="CaixaDeTexto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795" y="1826526"/>
                  <a:ext cx="1766829" cy="310598"/>
                </a:xfrm>
                <a:prstGeom prst="rect">
                  <a:avLst/>
                </a:prstGeom>
                <a:blipFill>
                  <a:blip r:embed="rId21"/>
                  <a:stretch>
                    <a:fillRect l="-3806" t="-45098" r="-7266" b="-31373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tângulo 22"/>
                <p:cNvSpPr/>
                <p:nvPr/>
              </p:nvSpPr>
              <p:spPr>
                <a:xfrm>
                  <a:off x="2209185" y="1826346"/>
                  <a:ext cx="188352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pt-BR" b="0" i="0" smtClean="0">
                                <a:latin typeface="Cambria Math" panose="02040503050406030204" pitchFamily="18" charset="0"/>
                              </a:rPr>
                              <m:t>mas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=0 </m:t>
                        </m:r>
                        <m:r>
                          <m:rPr>
                            <m:sty m:val="p"/>
                          </m:rPr>
                          <a:rPr lang="pt-BR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3" name="Retângulo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9185" y="1826346"/>
                  <a:ext cx="1883529" cy="369332"/>
                </a:xfrm>
                <a:prstGeom prst="rect">
                  <a:avLst/>
                </a:prstGeom>
                <a:blipFill>
                  <a:blip r:embed="rId22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ixaDeTexto 23"/>
                <p:cNvSpPr txBox="1"/>
                <p:nvPr/>
              </p:nvSpPr>
              <p:spPr>
                <a:xfrm>
                  <a:off x="247795" y="2432107"/>
                  <a:ext cx="1150700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pt-BR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4" name="CaixaDeTexto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795" y="2432107"/>
                  <a:ext cx="1150700" cy="310598"/>
                </a:xfrm>
                <a:prstGeom prst="rect">
                  <a:avLst/>
                </a:prstGeom>
                <a:blipFill>
                  <a:blip r:embed="rId23"/>
                  <a:stretch>
                    <a:fillRect l="-5851" t="-45098" r="-1064" b="-2745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Seta para a Direita 24"/>
            <p:cNvSpPr/>
            <p:nvPr/>
          </p:nvSpPr>
          <p:spPr>
            <a:xfrm>
              <a:off x="1692717" y="2436258"/>
              <a:ext cx="516467" cy="30229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ixaDeTexto 26"/>
                <p:cNvSpPr txBox="1"/>
                <p:nvPr/>
              </p:nvSpPr>
              <p:spPr>
                <a:xfrm>
                  <a:off x="4439769" y="2425475"/>
                  <a:ext cx="1587694" cy="3105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,8 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𝑁𝑠</m:t>
                      </m:r>
                    </m:oMath>
                  </a14:m>
                  <a:r>
                    <a:rPr lang="pt-BR" dirty="0"/>
                    <a:t>    </a:t>
                  </a:r>
                </a:p>
              </p:txBody>
            </p:sp>
          </mc:Choice>
          <mc:Fallback xmlns="">
            <p:sp>
              <p:nvSpPr>
                <p:cNvPr id="27" name="CaixaDeTexto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9769" y="2425475"/>
                  <a:ext cx="1587694" cy="310598"/>
                </a:xfrm>
                <a:prstGeom prst="rect">
                  <a:avLst/>
                </a:prstGeom>
                <a:blipFill>
                  <a:blip r:embed="rId24"/>
                  <a:stretch>
                    <a:fillRect l="-6513" t="-45098" b="-2745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CaixaDeTexto 46">
                  <a:extLst>
                    <a:ext uri="{FF2B5EF4-FFF2-40B4-BE49-F238E27FC236}">
                      <a16:creationId xmlns:a16="http://schemas.microsoft.com/office/drawing/2014/main" id="{2233FBA9-6704-4E19-BA90-B064E56999BF}"/>
                    </a:ext>
                  </a:extLst>
                </p:cNvPr>
                <p:cNvSpPr txBox="1"/>
                <p:nvPr/>
              </p:nvSpPr>
              <p:spPr>
                <a:xfrm>
                  <a:off x="2274398" y="2484394"/>
                  <a:ext cx="1562992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pt-BR" i="1">
                            <a:latin typeface="Cambria Math" panose="02040503050406030204" pitchFamily="18" charset="0"/>
                          </a:rPr>
                          <m:t> =</m:t>
                        </m:r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×1,5 </m:t>
                        </m:r>
                        <m:acc>
                          <m:accPr>
                            <m:chr m:val="⃗"/>
                            <m:ctrlP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47" name="CaixaDeTexto 46">
                  <a:extLst>
                    <a:ext uri="{FF2B5EF4-FFF2-40B4-BE49-F238E27FC236}">
                      <a16:creationId xmlns:a16="http://schemas.microsoft.com/office/drawing/2014/main" id="{2233FBA9-6704-4E19-BA90-B064E56999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4398" y="2484394"/>
                  <a:ext cx="1562992" cy="310598"/>
                </a:xfrm>
                <a:prstGeom prst="rect">
                  <a:avLst/>
                </a:prstGeom>
                <a:blipFill>
                  <a:blip r:embed="rId25"/>
                  <a:stretch>
                    <a:fillRect l="-4688" t="-46000" r="-23828" b="-30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E90649F0-C633-4A08-B67D-57CC9A89BDB7}"/>
              </a:ext>
            </a:extLst>
          </p:cNvPr>
          <p:cNvGrpSpPr/>
          <p:nvPr/>
        </p:nvGrpSpPr>
        <p:grpSpPr>
          <a:xfrm>
            <a:off x="4199835" y="1534493"/>
            <a:ext cx="3774418" cy="1155420"/>
            <a:chOff x="4199835" y="1534493"/>
            <a:chExt cx="3774418" cy="11554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CaixaDeTexto 27"/>
                <p:cNvSpPr txBox="1"/>
                <p:nvPr/>
              </p:nvSpPr>
              <p:spPr>
                <a:xfrm>
                  <a:off x="7035086" y="2379315"/>
                  <a:ext cx="939167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=−</m:t>
                            </m:r>
                            <m:acc>
                              <m:accPr>
                                <m:chr m:val="⃗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</m:acc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8" name="CaixaDeTexto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5086" y="2379315"/>
                  <a:ext cx="939167" cy="310598"/>
                </a:xfrm>
                <a:prstGeom prst="rect">
                  <a:avLst/>
                </a:prstGeom>
                <a:blipFill>
                  <a:blip r:embed="rId26"/>
                  <a:stretch>
                    <a:fillRect l="-7143" t="-43137" r="-27922" b="-2745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93CE7600-5056-4D66-90B2-81D339C5DAD4}"/>
                </a:ext>
              </a:extLst>
            </p:cNvPr>
            <p:cNvSpPr txBox="1"/>
            <p:nvPr/>
          </p:nvSpPr>
          <p:spPr>
            <a:xfrm>
              <a:off x="4199835" y="1693136"/>
              <a:ext cx="29121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/>
                <a:t>Os números deram diferentes por conta do arredondamento</a:t>
              </a:r>
            </a:p>
          </p:txBody>
        </p:sp>
        <p:cxnSp>
          <p:nvCxnSpPr>
            <p:cNvPr id="38" name="Conector de Seta Reta 37">
              <a:extLst>
                <a:ext uri="{FF2B5EF4-FFF2-40B4-BE49-F238E27FC236}">
                  <a16:creationId xmlns:a16="http://schemas.microsoft.com/office/drawing/2014/main" id="{9D96ABF4-DF30-491D-9D86-68844AD52CA0}"/>
                </a:ext>
              </a:extLst>
            </p:cNvPr>
            <p:cNvCxnSpPr>
              <a:cxnSpLocks/>
            </p:cNvCxnSpPr>
            <p:nvPr/>
          </p:nvCxnSpPr>
          <p:spPr>
            <a:xfrm>
              <a:off x="5165266" y="2203872"/>
              <a:ext cx="133945" cy="1926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de Seta Reta 47">
              <a:extLst>
                <a:ext uri="{FF2B5EF4-FFF2-40B4-BE49-F238E27FC236}">
                  <a16:creationId xmlns:a16="http://schemas.microsoft.com/office/drawing/2014/main" id="{46322501-0E41-4FE7-B454-03AECF4DAE44}"/>
                </a:ext>
              </a:extLst>
            </p:cNvPr>
            <p:cNvCxnSpPr>
              <a:endCxn id="21" idx="2"/>
            </p:cNvCxnSpPr>
            <p:nvPr/>
          </p:nvCxnSpPr>
          <p:spPr>
            <a:xfrm flipH="1" flipV="1">
              <a:off x="4688668" y="1534493"/>
              <a:ext cx="215225" cy="24300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Agrupar 43"/>
          <p:cNvGrpSpPr/>
          <p:nvPr/>
        </p:nvGrpSpPr>
        <p:grpSpPr>
          <a:xfrm>
            <a:off x="5704329" y="676879"/>
            <a:ext cx="2663832" cy="857614"/>
            <a:chOff x="4189514" y="61658"/>
            <a:chExt cx="2663832" cy="857614"/>
          </a:xfrm>
        </p:grpSpPr>
        <p:grpSp>
          <p:nvGrpSpPr>
            <p:cNvPr id="45" name="Agrupar 44"/>
            <p:cNvGrpSpPr/>
            <p:nvPr/>
          </p:nvGrpSpPr>
          <p:grpSpPr>
            <a:xfrm>
              <a:off x="4189514" y="61658"/>
              <a:ext cx="2663832" cy="857614"/>
              <a:chOff x="4189514" y="61658"/>
              <a:chExt cx="2663832" cy="857614"/>
            </a:xfrm>
          </p:grpSpPr>
          <p:pic>
            <p:nvPicPr>
              <p:cNvPr id="57" name="Picture 2" descr="boneco palito p/ leo_stronda_xxt - Desenho de monk_d_iago - Gartic"/>
              <p:cNvPicPr>
                <a:picLocks noChangeAspect="1" noChangeArrowheads="1"/>
              </p:cNvPicPr>
              <p:nvPr/>
            </p:nvPicPr>
            <p:blipFill rotWithShape="1"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42" t="8354" r="10549"/>
              <a:stretch/>
            </p:blipFill>
            <p:spPr bwMode="auto">
              <a:xfrm rot="20320052">
                <a:off x="4322137" y="117498"/>
                <a:ext cx="614254" cy="699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boneco palito p/ leo_stronda_xxt - Desenho de monk_d_iago - Gartic"/>
              <p:cNvPicPr>
                <a:picLocks noChangeAspect="1" noChangeArrowheads="1"/>
              </p:cNvPicPr>
              <p:nvPr/>
            </p:nvPicPr>
            <p:blipFill rotWithShape="1"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42" t="8354" r="10549"/>
              <a:stretch/>
            </p:blipFill>
            <p:spPr bwMode="auto">
              <a:xfrm>
                <a:off x="6106470" y="61658"/>
                <a:ext cx="614254" cy="699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4" descr="Skate Desenho Para Colorir - Ultra Coloring Pages"/>
              <p:cNvPicPr>
                <a:picLocks noChangeAspect="1" noChangeArrowheads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0" t="39648" r="3286" b="38740"/>
              <a:stretch/>
            </p:blipFill>
            <p:spPr bwMode="auto">
              <a:xfrm>
                <a:off x="4189514" y="714010"/>
                <a:ext cx="879499" cy="2052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4" descr="Skate Desenho Para Colorir - Ultra Coloring Pages"/>
              <p:cNvPicPr>
                <a:picLocks noChangeAspect="1" noChangeArrowheads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0" t="39648" r="3286" b="38740"/>
              <a:stretch/>
            </p:blipFill>
            <p:spPr bwMode="auto">
              <a:xfrm>
                <a:off x="5973847" y="707939"/>
                <a:ext cx="879499" cy="2052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1" name="Conector reto 60"/>
              <p:cNvCxnSpPr/>
              <p:nvPr/>
            </p:nvCxnSpPr>
            <p:spPr>
              <a:xfrm>
                <a:off x="4769510" y="255976"/>
                <a:ext cx="1427640" cy="6981"/>
              </a:xfrm>
              <a:prstGeom prst="line">
                <a:avLst/>
              </a:prstGeom>
              <a:ln cmpd="dbl">
                <a:solidFill>
                  <a:schemeClr val="accent3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CaixaDeTexto 54"/>
            <p:cNvSpPr txBox="1"/>
            <p:nvPr/>
          </p:nvSpPr>
          <p:spPr>
            <a:xfrm>
              <a:off x="4719265" y="369606"/>
              <a:ext cx="336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A</a:t>
              </a:r>
            </a:p>
          </p:txBody>
        </p:sp>
        <p:sp>
          <p:nvSpPr>
            <p:cNvPr id="56" name="CaixaDeTexto 55"/>
            <p:cNvSpPr txBox="1"/>
            <p:nvPr/>
          </p:nvSpPr>
          <p:spPr>
            <a:xfrm>
              <a:off x="6436967" y="368386"/>
              <a:ext cx="350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917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6583" y="17758"/>
            <a:ext cx="804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Lista 3 ex. 12. Cr</a:t>
            </a:r>
            <a:r>
              <a:rPr lang="pt-BR" sz="1800" dirty="0">
                <a:effectLst/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ianças em skates em movimento que se puxam por uma corda</a:t>
            </a:r>
            <a:endParaRPr lang="pt-BR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90156" y="1790458"/>
                <a:ext cx="342734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𝐴𝑛𝑡𝑒𝑠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=2,5 </m:t>
                      </m:r>
                      <m:acc>
                        <m:accPr>
                          <m:chr m:val="⃗"/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=2,5 </m:t>
                      </m:r>
                      <m:acc>
                        <m:accPr>
                          <m:chr m:val="⃗"/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pt-B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BR" sz="1600" i="1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6" y="1790458"/>
                <a:ext cx="3427349" cy="246221"/>
              </a:xfrm>
              <a:prstGeom prst="rect">
                <a:avLst/>
              </a:prstGeom>
              <a:blipFill>
                <a:blip r:embed="rId4"/>
                <a:stretch>
                  <a:fillRect l="-890" t="-37500" b="-35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tângulo 16"/>
          <p:cNvSpPr/>
          <p:nvPr/>
        </p:nvSpPr>
        <p:spPr>
          <a:xfrm>
            <a:off x="0" y="376114"/>
            <a:ext cx="59944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600"/>
              </a:spcAft>
            </a:pP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Alberto e Bernardo, de massas </a:t>
            </a:r>
            <a:r>
              <a:rPr lang="pt-BR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sz="1600" baseline="-25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30 kg e </a:t>
            </a:r>
            <a:r>
              <a:rPr lang="pt-BR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sz="1600" baseline="-25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1600" baseline="-25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45 kg respectivamente, estão deslizando sobre o piso horizontal, ambos a 2,5 m/s, quando Alberto dá um tranco na corda. Em consequência do puxão, a velocidade de Bernardo cai para 1,25 m/s no mesmo sentido. </a:t>
            </a:r>
          </a:p>
          <a:p>
            <a:pPr algn="just" hangingPunct="0">
              <a:spcAft>
                <a:spcPts val="600"/>
              </a:spcAft>
            </a:pPr>
            <a:r>
              <a:rPr lang="pt-BR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Determine: </a:t>
            </a:r>
            <a:r>
              <a:rPr lang="pt-B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nova velocidade de Alberto após o puxão.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3911841" y="1787015"/>
                <a:ext cx="219303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𝐷𝑒𝑝𝑜𝑖𝑠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=1,25 </m:t>
                      </m:r>
                      <m:acc>
                        <m:accPr>
                          <m:chr m:val="⃗"/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841" y="1787015"/>
                <a:ext cx="2193036" cy="246221"/>
              </a:xfrm>
              <a:prstGeom prst="rect">
                <a:avLst/>
              </a:prstGeom>
              <a:blipFill>
                <a:blip r:embed="rId5"/>
                <a:stretch>
                  <a:fillRect l="-2507" t="-34146" r="-279" b="-3414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>
                <a:off x="90156" y="2095912"/>
                <a:ext cx="3078150" cy="3015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Referencial</m:t>
                          </m:r>
                          <m: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do</m:t>
                          </m:r>
                          <m: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Laborat</m:t>
                          </m:r>
                          <m: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m:rPr>
                              <m:sty m:val="p"/>
                            </m:rP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rio</m:t>
                          </m:r>
                          <m: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6" y="2095912"/>
                <a:ext cx="3078150" cy="301557"/>
              </a:xfrm>
              <a:prstGeom prst="rect">
                <a:avLst/>
              </a:prstGeom>
              <a:blipFill>
                <a:blip r:embed="rId6"/>
                <a:stretch>
                  <a:fillRect l="-1188" t="-32653" r="-7525" b="-2244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/>
              <p:cNvSpPr txBox="1"/>
              <p:nvPr/>
            </p:nvSpPr>
            <p:spPr>
              <a:xfrm>
                <a:off x="3517505" y="2108192"/>
                <a:ext cx="31636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0" name="CaixaDe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505" y="2108192"/>
                <a:ext cx="3163687" cy="276999"/>
              </a:xfrm>
              <a:prstGeom prst="rect">
                <a:avLst/>
              </a:prstGeom>
              <a:blipFill>
                <a:blip r:embed="rId7"/>
                <a:stretch>
                  <a:fillRect l="-385" t="-48889" r="-193" b="-155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/>
              <p:cNvSpPr txBox="1"/>
              <p:nvPr/>
            </p:nvSpPr>
            <p:spPr>
              <a:xfrm>
                <a:off x="108423" y="2830162"/>
                <a:ext cx="31524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1" name="CaixaDe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23" y="2830162"/>
                <a:ext cx="3152466" cy="276999"/>
              </a:xfrm>
              <a:prstGeom prst="rect">
                <a:avLst/>
              </a:prstGeom>
              <a:blipFill>
                <a:blip r:embed="rId8"/>
                <a:stretch>
                  <a:fillRect l="-580" r="-193" b="-1521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/>
              <p:cNvSpPr txBox="1"/>
              <p:nvPr/>
            </p:nvSpPr>
            <p:spPr>
              <a:xfrm>
                <a:off x="4119315" y="2846979"/>
                <a:ext cx="29206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2" name="CaixaDe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315" y="2846979"/>
                <a:ext cx="2920671" cy="276999"/>
              </a:xfrm>
              <a:prstGeom prst="rect">
                <a:avLst/>
              </a:prstGeom>
              <a:blipFill>
                <a:blip r:embed="rId9"/>
                <a:stretch>
                  <a:fillRect l="-626" t="-2222" r="-2296" b="-355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>
                <a:off x="802579" y="3236009"/>
                <a:ext cx="31826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79" y="3236009"/>
                <a:ext cx="3182603" cy="276999"/>
              </a:xfrm>
              <a:prstGeom prst="rect">
                <a:avLst/>
              </a:prstGeom>
              <a:blipFill>
                <a:blip r:embed="rId10"/>
                <a:stretch>
                  <a:fillRect t="-2222" r="-766" b="-355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/>
              <p:cNvSpPr txBox="1"/>
              <p:nvPr/>
            </p:nvSpPr>
            <p:spPr>
              <a:xfrm>
                <a:off x="4225737" y="3252072"/>
                <a:ext cx="32073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4" name="CaixaDe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737" y="3252072"/>
                <a:ext cx="3207353" cy="276999"/>
              </a:xfrm>
              <a:prstGeom prst="rect">
                <a:avLst/>
              </a:prstGeom>
              <a:blipFill>
                <a:blip r:embed="rId11"/>
                <a:stretch>
                  <a:fillRect l="-380" t="-2174" r="-380" b="-326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/>
              <p:cNvSpPr txBox="1"/>
              <p:nvPr/>
            </p:nvSpPr>
            <p:spPr>
              <a:xfrm>
                <a:off x="1018384" y="3788613"/>
                <a:ext cx="2901435" cy="5729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5" name="CaixaDe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384" y="3788613"/>
                <a:ext cx="2901435" cy="57291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/>
              <p:cNvSpPr txBox="1"/>
              <p:nvPr/>
            </p:nvSpPr>
            <p:spPr>
              <a:xfrm>
                <a:off x="4119315" y="3729777"/>
                <a:ext cx="3396443" cy="5257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−45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1,25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2,5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×2,5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6" name="CaixaDeTex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315" y="3729777"/>
                <a:ext cx="3396443" cy="52578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/>
              <p:cNvSpPr txBox="1"/>
              <p:nvPr/>
            </p:nvSpPr>
            <p:spPr>
              <a:xfrm>
                <a:off x="3349179" y="4498632"/>
                <a:ext cx="1379032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=4,4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7" name="CaixaDeTex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179" y="4498632"/>
                <a:ext cx="1379032" cy="276999"/>
              </a:xfrm>
              <a:prstGeom prst="rect">
                <a:avLst/>
              </a:prstGeom>
              <a:blipFill>
                <a:blip r:embed="rId14"/>
                <a:stretch>
                  <a:fillRect l="-1322" t="-2222" r="-1322" b="-355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Agrupar 30">
            <a:extLst>
              <a:ext uri="{FF2B5EF4-FFF2-40B4-BE49-F238E27FC236}">
                <a16:creationId xmlns:a16="http://schemas.microsoft.com/office/drawing/2014/main" id="{DEC51A8D-A29D-404C-B968-773772C5DEB5}"/>
              </a:ext>
            </a:extLst>
          </p:cNvPr>
          <p:cNvGrpSpPr/>
          <p:nvPr/>
        </p:nvGrpSpPr>
        <p:grpSpPr>
          <a:xfrm>
            <a:off x="5794684" y="1195518"/>
            <a:ext cx="3130906" cy="369332"/>
            <a:chOff x="4125773" y="625904"/>
            <a:chExt cx="3547872" cy="369332"/>
          </a:xfrm>
        </p:grpSpPr>
        <p:cxnSp>
          <p:nvCxnSpPr>
            <p:cNvPr id="32" name="Conector de Seta Reta 31">
              <a:extLst>
                <a:ext uri="{FF2B5EF4-FFF2-40B4-BE49-F238E27FC236}">
                  <a16:creationId xmlns:a16="http://schemas.microsoft.com/office/drawing/2014/main" id="{6970F1DA-636F-4B59-A598-00C08CC1C344}"/>
                </a:ext>
              </a:extLst>
            </p:cNvPr>
            <p:cNvCxnSpPr/>
            <p:nvPr/>
          </p:nvCxnSpPr>
          <p:spPr>
            <a:xfrm>
              <a:off x="4125773" y="919272"/>
              <a:ext cx="354787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5E04E1B5-96A3-4E34-89CB-8C068BAC765C}"/>
                </a:ext>
              </a:extLst>
            </p:cNvPr>
            <p:cNvSpPr txBox="1"/>
            <p:nvPr/>
          </p:nvSpPr>
          <p:spPr>
            <a:xfrm>
              <a:off x="7256679" y="625904"/>
              <a:ext cx="219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x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E0F9C439-02A2-4082-8A1D-1C5AAB21A16B}"/>
              </a:ext>
            </a:extLst>
          </p:cNvPr>
          <p:cNvGrpSpPr/>
          <p:nvPr/>
        </p:nvGrpSpPr>
        <p:grpSpPr>
          <a:xfrm>
            <a:off x="5858425" y="631272"/>
            <a:ext cx="2663832" cy="857614"/>
            <a:chOff x="4189514" y="61658"/>
            <a:chExt cx="2663832" cy="857614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6D4ACA68-46AF-43B9-8E75-648AA3DE16C9}"/>
                </a:ext>
              </a:extLst>
            </p:cNvPr>
            <p:cNvGrpSpPr/>
            <p:nvPr/>
          </p:nvGrpSpPr>
          <p:grpSpPr>
            <a:xfrm>
              <a:off x="4189514" y="61658"/>
              <a:ext cx="2663832" cy="857614"/>
              <a:chOff x="4189514" y="61658"/>
              <a:chExt cx="2663832" cy="857614"/>
            </a:xfrm>
          </p:grpSpPr>
          <p:pic>
            <p:nvPicPr>
              <p:cNvPr id="38" name="Picture 2" descr="boneco palito p/ leo_stronda_xxt - Desenho de monk_d_iago - Gartic">
                <a:extLst>
                  <a:ext uri="{FF2B5EF4-FFF2-40B4-BE49-F238E27FC236}">
                    <a16:creationId xmlns:a16="http://schemas.microsoft.com/office/drawing/2014/main" id="{6CF83F3F-3FD5-499D-9F6E-BBD76C3B76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42" t="8354" r="10549"/>
              <a:stretch/>
            </p:blipFill>
            <p:spPr bwMode="auto">
              <a:xfrm rot="20320052">
                <a:off x="4322137" y="117498"/>
                <a:ext cx="614254" cy="699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boneco palito p/ leo_stronda_xxt - Desenho de monk_d_iago - Gartic">
                <a:extLst>
                  <a:ext uri="{FF2B5EF4-FFF2-40B4-BE49-F238E27FC236}">
                    <a16:creationId xmlns:a16="http://schemas.microsoft.com/office/drawing/2014/main" id="{15F34CEC-D76D-4912-8B45-A9A73CBD46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42" t="8354" r="10549"/>
              <a:stretch/>
            </p:blipFill>
            <p:spPr bwMode="auto">
              <a:xfrm>
                <a:off x="6106470" y="61658"/>
                <a:ext cx="614254" cy="699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4" descr="Skate Desenho Para Colorir - Ultra Coloring Pages">
                <a:extLst>
                  <a:ext uri="{FF2B5EF4-FFF2-40B4-BE49-F238E27FC236}">
                    <a16:creationId xmlns:a16="http://schemas.microsoft.com/office/drawing/2014/main" id="{7FAB34B7-F52E-4727-A4CD-FF90E864AE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0" t="39648" r="3286" b="38740"/>
              <a:stretch/>
            </p:blipFill>
            <p:spPr bwMode="auto">
              <a:xfrm>
                <a:off x="4189514" y="714010"/>
                <a:ext cx="879499" cy="2052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4" descr="Skate Desenho Para Colorir - Ultra Coloring Pages">
                <a:extLst>
                  <a:ext uri="{FF2B5EF4-FFF2-40B4-BE49-F238E27FC236}">
                    <a16:creationId xmlns:a16="http://schemas.microsoft.com/office/drawing/2014/main" id="{541627CC-09D8-4A26-A105-AB756A224F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0" t="39648" r="3286" b="38740"/>
              <a:stretch/>
            </p:blipFill>
            <p:spPr bwMode="auto">
              <a:xfrm>
                <a:off x="5973847" y="707939"/>
                <a:ext cx="879499" cy="2052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2" name="Conector reto 41">
                <a:extLst>
                  <a:ext uri="{FF2B5EF4-FFF2-40B4-BE49-F238E27FC236}">
                    <a16:creationId xmlns:a16="http://schemas.microsoft.com/office/drawing/2014/main" id="{8EB0B8E5-4E3A-4755-84CC-AC38B39BCED5}"/>
                  </a:ext>
                </a:extLst>
              </p:cNvPr>
              <p:cNvCxnSpPr/>
              <p:nvPr/>
            </p:nvCxnSpPr>
            <p:spPr>
              <a:xfrm>
                <a:off x="4769510" y="255976"/>
                <a:ext cx="1427640" cy="6981"/>
              </a:xfrm>
              <a:prstGeom prst="line">
                <a:avLst/>
              </a:prstGeom>
              <a:ln cmpd="dbl">
                <a:solidFill>
                  <a:schemeClr val="accent3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FAD2E81E-8C76-4E17-8B0B-3C37A9BEB14D}"/>
                </a:ext>
              </a:extLst>
            </p:cNvPr>
            <p:cNvSpPr txBox="1"/>
            <p:nvPr/>
          </p:nvSpPr>
          <p:spPr>
            <a:xfrm>
              <a:off x="4719265" y="369606"/>
              <a:ext cx="336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A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9E63181B-2933-4D72-BF70-58D5E5DD3DD0}"/>
                </a:ext>
              </a:extLst>
            </p:cNvPr>
            <p:cNvSpPr txBox="1"/>
            <p:nvPr/>
          </p:nvSpPr>
          <p:spPr>
            <a:xfrm>
              <a:off x="6436967" y="368386"/>
              <a:ext cx="350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B</a:t>
              </a:r>
            </a:p>
          </p:txBody>
        </p:sp>
      </p:grpSp>
      <p:sp>
        <p:nvSpPr>
          <p:cNvPr id="43" name="Elipse 42">
            <a:extLst>
              <a:ext uri="{FF2B5EF4-FFF2-40B4-BE49-F238E27FC236}">
                <a16:creationId xmlns:a16="http://schemas.microsoft.com/office/drawing/2014/main" id="{0ABFC721-8C67-4990-BA54-52499DFA358D}"/>
              </a:ext>
            </a:extLst>
          </p:cNvPr>
          <p:cNvSpPr/>
          <p:nvPr/>
        </p:nvSpPr>
        <p:spPr>
          <a:xfrm>
            <a:off x="6737924" y="959847"/>
            <a:ext cx="706959" cy="2461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CM</a:t>
            </a: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3F024934-BE63-4C79-B633-05667EDC4A6C}"/>
              </a:ext>
            </a:extLst>
          </p:cNvPr>
          <p:cNvSpPr/>
          <p:nvPr/>
        </p:nvSpPr>
        <p:spPr>
          <a:xfrm>
            <a:off x="6737924" y="1535068"/>
            <a:ext cx="766368" cy="246141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/>
              <a:t>lab</a:t>
            </a:r>
            <a:endParaRPr lang="pt-BR" sz="1600" dirty="0"/>
          </a:p>
        </p:txBody>
      </p:sp>
      <p:cxnSp>
        <p:nvCxnSpPr>
          <p:cNvPr id="46" name="Conector de Seta Reta 45">
            <a:extLst>
              <a:ext uri="{FF2B5EF4-FFF2-40B4-BE49-F238E27FC236}">
                <a16:creationId xmlns:a16="http://schemas.microsoft.com/office/drawing/2014/main" id="{5A79C669-2641-43D7-8D83-99A3721804B7}"/>
              </a:ext>
            </a:extLst>
          </p:cNvPr>
          <p:cNvCxnSpPr>
            <a:cxnSpLocks/>
          </p:cNvCxnSpPr>
          <p:nvPr/>
        </p:nvCxnSpPr>
        <p:spPr>
          <a:xfrm>
            <a:off x="7299743" y="1076185"/>
            <a:ext cx="590229" cy="120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C966C040-A0CE-4342-B6C5-BEC6AC636134}"/>
              </a:ext>
            </a:extLst>
          </p:cNvPr>
          <p:cNvSpPr txBox="1"/>
          <p:nvPr/>
        </p:nvSpPr>
        <p:spPr>
          <a:xfrm>
            <a:off x="52102" y="2411807"/>
            <a:ext cx="8593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o movimento é todo em uma dimensão, não precisamos dos vetores,, basta cuidar dos sinais</a:t>
            </a:r>
          </a:p>
        </p:txBody>
      </p:sp>
    </p:spTree>
    <p:extLst>
      <p:ext uri="{BB962C8B-B14F-4D97-AF65-F5344CB8AC3E}">
        <p14:creationId xmlns:p14="http://schemas.microsoft.com/office/powerpoint/2010/main" val="363009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08339" y="-7580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6.1 Estudo de Colisões</a:t>
            </a:r>
          </a:p>
          <a:p>
            <a:r>
              <a:rPr lang="pt-BR" sz="2800" b="1" dirty="0">
                <a:solidFill>
                  <a:srgbClr val="0070C0"/>
                </a:solidFill>
              </a:rPr>
              <a:t>	Forças impulsivas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408339" y="878300"/>
                <a:ext cx="1127103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39" y="878300"/>
                <a:ext cx="1127103" cy="4140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ixaDeTexto 4"/>
          <p:cNvSpPr txBox="1"/>
          <p:nvPr/>
        </p:nvSpPr>
        <p:spPr>
          <a:xfrm>
            <a:off x="2128946" y="923612"/>
            <a:ext cx="2526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ª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Lei de Newton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408339" y="1497026"/>
                <a:ext cx="1734256" cy="670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39" y="1497026"/>
                <a:ext cx="1734256" cy="6707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2223179" y="1495199"/>
                <a:ext cx="2474652" cy="5464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179" y="1495199"/>
                <a:ext cx="2474652" cy="5464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275716" y="2361399"/>
                <a:ext cx="48529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𝑄𝑢𝑎𝑛𝑡𝑖𝑑𝑎𝑑𝑒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𝑚𝑜𝑣𝑖𝑚𝑒𝑛𝑡𝑜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𝑜𝑢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𝑚𝑜𝑚𝑒𝑛𝑡𝑜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𝑙𝑖𝑛𝑒𝑎𝑟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16" y="2361399"/>
                <a:ext cx="4852995" cy="276999"/>
              </a:xfrm>
              <a:prstGeom prst="rect">
                <a:avLst/>
              </a:prstGeom>
              <a:blipFill>
                <a:blip r:embed="rId5"/>
                <a:stretch>
                  <a:fillRect l="-1005" r="-628" b="-326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1064473" y="2958102"/>
                <a:ext cx="8262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473" y="2958102"/>
                <a:ext cx="826252" cy="276999"/>
              </a:xfrm>
              <a:prstGeom prst="rect">
                <a:avLst/>
              </a:prstGeom>
              <a:blipFill>
                <a:blip r:embed="rId6"/>
                <a:stretch>
                  <a:fillRect l="-5926" t="-43478" r="-41481" b="-2608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ixaDeTexto 9"/>
          <p:cNvSpPr txBox="1"/>
          <p:nvPr/>
        </p:nvSpPr>
        <p:spPr>
          <a:xfrm>
            <a:off x="2394192" y="2832010"/>
            <a:ext cx="301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Vetor</a:t>
            </a:r>
          </a:p>
          <a:p>
            <a:r>
              <a:rPr lang="pt-BR" dirty="0"/>
              <a:t>Depende do referencial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71890" y="3535200"/>
            <a:ext cx="6153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Conservação da quantidade de movimento </a:t>
            </a:r>
          </a:p>
          <a:p>
            <a:r>
              <a:rPr lang="pt-BR" dirty="0"/>
              <a:t>Lei fundamental em Física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34418" y="4390516"/>
            <a:ext cx="497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Representa uma das simetrias da natureza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688961" y="4390516"/>
            <a:ext cx="2750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solidFill>
                  <a:srgbClr val="0070C0"/>
                </a:solidFill>
              </a:rPr>
              <a:t>Simetria Espacial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4934876" y="1497026"/>
                <a:ext cx="1508170" cy="546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𝑒𝑛𝑡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ã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876" y="1497026"/>
                <a:ext cx="1508170" cy="5464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550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4812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hangingPunct="0">
              <a:spcAft>
                <a:spcPts val="600"/>
              </a:spcAft>
            </a:pPr>
            <a:r>
              <a:rPr lang="pt-BR" sz="2000" dirty="0">
                <a:solidFill>
                  <a:srgbClr val="0070C0"/>
                </a:solidFill>
                <a:latin typeface="CG Times (W1)"/>
                <a:ea typeface="Times New Roman" panose="02020603050405020304" pitchFamily="18" charset="0"/>
                <a:cs typeface="Times New Roman" panose="02020603050405020304" pitchFamily="18" charset="0"/>
              </a:rPr>
              <a:t>Qual o impulso sofrido por cada garoto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131968" y="413345"/>
                <a:ext cx="755463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68" y="413345"/>
                <a:ext cx="755463" cy="310598"/>
              </a:xfrm>
              <a:prstGeom prst="rect">
                <a:avLst/>
              </a:prstGeom>
              <a:blipFill>
                <a:blip r:embed="rId2"/>
                <a:stretch>
                  <a:fillRect l="-8871" t="-43137" r="-45968" b="-2941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1084076" y="427029"/>
                <a:ext cx="9328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076" y="427029"/>
                <a:ext cx="932819" cy="276999"/>
              </a:xfrm>
              <a:prstGeom prst="rect">
                <a:avLst/>
              </a:prstGeom>
              <a:blipFill>
                <a:blip r:embed="rId3"/>
                <a:stretch>
                  <a:fillRect l="-7843" r="-1961" b="-3111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2025300" y="460628"/>
                <a:ext cx="16192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300" y="460628"/>
                <a:ext cx="1619226" cy="276999"/>
              </a:xfrm>
              <a:prstGeom prst="rect">
                <a:avLst/>
              </a:prstGeom>
              <a:blipFill>
                <a:blip r:embed="rId4"/>
                <a:stretch>
                  <a:fillRect l="-752" t="-2222" r="-4511" b="-37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3754476" y="460628"/>
                <a:ext cx="16607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b="0" dirty="0"/>
                  <a:t>=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30(4,38−2,5)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476" y="460628"/>
                <a:ext cx="1660711" cy="276999"/>
              </a:xfrm>
              <a:prstGeom prst="rect">
                <a:avLst/>
              </a:prstGeom>
              <a:blipFill>
                <a:blip r:embed="rId5"/>
                <a:stretch>
                  <a:fillRect l="-8824" t="-28889" r="-6250" b="-5111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5511894" y="443828"/>
                <a:ext cx="10172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56 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894" y="443828"/>
                <a:ext cx="1017202" cy="276999"/>
              </a:xfrm>
              <a:prstGeom prst="rect">
                <a:avLst/>
              </a:prstGeom>
              <a:blipFill>
                <a:blip r:embed="rId6"/>
                <a:stretch>
                  <a:fillRect l="-7186" r="-5389" b="-3111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1084076" y="803347"/>
                <a:ext cx="9433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076" y="803347"/>
                <a:ext cx="943399" cy="276999"/>
              </a:xfrm>
              <a:prstGeom prst="rect">
                <a:avLst/>
              </a:prstGeom>
              <a:blipFill>
                <a:blip r:embed="rId7"/>
                <a:stretch>
                  <a:fillRect l="-7742" r="-1290" b="-3111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2025300" y="836946"/>
                <a:ext cx="17063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300" y="836946"/>
                <a:ext cx="1706365" cy="276999"/>
              </a:xfrm>
              <a:prstGeom prst="rect">
                <a:avLst/>
              </a:prstGeom>
              <a:blipFill>
                <a:blip r:embed="rId8"/>
                <a:stretch>
                  <a:fillRect r="-3214" b="-3478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3754476" y="836946"/>
                <a:ext cx="16607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b="0" dirty="0"/>
                  <a:t>=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45(1,25−2,5)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476" y="836946"/>
                <a:ext cx="1660711" cy="276999"/>
              </a:xfrm>
              <a:prstGeom prst="rect">
                <a:avLst/>
              </a:prstGeom>
              <a:blipFill>
                <a:blip r:embed="rId9"/>
                <a:stretch>
                  <a:fillRect l="-8824" t="-28261" r="-6250" b="-5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5511894" y="778346"/>
                <a:ext cx="12116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56 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894" y="778346"/>
                <a:ext cx="1211614" cy="276999"/>
              </a:xfrm>
              <a:prstGeom prst="rect">
                <a:avLst/>
              </a:prstGeom>
              <a:blipFill>
                <a:blip r:embed="rId10"/>
                <a:stretch>
                  <a:fillRect l="-5025" r="-4020" b="-3111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5516824" y="1242037"/>
                <a:ext cx="939168" cy="31059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824" y="1242037"/>
                <a:ext cx="939168" cy="310598"/>
              </a:xfrm>
              <a:prstGeom prst="rect">
                <a:avLst/>
              </a:prstGeom>
              <a:blipFill>
                <a:blip r:embed="rId11"/>
                <a:stretch>
                  <a:fillRect l="-7143" t="-43137" r="-27273" b="-2941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tângulo 12"/>
          <p:cNvSpPr/>
          <p:nvPr/>
        </p:nvSpPr>
        <p:spPr>
          <a:xfrm>
            <a:off x="235787" y="1618006"/>
            <a:ext cx="87624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600"/>
              </a:spcAft>
            </a:pP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Quais são as velocidades do centro de massa do sistema </a:t>
            </a:r>
            <a:r>
              <a:rPr lang="pt-BR" sz="16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Alberto+Bernardo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antes e depois do tranco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186062" y="2097190"/>
                <a:ext cx="2129622" cy="5484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62" y="2097190"/>
                <a:ext cx="2129622" cy="5484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2406268" y="2113989"/>
                <a:ext cx="2234586" cy="5305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×2,5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×2,5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30+45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268" y="2113989"/>
                <a:ext cx="2234586" cy="53059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/>
              <p:cNvSpPr/>
              <p:nvPr/>
            </p:nvSpPr>
            <p:spPr>
              <a:xfrm>
                <a:off x="5112948" y="2113989"/>
                <a:ext cx="17052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2,5 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7" name="Retâ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948" y="2113989"/>
                <a:ext cx="1705210" cy="369332"/>
              </a:xfrm>
              <a:prstGeom prst="rect">
                <a:avLst/>
              </a:prstGeom>
              <a:blipFill>
                <a:blip r:embed="rId1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186062" y="2705026"/>
                <a:ext cx="2160399" cy="5484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62" y="2705026"/>
                <a:ext cx="2160399" cy="54848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>
                <a:off x="2406268" y="2721825"/>
                <a:ext cx="2539157" cy="5305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×4,38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×1,25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30+45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268" y="2721825"/>
                <a:ext cx="2539157" cy="53059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ângulo 19"/>
              <p:cNvSpPr/>
              <p:nvPr/>
            </p:nvSpPr>
            <p:spPr>
              <a:xfrm>
                <a:off x="5112948" y="2721825"/>
                <a:ext cx="17154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2,5 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0" name="Retâ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948" y="2721825"/>
                <a:ext cx="1715470" cy="369332"/>
              </a:xfrm>
              <a:prstGeom prst="rect">
                <a:avLst/>
              </a:prstGeom>
              <a:blipFill>
                <a:blip r:embed="rId1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tângulo 20"/>
          <p:cNvSpPr/>
          <p:nvPr/>
        </p:nvSpPr>
        <p:spPr>
          <a:xfrm>
            <a:off x="186062" y="3435713"/>
            <a:ext cx="7682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spcAft>
                <a:spcPts val="600"/>
              </a:spcAft>
            </a:pP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 o </a:t>
            </a:r>
            <a:r>
              <a:rPr lang="pt-BR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impulso sofrido pelo centro de massa de Alberto e Bernardo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/>
              <p:cNvSpPr txBox="1"/>
              <p:nvPr/>
            </p:nvSpPr>
            <p:spPr>
              <a:xfrm>
                <a:off x="400195" y="3932622"/>
                <a:ext cx="755463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2" name="CaixaDe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195" y="3932622"/>
                <a:ext cx="755463" cy="310598"/>
              </a:xfrm>
              <a:prstGeom prst="rect">
                <a:avLst/>
              </a:prstGeom>
              <a:blipFill>
                <a:blip r:embed="rId18"/>
                <a:stretch>
                  <a:fillRect l="-8871" t="-41176" r="-45968" b="-2941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>
                <a:off x="1633364" y="3943967"/>
                <a:ext cx="2358338" cy="312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𝐶𝑀</m:t>
                              </m:r>
                            </m:sub>
                          </m:s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𝐶𝑀</m:t>
                              </m:r>
                            </m:sub>
                          </m:sSub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3364" y="3943967"/>
                <a:ext cx="2358338" cy="312458"/>
              </a:xfrm>
              <a:prstGeom prst="rect">
                <a:avLst/>
              </a:prstGeom>
              <a:blipFill>
                <a:blip r:embed="rId19"/>
                <a:stretch>
                  <a:fillRect l="-2842" t="-45098" r="-1809" b="-2745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tângulo 24"/>
          <p:cNvSpPr/>
          <p:nvPr/>
        </p:nvSpPr>
        <p:spPr>
          <a:xfrm>
            <a:off x="417632" y="4360110"/>
            <a:ext cx="4394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spcAft>
                <a:spcPts val="600"/>
              </a:spcAft>
            </a:pP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Resultado esperado pois no Centro de Massa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/>
              <p:cNvSpPr txBox="1"/>
              <p:nvPr/>
            </p:nvSpPr>
            <p:spPr>
              <a:xfrm>
                <a:off x="4812536" y="4353047"/>
                <a:ext cx="1398909" cy="339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6" name="CaixaDeTex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536" y="4353047"/>
                <a:ext cx="1398909" cy="339195"/>
              </a:xfrm>
              <a:prstGeom prst="rect">
                <a:avLst/>
              </a:prstGeom>
              <a:blipFill>
                <a:blip r:embed="rId20"/>
                <a:stretch>
                  <a:fillRect l="-3043" r="-3043" b="-232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Agrupar 29"/>
          <p:cNvGrpSpPr/>
          <p:nvPr/>
        </p:nvGrpSpPr>
        <p:grpSpPr>
          <a:xfrm>
            <a:off x="7363997" y="1066833"/>
            <a:ext cx="1754842" cy="362818"/>
            <a:chOff x="4766594" y="795969"/>
            <a:chExt cx="2885498" cy="369332"/>
          </a:xfrm>
        </p:grpSpPr>
        <p:cxnSp>
          <p:nvCxnSpPr>
            <p:cNvPr id="31" name="Conector de Seta Reta 30"/>
            <p:cNvCxnSpPr/>
            <p:nvPr/>
          </p:nvCxnSpPr>
          <p:spPr>
            <a:xfrm flipV="1">
              <a:off x="4766594" y="840600"/>
              <a:ext cx="2885498" cy="6894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7318724" y="795969"/>
              <a:ext cx="219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x</a:t>
              </a:r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7347577" y="565486"/>
            <a:ext cx="1650704" cy="531440"/>
            <a:chOff x="4189514" y="61658"/>
            <a:chExt cx="2663832" cy="857614"/>
          </a:xfrm>
        </p:grpSpPr>
        <p:grpSp>
          <p:nvGrpSpPr>
            <p:cNvPr id="34" name="Agrupar 33"/>
            <p:cNvGrpSpPr/>
            <p:nvPr/>
          </p:nvGrpSpPr>
          <p:grpSpPr>
            <a:xfrm>
              <a:off x="4189514" y="61658"/>
              <a:ext cx="2663832" cy="857614"/>
              <a:chOff x="4189514" y="61658"/>
              <a:chExt cx="2663832" cy="857614"/>
            </a:xfrm>
          </p:grpSpPr>
          <p:pic>
            <p:nvPicPr>
              <p:cNvPr id="37" name="Picture 2" descr="boneco palito p/ leo_stronda_xxt - Desenho de monk_d_iago - Gartic"/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42" t="8354" r="10549"/>
              <a:stretch/>
            </p:blipFill>
            <p:spPr bwMode="auto">
              <a:xfrm rot="20320052">
                <a:off x="4322137" y="117498"/>
                <a:ext cx="614254" cy="699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boneco palito p/ leo_stronda_xxt - Desenho de monk_d_iago - Gartic"/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42" t="8354" r="10549"/>
              <a:stretch/>
            </p:blipFill>
            <p:spPr bwMode="auto">
              <a:xfrm>
                <a:off x="6106470" y="61658"/>
                <a:ext cx="614254" cy="699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4" descr="Skate Desenho Para Colorir - Ultra Coloring Pages"/>
              <p:cNvPicPr>
                <a:picLocks noChangeAspect="1" noChangeArrowheads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0" t="39648" r="3286" b="38740"/>
              <a:stretch/>
            </p:blipFill>
            <p:spPr bwMode="auto">
              <a:xfrm>
                <a:off x="4189514" y="714010"/>
                <a:ext cx="879499" cy="2052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4" descr="Skate Desenho Para Colorir - Ultra Coloring Pages"/>
              <p:cNvPicPr>
                <a:picLocks noChangeAspect="1" noChangeArrowheads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0" t="39648" r="3286" b="38740"/>
              <a:stretch/>
            </p:blipFill>
            <p:spPr bwMode="auto">
              <a:xfrm>
                <a:off x="5973847" y="707939"/>
                <a:ext cx="879499" cy="2052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1" name="Conector reto 40"/>
              <p:cNvCxnSpPr/>
              <p:nvPr/>
            </p:nvCxnSpPr>
            <p:spPr>
              <a:xfrm>
                <a:off x="4769510" y="255976"/>
                <a:ext cx="1427640" cy="6981"/>
              </a:xfrm>
              <a:prstGeom prst="line">
                <a:avLst/>
              </a:prstGeom>
              <a:ln cmpd="dbl">
                <a:solidFill>
                  <a:schemeClr val="accent3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CaixaDeTexto 34"/>
            <p:cNvSpPr txBox="1"/>
            <p:nvPr/>
          </p:nvSpPr>
          <p:spPr>
            <a:xfrm>
              <a:off x="4629264" y="283648"/>
              <a:ext cx="336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A</a:t>
              </a: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6398775" y="293971"/>
              <a:ext cx="3500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480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17" grpId="0"/>
      <p:bldP spid="18" grpId="0"/>
      <p:bldP spid="22" grpId="0"/>
      <p:bldP spid="23" grpId="0"/>
      <p:bldP spid="25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0562" y="-14332"/>
            <a:ext cx="5675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</a:rPr>
              <a:t>Centro </a:t>
            </a:r>
            <a:r>
              <a:rPr lang="pt-BR" sz="2400">
                <a:solidFill>
                  <a:srgbClr val="0070C0"/>
                </a:solidFill>
              </a:rPr>
              <a:t>de Massa </a:t>
            </a:r>
            <a:r>
              <a:rPr lang="pt-BR" sz="2400" dirty="0">
                <a:solidFill>
                  <a:srgbClr val="0070C0"/>
                </a:solidFill>
              </a:rPr>
              <a:t>e Centro </a:t>
            </a:r>
            <a:r>
              <a:rPr lang="pt-BR" sz="2400">
                <a:solidFill>
                  <a:srgbClr val="0070C0"/>
                </a:solidFill>
              </a:rPr>
              <a:t>de Gravidade</a:t>
            </a:r>
            <a:endParaRPr lang="pt-BR" sz="24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239486" y="1047655"/>
                <a:ext cx="2515037" cy="4875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86" y="1047655"/>
                <a:ext cx="2515037" cy="4875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3621524" y="1047655"/>
                <a:ext cx="2515037" cy="4875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524" y="1047655"/>
                <a:ext cx="2515037" cy="4875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Agrupar 15"/>
          <p:cNvGrpSpPr/>
          <p:nvPr/>
        </p:nvGrpSpPr>
        <p:grpSpPr>
          <a:xfrm>
            <a:off x="643567" y="1670836"/>
            <a:ext cx="1508195" cy="276999"/>
            <a:chOff x="3670143" y="2562819"/>
            <a:chExt cx="1508195" cy="276999"/>
          </a:xfrm>
        </p:grpSpPr>
        <p:sp>
          <p:nvSpPr>
            <p:cNvPr id="12" name="Elipse 11"/>
            <p:cNvSpPr/>
            <p:nvPr/>
          </p:nvSpPr>
          <p:spPr>
            <a:xfrm>
              <a:off x="3719839" y="2625119"/>
              <a:ext cx="182647" cy="152400"/>
            </a:xfrm>
            <a:prstGeom prst="ellipse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/>
            <p:cNvSpPr/>
            <p:nvPr/>
          </p:nvSpPr>
          <p:spPr>
            <a:xfrm>
              <a:off x="4900648" y="2625119"/>
              <a:ext cx="182647" cy="152400"/>
            </a:xfrm>
            <a:prstGeom prst="ellipse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3670143" y="2562819"/>
              <a:ext cx="3180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4860286" y="2562819"/>
              <a:ext cx="3180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4" name="Agrupar 23"/>
          <p:cNvGrpSpPr/>
          <p:nvPr/>
        </p:nvGrpSpPr>
        <p:grpSpPr>
          <a:xfrm>
            <a:off x="643567" y="2471254"/>
            <a:ext cx="318052" cy="276999"/>
            <a:chOff x="465767" y="2807486"/>
            <a:chExt cx="318052" cy="276999"/>
          </a:xfrm>
        </p:grpSpPr>
        <p:sp>
          <p:nvSpPr>
            <p:cNvPr id="19" name="Elipse 18"/>
            <p:cNvSpPr/>
            <p:nvPr/>
          </p:nvSpPr>
          <p:spPr>
            <a:xfrm>
              <a:off x="515463" y="2869786"/>
              <a:ext cx="182647" cy="152400"/>
            </a:xfrm>
            <a:prstGeom prst="ellipse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465767" y="2807486"/>
              <a:ext cx="3180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Agrupar 24"/>
          <p:cNvGrpSpPr/>
          <p:nvPr/>
        </p:nvGrpSpPr>
        <p:grpSpPr>
          <a:xfrm>
            <a:off x="5496115" y="2440705"/>
            <a:ext cx="318052" cy="276999"/>
            <a:chOff x="1655910" y="2807486"/>
            <a:chExt cx="318052" cy="276999"/>
          </a:xfrm>
        </p:grpSpPr>
        <p:sp>
          <p:nvSpPr>
            <p:cNvPr id="20" name="Elipse 19"/>
            <p:cNvSpPr/>
            <p:nvPr/>
          </p:nvSpPr>
          <p:spPr>
            <a:xfrm>
              <a:off x="1696272" y="2869786"/>
              <a:ext cx="182647" cy="152400"/>
            </a:xfrm>
            <a:prstGeom prst="ellipse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1655910" y="2807486"/>
              <a:ext cx="3180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643567" y="3144036"/>
            <a:ext cx="318052" cy="276999"/>
            <a:chOff x="465767" y="3422470"/>
            <a:chExt cx="318052" cy="276999"/>
          </a:xfrm>
        </p:grpSpPr>
        <p:sp>
          <p:nvSpPr>
            <p:cNvPr id="29" name="Elipse 28"/>
            <p:cNvSpPr/>
            <p:nvPr/>
          </p:nvSpPr>
          <p:spPr>
            <a:xfrm>
              <a:off x="515463" y="3484770"/>
              <a:ext cx="182647" cy="152400"/>
            </a:xfrm>
            <a:prstGeom prst="ellipse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465767" y="3422470"/>
              <a:ext cx="3180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4" name="Agrupar 33"/>
          <p:cNvGrpSpPr/>
          <p:nvPr/>
        </p:nvGrpSpPr>
        <p:grpSpPr>
          <a:xfrm>
            <a:off x="3078034" y="3144035"/>
            <a:ext cx="318052" cy="276999"/>
            <a:chOff x="1655910" y="3422470"/>
            <a:chExt cx="318052" cy="276999"/>
          </a:xfrm>
        </p:grpSpPr>
        <p:sp>
          <p:nvSpPr>
            <p:cNvPr id="30" name="Elipse 29"/>
            <p:cNvSpPr/>
            <p:nvPr/>
          </p:nvSpPr>
          <p:spPr>
            <a:xfrm>
              <a:off x="1696272" y="3484770"/>
              <a:ext cx="182647" cy="152400"/>
            </a:xfrm>
            <a:prstGeom prst="ellipse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1655910" y="3422470"/>
              <a:ext cx="3180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/>
              <p:cNvSpPr txBox="1"/>
              <p:nvPr/>
            </p:nvSpPr>
            <p:spPr>
              <a:xfrm>
                <a:off x="5948565" y="1506636"/>
                <a:ext cx="87139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35" name="CaixaDeTex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565" y="1506636"/>
                <a:ext cx="871392" cy="246221"/>
              </a:xfrm>
              <a:prstGeom prst="rect">
                <a:avLst/>
              </a:prstGeom>
              <a:blipFill>
                <a:blip r:embed="rId4"/>
                <a:stretch>
                  <a:fillRect l="-2797" r="-699" b="-1463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/>
              <p:cNvSpPr txBox="1"/>
              <p:nvPr/>
            </p:nvSpPr>
            <p:spPr>
              <a:xfrm>
                <a:off x="7045533" y="1506636"/>
                <a:ext cx="87613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41" name="CaixaDeTexto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533" y="1506636"/>
                <a:ext cx="876137" cy="246221"/>
              </a:xfrm>
              <a:prstGeom prst="rect">
                <a:avLst/>
              </a:prstGeom>
              <a:blipFill>
                <a:blip r:embed="rId5"/>
                <a:stretch>
                  <a:fillRect l="-2797" r="-1399" b="-1463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ixaDeTexto 41"/>
              <p:cNvSpPr txBox="1"/>
              <p:nvPr/>
            </p:nvSpPr>
            <p:spPr>
              <a:xfrm>
                <a:off x="5974022" y="1777057"/>
                <a:ext cx="11194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=0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42" name="CaixaDeTexto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022" y="1777057"/>
                <a:ext cx="1119409" cy="246221"/>
              </a:xfrm>
              <a:prstGeom prst="rect">
                <a:avLst/>
              </a:prstGeom>
              <a:blipFill>
                <a:blip r:embed="rId6"/>
                <a:stretch>
                  <a:fillRect l="-3804" r="-543" b="-35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/>
              <p:cNvSpPr txBox="1"/>
              <p:nvPr/>
            </p:nvSpPr>
            <p:spPr>
              <a:xfrm>
                <a:off x="7282122" y="1777057"/>
                <a:ext cx="112415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=0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43" name="CaixaDeTex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2122" y="1777057"/>
                <a:ext cx="1124154" cy="246221"/>
              </a:xfrm>
              <a:prstGeom prst="rect">
                <a:avLst/>
              </a:prstGeom>
              <a:blipFill>
                <a:blip r:embed="rId7"/>
                <a:stretch>
                  <a:fillRect l="-3804" r="-1087" b="-35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/>
              <p:cNvSpPr txBox="1"/>
              <p:nvPr/>
            </p:nvSpPr>
            <p:spPr>
              <a:xfrm>
                <a:off x="5915153" y="2186824"/>
                <a:ext cx="127355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44" name="CaixaDeTex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153" y="2186824"/>
                <a:ext cx="1273554" cy="246221"/>
              </a:xfrm>
              <a:prstGeom prst="rect">
                <a:avLst/>
              </a:prstGeom>
              <a:blipFill>
                <a:blip r:embed="rId8"/>
                <a:stretch>
                  <a:fillRect l="-957" r="-478" b="-17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ixaDeTexto 45"/>
              <p:cNvSpPr txBox="1"/>
              <p:nvPr/>
            </p:nvSpPr>
            <p:spPr>
              <a:xfrm>
                <a:off x="5935865" y="2470914"/>
                <a:ext cx="1676421" cy="502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46" name="CaixaDeTexto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5865" y="2470914"/>
                <a:ext cx="1676421" cy="50289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 48"/>
              <p:cNvSpPr/>
              <p:nvPr/>
            </p:nvSpPr>
            <p:spPr>
              <a:xfrm>
                <a:off x="3837488" y="3498019"/>
                <a:ext cx="940001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𝑚𝑣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9" name="Retângulo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488" y="3498019"/>
                <a:ext cx="940001" cy="6127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tângulo 49"/>
              <p:cNvSpPr/>
              <p:nvPr/>
            </p:nvSpPr>
            <p:spPr>
              <a:xfrm>
                <a:off x="8246174" y="2439687"/>
                <a:ext cx="617798" cy="565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0" name="Retângulo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6174" y="2439687"/>
                <a:ext cx="617798" cy="5653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ixaDeTexto 50"/>
              <p:cNvSpPr txBox="1"/>
              <p:nvPr/>
            </p:nvSpPr>
            <p:spPr>
              <a:xfrm>
                <a:off x="533192" y="3676206"/>
                <a:ext cx="127355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51" name="CaixaDeTexto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92" y="3676206"/>
                <a:ext cx="1273554" cy="246221"/>
              </a:xfrm>
              <a:prstGeom prst="rect">
                <a:avLst/>
              </a:prstGeom>
              <a:blipFill>
                <a:blip r:embed="rId12"/>
                <a:stretch>
                  <a:fillRect l="-957" r="-478" b="-17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ixaDeTexto 51"/>
              <p:cNvSpPr txBox="1"/>
              <p:nvPr/>
            </p:nvSpPr>
            <p:spPr>
              <a:xfrm>
                <a:off x="2566414" y="2838489"/>
                <a:ext cx="96257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e>
                      </m:d>
                      <m:acc>
                        <m:accPr>
                          <m:chr m:val="⃗"/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52" name="CaixaDeTexto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414" y="2838489"/>
                <a:ext cx="962571" cy="246221"/>
              </a:xfrm>
              <a:prstGeom prst="rect">
                <a:avLst/>
              </a:prstGeom>
              <a:blipFill>
                <a:blip r:embed="rId13"/>
                <a:stretch>
                  <a:fillRect l="-6329" t="-37500" r="-24684" b="-35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ixaDeTexto 52"/>
              <p:cNvSpPr txBox="1"/>
              <p:nvPr/>
            </p:nvSpPr>
            <p:spPr>
              <a:xfrm>
                <a:off x="2076276" y="3547869"/>
                <a:ext cx="1790234" cy="502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53" name="CaixaDeTexto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276" y="3547869"/>
                <a:ext cx="1790234" cy="50289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/>
              <p:cNvSpPr/>
              <p:nvPr/>
            </p:nvSpPr>
            <p:spPr>
              <a:xfrm>
                <a:off x="7594515" y="2439687"/>
                <a:ext cx="811761" cy="565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𝑚𝑣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4" name="Retângulo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4515" y="2439687"/>
                <a:ext cx="811761" cy="56534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/>
              <p:cNvSpPr/>
              <p:nvPr/>
            </p:nvSpPr>
            <p:spPr>
              <a:xfrm>
                <a:off x="4596476" y="3492950"/>
                <a:ext cx="746038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5" name="Retângulo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6476" y="3492950"/>
                <a:ext cx="746038" cy="61093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aixaDeTexto 55"/>
              <p:cNvSpPr txBox="1"/>
              <p:nvPr/>
            </p:nvSpPr>
            <p:spPr>
              <a:xfrm>
                <a:off x="5549876" y="3676206"/>
                <a:ext cx="1103251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pt-B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,5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56" name="CaixaDeTexto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876" y="3676206"/>
                <a:ext cx="1103251" cy="246221"/>
              </a:xfrm>
              <a:prstGeom prst="rect">
                <a:avLst/>
              </a:prstGeom>
              <a:blipFill>
                <a:blip r:embed="rId17"/>
                <a:stretch>
                  <a:fillRect l="-1657" r="-1105" b="-17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aixaDeTexto 56"/>
              <p:cNvSpPr txBox="1"/>
              <p:nvPr/>
            </p:nvSpPr>
            <p:spPr>
              <a:xfrm>
                <a:off x="4440621" y="2163706"/>
                <a:ext cx="90730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|=|</m:t>
                      </m:r>
                      <m:acc>
                        <m:accPr>
                          <m:chr m:val="⃗"/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57" name="CaixaDeTexto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0621" y="2163706"/>
                <a:ext cx="907300" cy="246221"/>
              </a:xfrm>
              <a:prstGeom prst="rect">
                <a:avLst/>
              </a:prstGeom>
              <a:blipFill>
                <a:blip r:embed="rId18"/>
                <a:stretch>
                  <a:fillRect l="-6711" t="-37500" r="-26174" b="-35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aixaDeTexto 57"/>
              <p:cNvSpPr txBox="1"/>
              <p:nvPr/>
            </p:nvSpPr>
            <p:spPr>
              <a:xfrm>
                <a:off x="3865886" y="2852389"/>
                <a:ext cx="79650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d>
                      <m:acc>
                        <m:accPr>
                          <m:chr m:val="⃗"/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58" name="CaixaDeTexto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886" y="2852389"/>
                <a:ext cx="796500" cy="246221"/>
              </a:xfrm>
              <a:prstGeom prst="rect">
                <a:avLst/>
              </a:prstGeom>
              <a:blipFill>
                <a:blip r:embed="rId19"/>
                <a:stretch>
                  <a:fillRect l="-7634" t="-37500" r="-29771" b="-35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aixaDeTexto 58"/>
              <p:cNvSpPr txBox="1"/>
              <p:nvPr/>
            </p:nvSpPr>
            <p:spPr>
              <a:xfrm>
                <a:off x="533192" y="4152153"/>
                <a:ext cx="140820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59" name="CaixaDeTexto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92" y="4152153"/>
                <a:ext cx="1408206" cy="246221"/>
              </a:xfrm>
              <a:prstGeom prst="rect">
                <a:avLst/>
              </a:prstGeom>
              <a:blipFill>
                <a:blip r:embed="rId20"/>
                <a:stretch>
                  <a:fillRect l="-2597" b="-1463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ixaDeTexto 62"/>
              <p:cNvSpPr txBox="1"/>
              <p:nvPr/>
            </p:nvSpPr>
            <p:spPr>
              <a:xfrm>
                <a:off x="3969701" y="4152153"/>
                <a:ext cx="101829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=0,5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63" name="CaixaDeTexto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701" y="4152153"/>
                <a:ext cx="1018292" cy="246221"/>
              </a:xfrm>
              <a:prstGeom prst="rect">
                <a:avLst/>
              </a:prstGeom>
              <a:blipFill>
                <a:blip r:embed="rId21"/>
                <a:stretch>
                  <a:fillRect l="-4192" r="-1198" b="-1463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aixaDeTexto 63"/>
              <p:cNvSpPr txBox="1"/>
              <p:nvPr/>
            </p:nvSpPr>
            <p:spPr>
              <a:xfrm>
                <a:off x="2196119" y="4152153"/>
                <a:ext cx="14954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−1,5 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64" name="CaixaDeTexto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119" y="4152153"/>
                <a:ext cx="1495409" cy="246221"/>
              </a:xfrm>
              <a:prstGeom prst="rect">
                <a:avLst/>
              </a:prstGeom>
              <a:blipFill>
                <a:blip r:embed="rId22"/>
                <a:stretch>
                  <a:fillRect l="-2439" r="-407" b="-1463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aixaDeTexto 64"/>
              <p:cNvSpPr txBox="1"/>
              <p:nvPr/>
            </p:nvSpPr>
            <p:spPr>
              <a:xfrm>
                <a:off x="533192" y="4549879"/>
                <a:ext cx="129913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65" name="CaixaDeTexto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92" y="4549879"/>
                <a:ext cx="1299138" cy="246221"/>
              </a:xfrm>
              <a:prstGeom prst="rect">
                <a:avLst/>
              </a:prstGeom>
              <a:blipFill>
                <a:blip r:embed="rId23"/>
                <a:stretch>
                  <a:fillRect l="-2804" b="-1463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ixaDeTexto 65"/>
              <p:cNvSpPr txBox="1"/>
              <p:nvPr/>
            </p:nvSpPr>
            <p:spPr>
              <a:xfrm>
                <a:off x="3969701" y="4549879"/>
                <a:ext cx="121110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=0−,5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66" name="CaixaDeTexto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701" y="4549879"/>
                <a:ext cx="1211101" cy="246221"/>
              </a:xfrm>
              <a:prstGeom prst="rect">
                <a:avLst/>
              </a:prstGeom>
              <a:blipFill>
                <a:blip r:embed="rId24"/>
                <a:stretch>
                  <a:fillRect l="-3015" r="-1005" b="-1463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aixaDeTexto 66"/>
              <p:cNvSpPr txBox="1"/>
              <p:nvPr/>
            </p:nvSpPr>
            <p:spPr>
              <a:xfrm>
                <a:off x="2207805" y="4549879"/>
                <a:ext cx="133671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−1,5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67" name="CaixaDeTexto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805" y="4549879"/>
                <a:ext cx="1336713" cy="246221"/>
              </a:xfrm>
              <a:prstGeom prst="rect">
                <a:avLst/>
              </a:prstGeom>
              <a:blipFill>
                <a:blip r:embed="rId25"/>
                <a:stretch>
                  <a:fillRect l="-2740" r="-2283" b="-1463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CaixaDeTexto 61"/>
          <p:cNvSpPr txBox="1"/>
          <p:nvPr/>
        </p:nvSpPr>
        <p:spPr>
          <a:xfrm>
            <a:off x="-31293" y="1649670"/>
            <a:ext cx="952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Caso 1</a:t>
            </a:r>
          </a:p>
        </p:txBody>
      </p:sp>
      <p:sp>
        <p:nvSpPr>
          <p:cNvPr id="69" name="CaixaDeTexto 68"/>
          <p:cNvSpPr txBox="1"/>
          <p:nvPr/>
        </p:nvSpPr>
        <p:spPr>
          <a:xfrm>
            <a:off x="-48126" y="2466849"/>
            <a:ext cx="952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Caso 2</a:t>
            </a:r>
          </a:p>
        </p:txBody>
      </p:sp>
      <p:sp>
        <p:nvSpPr>
          <p:cNvPr id="70" name="CaixaDeTexto 69"/>
          <p:cNvSpPr txBox="1"/>
          <p:nvPr/>
        </p:nvSpPr>
        <p:spPr>
          <a:xfrm>
            <a:off x="-37643" y="3137686"/>
            <a:ext cx="952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Caso  3</a:t>
            </a:r>
          </a:p>
        </p:txBody>
      </p:sp>
    </p:spTree>
    <p:extLst>
      <p:ext uri="{BB962C8B-B14F-4D97-AF65-F5344CB8AC3E}">
        <p14:creationId xmlns:p14="http://schemas.microsoft.com/office/powerpoint/2010/main" val="313281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20988E-6 L 0.40052 -3.20988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2.59259E-6 L 0.50851 -0.00587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9" y="-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34568E-6 L 0.50677 -0.00339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30" y="-18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34568E-6 L 0.26337 -0.00463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0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5" grpId="0"/>
      <p:bldP spid="41" grpId="0"/>
      <p:bldP spid="42" grpId="0"/>
      <p:bldP spid="43" grpId="0"/>
      <p:bldP spid="44" grpId="0"/>
      <p:bldP spid="46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 animBg="1"/>
      <p:bldP spid="57" grpId="0"/>
      <p:bldP spid="58" grpId="0"/>
      <p:bldP spid="59" grpId="0"/>
      <p:bldP spid="63" grpId="0"/>
      <p:bldP spid="64" grpId="0"/>
      <p:bldP spid="65" grpId="0"/>
      <p:bldP spid="66" grpId="0"/>
      <p:bldP spid="6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6980"/>
            <a:ext cx="2268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70C0"/>
                </a:solidFill>
              </a:rPr>
              <a:t>Colisões elásticas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0609" y="387159"/>
            <a:ext cx="7768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referencial do CM a velocidade de cada corpo varia em sentido, mas não em intensidade.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198568" y="852116"/>
                <a:ext cx="1613327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pt-BR" b="0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dirty="0"/>
                  <a:t>  </a:t>
                </a:r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68" y="852116"/>
                <a:ext cx="1613327" cy="299249"/>
              </a:xfrm>
              <a:prstGeom prst="rect">
                <a:avLst/>
              </a:prstGeom>
              <a:blipFill>
                <a:blip r:embed="rId2"/>
                <a:stretch>
                  <a:fillRect l="-5303" t="-42857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ixaDeTexto 4"/>
          <p:cNvSpPr txBox="1"/>
          <p:nvPr/>
        </p:nvSpPr>
        <p:spPr>
          <a:xfrm>
            <a:off x="1921464" y="852116"/>
            <a:ext cx="1975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Condição elástica</a:t>
            </a:r>
          </a:p>
        </p:txBody>
      </p:sp>
      <p:grpSp>
        <p:nvGrpSpPr>
          <p:cNvPr id="12" name="Agrupar 11"/>
          <p:cNvGrpSpPr/>
          <p:nvPr/>
        </p:nvGrpSpPr>
        <p:grpSpPr>
          <a:xfrm>
            <a:off x="5961434" y="864330"/>
            <a:ext cx="258233" cy="276999"/>
            <a:chOff x="2629978" y="1738346"/>
            <a:chExt cx="258233" cy="276999"/>
          </a:xfrm>
        </p:grpSpPr>
        <p:sp>
          <p:nvSpPr>
            <p:cNvPr id="8" name="Elipse 7"/>
            <p:cNvSpPr/>
            <p:nvPr/>
          </p:nvSpPr>
          <p:spPr>
            <a:xfrm>
              <a:off x="2629978" y="1759692"/>
              <a:ext cx="258233" cy="228600"/>
            </a:xfrm>
            <a:prstGeom prst="ellipse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ixaDeTexto 5"/>
                <p:cNvSpPr txBox="1"/>
                <p:nvPr/>
              </p:nvSpPr>
              <p:spPr>
                <a:xfrm>
                  <a:off x="2673683" y="1738346"/>
                  <a:ext cx="20197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pt-BR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CaixaDeTexto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3683" y="1738346"/>
                  <a:ext cx="201978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24242" r="-27273" b="-888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Agrupar 12"/>
          <p:cNvGrpSpPr/>
          <p:nvPr/>
        </p:nvGrpSpPr>
        <p:grpSpPr>
          <a:xfrm>
            <a:off x="7482489" y="864330"/>
            <a:ext cx="258233" cy="276999"/>
            <a:chOff x="6007754" y="1721981"/>
            <a:chExt cx="258233" cy="276999"/>
          </a:xfrm>
        </p:grpSpPr>
        <p:sp>
          <p:nvSpPr>
            <p:cNvPr id="9" name="Elipse 8"/>
            <p:cNvSpPr/>
            <p:nvPr/>
          </p:nvSpPr>
          <p:spPr>
            <a:xfrm>
              <a:off x="6007754" y="1759692"/>
              <a:ext cx="258233" cy="228600"/>
            </a:xfrm>
            <a:prstGeom prst="ellipse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aixaDeTexto 6"/>
                <p:cNvSpPr txBox="1"/>
                <p:nvPr/>
              </p:nvSpPr>
              <p:spPr>
                <a:xfrm>
                  <a:off x="6029923" y="1721981"/>
                  <a:ext cx="20197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pt-BR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CaixaDeTexto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9923" y="1721981"/>
                  <a:ext cx="20197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4242" r="-27273" b="-888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198568" y="1309648"/>
                <a:ext cx="126579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68" y="1309648"/>
                <a:ext cx="1265796" cy="246221"/>
              </a:xfrm>
              <a:prstGeom prst="rect">
                <a:avLst/>
              </a:prstGeom>
              <a:blipFill>
                <a:blip r:embed="rId5"/>
                <a:stretch>
                  <a:fillRect l="-3382" r="-966" b="-2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198568" y="1713048"/>
                <a:ext cx="1337353" cy="2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68" y="1713048"/>
                <a:ext cx="1337353" cy="265970"/>
              </a:xfrm>
              <a:prstGeom prst="rect">
                <a:avLst/>
              </a:prstGeom>
              <a:blipFill>
                <a:blip r:embed="rId6"/>
                <a:stretch>
                  <a:fillRect l="-3196" r="-457" b="-25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/>
              <p:cNvSpPr/>
              <p:nvPr/>
            </p:nvSpPr>
            <p:spPr>
              <a:xfrm>
                <a:off x="1811895" y="1245757"/>
                <a:ext cx="113505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𝑖𝑛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í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𝑐𝑖𝑜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pt-BR" sz="1600" i="1">
                        <a:latin typeface="Cambria Math" panose="02040503050406030204" pitchFamily="18" charset="0"/>
                      </a:rPr>
                      <m:t>𝐼𝐼</m:t>
                    </m:r>
                    <m:r>
                      <a:rPr lang="pt-BR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sz="1600" dirty="0"/>
                  <a:t> </a:t>
                </a:r>
              </a:p>
            </p:txBody>
          </p:sp>
        </mc:Choice>
        <mc:Fallback xmlns="">
          <p:sp>
            <p:nvSpPr>
              <p:cNvPr id="17" name="Retâ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895" y="1245757"/>
                <a:ext cx="1135054" cy="338554"/>
              </a:xfrm>
              <a:prstGeom prst="rect">
                <a:avLst/>
              </a:prstGeom>
              <a:blipFill>
                <a:blip r:embed="rId7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7"/>
              <p:cNvSpPr/>
              <p:nvPr/>
            </p:nvSpPr>
            <p:spPr>
              <a:xfrm>
                <a:off x="1829712" y="1599604"/>
                <a:ext cx="11002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𝑓𝑖𝑛𝑎𝑙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pt-BR" sz="1600" i="1">
                        <a:latin typeface="Cambria Math" panose="02040503050406030204" pitchFamily="18" charset="0"/>
                      </a:rPr>
                      <m:t>𝐼𝐼</m:t>
                    </m:r>
                    <m:r>
                      <a:rPr lang="pt-BR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sz="1600" dirty="0"/>
                  <a:t> </a:t>
                </a:r>
              </a:p>
            </p:txBody>
          </p:sp>
        </mc:Choice>
        <mc:Fallback xmlns="">
          <p:sp>
            <p:nvSpPr>
              <p:cNvPr id="18" name="Retâ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712" y="1599604"/>
                <a:ext cx="1100238" cy="338554"/>
              </a:xfrm>
              <a:prstGeom prst="rect">
                <a:avLst/>
              </a:prstGeom>
              <a:blipFill>
                <a:blip r:embed="rId8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>
                <a:off x="3294480" y="1319821"/>
                <a:ext cx="34050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é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𝑣𝑒𝑙𝑜𝑐𝑖𝑑𝑎𝑑𝑒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𝑑𝑜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𝑐𝑒𝑛𝑡𝑟𝑜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𝑚𝑎𝑠𝑠𝑎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𝑛𝑜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𝑟𝑒𝑓𝑒𝑟𝑒𝑛𝑐𝑖𝑎𝑙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𝑑𝑜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𝑙𝑎𝑏𝑜𝑟𝑎𝑡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𝑟𝑖𝑜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480" y="1319821"/>
                <a:ext cx="3405099" cy="492443"/>
              </a:xfrm>
              <a:prstGeom prst="rect">
                <a:avLst/>
              </a:prstGeom>
              <a:blipFill>
                <a:blip r:embed="rId9"/>
                <a:stretch>
                  <a:fillRect l="-358" b="-17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/>
              <p:cNvSpPr txBox="1"/>
              <p:nvPr/>
            </p:nvSpPr>
            <p:spPr>
              <a:xfrm>
                <a:off x="198568" y="2154948"/>
                <a:ext cx="1337354" cy="2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21" name="CaixaDe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68" y="2154948"/>
                <a:ext cx="1337354" cy="265970"/>
              </a:xfrm>
              <a:prstGeom prst="rect">
                <a:avLst/>
              </a:prstGeom>
              <a:blipFill>
                <a:blip r:embed="rId10"/>
                <a:stretch>
                  <a:fillRect l="-1370" r="-457" b="-279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/>
              <p:cNvSpPr txBox="1"/>
              <p:nvPr/>
            </p:nvSpPr>
            <p:spPr>
              <a:xfrm>
                <a:off x="1938431" y="2092276"/>
                <a:ext cx="376032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𝑠𝑢𝑏𝑠𝑡𝑖𝑡𝑢𝑖𝑛𝑑𝑜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𝑐𝑜𝑛𝑑𝑖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𝑒𝑙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𝑠𝑡𝑖𝑐𝑎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𝑡𝑒𝑚𝑜𝑠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22" name="CaixaDe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431" y="2092276"/>
                <a:ext cx="3760324" cy="246221"/>
              </a:xfrm>
              <a:prstGeom prst="rect">
                <a:avLst/>
              </a:prstGeom>
              <a:blipFill>
                <a:blip r:embed="rId11"/>
                <a:stretch>
                  <a:fillRect l="-648" b="-3414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>
                <a:off x="5869572" y="2072527"/>
                <a:ext cx="1455463" cy="2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9572" y="2072527"/>
                <a:ext cx="1455463" cy="265970"/>
              </a:xfrm>
              <a:prstGeom prst="rect">
                <a:avLst/>
              </a:prstGeom>
              <a:blipFill>
                <a:blip r:embed="rId12"/>
                <a:stretch>
                  <a:fillRect l="-1255" r="-418" b="-25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/>
              <p:cNvSpPr txBox="1"/>
              <p:nvPr/>
            </p:nvSpPr>
            <p:spPr>
              <a:xfrm>
                <a:off x="7402819" y="2084047"/>
                <a:ext cx="174118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𝑢𝑠𝑎𝑛𝑑𝑜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𝐼𝐼</m:t>
                          </m:r>
                        </m:e>
                      </m:d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𝑣𝑒𝑚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24" name="CaixaDe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819" y="2084047"/>
                <a:ext cx="1741181" cy="246221"/>
              </a:xfrm>
              <a:prstGeom prst="rect">
                <a:avLst/>
              </a:prstGeom>
              <a:blipFill>
                <a:blip r:embed="rId13"/>
                <a:stretch>
                  <a:fillRect l="-350" b="-1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/>
              <p:cNvSpPr txBox="1"/>
              <p:nvPr/>
            </p:nvSpPr>
            <p:spPr>
              <a:xfrm>
                <a:off x="198568" y="2583409"/>
                <a:ext cx="1928990" cy="2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=−(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25" name="CaixaDe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68" y="2583409"/>
                <a:ext cx="1928990" cy="265970"/>
              </a:xfrm>
              <a:prstGeom prst="rect">
                <a:avLst/>
              </a:prstGeom>
              <a:blipFill>
                <a:blip r:embed="rId14"/>
                <a:stretch>
                  <a:fillRect l="-949" r="-316" b="-279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eta para a Direita 25"/>
          <p:cNvSpPr/>
          <p:nvPr/>
        </p:nvSpPr>
        <p:spPr>
          <a:xfrm>
            <a:off x="2267025" y="2565246"/>
            <a:ext cx="516467" cy="30229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/>
              <p:cNvSpPr txBox="1"/>
              <p:nvPr/>
            </p:nvSpPr>
            <p:spPr>
              <a:xfrm>
                <a:off x="3019849" y="2583409"/>
                <a:ext cx="1509579" cy="2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27" name="CaixaDeTex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849" y="2583409"/>
                <a:ext cx="1509579" cy="265970"/>
              </a:xfrm>
              <a:prstGeom prst="rect">
                <a:avLst/>
              </a:prstGeom>
              <a:blipFill>
                <a:blip r:embed="rId15"/>
                <a:stretch>
                  <a:fillRect l="-806" r="-1613" b="-279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/>
              <p:cNvSpPr txBox="1"/>
              <p:nvPr/>
            </p:nvSpPr>
            <p:spPr>
              <a:xfrm>
                <a:off x="5072302" y="2472610"/>
                <a:ext cx="2962093" cy="487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𝑠𝑢𝑏𝑠𝑡𝑖𝑡𝑢𝑖𝑛𝑑𝑜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28" name="CaixaDeTex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302" y="2472610"/>
                <a:ext cx="2962093" cy="48756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ixaDeTexto 28"/>
              <p:cNvSpPr txBox="1"/>
              <p:nvPr/>
            </p:nvSpPr>
            <p:spPr>
              <a:xfrm>
                <a:off x="198568" y="2996746"/>
                <a:ext cx="2856358" cy="487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+2(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29" name="CaixaDeTexto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68" y="2996746"/>
                <a:ext cx="2856358" cy="48756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30"/>
              <p:cNvSpPr txBox="1"/>
              <p:nvPr/>
            </p:nvSpPr>
            <p:spPr>
              <a:xfrm>
                <a:off x="3034642" y="2981453"/>
                <a:ext cx="3449214" cy="5181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+2(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31" name="CaixaDeTexto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642" y="2981453"/>
                <a:ext cx="3449214" cy="51815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/>
              <p:cNvSpPr txBox="1"/>
              <p:nvPr/>
            </p:nvSpPr>
            <p:spPr>
              <a:xfrm>
                <a:off x="198568" y="3564004"/>
                <a:ext cx="2884508" cy="509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32" name="CaixaDeTex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68" y="3564004"/>
                <a:ext cx="2884508" cy="50930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/>
              <p:cNvSpPr txBox="1"/>
              <p:nvPr/>
            </p:nvSpPr>
            <p:spPr>
              <a:xfrm>
                <a:off x="3096778" y="3564004"/>
                <a:ext cx="2710870" cy="509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33" name="CaixaDe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778" y="3564004"/>
                <a:ext cx="2710870" cy="50930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/>
              <p:cNvSpPr txBox="1"/>
              <p:nvPr/>
            </p:nvSpPr>
            <p:spPr>
              <a:xfrm>
                <a:off x="198568" y="4145096"/>
                <a:ext cx="3518206" cy="5532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34" name="CaixaDeTex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68" y="4145096"/>
                <a:ext cx="3518206" cy="55322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/>
              <p:cNvSpPr txBox="1"/>
              <p:nvPr/>
            </p:nvSpPr>
            <p:spPr>
              <a:xfrm>
                <a:off x="5366008" y="4145096"/>
                <a:ext cx="3527696" cy="5532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35" name="CaixaDeTex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008" y="4145096"/>
                <a:ext cx="3527696" cy="55322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aixaDeTexto 35"/>
          <p:cNvSpPr txBox="1"/>
          <p:nvPr/>
        </p:nvSpPr>
        <p:spPr>
          <a:xfrm>
            <a:off x="3776161" y="4129323"/>
            <a:ext cx="1485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</a:rPr>
              <a:t>Tarefa para o LAR</a:t>
            </a:r>
          </a:p>
        </p:txBody>
      </p:sp>
      <p:pic>
        <p:nvPicPr>
          <p:cNvPr id="2050" name="Picture 2" descr="Yeah Happy GIF - Yeah Happy FeelingAmazing GIFs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680" y="3107117"/>
            <a:ext cx="1560620" cy="8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07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0093 L 0.07084 0.0015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08642E-6 L -0.06337 0.0003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 animBg="1"/>
      <p:bldP spid="27" grpId="0"/>
      <p:bldP spid="28" grpId="0"/>
      <p:bldP spid="29" grpId="0"/>
      <p:bldP spid="31" grpId="0"/>
      <p:bldP spid="32" grpId="0"/>
      <p:bldP spid="33" grpId="0"/>
      <p:bldP spid="34" grpId="0" animBg="1"/>
      <p:bldP spid="35" grpId="0"/>
      <p:bldP spid="3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8792" y="-148662"/>
            <a:ext cx="182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</a:rPr>
              <a:t>Avisos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27693" y="1103452"/>
            <a:ext cx="6738431" cy="31700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Leitura das seções 6.1 a 6.5 do HRK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Exercícios das listas 2 e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Questionário 2 - Gráficos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Analisar os dados do experimento online (Colisões 1D) e entregar o relatório até 31/8. </a:t>
            </a: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Participar das monitorias !!!!</a:t>
            </a:r>
          </a:p>
        </p:txBody>
      </p:sp>
    </p:spTree>
    <p:extLst>
      <p:ext uri="{BB962C8B-B14F-4D97-AF65-F5344CB8AC3E}">
        <p14:creationId xmlns:p14="http://schemas.microsoft.com/office/powerpoint/2010/main" val="3489271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66832" y="1035911"/>
            <a:ext cx="7900827" cy="29546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Até a próxima aula</a:t>
            </a:r>
          </a:p>
          <a:p>
            <a:pPr algn="ctr"/>
            <a:endParaRPr lang="pt-BR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pt-BR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Ler capítulo 6 do HRK</a:t>
            </a:r>
          </a:p>
        </p:txBody>
      </p:sp>
    </p:spTree>
    <p:extLst>
      <p:ext uri="{BB962C8B-B14F-4D97-AF65-F5344CB8AC3E}">
        <p14:creationId xmlns:p14="http://schemas.microsoft.com/office/powerpoint/2010/main" val="33057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5789" y="1070283"/>
            <a:ext cx="7768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Uma colisão pode ser separada em 3 instantes distintos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81631" y="-97722"/>
            <a:ext cx="2282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0070C0"/>
                </a:solidFill>
              </a:rPr>
              <a:t>Colisão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47023" y="1557190"/>
            <a:ext cx="510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Antes – Os corpos estão bem afastados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085529" y="1550826"/>
            <a:ext cx="241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Força externa </a:t>
            </a:r>
            <a:r>
              <a:rPr lang="pt-BR" dirty="0">
                <a:solidFill>
                  <a:srgbClr val="FF0000"/>
                </a:solidFill>
              </a:rPr>
              <a:t>NULA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83038" y="3266164"/>
            <a:ext cx="510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Depois – Os corpos estão bem afastados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085529" y="3259800"/>
            <a:ext cx="241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Força externa </a:t>
            </a:r>
            <a:r>
              <a:rPr lang="pt-BR" dirty="0">
                <a:solidFill>
                  <a:srgbClr val="FF0000"/>
                </a:solidFill>
              </a:rPr>
              <a:t>NULA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83038" y="2287122"/>
            <a:ext cx="5102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Durante – Forças opostas de mesma intensidade e intervalo muito curto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25789" y="599694"/>
            <a:ext cx="7768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Em uma colisão o movimento é alterado bruscamente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39862" y="4047067"/>
            <a:ext cx="737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Numa colisão, em geral, os tempos envolvidos são muito curtos e a força é muito intensa e complexa</a:t>
            </a:r>
          </a:p>
        </p:txBody>
      </p:sp>
      <p:pic>
        <p:nvPicPr>
          <p:cNvPr id="12" name="Picture 12" descr="PROCESSO SELETIVO UNIFIC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529" y="2056216"/>
            <a:ext cx="1493753" cy="9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36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0018" y="35719"/>
            <a:ext cx="5000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70C0"/>
                </a:solidFill>
              </a:rPr>
              <a:t>6.3 Impulso e Quantidade de Movimento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3" t="64700" r="10204" b="15987"/>
          <a:stretch/>
        </p:blipFill>
        <p:spPr>
          <a:xfrm>
            <a:off x="55989" y="974473"/>
            <a:ext cx="3132647" cy="2707020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45491" y="469929"/>
            <a:ext cx="9098509" cy="887423"/>
            <a:chOff x="45491" y="469929"/>
            <a:chExt cx="9098509" cy="887423"/>
          </a:xfrm>
        </p:grpSpPr>
        <p:sp>
          <p:nvSpPr>
            <p:cNvPr id="3" name="CaixaDeTexto 2"/>
            <p:cNvSpPr txBox="1"/>
            <p:nvPr/>
          </p:nvSpPr>
          <p:spPr>
            <a:xfrm>
              <a:off x="45491" y="469929"/>
              <a:ext cx="90985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Relação entre a força que age sobre um corpo durante a colisão e a variação da quantidade de movimento</a:t>
              </a:r>
            </a:p>
          </p:txBody>
        </p:sp>
        <p:grpSp>
          <p:nvGrpSpPr>
            <p:cNvPr id="10" name="Grupo 9"/>
            <p:cNvGrpSpPr/>
            <p:nvPr/>
          </p:nvGrpSpPr>
          <p:grpSpPr>
            <a:xfrm>
              <a:off x="2531011" y="867960"/>
              <a:ext cx="5239263" cy="489392"/>
              <a:chOff x="3387578" y="977532"/>
              <a:chExt cx="5239263" cy="4893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CaixaDeTexto 4"/>
                  <p:cNvSpPr txBox="1"/>
                  <p:nvPr/>
                </p:nvSpPr>
                <p:spPr>
                  <a:xfrm>
                    <a:off x="3387578" y="1095449"/>
                    <a:ext cx="948465" cy="2761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𝑟𝑒𝑠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acc>
                            <m:accPr>
                              <m:chr m:val="⃗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oMath>
                      </m:oMathPara>
                    </a14:m>
                    <a:endParaRPr lang="pt-BR" sz="1600" dirty="0"/>
                  </a:p>
                </p:txBody>
              </p:sp>
            </mc:Choice>
            <mc:Fallback xmlns="">
              <p:sp>
                <p:nvSpPr>
                  <p:cNvPr id="5" name="CaixaDeTexto 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87578" y="1095449"/>
                    <a:ext cx="948465" cy="276166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3846" t="-35556" r="-32051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CaixaDeTexto 5"/>
                  <p:cNvSpPr txBox="1"/>
                  <p:nvPr/>
                </p:nvSpPr>
                <p:spPr>
                  <a:xfrm>
                    <a:off x="4436596" y="981022"/>
                    <a:ext cx="2201244" cy="4859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f>
                            <m:f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acc>
                            <m:accPr>
                              <m:chr m:val="⃗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)=</m:t>
                          </m:r>
                          <m:f>
                            <m:f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oMath>
                      </m:oMathPara>
                    </a14:m>
                    <a:endParaRPr lang="pt-BR" sz="1600" dirty="0"/>
                  </a:p>
                </p:txBody>
              </p:sp>
            </mc:Choice>
            <mc:Fallback xmlns="">
              <p:sp>
                <p:nvSpPr>
                  <p:cNvPr id="6" name="CaixaDeTexto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6596" y="981022"/>
                    <a:ext cx="2201244" cy="48590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CaixaDeTexto 6"/>
                  <p:cNvSpPr txBox="1"/>
                  <p:nvPr/>
                </p:nvSpPr>
                <p:spPr>
                  <a:xfrm>
                    <a:off x="7193756" y="977532"/>
                    <a:ext cx="1433085" cy="4857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ent</m:t>
                          </m:r>
                          <m: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ã</m:t>
                          </m:r>
                          <m:r>
                            <m:rPr>
                              <m:sty m:val="p"/>
                            </m:rP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𝑟𝑒𝑠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oMath>
                      </m:oMathPara>
                    </a14:m>
                    <a:endParaRPr lang="pt-BR" sz="1600" dirty="0"/>
                  </a:p>
                </p:txBody>
              </p:sp>
            </mc:Choice>
            <mc:Fallback xmlns="">
              <p:sp>
                <p:nvSpPr>
                  <p:cNvPr id="7" name="CaixaDeTexto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3756" y="977532"/>
                    <a:ext cx="1433085" cy="48577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0" name="Grupo 29"/>
          <p:cNvGrpSpPr/>
          <p:nvPr/>
        </p:nvGrpSpPr>
        <p:grpSpPr>
          <a:xfrm>
            <a:off x="4121205" y="2859509"/>
            <a:ext cx="804694" cy="418578"/>
            <a:chOff x="4121205" y="2859509"/>
            <a:chExt cx="804694" cy="418578"/>
          </a:xfrm>
          <a:solidFill>
            <a:srgbClr val="0070C0"/>
          </a:solidFill>
        </p:grpSpPr>
        <p:sp>
          <p:nvSpPr>
            <p:cNvPr id="27" name="Texto explicativo em elipse 26"/>
            <p:cNvSpPr/>
            <p:nvPr/>
          </p:nvSpPr>
          <p:spPr>
            <a:xfrm>
              <a:off x="4121205" y="2859509"/>
              <a:ext cx="804694" cy="418578"/>
            </a:xfrm>
            <a:prstGeom prst="wedgeEllipseCallout">
              <a:avLst>
                <a:gd name="adj1" fmla="val 7926"/>
                <a:gd name="adj2" fmla="val -88971"/>
              </a:avLst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ixaDeTexto 12"/>
                <p:cNvSpPr txBox="1"/>
                <p:nvPr/>
              </p:nvSpPr>
              <p:spPr>
                <a:xfrm>
                  <a:off x="4384801" y="2921965"/>
                  <a:ext cx="306173" cy="246221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pt-BR" sz="16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oMath>
                    </m:oMathPara>
                  </a14:m>
                  <a:endParaRPr lang="pt-BR" sz="1600" b="1" dirty="0"/>
                </a:p>
              </p:txBody>
            </p:sp>
          </mc:Choice>
          <mc:Fallback xmlns="">
            <p:sp>
              <p:nvSpPr>
                <p:cNvPr id="13" name="CaixaDeTexto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4801" y="2921965"/>
                  <a:ext cx="306173" cy="246221"/>
                </a:xfrm>
                <a:prstGeom prst="rect">
                  <a:avLst/>
                </a:prstGeom>
                <a:blipFill>
                  <a:blip r:embed="rId6"/>
                  <a:stretch>
                    <a:fillRect l="-11765" r="-11765" b="-2439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upo 30"/>
          <p:cNvGrpSpPr/>
          <p:nvPr/>
        </p:nvGrpSpPr>
        <p:grpSpPr>
          <a:xfrm>
            <a:off x="6552508" y="2177303"/>
            <a:ext cx="2191405" cy="1050365"/>
            <a:chOff x="6552508" y="2177303"/>
            <a:chExt cx="2191405" cy="10503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aixaDeTexto 14"/>
                <p:cNvSpPr txBox="1"/>
                <p:nvPr/>
              </p:nvSpPr>
              <p:spPr>
                <a:xfrm>
                  <a:off x="6552508" y="2177303"/>
                  <a:ext cx="2191405" cy="3007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</m:acc>
                      <m:r>
                        <a:rPr lang="pt-B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é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pt-BR" sz="1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𝐈𝐌𝐏𝐔𝐋𝐒𝐎</m:t>
                      </m:r>
                    </m:oMath>
                  </a14:m>
                  <a:r>
                    <a:rPr lang="pt-BR" sz="1600" b="1" dirty="0">
                      <a:solidFill>
                        <a:srgbClr val="FF0000"/>
                      </a:solidFill>
                    </a:rPr>
                    <a:t> de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𝑖𝑚𝑝</m:t>
                          </m:r>
                        </m:sub>
                      </m:sSub>
                    </m:oMath>
                  </a14:m>
                  <a:r>
                    <a:rPr lang="pt-BR" sz="1600" b="1" dirty="0">
                      <a:solidFill>
                        <a:srgbClr val="FF0000"/>
                      </a:solidFill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15" name="CaixaDeTexto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2508" y="2177303"/>
                  <a:ext cx="2191405" cy="300788"/>
                </a:xfrm>
                <a:prstGeom prst="rect">
                  <a:avLst/>
                </a:prstGeom>
                <a:blipFill>
                  <a:blip r:embed="rId7"/>
                  <a:stretch>
                    <a:fillRect l="-4178" t="-30000" b="-32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tângulo 15"/>
                <p:cNvSpPr/>
                <p:nvPr/>
              </p:nvSpPr>
              <p:spPr>
                <a:xfrm>
                  <a:off x="6552508" y="2574348"/>
                  <a:ext cx="1523109" cy="65332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B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𝑡𝑓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𝑖𝑚𝑝</m:t>
                                </m:r>
                              </m:sub>
                            </m:sSub>
                            <m:r>
                              <m:rPr>
                                <m:brk m:alnAt="23"/>
                              </m:rPr>
                              <a:rPr lang="pt-B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nary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6" name="Retângulo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2508" y="2574348"/>
                  <a:ext cx="1523109" cy="65332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/>
              <p:cNvSpPr txBox="1"/>
              <p:nvPr/>
            </p:nvSpPr>
            <p:spPr>
              <a:xfrm>
                <a:off x="2366590" y="3381377"/>
                <a:ext cx="4001416" cy="3845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acc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𝑡𝑖</m:t>
                        </m:r>
                      </m:sub>
                      <m:sup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𝑡𝑓</m:t>
                        </m:r>
                      </m:sup>
                      <m:e>
                        <m:f>
                          <m:f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num>
                          <m:den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  <m:e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</m:nary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𝑝𝑖</m:t>
                        </m:r>
                      </m:sub>
                      <m:sup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𝑝𝑓</m:t>
                        </m:r>
                      </m:sup>
                    </m:sSubSup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pt-BR" sz="1600" dirty="0"/>
                  <a:t> </a:t>
                </a:r>
                <a14:m>
                  <m:oMath xmlns:m="http://schemas.openxmlformats.org/officeDocument/2006/math">
                    <m:r>
                      <a:rPr lang="pt-BR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acc>
                      <m:accPr>
                        <m:chr m:val="⃗"/>
                        <m:ctrlP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pt-BR" sz="1600" dirty="0"/>
              </a:p>
            </p:txBody>
          </p:sp>
        </mc:Choice>
        <mc:Fallback xmlns="">
          <p:sp>
            <p:nvSpPr>
              <p:cNvPr id="17" name="CaixaDe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6590" y="3381377"/>
                <a:ext cx="4001416" cy="384592"/>
              </a:xfrm>
              <a:prstGeom prst="rect">
                <a:avLst/>
              </a:prstGeom>
              <a:blipFill rotWithShape="0">
                <a:blip r:embed="rId9"/>
                <a:stretch>
                  <a:fillRect l="-2283" t="-117460" r="-7610" b="-18412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upo 31"/>
          <p:cNvGrpSpPr/>
          <p:nvPr/>
        </p:nvGrpSpPr>
        <p:grpSpPr>
          <a:xfrm>
            <a:off x="1021404" y="3463137"/>
            <a:ext cx="7947785" cy="1323439"/>
            <a:chOff x="1021404" y="3463137"/>
            <a:chExt cx="7620517" cy="13234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ixaDeTexto 17"/>
                <p:cNvSpPr txBox="1"/>
                <p:nvPr/>
              </p:nvSpPr>
              <p:spPr>
                <a:xfrm>
                  <a:off x="3094702" y="3858887"/>
                  <a:ext cx="1297728" cy="2659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𝑥𝑓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𝑥𝑖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8" name="CaixaDeTex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4702" y="3858887"/>
                  <a:ext cx="1297728" cy="26597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4225" b="-25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tângulo 18"/>
                <p:cNvSpPr/>
                <p:nvPr/>
              </p:nvSpPr>
              <p:spPr>
                <a:xfrm>
                  <a:off x="2990539" y="4069814"/>
                  <a:ext cx="1501244" cy="3583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9" name="Retângulo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539" y="4069814"/>
                  <a:ext cx="1501244" cy="35830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tângulo 19"/>
                <p:cNvSpPr/>
                <p:nvPr/>
              </p:nvSpPr>
              <p:spPr>
                <a:xfrm>
                  <a:off x="2990539" y="4352975"/>
                  <a:ext cx="1452770" cy="3583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0" name="Retângulo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539" y="4352975"/>
                  <a:ext cx="1452770" cy="358303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678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CaixaDeTexto 20"/>
            <p:cNvSpPr txBox="1"/>
            <p:nvPr/>
          </p:nvSpPr>
          <p:spPr>
            <a:xfrm>
              <a:off x="1021404" y="4122842"/>
              <a:ext cx="20732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componentes</a:t>
              </a: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6412445" y="3463137"/>
              <a:ext cx="222947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 impulso é um vetor cuja direção e sentido definem a mudança na quantidade de movimento do corpo.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1925733" y="1380905"/>
            <a:ext cx="7711079" cy="1282110"/>
            <a:chOff x="1925733" y="1380905"/>
            <a:chExt cx="7711079" cy="1282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ixaDeTexto 8"/>
                <p:cNvSpPr txBox="1"/>
                <p:nvPr/>
              </p:nvSpPr>
              <p:spPr>
                <a:xfrm>
                  <a:off x="2111532" y="2102028"/>
                  <a:ext cx="3342005" cy="5609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𝑡𝑓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𝑟𝑒𝑠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brk m:alnAt="23"/>
                              </m:r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nary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≅</m:t>
                        </m:r>
                        <m:nary>
                          <m:nary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B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𝑡𝑓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𝑖𝑚𝑝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brk m:alnAt="23"/>
                              </m:rPr>
                              <a:rPr lang="pt-B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nary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𝑡𝑖</m:t>
                            </m:r>
                          </m:sub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𝑡𝑓</m:t>
                            </m:r>
                          </m:sup>
                          <m:e>
                            <m:f>
                              <m:f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num>
                              <m:den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9" name="CaixaDeTexto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1532" y="2102028"/>
                  <a:ext cx="3342005" cy="560987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ixaDeTexto 7"/>
                <p:cNvSpPr txBox="1"/>
                <p:nvPr/>
              </p:nvSpPr>
              <p:spPr>
                <a:xfrm>
                  <a:off x="1925733" y="1380905"/>
                  <a:ext cx="7711079" cy="6045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Durante a colisão, a única força que importa é a força de interação entre os corpos,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𝑖𝑚𝑝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pt-B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do gráfico, e ela não existia antes de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pt-B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e desaparece depois de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CaixaDeTexto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5733" y="1380905"/>
                  <a:ext cx="7711079" cy="604524"/>
                </a:xfrm>
                <a:prstGeom prst="rect">
                  <a:avLst/>
                </a:prstGeom>
                <a:blipFill>
                  <a:blip r:embed="rId14"/>
                  <a:stretch>
                    <a:fillRect l="-474" t="-3030" b="-909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upo 28"/>
          <p:cNvGrpSpPr/>
          <p:nvPr/>
        </p:nvGrpSpPr>
        <p:grpSpPr>
          <a:xfrm>
            <a:off x="2927649" y="2866041"/>
            <a:ext cx="804694" cy="418578"/>
            <a:chOff x="2862635" y="2847855"/>
            <a:chExt cx="804694" cy="418578"/>
          </a:xfrm>
          <a:solidFill>
            <a:srgbClr val="0070C0"/>
          </a:solidFill>
        </p:grpSpPr>
        <p:sp>
          <p:nvSpPr>
            <p:cNvPr id="11" name="Texto explicativo em elipse 10"/>
            <p:cNvSpPr/>
            <p:nvPr/>
          </p:nvSpPr>
          <p:spPr>
            <a:xfrm>
              <a:off x="2862635" y="2847855"/>
              <a:ext cx="804694" cy="418578"/>
            </a:xfrm>
            <a:prstGeom prst="wedgeEllipseCallout">
              <a:avLst>
                <a:gd name="adj1" fmla="val 7926"/>
                <a:gd name="adj2" fmla="val -88971"/>
              </a:avLst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ixaDeTexto 25"/>
                <p:cNvSpPr txBox="1"/>
                <p:nvPr/>
              </p:nvSpPr>
              <p:spPr>
                <a:xfrm>
                  <a:off x="3054858" y="2907141"/>
                  <a:ext cx="420247" cy="276166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sz="16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</m:acc>
                      </m:oMath>
                    </m:oMathPara>
                  </a14:m>
                  <a:endParaRPr lang="pt-BR" sz="1600" b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CaixaDeTexto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4858" y="2907141"/>
                  <a:ext cx="420247" cy="276166"/>
                </a:xfrm>
                <a:prstGeom prst="rect">
                  <a:avLst/>
                </a:prstGeom>
                <a:blipFill>
                  <a:blip r:embed="rId15"/>
                  <a:stretch>
                    <a:fillRect t="-35556" r="-40580" b="-2666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7684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4451" y="0"/>
            <a:ext cx="5639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70C0"/>
                </a:solidFill>
              </a:rPr>
              <a:t>Exemplo: Colisão entre duas partículas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231180" y="548092"/>
                <a:ext cx="8683663" cy="5875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b="0" dirty="0">
                    <a:ea typeface="Cambria Math" panose="02040503050406030204" pitchFamily="18" charset="0"/>
                  </a:rPr>
                  <a:t>Nesse caso,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acc>
                      <m:accPr>
                        <m:chr m:val="⃗"/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m:rPr>
                        <m:nor/>
                      </m:rPr>
                      <a:rPr lang="pt-BR" b="0" i="0" smtClean="0">
                        <a:latin typeface="Cambria Math" panose="02040503050406030204" pitchFamily="18" charset="0"/>
                      </a:rPr>
                      <m:t>se</m:t>
                    </m:r>
                    <m:r>
                      <m:rPr>
                        <m:nor/>
                      </m:rPr>
                      <a:rPr lang="pt-B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pt-BR" b="0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pt-BR" b="0" i="0" smtClean="0">
                        <a:latin typeface="Cambria Math" panose="02040503050406030204" pitchFamily="18" charset="0"/>
                      </a:rPr>
                      <m:t>ê: </m:t>
                    </m:r>
                    <m:r>
                      <m:rPr>
                        <m:nor/>
                      </m:rPr>
                      <a:rPr lang="pt-BR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varia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çã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da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quantidade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de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movimento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de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uma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part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í</m:t>
                    </m:r>
                    <m:r>
                      <m:rPr>
                        <m:nor/>
                      </m:rPr>
                      <a:rPr lang="pt-B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cula</m:t>
                    </m:r>
                  </m:oMath>
                </a14:m>
                <a:endParaRPr lang="pt-B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é 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igual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ao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impulso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da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ç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exercida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pela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outra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part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í</m:t>
                      </m:r>
                      <m:r>
                        <m:rPr>
                          <m:nor/>
                        </m:rPr>
                        <a:rPr lang="pt-B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cula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80" y="548092"/>
                <a:ext cx="8683663" cy="587597"/>
              </a:xfrm>
              <a:prstGeom prst="rect">
                <a:avLst/>
              </a:prstGeom>
              <a:blipFill>
                <a:blip r:embed="rId2"/>
                <a:stretch>
                  <a:fillRect l="-1685" t="-22917" b="-1770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8" t="7503" r="56553" b="72316"/>
          <a:stretch/>
        </p:blipFill>
        <p:spPr>
          <a:xfrm>
            <a:off x="51480" y="2155998"/>
            <a:ext cx="2869143" cy="2652093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663753" y="2361392"/>
            <a:ext cx="1745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Força impulsiva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048103" y="3612559"/>
            <a:ext cx="1745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Força externa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002315" y="2857833"/>
            <a:ext cx="1745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Força média</a:t>
            </a:r>
          </a:p>
        </p:txBody>
      </p:sp>
      <p:sp>
        <p:nvSpPr>
          <p:cNvPr id="13" name="Forma Livre 12"/>
          <p:cNvSpPr/>
          <p:nvPr/>
        </p:nvSpPr>
        <p:spPr>
          <a:xfrm>
            <a:off x="485926" y="4223065"/>
            <a:ext cx="1856720" cy="45719"/>
          </a:xfrm>
          <a:custGeom>
            <a:avLst/>
            <a:gdLst>
              <a:gd name="connsiteX0" fmla="*/ 0 w 725936"/>
              <a:gd name="connsiteY0" fmla="*/ 41880 h 56133"/>
              <a:gd name="connsiteX1" fmla="*/ 34901 w 725936"/>
              <a:gd name="connsiteY1" fmla="*/ 20940 h 56133"/>
              <a:gd name="connsiteX2" fmla="*/ 55841 w 725936"/>
              <a:gd name="connsiteY2" fmla="*/ 6980 h 56133"/>
              <a:gd name="connsiteX3" fmla="*/ 118662 w 725936"/>
              <a:gd name="connsiteY3" fmla="*/ 13960 h 56133"/>
              <a:gd name="connsiteX4" fmla="*/ 146583 w 725936"/>
              <a:gd name="connsiteY4" fmla="*/ 27920 h 56133"/>
              <a:gd name="connsiteX5" fmla="*/ 167523 w 725936"/>
              <a:gd name="connsiteY5" fmla="*/ 41880 h 56133"/>
              <a:gd name="connsiteX6" fmla="*/ 188464 w 725936"/>
              <a:gd name="connsiteY6" fmla="*/ 48861 h 56133"/>
              <a:gd name="connsiteX7" fmla="*/ 244305 w 725936"/>
              <a:gd name="connsiteY7" fmla="*/ 41880 h 56133"/>
              <a:gd name="connsiteX8" fmla="*/ 286186 w 725936"/>
              <a:gd name="connsiteY8" fmla="*/ 13960 h 56133"/>
              <a:gd name="connsiteX9" fmla="*/ 307127 w 725936"/>
              <a:gd name="connsiteY9" fmla="*/ 6980 h 56133"/>
              <a:gd name="connsiteX10" fmla="*/ 362968 w 725936"/>
              <a:gd name="connsiteY10" fmla="*/ 13960 h 56133"/>
              <a:gd name="connsiteX11" fmla="*/ 390888 w 725936"/>
              <a:gd name="connsiteY11" fmla="*/ 27920 h 56133"/>
              <a:gd name="connsiteX12" fmla="*/ 425789 w 725936"/>
              <a:gd name="connsiteY12" fmla="*/ 55841 h 56133"/>
              <a:gd name="connsiteX13" fmla="*/ 523511 w 725936"/>
              <a:gd name="connsiteY13" fmla="*/ 48861 h 56133"/>
              <a:gd name="connsiteX14" fmla="*/ 544452 w 725936"/>
              <a:gd name="connsiteY14" fmla="*/ 34900 h 56133"/>
              <a:gd name="connsiteX15" fmla="*/ 586333 w 725936"/>
              <a:gd name="connsiteY15" fmla="*/ 0 h 56133"/>
              <a:gd name="connsiteX16" fmla="*/ 635194 w 725936"/>
              <a:gd name="connsiteY16" fmla="*/ 6980 h 56133"/>
              <a:gd name="connsiteX17" fmla="*/ 656134 w 725936"/>
              <a:gd name="connsiteY17" fmla="*/ 27920 h 56133"/>
              <a:gd name="connsiteX18" fmla="*/ 725936 w 725936"/>
              <a:gd name="connsiteY18" fmla="*/ 55841 h 56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25936" h="56133">
                <a:moveTo>
                  <a:pt x="0" y="41880"/>
                </a:moveTo>
                <a:cubicBezTo>
                  <a:pt x="11634" y="34900"/>
                  <a:pt x="23396" y="28130"/>
                  <a:pt x="34901" y="20940"/>
                </a:cubicBezTo>
                <a:cubicBezTo>
                  <a:pt x="42015" y="16494"/>
                  <a:pt x="47481" y="7677"/>
                  <a:pt x="55841" y="6980"/>
                </a:cubicBezTo>
                <a:cubicBezTo>
                  <a:pt x="76837" y="5230"/>
                  <a:pt x="97722" y="11633"/>
                  <a:pt x="118662" y="13960"/>
                </a:cubicBezTo>
                <a:cubicBezTo>
                  <a:pt x="127969" y="18613"/>
                  <a:pt x="137548" y="22758"/>
                  <a:pt x="146583" y="27920"/>
                </a:cubicBezTo>
                <a:cubicBezTo>
                  <a:pt x="153867" y="32082"/>
                  <a:pt x="160020" y="38128"/>
                  <a:pt x="167523" y="41880"/>
                </a:cubicBezTo>
                <a:cubicBezTo>
                  <a:pt x="174104" y="45171"/>
                  <a:pt x="181484" y="46534"/>
                  <a:pt x="188464" y="48861"/>
                </a:cubicBezTo>
                <a:cubicBezTo>
                  <a:pt x="207078" y="46534"/>
                  <a:pt x="226639" y="48189"/>
                  <a:pt x="244305" y="41880"/>
                </a:cubicBezTo>
                <a:cubicBezTo>
                  <a:pt x="260106" y="36237"/>
                  <a:pt x="270269" y="19265"/>
                  <a:pt x="286186" y="13960"/>
                </a:cubicBezTo>
                <a:lnTo>
                  <a:pt x="307127" y="6980"/>
                </a:lnTo>
                <a:cubicBezTo>
                  <a:pt x="325741" y="9307"/>
                  <a:pt x="344770" y="9410"/>
                  <a:pt x="362968" y="13960"/>
                </a:cubicBezTo>
                <a:cubicBezTo>
                  <a:pt x="373063" y="16484"/>
                  <a:pt x="381854" y="22758"/>
                  <a:pt x="390888" y="27920"/>
                </a:cubicBezTo>
                <a:cubicBezTo>
                  <a:pt x="411437" y="39662"/>
                  <a:pt x="410500" y="40551"/>
                  <a:pt x="425789" y="55841"/>
                </a:cubicBezTo>
                <a:cubicBezTo>
                  <a:pt x="458363" y="53514"/>
                  <a:pt x="491351" y="54536"/>
                  <a:pt x="523511" y="48861"/>
                </a:cubicBezTo>
                <a:cubicBezTo>
                  <a:pt x="531773" y="47403"/>
                  <a:pt x="538007" y="40271"/>
                  <a:pt x="544452" y="34900"/>
                </a:cubicBezTo>
                <a:cubicBezTo>
                  <a:pt x="598190" y="-9882"/>
                  <a:pt x="534346" y="34656"/>
                  <a:pt x="586333" y="0"/>
                </a:cubicBezTo>
                <a:cubicBezTo>
                  <a:pt x="602620" y="2327"/>
                  <a:pt x="619918" y="870"/>
                  <a:pt x="635194" y="6980"/>
                </a:cubicBezTo>
                <a:cubicBezTo>
                  <a:pt x="644359" y="10646"/>
                  <a:pt x="648342" y="21860"/>
                  <a:pt x="656134" y="27920"/>
                </a:cubicBezTo>
                <a:cubicBezTo>
                  <a:pt x="698670" y="61004"/>
                  <a:pt x="685169" y="55841"/>
                  <a:pt x="725936" y="55841"/>
                </a:cubicBezTo>
              </a:path>
            </a:pathLst>
          </a:custGeom>
          <a:noFill/>
          <a:ln w="2222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Conector de Seta Reta 14"/>
          <p:cNvCxnSpPr/>
          <p:nvPr/>
        </p:nvCxnSpPr>
        <p:spPr>
          <a:xfrm flipH="1">
            <a:off x="1433232" y="2641930"/>
            <a:ext cx="461042" cy="2092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flipH="1">
            <a:off x="2144901" y="3911631"/>
            <a:ext cx="317383" cy="3114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H="1">
            <a:off x="2002315" y="3114314"/>
            <a:ext cx="152400" cy="3627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upo 11"/>
          <p:cNvGrpSpPr/>
          <p:nvPr/>
        </p:nvGrpSpPr>
        <p:grpSpPr>
          <a:xfrm>
            <a:off x="167523" y="1230345"/>
            <a:ext cx="8976477" cy="1497116"/>
            <a:chOff x="167523" y="1230345"/>
            <a:chExt cx="8976477" cy="1497116"/>
          </a:xfrm>
        </p:grpSpPr>
        <p:sp>
          <p:nvSpPr>
            <p:cNvPr id="5" name="CaixaDeTexto 4"/>
            <p:cNvSpPr txBox="1"/>
            <p:nvPr/>
          </p:nvSpPr>
          <p:spPr>
            <a:xfrm>
              <a:off x="167523" y="1230345"/>
              <a:ext cx="89764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 impulso é definido em termos de uma única força. Apesar do teorema impulso-quantidade de movimento dar a variação da quantidade de movimento causada pelo impulso da força </a:t>
              </a:r>
              <a:r>
                <a:rPr lang="pt-BR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RESULTANTE, </a:t>
              </a:r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um processo de colisão, isso não fará diferença dentro da precisão típica necessária.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tângulo 18"/>
                <p:cNvSpPr/>
                <p:nvPr/>
              </p:nvSpPr>
              <p:spPr>
                <a:xfrm>
                  <a:off x="3408792" y="2004058"/>
                  <a:ext cx="1388393" cy="72340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B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𝑡𝑓</m:t>
                            </m:r>
                          </m:sup>
                          <m:e>
                            <m:acc>
                              <m:accPr>
                                <m:chr m:val="⃗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  <m:r>
                              <m:rPr>
                                <m:brk m:alnAt="23"/>
                              </m:rPr>
                              <a:rPr lang="pt-BR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nary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19" name="Retângulo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8792" y="2004058"/>
                  <a:ext cx="1388393" cy="72340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upo 13"/>
          <p:cNvGrpSpPr/>
          <p:nvPr/>
        </p:nvGrpSpPr>
        <p:grpSpPr>
          <a:xfrm>
            <a:off x="3364433" y="2138801"/>
            <a:ext cx="5779567" cy="937159"/>
            <a:chOff x="3364433" y="2138801"/>
            <a:chExt cx="5779567" cy="937159"/>
          </a:xfrm>
        </p:grpSpPr>
        <p:sp>
          <p:nvSpPr>
            <p:cNvPr id="20" name="CaixaDeTexto 19"/>
            <p:cNvSpPr txBox="1"/>
            <p:nvPr/>
          </p:nvSpPr>
          <p:spPr>
            <a:xfrm>
              <a:off x="4989322" y="2138801"/>
              <a:ext cx="41546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Área </a:t>
              </a:r>
              <a:r>
                <a:rPr lang="pt-BR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 </a:t>
              </a:r>
              <a:r>
                <a:rPr lang="pt-B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Intensidade do impulso dessa força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aixaDeTexto 20"/>
                <p:cNvSpPr txBox="1"/>
                <p:nvPr/>
              </p:nvSpPr>
              <p:spPr>
                <a:xfrm>
                  <a:off x="3364433" y="2790048"/>
                  <a:ext cx="3494675" cy="2859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𝑟𝑒𝑎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𝑅𝐸𝑇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Â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𝑁𝐺𝑈𝐿𝑂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𝑑𝑖𝑎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1" name="CaixaDeTexto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4433" y="2790048"/>
                  <a:ext cx="3494675" cy="285912"/>
                </a:xfrm>
                <a:prstGeom prst="rect">
                  <a:avLst/>
                </a:prstGeom>
                <a:blipFill>
                  <a:blip r:embed="rId5"/>
                  <a:stretch>
                    <a:fillRect l="-175" t="-8511" b="-1914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upo 17"/>
          <p:cNvGrpSpPr/>
          <p:nvPr/>
        </p:nvGrpSpPr>
        <p:grpSpPr>
          <a:xfrm>
            <a:off x="3316707" y="3108402"/>
            <a:ext cx="5656163" cy="667365"/>
            <a:chOff x="3316707" y="3108402"/>
            <a:chExt cx="5656163" cy="6673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tângulo 21"/>
                <p:cNvSpPr/>
                <p:nvPr/>
              </p:nvSpPr>
              <p:spPr>
                <a:xfrm>
                  <a:off x="3316707" y="3122447"/>
                  <a:ext cx="1256305" cy="6533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B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𝑡𝑓</m:t>
                            </m:r>
                          </m:sup>
                          <m:e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  <m:r>
                              <m:rPr>
                                <m:brk m:alnAt="23"/>
                              </m:rPr>
                              <a:rPr lang="pt-B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nary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22" name="Retângulo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6707" y="3122447"/>
                  <a:ext cx="1256305" cy="6533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CaixaDeTexto 22"/>
                <p:cNvSpPr txBox="1"/>
                <p:nvPr/>
              </p:nvSpPr>
              <p:spPr>
                <a:xfrm>
                  <a:off x="4573012" y="3108402"/>
                  <a:ext cx="3222805" cy="6310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nary>
                          <m:nary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𝑡𝑓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é</m:t>
                                </m:r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𝑑𝑖𝑎</m:t>
                                </m:r>
                              </m:sub>
                            </m:s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é</m:t>
                                </m:r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𝑑𝑖𝑎</m:t>
                                </m:r>
                              </m:sub>
                            </m:sSub>
                            <m:nary>
                              <m:nary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𝑡𝑓</m:t>
                                </m:r>
                              </m:sup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e>
                            </m:nary>
                          </m:e>
                        </m:nary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3" name="CaixaDeTexto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3012" y="3108402"/>
                  <a:ext cx="3222805" cy="631070"/>
                </a:xfrm>
                <a:prstGeom prst="rect">
                  <a:avLst/>
                </a:prstGeom>
                <a:blipFill>
                  <a:blip r:embed="rId7"/>
                  <a:stretch>
                    <a:fillRect b="-97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ixaDeTexto 23"/>
                <p:cNvSpPr txBox="1"/>
                <p:nvPr/>
              </p:nvSpPr>
              <p:spPr>
                <a:xfrm>
                  <a:off x="7795817" y="3242613"/>
                  <a:ext cx="1177053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𝑑𝑖𝑎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4" name="CaixaDeTexto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5817" y="3242613"/>
                  <a:ext cx="1177053" cy="310598"/>
                </a:xfrm>
                <a:prstGeom prst="rect">
                  <a:avLst/>
                </a:prstGeom>
                <a:blipFill>
                  <a:blip r:embed="rId8"/>
                  <a:stretch>
                    <a:fillRect l="-1554" t="-43137" r="-3109" b="-1764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upo 28"/>
          <p:cNvGrpSpPr/>
          <p:nvPr/>
        </p:nvGrpSpPr>
        <p:grpSpPr>
          <a:xfrm>
            <a:off x="3358201" y="3819780"/>
            <a:ext cx="5785798" cy="646331"/>
            <a:chOff x="3358201" y="3819780"/>
            <a:chExt cx="5785798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ixaDeTexto 24"/>
                <p:cNvSpPr txBox="1"/>
                <p:nvPr/>
              </p:nvSpPr>
              <p:spPr>
                <a:xfrm>
                  <a:off x="3358201" y="3833587"/>
                  <a:ext cx="1627369" cy="3328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</m:acc>
                          </m:e>
                        </m:d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=|</m:t>
                        </m:r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𝑑𝑖𝑎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5" name="CaixaDeTexto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8201" y="3833587"/>
                  <a:ext cx="1627369" cy="332848"/>
                </a:xfrm>
                <a:prstGeom prst="rect">
                  <a:avLst/>
                </a:prstGeom>
                <a:blipFill>
                  <a:blip r:embed="rId9"/>
                  <a:stretch>
                    <a:fillRect t="-40741" r="-2247" b="-25926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ixaDeTexto 25"/>
                <p:cNvSpPr txBox="1"/>
                <p:nvPr/>
              </p:nvSpPr>
              <p:spPr>
                <a:xfrm>
                  <a:off x="5262550" y="3833587"/>
                  <a:ext cx="1241494" cy="33836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𝑖𝑚𝑝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≫</m:t>
                        </m:r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𝑒𝑥𝑡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6" name="CaixaDeTexto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550" y="3833587"/>
                  <a:ext cx="1241494" cy="338362"/>
                </a:xfrm>
                <a:prstGeom prst="rect">
                  <a:avLst/>
                </a:prstGeom>
                <a:blipFill>
                  <a:blip r:embed="rId10"/>
                  <a:stretch>
                    <a:fillRect l="-3431" t="-40000" r="-7353" b="-23636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CaixaDeTexto 26"/>
            <p:cNvSpPr txBox="1"/>
            <p:nvPr/>
          </p:nvSpPr>
          <p:spPr>
            <a:xfrm>
              <a:off x="6742088" y="3819780"/>
              <a:ext cx="24019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rgbClr val="FF0000"/>
                  </a:solidFill>
                </a:rPr>
                <a:t>Gravidade e atrito podem ser ignorados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/>
              <p:cNvSpPr txBox="1"/>
              <p:nvPr/>
            </p:nvSpPr>
            <p:spPr>
              <a:xfrm>
                <a:off x="3316707" y="4329676"/>
                <a:ext cx="1803635" cy="31059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=|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𝑑𝑖𝑎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8" name="CaixaDeTex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707" y="4329676"/>
                <a:ext cx="1803635" cy="310598"/>
              </a:xfrm>
              <a:prstGeom prst="rect">
                <a:avLst/>
              </a:prstGeom>
              <a:blipFill>
                <a:blip r:embed="rId11"/>
                <a:stretch>
                  <a:fillRect t="-41176" r="-2027" b="-33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073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777" y="314085"/>
            <a:ext cx="805286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600"/>
              </a:spcAft>
            </a:pP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 goleiro espalma a bola, com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0,4 kg 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massa, que vem na horizontal a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80 km/h 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 retorna para o jogador formando um ângulo de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  <a:r>
              <a:rPr lang="pt-BR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 a horizontal e a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30 km/h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     O contato c/ a mão do goleiro dura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0,05 s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Aceleração uniforme durante a colisão.</a:t>
            </a:r>
          </a:p>
          <a:p>
            <a:pPr hangingPunct="0">
              <a:spcAft>
                <a:spcPts val="600"/>
              </a:spcAft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Determine</a:t>
            </a:r>
            <a:r>
              <a:rPr lang="pt-BR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força na mão do goleiro.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53681" y="25802"/>
            <a:ext cx="7776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70C0"/>
                </a:solidFill>
              </a:rPr>
              <a:t>Lista 2 ex. 7. 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Força na mão do goleiro ao espalmar a bola – duas dimensões</a:t>
            </a:r>
            <a:endParaRPr lang="pt-BR" sz="2000" dirty="0">
              <a:solidFill>
                <a:srgbClr val="0070C0"/>
              </a:solidFill>
            </a:endParaRPr>
          </a:p>
        </p:txBody>
      </p:sp>
      <p:grpSp>
        <p:nvGrpSpPr>
          <p:cNvPr id="26" name="Agrupar 25"/>
          <p:cNvGrpSpPr/>
          <p:nvPr/>
        </p:nvGrpSpPr>
        <p:grpSpPr>
          <a:xfrm>
            <a:off x="8052867" y="523544"/>
            <a:ext cx="983558" cy="931056"/>
            <a:chOff x="6241828" y="3281175"/>
            <a:chExt cx="983558" cy="931056"/>
          </a:xfrm>
        </p:grpSpPr>
        <p:cxnSp>
          <p:nvCxnSpPr>
            <p:cNvPr id="19" name="Conector de Seta Reta 18"/>
            <p:cNvCxnSpPr/>
            <p:nvPr/>
          </p:nvCxnSpPr>
          <p:spPr>
            <a:xfrm>
              <a:off x="6485324" y="3935232"/>
              <a:ext cx="6963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de Seta Reta 20"/>
            <p:cNvCxnSpPr/>
            <p:nvPr/>
          </p:nvCxnSpPr>
          <p:spPr>
            <a:xfrm flipV="1">
              <a:off x="6485324" y="3365607"/>
              <a:ext cx="0" cy="569625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ixaDeTexto 23"/>
            <p:cNvSpPr txBox="1"/>
            <p:nvPr/>
          </p:nvSpPr>
          <p:spPr>
            <a:xfrm>
              <a:off x="6948761" y="3935232"/>
              <a:ext cx="2766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6241828" y="3281175"/>
              <a:ext cx="5916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6243877" y="1177601"/>
            <a:ext cx="2726191" cy="1069138"/>
            <a:chOff x="6249014" y="1311156"/>
            <a:chExt cx="2726191" cy="1069138"/>
          </a:xfrm>
        </p:grpSpPr>
        <p:grpSp>
          <p:nvGrpSpPr>
            <p:cNvPr id="17" name="Agrupar 16"/>
            <p:cNvGrpSpPr/>
            <p:nvPr/>
          </p:nvGrpSpPr>
          <p:grpSpPr>
            <a:xfrm>
              <a:off x="6249014" y="1311156"/>
              <a:ext cx="2726191" cy="1069138"/>
              <a:chOff x="6249014" y="1311156"/>
              <a:chExt cx="2726191" cy="1069138"/>
            </a:xfrm>
          </p:grpSpPr>
          <p:pic>
            <p:nvPicPr>
              <p:cNvPr id="5122" name="Picture 2" descr="Desenho de bola da fifa 2014 pintado e colorido por Martns o dia ...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9014" y="1649710"/>
                <a:ext cx="932660" cy="7305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2" descr="Desenho de bola da fifa 2014 pintado e colorido por Martns o dia ...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68453" y="1649710"/>
                <a:ext cx="932660" cy="7305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CaixaDeTexto 3"/>
              <p:cNvSpPr txBox="1"/>
              <p:nvPr/>
            </p:nvSpPr>
            <p:spPr>
              <a:xfrm>
                <a:off x="6357091" y="1375442"/>
                <a:ext cx="67619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Antes</a:t>
                </a:r>
              </a:p>
            </p:txBody>
          </p:sp>
          <p:sp>
            <p:nvSpPr>
              <p:cNvPr id="7" name="CaixaDeTexto 6"/>
              <p:cNvSpPr txBox="1"/>
              <p:nvPr/>
            </p:nvSpPr>
            <p:spPr>
              <a:xfrm>
                <a:off x="7935289" y="1311156"/>
                <a:ext cx="9302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Depois</a:t>
                </a:r>
              </a:p>
            </p:txBody>
          </p:sp>
          <p:cxnSp>
            <p:nvCxnSpPr>
              <p:cNvPr id="8" name="Conector de Seta Reta 7"/>
              <p:cNvCxnSpPr/>
              <p:nvPr/>
            </p:nvCxnSpPr>
            <p:spPr>
              <a:xfrm flipV="1">
                <a:off x="6948761" y="2010920"/>
                <a:ext cx="645459" cy="768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ector de Seta Reta 9"/>
              <p:cNvCxnSpPr/>
              <p:nvPr/>
            </p:nvCxnSpPr>
            <p:spPr>
              <a:xfrm flipH="1" flipV="1">
                <a:off x="7594220" y="1600298"/>
                <a:ext cx="798639" cy="41446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to 11"/>
              <p:cNvCxnSpPr/>
              <p:nvPr/>
            </p:nvCxnSpPr>
            <p:spPr>
              <a:xfrm flipV="1">
                <a:off x="7691971" y="1999394"/>
                <a:ext cx="1283234" cy="1536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CaixaDeTexto 13"/>
                  <p:cNvSpPr txBox="1"/>
                  <p:nvPr/>
                </p:nvSpPr>
                <p:spPr>
                  <a:xfrm>
                    <a:off x="7630989" y="1705106"/>
                    <a:ext cx="20069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14" name="CaixaDeTexto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30989" y="1705106"/>
                    <a:ext cx="200696" cy="27699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7273" r="-18182" b="-8889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Arco 14"/>
              <p:cNvSpPr/>
              <p:nvPr/>
            </p:nvSpPr>
            <p:spPr>
              <a:xfrm rot="14373027">
                <a:off x="7853707" y="1757978"/>
                <a:ext cx="353465" cy="315045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ixaDeTexto 26"/>
                <p:cNvSpPr txBox="1"/>
                <p:nvPr/>
              </p:nvSpPr>
              <p:spPr>
                <a:xfrm>
                  <a:off x="7105445" y="1683314"/>
                  <a:ext cx="26154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7" name="CaixaDeTexto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5445" y="1683314"/>
                  <a:ext cx="26154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1429" t="-43478" r="-78571" b="-19565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aixaDeTexto 28"/>
                <p:cNvSpPr txBox="1"/>
                <p:nvPr/>
              </p:nvSpPr>
              <p:spPr>
                <a:xfrm>
                  <a:off x="7691971" y="1351421"/>
                  <a:ext cx="288028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9" name="CaixaDeTex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971" y="1351421"/>
                  <a:ext cx="288028" cy="299249"/>
                </a:xfrm>
                <a:prstGeom prst="rect">
                  <a:avLst/>
                </a:prstGeom>
                <a:blipFill>
                  <a:blip r:embed="rId5"/>
                  <a:stretch>
                    <a:fillRect l="-19149" t="-42857" r="-68085" b="-2857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upo 5"/>
          <p:cNvGrpSpPr/>
          <p:nvPr/>
        </p:nvGrpSpPr>
        <p:grpSpPr>
          <a:xfrm>
            <a:off x="58275" y="1556296"/>
            <a:ext cx="5717423" cy="633099"/>
            <a:chOff x="55688" y="1794341"/>
            <a:chExt cx="5717423" cy="6330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CaixaDeTexto 29"/>
                <p:cNvSpPr txBox="1"/>
                <p:nvPr/>
              </p:nvSpPr>
              <p:spPr>
                <a:xfrm>
                  <a:off x="2442537" y="2181219"/>
                  <a:ext cx="1583895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=22 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em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30" name="CaixaDeTexto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2537" y="2181219"/>
                  <a:ext cx="1583895" cy="24622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54" t="-37500" b="-35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CaixaDeTexto 31"/>
                <p:cNvSpPr txBox="1"/>
                <p:nvPr/>
              </p:nvSpPr>
              <p:spPr>
                <a:xfrm>
                  <a:off x="55688" y="1794341"/>
                  <a:ext cx="2157611" cy="46750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|=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30</m:t>
                            </m:r>
                            <m: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km</m:t>
                            </m:r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=8,3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32" name="CaixaDeTexto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88" y="1794341"/>
                  <a:ext cx="2157611" cy="46750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CaixaDeTexto 32"/>
                <p:cNvSpPr txBox="1"/>
                <p:nvPr/>
              </p:nvSpPr>
              <p:spPr>
                <a:xfrm>
                  <a:off x="2377566" y="1910894"/>
                  <a:ext cx="3395545" cy="2659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=−8,3</m:t>
                        </m:r>
                        <m:func>
                          <m:func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  <m:acc>
                          <m:accPr>
                            <m:chr m:val="⃗"/>
                            <m:ctrlPr>
                              <a:rPr lang="pt-BR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+8,3 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sen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em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33" name="CaixaDeTexto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7566" y="1910894"/>
                  <a:ext cx="3395545" cy="26597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539" t="-31818" r="-180" b="-25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CaixaDeTexto 30"/>
          <p:cNvSpPr txBox="1"/>
          <p:nvPr/>
        </p:nvSpPr>
        <p:spPr>
          <a:xfrm>
            <a:off x="11777" y="2183772"/>
            <a:ext cx="8992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Supondo que a aceleração seja constante durante a defesa, o impulso sobre a bola (</a:t>
            </a:r>
            <a:r>
              <a:rPr lang="pt-B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força do goleiro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ixaDeTexto 37"/>
              <p:cNvSpPr txBox="1"/>
              <p:nvPr/>
            </p:nvSpPr>
            <p:spPr>
              <a:xfrm>
                <a:off x="48737" y="2806001"/>
                <a:ext cx="6519029" cy="2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=0,4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−8,3</m:t>
                          </m:r>
                          <m:func>
                            <m:func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sz="16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func>
                          <m:acc>
                            <m:accPr>
                              <m:chr m:val="⃗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+8,3 </m:t>
                          </m:r>
                          <m:r>
                            <m:rPr>
                              <m:sty m:val="p"/>
                            </m:rP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sen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 3</m:t>
                          </m:r>
                          <m:sSup>
                            <m:sSup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</m:d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=−2,9 </m:t>
                      </m:r>
                      <m:acc>
                        <m:accPr>
                          <m:chr m:val="⃗"/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+1,7 </m:t>
                      </m:r>
                      <m:acc>
                        <m:accPr>
                          <m:chr m:val="⃗"/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em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38" name="CaixaDeTexto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7" y="2806001"/>
                <a:ext cx="6519029" cy="265970"/>
              </a:xfrm>
              <a:prstGeom prst="rect">
                <a:avLst/>
              </a:prstGeom>
              <a:blipFill>
                <a:blip r:embed="rId9"/>
                <a:stretch>
                  <a:fillRect l="-374" t="-31818" b="-25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upo 10"/>
          <p:cNvGrpSpPr/>
          <p:nvPr/>
        </p:nvGrpSpPr>
        <p:grpSpPr>
          <a:xfrm>
            <a:off x="94067" y="2461851"/>
            <a:ext cx="6153210" cy="276166"/>
            <a:chOff x="90667" y="2710605"/>
            <a:chExt cx="6153210" cy="2761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CaixaDeTexto 34"/>
                <p:cNvSpPr txBox="1"/>
                <p:nvPr/>
              </p:nvSpPr>
              <p:spPr>
                <a:xfrm>
                  <a:off x="90667" y="2710605"/>
                  <a:ext cx="672492" cy="2761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35" name="CaixaDeTexto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67" y="2710605"/>
                  <a:ext cx="672492" cy="276166"/>
                </a:xfrm>
                <a:prstGeom prst="rect">
                  <a:avLst/>
                </a:prstGeom>
                <a:blipFill>
                  <a:blip r:embed="rId10"/>
                  <a:stretch>
                    <a:fillRect l="-9091" t="-35556" r="-46364" b="-3111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CaixaDeTexto 36"/>
                <p:cNvSpPr txBox="1"/>
                <p:nvPr/>
              </p:nvSpPr>
              <p:spPr>
                <a:xfrm>
                  <a:off x="2598777" y="2710605"/>
                  <a:ext cx="3645100" cy="2744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=0,4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×22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=8,8 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em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kg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37" name="CaixaDeTexto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777" y="2710605"/>
                  <a:ext cx="3645100" cy="27443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669" t="-22222" b="-3111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upo 12"/>
          <p:cNvGrpSpPr/>
          <p:nvPr/>
        </p:nvGrpSpPr>
        <p:grpSpPr>
          <a:xfrm>
            <a:off x="32931" y="3150557"/>
            <a:ext cx="7101871" cy="268982"/>
            <a:chOff x="83725" y="3419843"/>
            <a:chExt cx="7101871" cy="2689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aixaDeTexto 35"/>
                <p:cNvSpPr txBox="1"/>
                <p:nvPr/>
              </p:nvSpPr>
              <p:spPr>
                <a:xfrm>
                  <a:off x="1474710" y="3419843"/>
                  <a:ext cx="2744662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−2,9 </m:t>
                            </m:r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+1,7 </m:t>
                            </m:r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acc>
                          </m:e>
                        </m:d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−(8,8 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36" name="CaixaDeTexto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4710" y="3419843"/>
                  <a:ext cx="2744662" cy="246221"/>
                </a:xfrm>
                <a:prstGeom prst="rect">
                  <a:avLst/>
                </a:prstGeom>
                <a:blipFill>
                  <a:blip r:embed="rId14"/>
                  <a:stretch>
                    <a:fillRect l="-1111" t="-37500" r="-8444" b="-35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CaixaDeTexto 40"/>
                <p:cNvSpPr txBox="1"/>
                <p:nvPr/>
              </p:nvSpPr>
              <p:spPr>
                <a:xfrm>
                  <a:off x="83725" y="3422855"/>
                  <a:ext cx="1190775" cy="2659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41" name="CaixaDeTexto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25" y="3422855"/>
                  <a:ext cx="1190775" cy="265970"/>
                </a:xfrm>
                <a:prstGeom prst="rect">
                  <a:avLst/>
                </a:prstGeom>
                <a:blipFill>
                  <a:blip r:embed="rId15"/>
                  <a:stretch>
                    <a:fillRect l="-3077" t="-31818" r="-21026" b="-25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CaixaDeTexto 41"/>
                <p:cNvSpPr txBox="1"/>
                <p:nvPr/>
              </p:nvSpPr>
              <p:spPr>
                <a:xfrm>
                  <a:off x="4419582" y="3419843"/>
                  <a:ext cx="276601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−11,7 </m:t>
                          </m:r>
                          <m:acc>
                            <m:accPr>
                              <m:chr m:val="⃗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</m:acc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+1,7 </m:t>
                          </m:r>
                          <m:acc>
                            <m:accPr>
                              <m:chr m:val="⃗"/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</m:d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kg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a14:m>
                  <a:r>
                    <a:rPr lang="pt-BR" sz="1600" dirty="0"/>
                    <a:t> </a:t>
                  </a:r>
                </a:p>
              </p:txBody>
            </p:sp>
          </mc:Choice>
          <mc:Fallback xmlns="">
            <p:sp>
              <p:nvSpPr>
                <p:cNvPr id="42" name="CaixaDeTexto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582" y="3419843"/>
                  <a:ext cx="2766014" cy="246221"/>
                </a:xfrm>
                <a:prstGeom prst="rect">
                  <a:avLst/>
                </a:prstGeom>
                <a:blipFill>
                  <a:blip r:embed="rId16"/>
                  <a:stretch>
                    <a:fillRect l="-2649" t="-40000" b="-325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upo 19"/>
          <p:cNvGrpSpPr/>
          <p:nvPr/>
        </p:nvGrpSpPr>
        <p:grpSpPr>
          <a:xfrm>
            <a:off x="3237071" y="3886303"/>
            <a:ext cx="4626871" cy="501099"/>
            <a:chOff x="4199127" y="4346697"/>
            <a:chExt cx="4626871" cy="5010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CaixaDeTexto 44"/>
                <p:cNvSpPr txBox="1"/>
                <p:nvPr/>
              </p:nvSpPr>
              <p:spPr>
                <a:xfrm>
                  <a:off x="7401697" y="4459163"/>
                  <a:ext cx="1424301" cy="2761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|=236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45" name="CaixaDeTexto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1697" y="4459163"/>
                  <a:ext cx="1424301" cy="276166"/>
                </a:xfrm>
                <a:prstGeom prst="rect">
                  <a:avLst/>
                </a:prstGeom>
                <a:blipFill>
                  <a:blip r:embed="rId19"/>
                  <a:stretch>
                    <a:fillRect l="-3419" t="-34783" r="-1709" b="-2826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CaixaDeTexto 46"/>
                <p:cNvSpPr txBox="1"/>
                <p:nvPr/>
              </p:nvSpPr>
              <p:spPr>
                <a:xfrm>
                  <a:off x="4199127" y="4346697"/>
                  <a:ext cx="2935675" cy="5010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|=</m:t>
                        </m:r>
                        <m:rad>
                          <m:radPr>
                            <m:degHide m:val="on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𝑚𝑒𝑑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+(</m:t>
                            </m:r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𝑚𝑒𝑑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47" name="CaixaDeTexto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9127" y="4346697"/>
                  <a:ext cx="2935675" cy="501099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upo 17"/>
          <p:cNvGrpSpPr/>
          <p:nvPr/>
        </p:nvGrpSpPr>
        <p:grpSpPr>
          <a:xfrm>
            <a:off x="94808" y="3448368"/>
            <a:ext cx="6284526" cy="514146"/>
            <a:chOff x="3308252" y="3710651"/>
            <a:chExt cx="6284526" cy="5141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CaixaDeTexto 45"/>
                <p:cNvSpPr txBox="1"/>
                <p:nvPr/>
              </p:nvSpPr>
              <p:spPr>
                <a:xfrm>
                  <a:off x="3308252" y="3739023"/>
                  <a:ext cx="988989" cy="4857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46" name="CaixaDeTexto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8252" y="3739023"/>
                  <a:ext cx="988989" cy="48577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aixaDeTexto 47"/>
                <p:cNvSpPr txBox="1"/>
                <p:nvPr/>
              </p:nvSpPr>
              <p:spPr>
                <a:xfrm>
                  <a:off x="5024989" y="3710651"/>
                  <a:ext cx="4567789" cy="511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𝑏𝑜𝑙𝑎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𝑔𝑜𝑙𝑒𝑖𝑟𝑜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−11,7 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acc>
                                <m:r>
                                  <a:rPr lang="pt-B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+1,7 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acc>
                              </m:e>
                            </m:d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0,05</m:t>
                            </m:r>
                          </m:den>
                        </m:f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=−234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+34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48" name="CaixaDeTexto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4989" y="3710651"/>
                  <a:ext cx="4567789" cy="511807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tângulo 8"/>
              <p:cNvSpPr/>
              <p:nvPr/>
            </p:nvSpPr>
            <p:spPr>
              <a:xfrm>
                <a:off x="-7537" y="3951449"/>
                <a:ext cx="3074944" cy="4359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𝑔𝑜𝑙𝑒𝑖𝑟𝑜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𝑏𝑜𝑙𝑎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=234</m:t>
                      </m:r>
                      <m:acc>
                        <m:accPr>
                          <m:chr m:val="⃗"/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34</m:t>
                      </m:r>
                      <m:acc>
                        <m:accPr>
                          <m:chr m:val="⃗"/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pt-BR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537" y="3951449"/>
                <a:ext cx="3074944" cy="435953"/>
              </a:xfrm>
              <a:prstGeom prst="rect">
                <a:avLst/>
              </a:prstGeom>
              <a:blipFill>
                <a:blip r:embed="rId23"/>
                <a:stretch>
                  <a:fillRect t="-19444" r="-1786" b="-694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Agrupar 22">
            <a:extLst>
              <a:ext uri="{FF2B5EF4-FFF2-40B4-BE49-F238E27FC236}">
                <a16:creationId xmlns:a16="http://schemas.microsoft.com/office/drawing/2014/main" id="{A478D827-EBD5-BE59-018C-7C00A9F15382}"/>
              </a:ext>
            </a:extLst>
          </p:cNvPr>
          <p:cNvGrpSpPr/>
          <p:nvPr/>
        </p:nvGrpSpPr>
        <p:grpSpPr>
          <a:xfrm>
            <a:off x="135533" y="4336201"/>
            <a:ext cx="7406467" cy="584775"/>
            <a:chOff x="135533" y="4336201"/>
            <a:chExt cx="7406467" cy="584775"/>
          </a:xfrm>
        </p:grpSpPr>
        <p:grpSp>
          <p:nvGrpSpPr>
            <p:cNvPr id="16" name="Grupo 15"/>
            <p:cNvGrpSpPr/>
            <p:nvPr/>
          </p:nvGrpSpPr>
          <p:grpSpPr>
            <a:xfrm>
              <a:off x="2529447" y="4336572"/>
              <a:ext cx="5012553" cy="510845"/>
              <a:chOff x="68570" y="3776913"/>
              <a:chExt cx="4246471" cy="510845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4" name="CaixaDeTexto 33"/>
                  <p:cNvSpPr txBox="1"/>
                  <p:nvPr/>
                </p:nvSpPr>
                <p:spPr>
                  <a:xfrm>
                    <a:off x="68570" y="3776913"/>
                    <a:ext cx="1758366" cy="51084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sz="1600" b="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den>
                          </m:f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pt-BR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−34</m:t>
                              </m:r>
                            </m:num>
                            <m:den>
                              <m:r>
                                <a:rPr lang="pt-B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234</m:t>
                              </m:r>
                            </m:den>
                          </m:f>
                        </m:oMath>
                      </m:oMathPara>
                    </a14:m>
                    <a:endParaRPr lang="pt-BR" sz="1600" dirty="0"/>
                  </a:p>
                </p:txBody>
              </p:sp>
            </mc:Choice>
            <mc:Fallback>
              <p:sp>
                <p:nvSpPr>
                  <p:cNvPr id="34" name="CaixaDeTexto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70" y="3776913"/>
                    <a:ext cx="1758366" cy="510845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3" name="CaixaDeTexto 42"/>
                  <p:cNvSpPr txBox="1"/>
                  <p:nvPr/>
                </p:nvSpPr>
                <p:spPr>
                  <a:xfrm>
                    <a:off x="2144123" y="3893835"/>
                    <a:ext cx="217091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atan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−0,145</m:t>
                                  </m:r>
                                </m:e>
                              </m:d>
                            </m:e>
                          </m:func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−8°</m:t>
                          </m:r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>
              <p:sp>
                <p:nvSpPr>
                  <p:cNvPr id="43" name="CaixaDeTexto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4123" y="3893835"/>
                    <a:ext cx="2170918" cy="276999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905" r="-166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CaixaDeTexto 21">
                  <a:extLst>
                    <a:ext uri="{FF2B5EF4-FFF2-40B4-BE49-F238E27FC236}">
                      <a16:creationId xmlns:a16="http://schemas.microsoft.com/office/drawing/2014/main" id="{0D986671-066F-F184-FAF6-9B42374A58DB}"/>
                    </a:ext>
                  </a:extLst>
                </p:cNvPr>
                <p:cNvSpPr txBox="1"/>
                <p:nvPr/>
              </p:nvSpPr>
              <p:spPr>
                <a:xfrm>
                  <a:off x="135533" y="4336201"/>
                  <a:ext cx="246664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600" dirty="0"/>
                    <a:t>O ângulo </a:t>
                  </a:r>
                  <a14:m>
                    <m:oMath xmlns:m="http://schemas.openxmlformats.org/officeDocument/2006/math"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a14:m>
                  <a:r>
                    <a:rPr lang="pt-BR" sz="1600" dirty="0"/>
                    <a:t>  que a força </a:t>
                  </a:r>
                </a:p>
                <a:p>
                  <a:r>
                    <a:rPr lang="pt-BR" sz="1600" dirty="0"/>
                    <a:t>faz com a horizontal: </a:t>
                  </a:r>
                </a:p>
              </p:txBody>
            </p:sp>
          </mc:Choice>
          <mc:Fallback>
            <p:sp>
              <p:nvSpPr>
                <p:cNvPr id="22" name="CaixaDeTexto 21">
                  <a:extLst>
                    <a:ext uri="{FF2B5EF4-FFF2-40B4-BE49-F238E27FC236}">
                      <a16:creationId xmlns:a16="http://schemas.microsoft.com/office/drawing/2014/main" id="{0D986671-066F-F184-FAF6-9B42374A58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33" y="4336201"/>
                  <a:ext cx="2466644" cy="584775"/>
                </a:xfrm>
                <a:prstGeom prst="rect">
                  <a:avLst/>
                </a:prstGeom>
                <a:blipFill>
                  <a:blip r:embed="rId26"/>
                  <a:stretch>
                    <a:fillRect l="-1235" t="-3125" b="-125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2577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777" y="341532"/>
            <a:ext cx="80528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goleiro espalma a bola, com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0,4 kg 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massa, que bate em sua mão vinda na direção horizontal a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km/h (</a:t>
            </a:r>
            <a:r>
              <a:rPr lang="pt-B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m/s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retorna para o jogador que chutou a bola, horizontalmente</a:t>
            </a:r>
            <a:b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a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km/h (</a:t>
            </a:r>
            <a:r>
              <a:rPr lang="pt-B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8,3 m/s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Nessa espalmada, a mão do goleiro recua uma distância </a:t>
            </a:r>
            <a:r>
              <a:rPr lang="pt-BR" sz="1600" b="1" i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pt-B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30 cm</a:t>
            </a:r>
            <a:r>
              <a:rPr lang="pt-BR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dirty="0"/>
              <a:t> </a:t>
            </a:r>
          </a:p>
          <a:p>
            <a:pPr lvl="0" hangingPunct="0"/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Calcule a força média na bola devido à mão do goleiro.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4999" y="68333"/>
            <a:ext cx="774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Lista 2 ex. 6. 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Força na mão do goleiro ao espalmar a bola – uma dimensão</a:t>
            </a:r>
            <a:endParaRPr lang="pt-BR" dirty="0">
              <a:solidFill>
                <a:srgbClr val="0070C0"/>
              </a:solidFill>
            </a:endParaRPr>
          </a:p>
        </p:txBody>
      </p:sp>
      <p:grpSp>
        <p:nvGrpSpPr>
          <p:cNvPr id="26" name="Agrupar 25"/>
          <p:cNvGrpSpPr/>
          <p:nvPr/>
        </p:nvGrpSpPr>
        <p:grpSpPr>
          <a:xfrm>
            <a:off x="6585292" y="1012554"/>
            <a:ext cx="1584000" cy="338554"/>
            <a:chOff x="6526736" y="3818987"/>
            <a:chExt cx="1584000" cy="338554"/>
          </a:xfrm>
        </p:grpSpPr>
        <p:cxnSp>
          <p:nvCxnSpPr>
            <p:cNvPr id="19" name="Conector de Seta Reta 18"/>
            <p:cNvCxnSpPr/>
            <p:nvPr/>
          </p:nvCxnSpPr>
          <p:spPr>
            <a:xfrm>
              <a:off x="6526736" y="4130549"/>
              <a:ext cx="1584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ixaDeTexto 23"/>
            <p:cNvSpPr txBox="1"/>
            <p:nvPr/>
          </p:nvSpPr>
          <p:spPr>
            <a:xfrm>
              <a:off x="7794073" y="3818987"/>
              <a:ext cx="2766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C273469-5708-E632-A9CA-757E6BC7C69F}"/>
              </a:ext>
            </a:extLst>
          </p:cNvPr>
          <p:cNvGrpSpPr/>
          <p:nvPr/>
        </p:nvGrpSpPr>
        <p:grpSpPr>
          <a:xfrm>
            <a:off x="118569" y="1448071"/>
            <a:ext cx="2092431" cy="282695"/>
            <a:chOff x="118569" y="1448071"/>
            <a:chExt cx="2092431" cy="28269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CaixaDeTexto 34"/>
                <p:cNvSpPr txBox="1"/>
                <p:nvPr/>
              </p:nvSpPr>
              <p:spPr>
                <a:xfrm>
                  <a:off x="118569" y="1448071"/>
                  <a:ext cx="672492" cy="2761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oMath>
                    </m:oMathPara>
                  </a14:m>
                  <a:endParaRPr lang="pt-BR" sz="1600" dirty="0"/>
                </a:p>
              </p:txBody>
            </p:sp>
          </mc:Choice>
          <mc:Fallback>
            <p:sp>
              <p:nvSpPr>
                <p:cNvPr id="35" name="CaixaDeTexto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569" y="1448071"/>
                  <a:ext cx="672492" cy="276166"/>
                </a:xfrm>
                <a:prstGeom prst="rect">
                  <a:avLst/>
                </a:prstGeom>
                <a:blipFill>
                  <a:blip r:embed="rId2"/>
                  <a:stretch>
                    <a:fillRect l="-9009" t="-37778" r="-45946" b="-2888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CaixaDeTexto 38"/>
                <p:cNvSpPr txBox="1"/>
                <p:nvPr/>
              </p:nvSpPr>
              <p:spPr>
                <a:xfrm>
                  <a:off x="1013429" y="1454600"/>
                  <a:ext cx="1197571" cy="2761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>
            <p:sp>
              <p:nvSpPr>
                <p:cNvPr id="39" name="CaixaDeTexto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3429" y="1454600"/>
                  <a:ext cx="1197571" cy="276166"/>
                </a:xfrm>
                <a:prstGeom prst="rect">
                  <a:avLst/>
                </a:prstGeom>
                <a:blipFill>
                  <a:blip r:embed="rId3"/>
                  <a:stretch>
                    <a:fillRect l="-2538" t="-37778" r="-2030" b="-22222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Agrupar 8"/>
          <p:cNvGrpSpPr/>
          <p:nvPr/>
        </p:nvGrpSpPr>
        <p:grpSpPr>
          <a:xfrm>
            <a:off x="5831207" y="1400820"/>
            <a:ext cx="3221647" cy="1023099"/>
            <a:chOff x="5842614" y="1357195"/>
            <a:chExt cx="3221647" cy="1023099"/>
          </a:xfrm>
        </p:grpSpPr>
        <p:pic>
          <p:nvPicPr>
            <p:cNvPr id="5122" name="Picture 2" descr="Desenho de bola da fifa 2014 pintado e colorido por Martns o dia ..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614" y="1649710"/>
              <a:ext cx="932660" cy="730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Desenho de bola da fifa 2014 pintado e colorido por Martns o dia ..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2394" y="1649710"/>
              <a:ext cx="932660" cy="730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5950691" y="1375442"/>
              <a:ext cx="6761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Antes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7751611" y="1357195"/>
              <a:ext cx="9302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Depois</a:t>
              </a:r>
            </a:p>
          </p:txBody>
        </p:sp>
        <p:cxnSp>
          <p:nvCxnSpPr>
            <p:cNvPr id="8" name="Conector de Seta Reta 7"/>
            <p:cNvCxnSpPr/>
            <p:nvPr/>
          </p:nvCxnSpPr>
          <p:spPr>
            <a:xfrm flipV="1">
              <a:off x="6542361" y="2010920"/>
              <a:ext cx="645459" cy="76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9"/>
            <p:cNvCxnSpPr/>
            <p:nvPr/>
          </p:nvCxnSpPr>
          <p:spPr>
            <a:xfrm flipH="1" flipV="1">
              <a:off x="7577989" y="2005751"/>
              <a:ext cx="460677" cy="51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ixaDeTexto 26"/>
                <p:cNvSpPr txBox="1"/>
                <p:nvPr/>
              </p:nvSpPr>
              <p:spPr>
                <a:xfrm>
                  <a:off x="6699045" y="1683314"/>
                  <a:ext cx="26154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7" name="CaixaDeTexto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9045" y="1683314"/>
                  <a:ext cx="261546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20930" t="-43478" r="-74419" b="-19565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aixaDeTexto 28"/>
                <p:cNvSpPr txBox="1"/>
                <p:nvPr/>
              </p:nvSpPr>
              <p:spPr>
                <a:xfrm>
                  <a:off x="7577989" y="1646531"/>
                  <a:ext cx="288028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9" name="CaixaDeTex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7989" y="1646531"/>
                  <a:ext cx="288028" cy="299249"/>
                </a:xfrm>
                <a:prstGeom prst="rect">
                  <a:avLst/>
                </a:prstGeom>
                <a:blipFill>
                  <a:blip r:embed="rId11"/>
                  <a:stretch>
                    <a:fillRect l="-17021" t="-40816" r="-70213" b="-2857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194" name="Picture 2" descr="50+ Imagens de Desenhos para Colorir Pintar e Imprimir da Mão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3622" y="1631208"/>
              <a:ext cx="530639" cy="749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o 10"/>
          <p:cNvGrpSpPr/>
          <p:nvPr/>
        </p:nvGrpSpPr>
        <p:grpSpPr>
          <a:xfrm>
            <a:off x="-24165" y="1787214"/>
            <a:ext cx="6332725" cy="988694"/>
            <a:chOff x="35507" y="1669747"/>
            <a:chExt cx="6332725" cy="9886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CaixaDeTexto 36"/>
                <p:cNvSpPr txBox="1"/>
                <p:nvPr/>
              </p:nvSpPr>
              <p:spPr>
                <a:xfrm>
                  <a:off x="97191" y="2038061"/>
                  <a:ext cx="345960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𝑥𝑖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=0,4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×22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=8,8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em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kg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37" name="CaixaDeTexto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91" y="2038061"/>
                  <a:ext cx="3459600" cy="246221"/>
                </a:xfrm>
                <a:prstGeom prst="rect">
                  <a:avLst/>
                </a:prstGeom>
                <a:blipFill>
                  <a:blip r:embed="rId13"/>
                  <a:stretch>
                    <a:fillRect l="-705" b="-35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CaixaDeTexto 12"/>
            <p:cNvSpPr txBox="1"/>
            <p:nvPr/>
          </p:nvSpPr>
          <p:spPr>
            <a:xfrm>
              <a:off x="35507" y="1669747"/>
              <a:ext cx="6332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Escolhendo o eixo </a:t>
              </a:r>
              <a:r>
                <a:rPr lang="pt-BR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Ox</a:t>
              </a:r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 direção e sentido do movimento inicial da bola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CaixaDeTexto 43"/>
                <p:cNvSpPr txBox="1"/>
                <p:nvPr/>
              </p:nvSpPr>
              <p:spPr>
                <a:xfrm>
                  <a:off x="66920" y="2392471"/>
                  <a:ext cx="4094326" cy="2659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𝑥𝑓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=0,4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−8,3</m:t>
                            </m:r>
                          </m:e>
                        </m:d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=−3,3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em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kg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44" name="CaixaDeTexto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20" y="2392471"/>
                  <a:ext cx="4094326" cy="26597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843CDC58-51F6-9142-AC88-756139ABD225}"/>
                  </a:ext>
                </a:extLst>
              </p:cNvPr>
              <p:cNvSpPr txBox="1"/>
              <p:nvPr/>
            </p:nvSpPr>
            <p:spPr>
              <a:xfrm>
                <a:off x="6889532" y="2271920"/>
                <a:ext cx="276807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843CDC58-51F6-9142-AC88-756139ABD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32" y="2271920"/>
                <a:ext cx="276807" cy="299249"/>
              </a:xfrm>
              <a:prstGeom prst="rect">
                <a:avLst/>
              </a:prstGeom>
              <a:blipFill>
                <a:blip r:embed="rId15"/>
                <a:stretch>
                  <a:fillRect l="-19565" t="-42857" r="-67391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CaixaDeTexto 58">
            <a:extLst>
              <a:ext uri="{FF2B5EF4-FFF2-40B4-BE49-F238E27FC236}">
                <a16:creationId xmlns:a16="http://schemas.microsoft.com/office/drawing/2014/main" id="{2DAD84E0-5E98-FB0B-32E6-085F76E72FCE}"/>
              </a:ext>
            </a:extLst>
          </p:cNvPr>
          <p:cNvSpPr txBox="1"/>
          <p:nvPr/>
        </p:nvSpPr>
        <p:spPr>
          <a:xfrm>
            <a:off x="34999" y="2884141"/>
            <a:ext cx="552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Enunciado: ignore a deformação da bola </a:t>
            </a:r>
            <a:r>
              <a:rPr lang="pt-BR" dirty="0">
                <a:sym typeface="Wingdings" panose="05000000000000000000" pitchFamily="2" charset="2"/>
              </a:rPr>
              <a:t></a:t>
            </a:r>
          </a:p>
          <a:p>
            <a:r>
              <a:rPr lang="pt-BR" dirty="0">
                <a:sym typeface="Wingdings" panose="05000000000000000000" pitchFamily="2" charset="2"/>
              </a:rPr>
              <a:t>bola e mão movem-se juntos</a:t>
            </a:r>
            <a:r>
              <a:rPr lang="pt-BR" dirty="0"/>
              <a:t> (o que não pode ser!)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0CFD557-1C60-7167-0DD8-DA0C4D3DE204}"/>
              </a:ext>
            </a:extLst>
          </p:cNvPr>
          <p:cNvGrpSpPr/>
          <p:nvPr/>
        </p:nvGrpSpPr>
        <p:grpSpPr>
          <a:xfrm>
            <a:off x="27898" y="2928060"/>
            <a:ext cx="8580757" cy="1525742"/>
            <a:chOff x="27898" y="2928060"/>
            <a:chExt cx="8580757" cy="1525742"/>
          </a:xfrm>
        </p:grpSpPr>
        <p:grpSp>
          <p:nvGrpSpPr>
            <p:cNvPr id="58" name="Agrupar 57">
              <a:extLst>
                <a:ext uri="{FF2B5EF4-FFF2-40B4-BE49-F238E27FC236}">
                  <a16:creationId xmlns:a16="http://schemas.microsoft.com/office/drawing/2014/main" id="{56BA4177-D25A-F781-1D60-F310907E81F6}"/>
                </a:ext>
              </a:extLst>
            </p:cNvPr>
            <p:cNvGrpSpPr/>
            <p:nvPr/>
          </p:nvGrpSpPr>
          <p:grpSpPr>
            <a:xfrm>
              <a:off x="6145334" y="2928060"/>
              <a:ext cx="2463321" cy="1222068"/>
              <a:chOff x="5994916" y="2587196"/>
              <a:chExt cx="2463321" cy="1222068"/>
            </a:xfrm>
          </p:grpSpPr>
          <p:cxnSp>
            <p:nvCxnSpPr>
              <p:cNvPr id="21" name="Conector reto 20">
                <a:extLst>
                  <a:ext uri="{FF2B5EF4-FFF2-40B4-BE49-F238E27FC236}">
                    <a16:creationId xmlns:a16="http://schemas.microsoft.com/office/drawing/2014/main" id="{AEAD9D03-4A88-693E-F3B3-FD7F003705E0}"/>
                  </a:ext>
                </a:extLst>
              </p:cNvPr>
              <p:cNvCxnSpPr/>
              <p:nvPr/>
            </p:nvCxnSpPr>
            <p:spPr>
              <a:xfrm>
                <a:off x="6040554" y="3063139"/>
                <a:ext cx="185763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>
                <a:extLst>
                  <a:ext uri="{FF2B5EF4-FFF2-40B4-BE49-F238E27FC236}">
                    <a16:creationId xmlns:a16="http://schemas.microsoft.com/office/drawing/2014/main" id="{81D188DA-B087-C2FC-E148-57B39A4A50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1947" y="2629350"/>
                <a:ext cx="595873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de Seta Reta 27">
                <a:extLst>
                  <a:ext uri="{FF2B5EF4-FFF2-40B4-BE49-F238E27FC236}">
                    <a16:creationId xmlns:a16="http://schemas.microsoft.com/office/drawing/2014/main" id="{A2E1E1D0-17E8-6064-533A-FAB941F5A69E}"/>
                  </a:ext>
                </a:extLst>
              </p:cNvPr>
              <p:cNvCxnSpPr/>
              <p:nvPr/>
            </p:nvCxnSpPr>
            <p:spPr>
              <a:xfrm flipV="1">
                <a:off x="6040554" y="3056571"/>
                <a:ext cx="645459" cy="768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de Seta Reta 31">
                <a:extLst>
                  <a:ext uri="{FF2B5EF4-FFF2-40B4-BE49-F238E27FC236}">
                    <a16:creationId xmlns:a16="http://schemas.microsoft.com/office/drawing/2014/main" id="{9B340736-D9A6-F4BE-8AD1-504363E63ACF}"/>
                  </a:ext>
                </a:extLst>
              </p:cNvPr>
              <p:cNvCxnSpPr/>
              <p:nvPr/>
            </p:nvCxnSpPr>
            <p:spPr>
              <a:xfrm flipH="1" flipV="1">
                <a:off x="6795795" y="2623196"/>
                <a:ext cx="460677" cy="516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CaixaDeTexto 32">
                    <a:extLst>
                      <a:ext uri="{FF2B5EF4-FFF2-40B4-BE49-F238E27FC236}">
                        <a16:creationId xmlns:a16="http://schemas.microsoft.com/office/drawing/2014/main" id="{15DA3E04-B9B0-60BC-447C-02B3424F71F7}"/>
                      </a:ext>
                    </a:extLst>
                  </p:cNvPr>
                  <p:cNvSpPr txBox="1"/>
                  <p:nvPr/>
                </p:nvSpPr>
                <p:spPr>
                  <a:xfrm>
                    <a:off x="6037334" y="2678334"/>
                    <a:ext cx="26154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t-B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33" name="CaixaDeTexto 32">
                    <a:extLst>
                      <a:ext uri="{FF2B5EF4-FFF2-40B4-BE49-F238E27FC236}">
                        <a16:creationId xmlns:a16="http://schemas.microsoft.com/office/drawing/2014/main" id="{15DA3E04-B9B0-60BC-447C-02B3424F71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37334" y="2678334"/>
                    <a:ext cx="261546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20930" t="-48889" r="-74419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" name="Arco 37">
                <a:extLst>
                  <a:ext uri="{FF2B5EF4-FFF2-40B4-BE49-F238E27FC236}">
                    <a16:creationId xmlns:a16="http://schemas.microsoft.com/office/drawing/2014/main" id="{24063D2B-6057-2460-9B48-5CB1D069CC18}"/>
                  </a:ext>
                </a:extLst>
              </p:cNvPr>
              <p:cNvSpPr/>
              <p:nvPr/>
            </p:nvSpPr>
            <p:spPr>
              <a:xfrm>
                <a:off x="7306237" y="2630508"/>
                <a:ext cx="1152000" cy="432000"/>
              </a:xfrm>
              <a:prstGeom prst="arc">
                <a:avLst>
                  <a:gd name="adj1" fmla="val 16200000"/>
                  <a:gd name="adj2" fmla="val 5370479"/>
                </a:avLst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D02B03B6-6F7A-B6C4-862E-E5C4455EBE4B}"/>
                  </a:ext>
                </a:extLst>
              </p:cNvPr>
              <p:cNvSpPr/>
              <p:nvPr/>
            </p:nvSpPr>
            <p:spPr>
              <a:xfrm>
                <a:off x="5994916" y="3026508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3980BD7F-4B34-9878-7EAA-162C6AC1A5E9}"/>
                  </a:ext>
                </a:extLst>
              </p:cNvPr>
              <p:cNvSpPr/>
              <p:nvPr/>
            </p:nvSpPr>
            <p:spPr>
              <a:xfrm>
                <a:off x="7245355" y="2587196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45" name="Conector de Seta Reta 44">
                <a:extLst>
                  <a:ext uri="{FF2B5EF4-FFF2-40B4-BE49-F238E27FC236}">
                    <a16:creationId xmlns:a16="http://schemas.microsoft.com/office/drawing/2014/main" id="{95BD205F-D2B6-0AFC-27BF-8BAE59C6B51A}"/>
                  </a:ext>
                </a:extLst>
              </p:cNvPr>
              <p:cNvCxnSpPr/>
              <p:nvPr/>
            </p:nvCxnSpPr>
            <p:spPr>
              <a:xfrm>
                <a:off x="6030916" y="3419264"/>
                <a:ext cx="1346376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headEnd type="arrow" w="lg" len="lg"/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de Seta Reta 46">
                <a:extLst>
                  <a:ext uri="{FF2B5EF4-FFF2-40B4-BE49-F238E27FC236}">
                    <a16:creationId xmlns:a16="http://schemas.microsoft.com/office/drawing/2014/main" id="{4C0D4EB0-1032-45D3-A5B8-62AA7E46B7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0554" y="3809264"/>
                <a:ext cx="2417683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headEnd type="arrow" w="lg" len="lg"/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CaixaDeTexto 56">
                    <a:extLst>
                      <a:ext uri="{FF2B5EF4-FFF2-40B4-BE49-F238E27FC236}">
                        <a16:creationId xmlns:a16="http://schemas.microsoft.com/office/drawing/2014/main" id="{8AD47849-30A6-37AB-26B6-98701344BA84}"/>
                      </a:ext>
                    </a:extLst>
                  </p:cNvPr>
                  <p:cNvSpPr txBox="1"/>
                  <p:nvPr/>
                </p:nvSpPr>
                <p:spPr>
                  <a:xfrm>
                    <a:off x="6664826" y="3475765"/>
                    <a:ext cx="18537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oMath>
                      </m:oMathPara>
                    </a14:m>
                    <a:endParaRPr lang="pt-BR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7" name="CaixaDeTexto 56">
                    <a:extLst>
                      <a:ext uri="{FF2B5EF4-FFF2-40B4-BE49-F238E27FC236}">
                        <a16:creationId xmlns:a16="http://schemas.microsoft.com/office/drawing/2014/main" id="{8AD47849-30A6-37AB-26B6-98701344BA8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4826" y="3475765"/>
                    <a:ext cx="185371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33333" r="-26667" b="-8889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30EA9E1C-318C-DF1F-5821-50D327EA105F}"/>
                </a:ext>
              </a:extLst>
            </p:cNvPr>
            <p:cNvSpPr txBox="1"/>
            <p:nvPr/>
          </p:nvSpPr>
          <p:spPr>
            <a:xfrm>
              <a:off x="27898" y="3530472"/>
              <a:ext cx="43929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Dúvida: </a:t>
              </a:r>
              <a:r>
                <a:rPr lang="pt-BR" sz="1800" b="1" i="1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d</a:t>
              </a:r>
              <a:r>
                <a:rPr lang="pt-BR" dirty="0"/>
                <a:t>  é a distância entre o começo e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pt-BR" dirty="0"/>
                <a:t>o ponto final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pt-BR" dirty="0"/>
                <a:t>o ponto de inversão</a:t>
              </a:r>
            </a:p>
          </p:txBody>
        </p:sp>
      </p:grp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BA56DAEC-032A-D9F5-F018-D205642E4264}"/>
              </a:ext>
            </a:extLst>
          </p:cNvPr>
          <p:cNvSpPr txBox="1"/>
          <p:nvPr/>
        </p:nvSpPr>
        <p:spPr>
          <a:xfrm>
            <a:off x="34999" y="4432636"/>
            <a:ext cx="862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Façamos ambos os cálculos! Note que, com deformação, há outras possibilidades.</a:t>
            </a:r>
          </a:p>
        </p:txBody>
      </p:sp>
    </p:spTree>
    <p:extLst>
      <p:ext uri="{BB962C8B-B14F-4D97-AF65-F5344CB8AC3E}">
        <p14:creationId xmlns:p14="http://schemas.microsoft.com/office/powerpoint/2010/main" val="286987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11777" y="341532"/>
                <a:ext cx="80528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hangingPunct="0"/>
                <a:r>
                  <a:rPr lang="pt-BR" sz="1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0,4 kg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22 m/s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pt-BR" sz="1600" dirty="0">
                    <a:solidFill>
                      <a:srgbClr val="C0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-</a:t>
                </a: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8,3 m/s (</a:t>
                </a:r>
                <a:r>
                  <a:rPr lang="pt-BR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já adaptado ao referencial</a:t>
                </a: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     </a:t>
                </a:r>
                <a:r>
                  <a:rPr lang="pt-BR" sz="1600" i="1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d</a:t>
                </a:r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30 cm</a:t>
                </a:r>
                <a:r>
                  <a:rPr lang="pt-BR" dirty="0"/>
                  <a:t> </a:t>
                </a: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7" y="341532"/>
                <a:ext cx="8052867" cy="369332"/>
              </a:xfrm>
              <a:prstGeom prst="rect">
                <a:avLst/>
              </a:prstGeom>
              <a:blipFill>
                <a:blip r:embed="rId2"/>
                <a:stretch>
                  <a:fillRect t="-3279" b="-147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ixaDeTexto 2"/>
          <p:cNvSpPr txBox="1"/>
          <p:nvPr/>
        </p:nvSpPr>
        <p:spPr>
          <a:xfrm>
            <a:off x="34999" y="68333"/>
            <a:ext cx="774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Lista 2 ex. 6. </a:t>
            </a:r>
            <a:r>
              <a:rPr lang="pt-B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Força na mão do goleiro ao espalmar a bola – uma dimensão</a:t>
            </a:r>
            <a:endParaRPr lang="pt-BR" dirty="0">
              <a:solidFill>
                <a:srgbClr val="0070C0"/>
              </a:solidFill>
            </a:endParaRPr>
          </a:p>
        </p:txBody>
      </p:sp>
      <p:grpSp>
        <p:nvGrpSpPr>
          <p:cNvPr id="26" name="Agrupar 25"/>
          <p:cNvGrpSpPr/>
          <p:nvPr/>
        </p:nvGrpSpPr>
        <p:grpSpPr>
          <a:xfrm>
            <a:off x="7016098" y="2104369"/>
            <a:ext cx="1584000" cy="338554"/>
            <a:chOff x="6526736" y="3818987"/>
            <a:chExt cx="1584000" cy="338554"/>
          </a:xfrm>
        </p:grpSpPr>
        <p:cxnSp>
          <p:nvCxnSpPr>
            <p:cNvPr id="19" name="Conector de Seta Reta 18"/>
            <p:cNvCxnSpPr/>
            <p:nvPr/>
          </p:nvCxnSpPr>
          <p:spPr>
            <a:xfrm>
              <a:off x="6526736" y="4130549"/>
              <a:ext cx="1584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ixaDeTexto 23"/>
            <p:cNvSpPr txBox="1"/>
            <p:nvPr/>
          </p:nvSpPr>
          <p:spPr>
            <a:xfrm>
              <a:off x="7794073" y="3818987"/>
              <a:ext cx="2766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ixaDeTexto 45"/>
              <p:cNvSpPr txBox="1"/>
              <p:nvPr/>
            </p:nvSpPr>
            <p:spPr>
              <a:xfrm>
                <a:off x="2255365" y="3928865"/>
                <a:ext cx="6603282" cy="829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𝑏𝑜𝑙𝑎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𝑔𝑜𝑙𝑒𝑖𝑟𝑜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𝑏𝑜𝑙𝑎</m:t>
                              </m:r>
                            </m:sub>
                          </m:sSub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−0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pt-B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−0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0,4∙</m:t>
                          </m:r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−30,3</m:t>
                              </m:r>
                            </m:e>
                          </m:d>
                        </m:num>
                        <m:den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0,044</m:t>
                          </m:r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=−280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, </m:t>
                      </m:r>
                    </m:oMath>
                  </m:oMathPara>
                </a14:m>
                <a:endParaRPr lang="pt-BR" sz="16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em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que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sinal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indica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sentido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oposto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ao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do</m:t>
                      </m:r>
                      <m: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eixo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46" name="CaixaDeTexto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365" y="3928865"/>
                <a:ext cx="6603282" cy="829394"/>
              </a:xfrm>
              <a:prstGeom prst="rect">
                <a:avLst/>
              </a:prstGeom>
              <a:blipFill>
                <a:blip r:embed="rId3"/>
                <a:stretch>
                  <a:fillRect b="-729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Agrupar 8"/>
          <p:cNvGrpSpPr/>
          <p:nvPr/>
        </p:nvGrpSpPr>
        <p:grpSpPr>
          <a:xfrm>
            <a:off x="5817658" y="678213"/>
            <a:ext cx="3221647" cy="1023099"/>
            <a:chOff x="5842614" y="1357195"/>
            <a:chExt cx="3221647" cy="1023099"/>
          </a:xfrm>
        </p:grpSpPr>
        <p:pic>
          <p:nvPicPr>
            <p:cNvPr id="5122" name="Picture 2" descr="Desenho de bola da fifa 2014 pintado e colorido por Martns o dia ..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614" y="1649710"/>
              <a:ext cx="932660" cy="730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Desenho de bola da fifa 2014 pintado e colorido por Martns o dia ..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2394" y="1649710"/>
              <a:ext cx="932660" cy="730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5950691" y="1375442"/>
              <a:ext cx="6761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Antes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7751611" y="1357195"/>
              <a:ext cx="9302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Depois</a:t>
              </a:r>
            </a:p>
          </p:txBody>
        </p:sp>
        <p:cxnSp>
          <p:nvCxnSpPr>
            <p:cNvPr id="8" name="Conector de Seta Reta 7"/>
            <p:cNvCxnSpPr/>
            <p:nvPr/>
          </p:nvCxnSpPr>
          <p:spPr>
            <a:xfrm flipV="1">
              <a:off x="6542361" y="2010920"/>
              <a:ext cx="645459" cy="76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9"/>
            <p:cNvCxnSpPr/>
            <p:nvPr/>
          </p:nvCxnSpPr>
          <p:spPr>
            <a:xfrm flipH="1" flipV="1">
              <a:off x="7577989" y="2005751"/>
              <a:ext cx="460677" cy="51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ixaDeTexto 26"/>
                <p:cNvSpPr txBox="1"/>
                <p:nvPr/>
              </p:nvSpPr>
              <p:spPr>
                <a:xfrm>
                  <a:off x="6699045" y="1683314"/>
                  <a:ext cx="26154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7" name="CaixaDeTexto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9045" y="1683314"/>
                  <a:ext cx="261546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20930" t="-43478" r="-74419" b="-19565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aixaDeTexto 28"/>
                <p:cNvSpPr txBox="1"/>
                <p:nvPr/>
              </p:nvSpPr>
              <p:spPr>
                <a:xfrm>
                  <a:off x="7577989" y="1646531"/>
                  <a:ext cx="288028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9" name="CaixaDeTex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7989" y="1646531"/>
                  <a:ext cx="288028" cy="299249"/>
                </a:xfrm>
                <a:prstGeom prst="rect">
                  <a:avLst/>
                </a:prstGeom>
                <a:blipFill>
                  <a:blip r:embed="rId11"/>
                  <a:stretch>
                    <a:fillRect l="-17021" t="-40816" r="-70213" b="-2857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194" name="Picture 2" descr="50+ Imagens de Desenhos para Colorir Pintar e Imprimir da Mão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3622" y="1631208"/>
              <a:ext cx="530639" cy="749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02" name="Agrupar 8201">
            <a:extLst>
              <a:ext uri="{FF2B5EF4-FFF2-40B4-BE49-F238E27FC236}">
                <a16:creationId xmlns:a16="http://schemas.microsoft.com/office/drawing/2014/main" id="{3C7A0392-EC41-0203-F90D-80FF90DD3BD3}"/>
              </a:ext>
            </a:extLst>
          </p:cNvPr>
          <p:cNvGrpSpPr/>
          <p:nvPr/>
        </p:nvGrpSpPr>
        <p:grpSpPr>
          <a:xfrm>
            <a:off x="159088" y="2461368"/>
            <a:ext cx="2376978" cy="829049"/>
            <a:chOff x="159088" y="2461368"/>
            <a:chExt cx="2376978" cy="8290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CaixaDeTexto 49"/>
                <p:cNvSpPr txBox="1"/>
                <p:nvPr/>
              </p:nvSpPr>
              <p:spPr>
                <a:xfrm>
                  <a:off x="175612" y="3024447"/>
                  <a:ext cx="2360454" cy="2659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               (4)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50" name="CaixaDeTexto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12" y="3024447"/>
                  <a:ext cx="2360454" cy="265970"/>
                </a:xfrm>
                <a:prstGeom prst="rect">
                  <a:avLst/>
                </a:prstGeom>
                <a:blipFill>
                  <a:blip r:embed="rId13"/>
                  <a:stretch>
                    <a:fillRect r="-517" b="-25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CaixaDeTexto 51"/>
                <p:cNvSpPr txBox="1"/>
                <p:nvPr/>
              </p:nvSpPr>
              <p:spPr>
                <a:xfrm>
                  <a:off x="159088" y="2461368"/>
                  <a:ext cx="2326599" cy="4994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0=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sSup>
                              <m:sSup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(3)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52" name="CaixaDeTexto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088" y="2461368"/>
                  <a:ext cx="2326599" cy="49949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Retângulo 5"/>
          <p:cNvSpPr/>
          <p:nvPr/>
        </p:nvSpPr>
        <p:spPr>
          <a:xfrm>
            <a:off x="7946479" y="3982054"/>
            <a:ext cx="756000" cy="4784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86EAE0F6-6E40-E84B-A930-C6FA12476EED}"/>
              </a:ext>
            </a:extLst>
          </p:cNvPr>
          <p:cNvGrpSpPr/>
          <p:nvPr/>
        </p:nvGrpSpPr>
        <p:grpSpPr>
          <a:xfrm>
            <a:off x="5973257" y="1791994"/>
            <a:ext cx="2463321" cy="1165568"/>
            <a:chOff x="5994916" y="2587196"/>
            <a:chExt cx="2463321" cy="1165568"/>
          </a:xfrm>
        </p:grpSpPr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594A4E89-F004-ABFD-2696-382D66C4C48A}"/>
                </a:ext>
              </a:extLst>
            </p:cNvPr>
            <p:cNvCxnSpPr/>
            <p:nvPr/>
          </p:nvCxnSpPr>
          <p:spPr>
            <a:xfrm>
              <a:off x="6040554" y="3063139"/>
              <a:ext cx="185763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AE9CB86F-64DC-8605-62BE-542FAFDEAA48}"/>
                </a:ext>
              </a:extLst>
            </p:cNvPr>
            <p:cNvCxnSpPr>
              <a:cxnSpLocks/>
            </p:cNvCxnSpPr>
            <p:nvPr/>
          </p:nvCxnSpPr>
          <p:spPr>
            <a:xfrm>
              <a:off x="7291947" y="2629350"/>
              <a:ext cx="595873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de Seta Reta 22">
              <a:extLst>
                <a:ext uri="{FF2B5EF4-FFF2-40B4-BE49-F238E27FC236}">
                  <a16:creationId xmlns:a16="http://schemas.microsoft.com/office/drawing/2014/main" id="{295AE6EC-FA79-509B-6481-F17B83A4DD5F}"/>
                </a:ext>
              </a:extLst>
            </p:cNvPr>
            <p:cNvCxnSpPr/>
            <p:nvPr/>
          </p:nvCxnSpPr>
          <p:spPr>
            <a:xfrm flipV="1">
              <a:off x="6040554" y="3056571"/>
              <a:ext cx="645459" cy="76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de Seta Reta 24">
              <a:extLst>
                <a:ext uri="{FF2B5EF4-FFF2-40B4-BE49-F238E27FC236}">
                  <a16:creationId xmlns:a16="http://schemas.microsoft.com/office/drawing/2014/main" id="{F146D866-6CE7-F2C1-2F88-4832B60D2316}"/>
                </a:ext>
              </a:extLst>
            </p:cNvPr>
            <p:cNvCxnSpPr/>
            <p:nvPr/>
          </p:nvCxnSpPr>
          <p:spPr>
            <a:xfrm flipH="1" flipV="1">
              <a:off x="6795795" y="2623196"/>
              <a:ext cx="460677" cy="516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CaixaDeTexto 27">
                  <a:extLst>
                    <a:ext uri="{FF2B5EF4-FFF2-40B4-BE49-F238E27FC236}">
                      <a16:creationId xmlns:a16="http://schemas.microsoft.com/office/drawing/2014/main" id="{297CA181-AA56-75B1-2B2A-3A0F0742F7A6}"/>
                    </a:ext>
                  </a:extLst>
                </p:cNvPr>
                <p:cNvSpPr txBox="1"/>
                <p:nvPr/>
              </p:nvSpPr>
              <p:spPr>
                <a:xfrm>
                  <a:off x="6037334" y="2678334"/>
                  <a:ext cx="26154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33" name="CaixaDeTexto 32">
                  <a:extLst>
                    <a:ext uri="{FF2B5EF4-FFF2-40B4-BE49-F238E27FC236}">
                      <a16:creationId xmlns:a16="http://schemas.microsoft.com/office/drawing/2014/main" id="{15DA3E04-B9B0-60BC-447C-02B3424F7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7334" y="2678334"/>
                  <a:ext cx="261546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20930" t="-48889" r="-74419" b="-17778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Arco 29">
              <a:extLst>
                <a:ext uri="{FF2B5EF4-FFF2-40B4-BE49-F238E27FC236}">
                  <a16:creationId xmlns:a16="http://schemas.microsoft.com/office/drawing/2014/main" id="{A4A35CE3-EA5C-A1E6-3CB4-194BC71220E1}"/>
                </a:ext>
              </a:extLst>
            </p:cNvPr>
            <p:cNvSpPr/>
            <p:nvPr/>
          </p:nvSpPr>
          <p:spPr>
            <a:xfrm>
              <a:off x="7306237" y="2630508"/>
              <a:ext cx="1152000" cy="432000"/>
            </a:xfrm>
            <a:prstGeom prst="arc">
              <a:avLst>
                <a:gd name="adj1" fmla="val 16200000"/>
                <a:gd name="adj2" fmla="val 5370479"/>
              </a:avLst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2946F953-185B-0AE4-10FF-AF80A932625B}"/>
                </a:ext>
              </a:extLst>
            </p:cNvPr>
            <p:cNvSpPr/>
            <p:nvPr/>
          </p:nvSpPr>
          <p:spPr>
            <a:xfrm>
              <a:off x="5994916" y="3026508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C166DA28-92EA-0DD8-3401-29944AB837F9}"/>
                </a:ext>
              </a:extLst>
            </p:cNvPr>
            <p:cNvSpPr/>
            <p:nvPr/>
          </p:nvSpPr>
          <p:spPr>
            <a:xfrm>
              <a:off x="7245355" y="2587196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3" name="Conector de Seta Reta 32">
              <a:extLst>
                <a:ext uri="{FF2B5EF4-FFF2-40B4-BE49-F238E27FC236}">
                  <a16:creationId xmlns:a16="http://schemas.microsoft.com/office/drawing/2014/main" id="{7A3A65DD-503C-2B14-C484-49A8C0BEED4D}"/>
                </a:ext>
              </a:extLst>
            </p:cNvPr>
            <p:cNvCxnSpPr/>
            <p:nvPr/>
          </p:nvCxnSpPr>
          <p:spPr>
            <a:xfrm>
              <a:off x="6030916" y="3419264"/>
              <a:ext cx="1346376" cy="0"/>
            </a:xfrm>
            <a:prstGeom prst="straightConnector1">
              <a:avLst/>
            </a:prstGeom>
            <a:ln>
              <a:solidFill>
                <a:srgbClr val="00B0F0"/>
              </a:solidFill>
              <a:headEnd type="arrow" w="lg" len="lg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CaixaDeTexto 37">
                  <a:extLst>
                    <a:ext uri="{FF2B5EF4-FFF2-40B4-BE49-F238E27FC236}">
                      <a16:creationId xmlns:a16="http://schemas.microsoft.com/office/drawing/2014/main" id="{CDD13714-0011-5FBF-9752-129B0603E13A}"/>
                    </a:ext>
                  </a:extLst>
                </p:cNvPr>
                <p:cNvSpPr txBox="1"/>
                <p:nvPr/>
              </p:nvSpPr>
              <p:spPr>
                <a:xfrm>
                  <a:off x="6664826" y="3475765"/>
                  <a:ext cx="1853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pt-BR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8AD47849-30A6-37AB-26B6-98701344BA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4826" y="3475765"/>
                  <a:ext cx="185371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33333" r="-26667" b="-888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5A3E0C35-ACDB-69DA-2E16-AB856A7EE16D}"/>
                  </a:ext>
                </a:extLst>
              </p:cNvPr>
              <p:cNvSpPr txBox="1"/>
              <p:nvPr/>
            </p:nvSpPr>
            <p:spPr>
              <a:xfrm>
                <a:off x="6874637" y="1520028"/>
                <a:ext cx="288028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5A3E0C35-ACDB-69DA-2E16-AB856A7EE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637" y="1520028"/>
                <a:ext cx="288028" cy="299249"/>
              </a:xfrm>
              <a:prstGeom prst="rect">
                <a:avLst/>
              </a:prstGeom>
              <a:blipFill>
                <a:blip r:embed="rId18"/>
                <a:stretch>
                  <a:fillRect l="-19149" t="-40816" r="-68085" b="-28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99" name="Agrupar 8198">
            <a:extLst>
              <a:ext uri="{FF2B5EF4-FFF2-40B4-BE49-F238E27FC236}">
                <a16:creationId xmlns:a16="http://schemas.microsoft.com/office/drawing/2014/main" id="{0E0AB755-1332-AE9E-9CF7-C8C00F06737F}"/>
              </a:ext>
            </a:extLst>
          </p:cNvPr>
          <p:cNvGrpSpPr/>
          <p:nvPr/>
        </p:nvGrpSpPr>
        <p:grpSpPr>
          <a:xfrm>
            <a:off x="147530" y="684794"/>
            <a:ext cx="2515763" cy="772904"/>
            <a:chOff x="147530" y="684794"/>
            <a:chExt cx="2515763" cy="772904"/>
          </a:xfrm>
        </p:grpSpPr>
        <p:grpSp>
          <p:nvGrpSpPr>
            <p:cNvPr id="8198" name="Agrupar 8197">
              <a:extLst>
                <a:ext uri="{FF2B5EF4-FFF2-40B4-BE49-F238E27FC236}">
                  <a16:creationId xmlns:a16="http://schemas.microsoft.com/office/drawing/2014/main" id="{EE4F94E8-47FD-AE0A-9A87-D35BAAC6165D}"/>
                </a:ext>
              </a:extLst>
            </p:cNvPr>
            <p:cNvGrpSpPr/>
            <p:nvPr/>
          </p:nvGrpSpPr>
          <p:grpSpPr>
            <a:xfrm>
              <a:off x="147530" y="684794"/>
              <a:ext cx="2175211" cy="766808"/>
              <a:chOff x="147530" y="684794"/>
              <a:chExt cx="2175211" cy="7668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CaixaDeTexto 15"/>
                  <p:cNvSpPr txBox="1"/>
                  <p:nvPr/>
                </p:nvSpPr>
                <p:spPr>
                  <a:xfrm>
                    <a:off x="147530" y="1205381"/>
                    <a:ext cx="2175211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sz="160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𝑎𝑡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                 (2)</m:t>
                          </m:r>
                        </m:oMath>
                      </m:oMathPara>
                    </a14:m>
                    <a:endParaRPr lang="pt-BR" sz="1600" dirty="0"/>
                  </a:p>
                </p:txBody>
              </p:sp>
            </mc:Choice>
            <mc:Fallback xmlns="">
              <p:sp>
                <p:nvSpPr>
                  <p:cNvPr id="16" name="CaixaDeTexto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7530" y="1205381"/>
                    <a:ext cx="2175211" cy="246221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r="-1961" b="-32500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CaixaDeTexto 50"/>
                  <p:cNvSpPr txBox="1"/>
                  <p:nvPr/>
                </p:nvSpPr>
                <p:spPr>
                  <a:xfrm>
                    <a:off x="175612" y="684794"/>
                    <a:ext cx="2128788" cy="49250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sz="16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pt-B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pt-BR" sz="1600" b="0" i="0" smtClean="0">
                              <a:latin typeface="Cambria Math" panose="02040503050406030204" pitchFamily="18" charset="0"/>
                            </a:rPr>
                            <m:t>  (1)</m:t>
                          </m:r>
                        </m:oMath>
                      </m:oMathPara>
                    </a14:m>
                    <a:endParaRPr lang="pt-BR" sz="1600" dirty="0"/>
                  </a:p>
                </p:txBody>
              </p:sp>
            </mc:Choice>
            <mc:Fallback xmlns="">
              <p:sp>
                <p:nvSpPr>
                  <p:cNvPr id="51" name="CaixaDeTexto 5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5612" y="684794"/>
                    <a:ext cx="2128788" cy="492507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2" name="Chave Direita 41">
              <a:extLst>
                <a:ext uri="{FF2B5EF4-FFF2-40B4-BE49-F238E27FC236}">
                  <a16:creationId xmlns:a16="http://schemas.microsoft.com/office/drawing/2014/main" id="{BD75CECC-4220-0971-AAB7-93E83FB5F0F6}"/>
                </a:ext>
              </a:extLst>
            </p:cNvPr>
            <p:cNvSpPr/>
            <p:nvPr/>
          </p:nvSpPr>
          <p:spPr>
            <a:xfrm>
              <a:off x="2453965" y="773698"/>
              <a:ext cx="209328" cy="684000"/>
            </a:xfrm>
            <a:prstGeom prst="righ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5" name="Elipse 44">
            <a:extLst>
              <a:ext uri="{FF2B5EF4-FFF2-40B4-BE49-F238E27FC236}">
                <a16:creationId xmlns:a16="http://schemas.microsoft.com/office/drawing/2014/main" id="{9E1E7577-A76B-C0B8-0CF2-C05A7C51EC34}"/>
              </a:ext>
            </a:extLst>
          </p:cNvPr>
          <p:cNvSpPr/>
          <p:nvPr/>
        </p:nvSpPr>
        <p:spPr>
          <a:xfrm>
            <a:off x="6967480" y="2357173"/>
            <a:ext cx="108000" cy="10800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EE484C79-C60B-0204-E719-C189466B0314}"/>
              </a:ext>
            </a:extLst>
          </p:cNvPr>
          <p:cNvSpPr txBox="1"/>
          <p:nvPr/>
        </p:nvSpPr>
        <p:spPr>
          <a:xfrm>
            <a:off x="6639426" y="2273646"/>
            <a:ext cx="253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4A56D777-81E0-13AA-A348-B6B7F6FB6CCB}"/>
                  </a:ext>
                </a:extLst>
              </p:cNvPr>
              <p:cNvSpPr txBox="1"/>
              <p:nvPr/>
            </p:nvSpPr>
            <p:spPr>
              <a:xfrm>
                <a:off x="2750957" y="662400"/>
                <a:ext cx="300115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/>
                  <a:t>Colocando a origem O no ponto </a:t>
                </a:r>
              </a:p>
              <a:p>
                <a:r>
                  <a:rPr lang="pt-BR" sz="1400" dirty="0"/>
                  <a:t>em que a bola descola da mão,</a:t>
                </a:r>
              </a:p>
              <a:p>
                <a:r>
                  <a:rPr lang="pt-BR" sz="1400" dirty="0"/>
                  <a:t>e </a:t>
                </a:r>
                <a:r>
                  <a:rPr lang="pt-BR" sz="1400" i="1" dirty="0"/>
                  <a:t>t</a:t>
                </a:r>
                <a:r>
                  <a:rPr lang="pt-BR" sz="1400" dirty="0"/>
                  <a:t> = 0 s no instante do impacto: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 ;</m:t>
                      </m:r>
                      <m:sSub>
                        <m:sSubPr>
                          <m:ctrlPr>
                            <a:rPr lang="pt-B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pt-B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1400" dirty="0"/>
              </a:p>
            </p:txBody>
          </p:sp>
        </mc:Choice>
        <mc:Fallback xmlns=""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4A56D777-81E0-13AA-A348-B6B7F6FB6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0957" y="662400"/>
                <a:ext cx="3001151" cy="954107"/>
              </a:xfrm>
              <a:prstGeom prst="rect">
                <a:avLst/>
              </a:prstGeom>
              <a:blipFill>
                <a:blip r:embed="rId21"/>
                <a:stretch>
                  <a:fillRect l="-609" t="-12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00" name="Agrupar 8199">
            <a:extLst>
              <a:ext uri="{FF2B5EF4-FFF2-40B4-BE49-F238E27FC236}">
                <a16:creationId xmlns:a16="http://schemas.microsoft.com/office/drawing/2014/main" id="{ADDD9B14-0761-0FD1-6028-BA4F6C63B08D}"/>
              </a:ext>
            </a:extLst>
          </p:cNvPr>
          <p:cNvGrpSpPr/>
          <p:nvPr/>
        </p:nvGrpSpPr>
        <p:grpSpPr>
          <a:xfrm>
            <a:off x="169349" y="1498024"/>
            <a:ext cx="2487681" cy="835234"/>
            <a:chOff x="169349" y="1498024"/>
            <a:chExt cx="2487681" cy="8352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68E89D63-8314-12A4-C11A-E1C31915344D}"/>
                    </a:ext>
                  </a:extLst>
                </p:cNvPr>
                <p:cNvSpPr txBox="1"/>
                <p:nvPr/>
              </p:nvSpPr>
              <p:spPr>
                <a:xfrm>
                  <a:off x="169349" y="2024707"/>
                  <a:ext cx="220810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𝑎𝑡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                (</m:t>
                        </m:r>
                        <m:sSup>
                          <m:sSup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68E89D63-8314-12A4-C11A-E1C3191534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349" y="2024707"/>
                  <a:ext cx="2208104" cy="246221"/>
                </a:xfrm>
                <a:prstGeom prst="rect">
                  <a:avLst/>
                </a:prstGeom>
                <a:blipFill>
                  <a:blip r:embed="rId22"/>
                  <a:stretch>
                    <a:fillRect r="-1657" b="-3170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6D882A78-7A05-83D2-BA1D-FC94D8104DC8}"/>
                    </a:ext>
                  </a:extLst>
                </p:cNvPr>
                <p:cNvSpPr txBox="1"/>
                <p:nvPr/>
              </p:nvSpPr>
              <p:spPr>
                <a:xfrm>
                  <a:off x="169349" y="1498024"/>
                  <a:ext cx="2223557" cy="4925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sSup>
                              <m:sSup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 (</m:t>
                        </m:r>
                        <m:sSup>
                          <m:sSup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pt-BR" sz="1600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6D882A78-7A05-83D2-BA1D-FC94D8104D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349" y="1498024"/>
                  <a:ext cx="2223557" cy="492507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Chave Direita 58">
              <a:extLst>
                <a:ext uri="{FF2B5EF4-FFF2-40B4-BE49-F238E27FC236}">
                  <a16:creationId xmlns:a16="http://schemas.microsoft.com/office/drawing/2014/main" id="{3398796D-237A-FE9B-0EC1-ECC3E708FC2B}"/>
                </a:ext>
              </a:extLst>
            </p:cNvPr>
            <p:cNvSpPr/>
            <p:nvPr/>
          </p:nvSpPr>
          <p:spPr>
            <a:xfrm>
              <a:off x="2447702" y="1586928"/>
              <a:ext cx="209328" cy="746330"/>
            </a:xfrm>
            <a:prstGeom prst="righ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201" name="Agrupar 8200">
            <a:extLst>
              <a:ext uri="{FF2B5EF4-FFF2-40B4-BE49-F238E27FC236}">
                <a16:creationId xmlns:a16="http://schemas.microsoft.com/office/drawing/2014/main" id="{A887C51E-B807-E61A-1A5D-BBC3208B645F}"/>
              </a:ext>
            </a:extLst>
          </p:cNvPr>
          <p:cNvGrpSpPr/>
          <p:nvPr/>
        </p:nvGrpSpPr>
        <p:grpSpPr>
          <a:xfrm>
            <a:off x="2737450" y="1633555"/>
            <a:ext cx="2481473" cy="754996"/>
            <a:chOff x="2737450" y="1633555"/>
            <a:chExt cx="2481473" cy="7549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aixaDeTexto 59">
                  <a:extLst>
                    <a:ext uri="{FF2B5EF4-FFF2-40B4-BE49-F238E27FC236}">
                      <a16:creationId xmlns:a16="http://schemas.microsoft.com/office/drawing/2014/main" id="{D6F6B881-B3AA-A531-EC49-29B2C1286BA6}"/>
                    </a:ext>
                  </a:extLst>
                </p:cNvPr>
                <p:cNvSpPr txBox="1"/>
                <p:nvPr/>
              </p:nvSpPr>
              <p:spPr>
                <a:xfrm>
                  <a:off x="2737450" y="1633555"/>
                  <a:ext cx="248147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400" dirty="0"/>
                    <a:t>Em </a:t>
                  </a:r>
                  <a14:m>
                    <m:oMath xmlns:m="http://schemas.openxmlformats.org/officeDocument/2006/math"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pt-B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400" b="0" i="0" smtClean="0">
                          <a:latin typeface="Cambria Math" panose="02040503050406030204" pitchFamily="18" charset="0"/>
                        </a:rPr>
                        <m:t> ;</m:t>
                      </m:r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1400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pt-BR" sz="1400" dirty="0"/>
                    <a:t> </a:t>
                  </a:r>
                  <a:r>
                    <a:rPr lang="pt-BR" dirty="0"/>
                    <a:t> </a:t>
                  </a:r>
                </a:p>
              </p:txBody>
            </p:sp>
          </mc:Choice>
          <mc:Fallback xmlns="">
            <p:sp>
              <p:nvSpPr>
                <p:cNvPr id="60" name="CaixaDeTexto 59">
                  <a:extLst>
                    <a:ext uri="{FF2B5EF4-FFF2-40B4-BE49-F238E27FC236}">
                      <a16:creationId xmlns:a16="http://schemas.microsoft.com/office/drawing/2014/main" id="{D6F6B881-B3AA-A531-EC49-29B2C1286B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7450" y="1633555"/>
                  <a:ext cx="2481473" cy="369332"/>
                </a:xfrm>
                <a:prstGeom prst="rect">
                  <a:avLst/>
                </a:prstGeom>
                <a:blipFill>
                  <a:blip r:embed="rId24"/>
                  <a:stretch>
                    <a:fillRect l="-737" b="-11475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Balão de Fala: Retângulo com Cantos Arredondados 60">
                  <a:extLst>
                    <a:ext uri="{FF2B5EF4-FFF2-40B4-BE49-F238E27FC236}">
                      <a16:creationId xmlns:a16="http://schemas.microsoft.com/office/drawing/2014/main" id="{F8D19B48-944F-7261-8F6C-2C3F13097C41}"/>
                    </a:ext>
                  </a:extLst>
                </p:cNvPr>
                <p:cNvSpPr/>
                <p:nvPr/>
              </p:nvSpPr>
              <p:spPr>
                <a:xfrm>
                  <a:off x="3619632" y="2092134"/>
                  <a:ext cx="1207156" cy="296417"/>
                </a:xfrm>
                <a:prstGeom prst="wedgeRoundRectCallout">
                  <a:avLst>
                    <a:gd name="adj1" fmla="val 16187"/>
                    <a:gd name="adj2" fmla="val -88287"/>
                    <a:gd name="adj3" fmla="val 16667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pt-BR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a14:m>
                  <a:r>
                    <a:rPr lang="pt-BR" sz="1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= </a:t>
                  </a:r>
                  <a:r>
                    <a:rPr lang="pt-BR" sz="1800" dirty="0">
                      <a:solidFill>
                        <a:srgbClr val="C0000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-</a:t>
                  </a:r>
                  <a:r>
                    <a:rPr lang="pt-BR" sz="1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8,3</a:t>
                  </a:r>
                  <a:endParaRPr lang="pt-BR" dirty="0"/>
                </a:p>
              </p:txBody>
            </p:sp>
          </mc:Choice>
          <mc:Fallback xmlns="">
            <p:sp>
              <p:nvSpPr>
                <p:cNvPr id="61" name="Balão de Fala: Retângulo com Cantos Arredondados 60">
                  <a:extLst>
                    <a:ext uri="{FF2B5EF4-FFF2-40B4-BE49-F238E27FC236}">
                      <a16:creationId xmlns:a16="http://schemas.microsoft.com/office/drawing/2014/main" id="{F8D19B48-944F-7261-8F6C-2C3F13097C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632" y="2092134"/>
                  <a:ext cx="1207156" cy="296417"/>
                </a:xfrm>
                <a:prstGeom prst="wedgeRoundRectCallout">
                  <a:avLst>
                    <a:gd name="adj1" fmla="val 16187"/>
                    <a:gd name="adj2" fmla="val -88287"/>
                    <a:gd name="adj3" fmla="val 16667"/>
                  </a:avLst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03" name="Agrupar 8202">
            <a:extLst>
              <a:ext uri="{FF2B5EF4-FFF2-40B4-BE49-F238E27FC236}">
                <a16:creationId xmlns:a16="http://schemas.microsoft.com/office/drawing/2014/main" id="{945CBBFD-0BE1-E760-D259-2CF6AFA65D56}"/>
              </a:ext>
            </a:extLst>
          </p:cNvPr>
          <p:cNvGrpSpPr/>
          <p:nvPr/>
        </p:nvGrpSpPr>
        <p:grpSpPr>
          <a:xfrm>
            <a:off x="2750957" y="2868397"/>
            <a:ext cx="5613298" cy="604327"/>
            <a:chOff x="2750957" y="2868397"/>
            <a:chExt cx="5613298" cy="6043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ixaDeTexto 17"/>
                <p:cNvSpPr txBox="1"/>
                <p:nvPr/>
              </p:nvSpPr>
              <p:spPr>
                <a:xfrm>
                  <a:off x="3608162" y="2974190"/>
                  <a:ext cx="1055225" cy="4985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18" name="CaixaDeTex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8162" y="2974190"/>
                  <a:ext cx="1055225" cy="498534"/>
                </a:xfrm>
                <a:prstGeom prst="rect">
                  <a:avLst/>
                </a:prstGeom>
                <a:blipFill>
                  <a:blip r:embed="rId26"/>
                  <a:stretch>
                    <a:fillRect l="-2312" r="-1156" b="-12195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Seta: para a Direita 61">
              <a:extLst>
                <a:ext uri="{FF2B5EF4-FFF2-40B4-BE49-F238E27FC236}">
                  <a16:creationId xmlns:a16="http://schemas.microsoft.com/office/drawing/2014/main" id="{9C42904B-7EFA-E5AA-4421-153F9EEB4CFC}"/>
                </a:ext>
              </a:extLst>
            </p:cNvPr>
            <p:cNvSpPr/>
            <p:nvPr/>
          </p:nvSpPr>
          <p:spPr>
            <a:xfrm>
              <a:off x="2750957" y="3053067"/>
              <a:ext cx="617885" cy="26075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Seta: para a Direita 62">
              <a:extLst>
                <a:ext uri="{FF2B5EF4-FFF2-40B4-BE49-F238E27FC236}">
                  <a16:creationId xmlns:a16="http://schemas.microsoft.com/office/drawing/2014/main" id="{6E487704-2A2C-CC85-6F90-00322ABE7CBB}"/>
                </a:ext>
              </a:extLst>
            </p:cNvPr>
            <p:cNvSpPr/>
            <p:nvPr/>
          </p:nvSpPr>
          <p:spPr>
            <a:xfrm>
              <a:off x="4808670" y="3000929"/>
              <a:ext cx="748336" cy="32399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/>
                <a:t>em (3)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92" name="CaixaDeTexto 8191">
                  <a:extLst>
                    <a:ext uri="{FF2B5EF4-FFF2-40B4-BE49-F238E27FC236}">
                      <a16:creationId xmlns:a16="http://schemas.microsoft.com/office/drawing/2014/main" id="{5E605AED-2342-BBF6-8A88-A9FF48987052}"/>
                    </a:ext>
                  </a:extLst>
                </p:cNvPr>
                <p:cNvSpPr txBox="1"/>
                <p:nvPr/>
              </p:nvSpPr>
              <p:spPr>
                <a:xfrm>
                  <a:off x="5852798" y="2868397"/>
                  <a:ext cx="2511457" cy="512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0=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8192" name="CaixaDeTexto 8191">
                  <a:extLst>
                    <a:ext uri="{FF2B5EF4-FFF2-40B4-BE49-F238E27FC236}">
                      <a16:creationId xmlns:a16="http://schemas.microsoft.com/office/drawing/2014/main" id="{5E605AED-2342-BBF6-8A88-A9FF489870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2798" y="2868397"/>
                  <a:ext cx="2511457" cy="512191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04" name="Agrupar 8203">
            <a:extLst>
              <a:ext uri="{FF2B5EF4-FFF2-40B4-BE49-F238E27FC236}">
                <a16:creationId xmlns:a16="http://schemas.microsoft.com/office/drawing/2014/main" id="{6BA5755A-1B06-651D-FED8-F3044EE8C207}"/>
              </a:ext>
            </a:extLst>
          </p:cNvPr>
          <p:cNvGrpSpPr/>
          <p:nvPr/>
        </p:nvGrpSpPr>
        <p:grpSpPr>
          <a:xfrm>
            <a:off x="82136" y="3364879"/>
            <a:ext cx="7080728" cy="667847"/>
            <a:chOff x="82136" y="3428202"/>
            <a:chExt cx="6179569" cy="6678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95" name="CaixaDeTexto 8194">
                  <a:extLst>
                    <a:ext uri="{FF2B5EF4-FFF2-40B4-BE49-F238E27FC236}">
                      <a16:creationId xmlns:a16="http://schemas.microsoft.com/office/drawing/2014/main" id="{87DB7F81-E376-8EC3-829E-7F97717A575F}"/>
                    </a:ext>
                  </a:extLst>
                </p:cNvPr>
                <p:cNvSpPr txBox="1"/>
                <p:nvPr/>
              </p:nvSpPr>
              <p:spPr>
                <a:xfrm>
                  <a:off x="82136" y="3428202"/>
                  <a:ext cx="1725144" cy="6045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pt-B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  <m:r>
                                  <a:rPr lang="pt-BR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pt-BR" sz="1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8195" name="CaixaDeTexto 8194">
                  <a:extLst>
                    <a:ext uri="{FF2B5EF4-FFF2-40B4-BE49-F238E27FC236}">
                      <a16:creationId xmlns:a16="http://schemas.microsoft.com/office/drawing/2014/main" id="{87DB7F81-E376-8EC3-829E-7F97717A57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36" y="3428202"/>
                  <a:ext cx="1725144" cy="604524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96" name="Seta: para a Direita 8195">
              <a:extLst>
                <a:ext uri="{FF2B5EF4-FFF2-40B4-BE49-F238E27FC236}">
                  <a16:creationId xmlns:a16="http://schemas.microsoft.com/office/drawing/2014/main" id="{4C8B45FC-DA71-7E94-4ED6-114B4ADF68AD}"/>
                </a:ext>
              </a:extLst>
            </p:cNvPr>
            <p:cNvSpPr/>
            <p:nvPr/>
          </p:nvSpPr>
          <p:spPr>
            <a:xfrm>
              <a:off x="1782496" y="3596843"/>
              <a:ext cx="552295" cy="26075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97" name="CaixaDeTexto 8196">
                  <a:extLst>
                    <a:ext uri="{FF2B5EF4-FFF2-40B4-BE49-F238E27FC236}">
                      <a16:creationId xmlns:a16="http://schemas.microsoft.com/office/drawing/2014/main" id="{92D6E258-E677-EA32-55F1-E39E212F6451}"/>
                    </a:ext>
                  </a:extLst>
                </p:cNvPr>
                <p:cNvSpPr txBox="1"/>
                <p:nvPr/>
              </p:nvSpPr>
              <p:spPr>
                <a:xfrm>
                  <a:off x="2009842" y="3444589"/>
                  <a:ext cx="4251863" cy="6514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2 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num>
                          <m:den>
                            <m:sSub>
                              <m:sSub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B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pt-BR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d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pt-BR" sz="1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∙0,3</m:t>
                            </m:r>
                          </m:num>
                          <m:den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22−8,3</m:t>
                            </m:r>
                          </m:den>
                        </m:f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=0,044 </m:t>
                        </m:r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pt-BR" sz="1600" dirty="0"/>
                </a:p>
              </p:txBody>
            </p:sp>
          </mc:Choice>
          <mc:Fallback xmlns="">
            <p:sp>
              <p:nvSpPr>
                <p:cNvPr id="8197" name="CaixaDeTexto 8196">
                  <a:extLst>
                    <a:ext uri="{FF2B5EF4-FFF2-40B4-BE49-F238E27FC236}">
                      <a16:creationId xmlns:a16="http://schemas.microsoft.com/office/drawing/2014/main" id="{92D6E258-E677-EA32-55F1-E39E212F64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9842" y="3444589"/>
                  <a:ext cx="4251863" cy="651460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205" name="Balão de Fala: Retângulo 8204">
                <a:extLst>
                  <a:ext uri="{FF2B5EF4-FFF2-40B4-BE49-F238E27FC236}">
                    <a16:creationId xmlns:a16="http://schemas.microsoft.com/office/drawing/2014/main" id="{C7E63297-BB59-E655-EF3F-946537941EA1}"/>
                  </a:ext>
                </a:extLst>
              </p:cNvPr>
              <p:cNvSpPr/>
              <p:nvPr/>
            </p:nvSpPr>
            <p:spPr>
              <a:xfrm>
                <a:off x="175612" y="4226820"/>
                <a:ext cx="1851690" cy="638168"/>
              </a:xfrm>
              <a:prstGeom prst="wedgeRectCallout">
                <a:avLst>
                  <a:gd name="adj1" fmla="val -25762"/>
                  <a:gd name="adj2" fmla="val -102586"/>
                </a:avLst>
              </a:prstGeom>
              <a:solidFill>
                <a:srgbClr val="00B0F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pt-BR" sz="1600" b="0" dirty="0">
                  <a:ea typeface="Cambria Math" panose="02040503050406030204" pitchFamily="18" charset="0"/>
                </a:endParaRPr>
              </a:p>
              <a:p>
                <a:pPr algn="ctr"/>
                <a:r>
                  <a:rPr lang="pt-BR" sz="1600" dirty="0"/>
                  <a:t>MUA</a:t>
                </a:r>
                <a:r>
                  <a:rPr lang="pt-BR" sz="1600" dirty="0"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BR" sz="16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𝑣</m:t>
                        </m:r>
                      </m:e>
                    </m:acc>
                    <m:r>
                      <a:rPr lang="pt-BR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pt-BR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𝑓</m:t>
                            </m:r>
                          </m:sub>
                        </m:sSub>
                        <m:r>
                          <a:rPr lang="pt-BR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  <m:sSub>
                          <m:sSubPr>
                            <m:ctrlPr>
                              <a:rPr lang="pt-BR" sz="16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𝑣</m:t>
                            </m:r>
                          </m:e>
                          <m:sub>
                            <m:r>
                              <a:rPr lang="pt-BR" sz="16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pt-BR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</m:oMath>
                </a14:m>
                <a:endParaRPr lang="pt-BR" sz="1600" dirty="0"/>
              </a:p>
            </p:txBody>
          </p:sp>
        </mc:Choice>
        <mc:Fallback xmlns="">
          <p:sp>
            <p:nvSpPr>
              <p:cNvPr id="8205" name="Balão de Fala: Retângulo 8204">
                <a:extLst>
                  <a:ext uri="{FF2B5EF4-FFF2-40B4-BE49-F238E27FC236}">
                    <a16:creationId xmlns:a16="http://schemas.microsoft.com/office/drawing/2014/main" id="{C7E63297-BB59-E655-EF3F-946537941E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12" y="4226820"/>
                <a:ext cx="1851690" cy="638168"/>
              </a:xfrm>
              <a:prstGeom prst="wedgeRectCallout">
                <a:avLst>
                  <a:gd name="adj1" fmla="val -25762"/>
                  <a:gd name="adj2" fmla="val -102586"/>
                </a:avLst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6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 animBg="1"/>
      <p:bldP spid="48" grpId="0"/>
      <p:bldP spid="820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IFUSP 3">
      <a:dk1>
        <a:srgbClr val="112A3D"/>
      </a:dk1>
      <a:lt1>
        <a:srgbClr val="FFFFFF"/>
      </a:lt1>
      <a:dk2>
        <a:srgbClr val="205C76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8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9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FUSP 3">
      <a:dk1>
        <a:srgbClr val="112A3D"/>
      </a:dk1>
      <a:lt1>
        <a:srgbClr val="FFFFFF"/>
      </a:lt1>
      <a:dk2>
        <a:srgbClr val="205C76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0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1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Office Theme">
  <a:themeElements>
    <a:clrScheme name="HEPIC OFICIAL">
      <a:dk1>
        <a:srgbClr val="112A3D"/>
      </a:dk1>
      <a:lt1>
        <a:sysClr val="window" lastClr="FFFFFF"/>
      </a:lt1>
      <a:dk2>
        <a:srgbClr val="2B77B1"/>
      </a:dk2>
      <a:lt2>
        <a:srgbClr val="D1D0C1"/>
      </a:lt2>
      <a:accent1>
        <a:srgbClr val="EDB1C4"/>
      </a:accent1>
      <a:accent2>
        <a:srgbClr val="71BCBD"/>
      </a:accent2>
      <a:accent3>
        <a:srgbClr val="EADA59"/>
      </a:accent3>
      <a:accent4>
        <a:srgbClr val="AA4A83"/>
      </a:accent4>
      <a:accent5>
        <a:srgbClr val="927130"/>
      </a:accent5>
      <a:accent6>
        <a:srgbClr val="D23F3E"/>
      </a:accent6>
      <a:hlink>
        <a:srgbClr val="3C3C3B"/>
      </a:hlink>
      <a:folHlink>
        <a:srgbClr val="272727"/>
      </a:folHlink>
    </a:clrScheme>
    <a:fontScheme name="Office 2">
      <a:maj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Eau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41117</TotalTime>
  <Words>4117</Words>
  <Application>Microsoft Office PowerPoint</Application>
  <PresentationFormat>Apresentação na tela (16:9)</PresentationFormat>
  <Paragraphs>633</Paragraphs>
  <Slides>34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12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58" baseType="lpstr">
      <vt:lpstr>Gungsuh</vt:lpstr>
      <vt:lpstr>Arial</vt:lpstr>
      <vt:lpstr>Calibri</vt:lpstr>
      <vt:lpstr>Cambria Math</vt:lpstr>
      <vt:lpstr>CG Times (W1)</vt:lpstr>
      <vt:lpstr>Eau</vt:lpstr>
      <vt:lpstr>Eau Sans Bold</vt:lpstr>
      <vt:lpstr>Eau Sans Bold Lining</vt:lpstr>
      <vt:lpstr>Symbol</vt:lpstr>
      <vt:lpstr>Times New Roman</vt:lpstr>
      <vt:lpstr>Wingdings</vt:lpstr>
      <vt:lpstr>Office Theme</vt:lpstr>
      <vt:lpstr>1_Office Theme</vt:lpstr>
      <vt:lpstr>2_Office Theme</vt:lpstr>
      <vt:lpstr>5_Office Theme</vt:lpstr>
      <vt:lpstr>3_Office Theme</vt:lpstr>
      <vt:lpstr>10_Office Theme</vt:lpstr>
      <vt:lpstr>4_Office Theme</vt:lpstr>
      <vt:lpstr>11_Office Theme</vt:lpstr>
      <vt:lpstr>6_Office Theme</vt:lpstr>
      <vt:lpstr>7_Office Theme</vt:lpstr>
      <vt:lpstr>8_Office Theme</vt:lpstr>
      <vt:lpstr>9_Office Theme</vt:lpstr>
      <vt:lpstr>Graph</vt:lpstr>
      <vt:lpstr>Apresentação do PowerPoint</vt:lpstr>
      <vt:lpstr>Objetivos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Cisne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Leonardo Motta</dc:creator>
  <cp:lastModifiedBy>Vito Vanin</cp:lastModifiedBy>
  <cp:revision>1888</cp:revision>
  <dcterms:created xsi:type="dcterms:W3CDTF">2016-03-09T00:36:12Z</dcterms:created>
  <dcterms:modified xsi:type="dcterms:W3CDTF">2022-08-30T12:52:29Z</dcterms:modified>
</cp:coreProperties>
</file>