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8"/>
  </p:notesMasterIdLst>
  <p:handoutMasterIdLst>
    <p:handoutMasterId r:id="rId39"/>
  </p:handoutMasterIdLst>
  <p:sldIdLst>
    <p:sldId id="447" r:id="rId13"/>
    <p:sldId id="607" r:id="rId14"/>
    <p:sldId id="631" r:id="rId15"/>
    <p:sldId id="632" r:id="rId16"/>
    <p:sldId id="633" r:id="rId17"/>
    <p:sldId id="634" r:id="rId18"/>
    <p:sldId id="635" r:id="rId19"/>
    <p:sldId id="636" r:id="rId20"/>
    <p:sldId id="637" r:id="rId21"/>
    <p:sldId id="638" r:id="rId22"/>
    <p:sldId id="639" r:id="rId23"/>
    <p:sldId id="640" r:id="rId24"/>
    <p:sldId id="641" r:id="rId25"/>
    <p:sldId id="657" r:id="rId26"/>
    <p:sldId id="656" r:id="rId27"/>
    <p:sldId id="643" r:id="rId28"/>
    <p:sldId id="644" r:id="rId29"/>
    <p:sldId id="645" r:id="rId30"/>
    <p:sldId id="646" r:id="rId31"/>
    <p:sldId id="647" r:id="rId32"/>
    <p:sldId id="648" r:id="rId33"/>
    <p:sldId id="660" r:id="rId34"/>
    <p:sldId id="661" r:id="rId35"/>
    <p:sldId id="655" r:id="rId36"/>
    <p:sldId id="627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688"/>
    <a:srgbClr val="000000"/>
    <a:srgbClr val="226A8A"/>
    <a:srgbClr val="7B2629"/>
    <a:srgbClr val="90272A"/>
    <a:srgbClr val="DCD324"/>
    <a:srgbClr val="C0C1BF"/>
    <a:srgbClr val="4D4D4F"/>
    <a:srgbClr val="505150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30"/>
  </p:normalViewPr>
  <p:slideViewPr>
    <p:cSldViewPr snapToGrid="0" snapToObjects="1">
      <p:cViewPr varScale="1">
        <p:scale>
          <a:sx n="152" d="100"/>
          <a:sy n="152" d="100"/>
        </p:scale>
        <p:origin x="192" y="1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13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0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aulas.usp.br/portal/video.action?idItem=5317" TargetMode="External"/><Relationship Id="rId2" Type="http://schemas.openxmlformats.org/officeDocument/2006/relationships/hyperlink" Target="https://eaulas.usp.br/portal/search.ac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aulas.usp.br/portal/video.action?idItem=23527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p.if.usp.br/~fisfoto/translacao/colisoes/videos.php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26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4.jpe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7.png"/><Relationship Id="rId7" Type="http://schemas.openxmlformats.org/officeDocument/2006/relationships/image" Target="NUL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23.png"/><Relationship Id="rId4" Type="http://schemas.openxmlformats.org/officeDocument/2006/relationships/image" Target="../media/image2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8" Type="http://schemas.openxmlformats.org/officeDocument/2006/relationships/image" Target="../media/image31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../media/image28.png"/><Relationship Id="rId17" Type="http://schemas.openxmlformats.org/officeDocument/2006/relationships/image" Target="../media/image30.png"/><Relationship Id="rId2" Type="http://schemas.openxmlformats.org/officeDocument/2006/relationships/image" Target="../media/image25.jpeg"/><Relationship Id="rId16" Type="http://schemas.openxmlformats.org/officeDocument/2006/relationships/image" Target="../media/image29.png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310.png"/><Relationship Id="rId10" Type="http://schemas.openxmlformats.org/officeDocument/2006/relationships/image" Target="NULL"/><Relationship Id="rId19" Type="http://schemas.openxmlformats.org/officeDocument/2006/relationships/image" Target="../media/image32.png"/><Relationship Id="rId4" Type="http://schemas.openxmlformats.org/officeDocument/2006/relationships/image" Target="NULL"/><Relationship Id="rId9" Type="http://schemas.openxmlformats.org/officeDocument/2006/relationships/image" Target="../media/image280.png"/><Relationship Id="rId14" Type="http://schemas.openxmlformats.org/officeDocument/2006/relationships/image" Target="NULL"/><Relationship Id="rId22" Type="http://schemas.openxmlformats.org/officeDocument/2006/relationships/image" Target="../media/image3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../media/image320.png"/><Relationship Id="rId12" Type="http://schemas.openxmlformats.org/officeDocument/2006/relationships/image" Target="../media/image26.jpeg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34.png"/><Relationship Id="rId4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NULL"/><Relationship Id="rId7" Type="http://schemas.openxmlformats.org/officeDocument/2006/relationships/image" Target="../media/image35.png"/><Relationship Id="rId12" Type="http://schemas.openxmlformats.org/officeDocument/2006/relationships/image" Target="../media/image26.jpeg"/><Relationship Id="rId17" Type="http://schemas.openxmlformats.org/officeDocument/2006/relationships/image" Target="../media/image40.png"/><Relationship Id="rId2" Type="http://schemas.openxmlformats.org/officeDocument/2006/relationships/image" Target="NUL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38.png"/><Relationship Id="rId10" Type="http://schemas.openxmlformats.org/officeDocument/2006/relationships/image" Target="NULL"/><Relationship Id="rId19" Type="http://schemas.openxmlformats.org/officeDocument/2006/relationships/image" Target="../media/image42.png"/><Relationship Id="rId1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210.png"/><Relationship Id="rId3" Type="http://schemas.openxmlformats.org/officeDocument/2006/relationships/image" Target="../media/image140.png"/><Relationship Id="rId7" Type="http://schemas.openxmlformats.org/officeDocument/2006/relationships/image" Target="../media/image194.png"/><Relationship Id="rId12" Type="http://schemas.openxmlformats.org/officeDocument/2006/relationships/image" Target="../media/image15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1.png"/><Relationship Id="rId11" Type="http://schemas.openxmlformats.org/officeDocument/2006/relationships/image" Target="../media/image220.png"/><Relationship Id="rId5" Type="http://schemas.openxmlformats.org/officeDocument/2006/relationships/image" Target="../media/image200.png"/><Relationship Id="rId15" Type="http://schemas.openxmlformats.org/officeDocument/2006/relationships/image" Target="../media/image94.png"/><Relationship Id="rId10" Type="http://schemas.openxmlformats.org/officeDocument/2006/relationships/image" Target="../media/image148.png"/><Relationship Id="rId4" Type="http://schemas.openxmlformats.org/officeDocument/2006/relationships/image" Target="../media/image169.png"/><Relationship Id="rId9" Type="http://schemas.openxmlformats.org/officeDocument/2006/relationships/image" Target="../media/image147.png"/><Relationship Id="rId14" Type="http://schemas.openxmlformats.org/officeDocument/2006/relationships/image" Target="../media/image22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hyperlink" Target="https://www.youtube.com/watch?v=gFfudAXH4r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fAKK208NODQ" TargetMode="Externa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1600" y="-108347"/>
            <a:ext cx="8048116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b="1" kern="0" dirty="0">
                <a:ea typeface="+mj-ea"/>
                <a:cs typeface="Arial" pitchFamily="34" charset="0"/>
              </a:rPr>
              <a:t>4300153 - Segundo Semestre de </a:t>
            </a:r>
            <a:r>
              <a:rPr lang="pt-BR" b="1" kern="0" dirty="0" smtClean="0">
                <a:ea typeface="+mj-ea"/>
                <a:cs typeface="Arial" pitchFamily="34" charset="0"/>
              </a:rPr>
              <a:t>2022</a:t>
            </a:r>
            <a:endParaRPr lang="pt-BR" b="1" kern="0" dirty="0"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4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 – </a:t>
            </a:r>
            <a:r>
              <a:rPr lang="pt-BR" b="1" dirty="0">
                <a:solidFill>
                  <a:srgbClr val="FF0000"/>
                </a:solidFill>
              </a:rPr>
              <a:t>Conservação da quantidade de movimento linear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70749" y="4103370"/>
            <a:ext cx="5076825" cy="90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 err="1"/>
              <a:t>Nilberto</a:t>
            </a:r>
            <a:r>
              <a:rPr lang="pt-BR" sz="1600" b="1" kern="0" dirty="0"/>
              <a:t> H. Medina e </a:t>
            </a:r>
            <a:r>
              <a:rPr lang="pt-BR" sz="1600" b="1" kern="0" dirty="0" err="1"/>
              <a:t>Vito</a:t>
            </a:r>
            <a:r>
              <a:rPr lang="pt-BR" sz="1600" b="1" kern="0" dirty="0"/>
              <a:t> </a:t>
            </a:r>
            <a:r>
              <a:rPr lang="pt-BR" sz="1600" b="1" kern="0" dirty="0" err="1"/>
              <a:t>Vanin</a:t>
            </a:r>
            <a:endParaRPr lang="pt-BR" sz="1600" b="1" kern="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 smtClean="0">
                <a:solidFill>
                  <a:srgbClr val="002060"/>
                </a:solidFill>
              </a:rPr>
              <a:t>25/08/2022</a:t>
            </a:r>
            <a:endParaRPr lang="pt-BR" sz="1600" b="1" kern="0" dirty="0">
              <a:solidFill>
                <a:srgbClr val="002060"/>
              </a:solidFill>
            </a:endParaRP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70" y="1087040"/>
            <a:ext cx="4227431" cy="301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7999" y="-63099"/>
            <a:ext cx="324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Forças Impulsivas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80622" y="795867"/>
                <a:ext cx="888717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Na descrição das colisões</a:t>
                </a:r>
              </a:p>
              <a:p>
                <a:pPr marL="1200150" lvl="2" indent="-285750">
                  <a:buFont typeface="Wingdings" panose="05000000000000000000" pitchFamily="2" charset="2"/>
                  <a:buChar char="Ø"/>
                </a:pPr>
                <a:r>
                  <a:rPr lang="pt-BR" dirty="0"/>
                  <a:t>	As forças não são conhecidas em detalhes</a:t>
                </a:r>
              </a:p>
              <a:p>
                <a:pPr marL="1200150" lvl="2" indent="-285750">
                  <a:buFont typeface="Wingdings" panose="05000000000000000000" pitchFamily="2" charset="2"/>
                  <a:buChar char="Ø"/>
                </a:pPr>
                <a:r>
                  <a:rPr lang="pt-BR" dirty="0"/>
                  <a:t>	Os objetos podem ser compostos por inúmeras partículas</a:t>
                </a:r>
              </a:p>
              <a:p>
                <a:pPr marL="1200150" lvl="2" indent="-285750">
                  <a:buFont typeface="Wingdings" panose="05000000000000000000" pitchFamily="2" charset="2"/>
                  <a:buChar char="Ø"/>
                </a:pPr>
                <a:r>
                  <a:rPr lang="pt-BR" dirty="0"/>
                  <a:t>	Interações entre todas as partículas</a:t>
                </a:r>
              </a:p>
              <a:p>
                <a:pPr marL="1200150" lvl="2" indent="-285750">
                  <a:buFont typeface="Wingdings" panose="05000000000000000000" pitchFamily="2" charset="2"/>
                  <a:buChar char="Ø"/>
                </a:pPr>
                <a:r>
                  <a:rPr lang="pt-BR" dirty="0"/>
                  <a:t>	Tempo de interação muito curto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22" y="795867"/>
                <a:ext cx="8887177" cy="1477328"/>
              </a:xfrm>
              <a:prstGeom prst="rect">
                <a:avLst/>
              </a:prstGeom>
              <a:blipFill>
                <a:blip r:embed="rId2"/>
                <a:stretch>
                  <a:fillRect l="-618" t="-2479" b="-57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626532" y="2421467"/>
            <a:ext cx="4080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Forças fundamentais da natureza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t-BR" dirty="0"/>
              <a:t>	Gravitacional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t-BR" dirty="0"/>
              <a:t>	Eletromagnética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t-BR" dirty="0"/>
              <a:t>	Força forte (nuclear)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t-BR" dirty="0"/>
              <a:t>	Força eletrofraca</a:t>
            </a:r>
          </a:p>
        </p:txBody>
      </p:sp>
    </p:spTree>
    <p:extLst>
      <p:ext uri="{BB962C8B-B14F-4D97-AF65-F5344CB8AC3E}">
        <p14:creationId xmlns:p14="http://schemas.microsoft.com/office/powerpoint/2010/main" val="226525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5133" y="-84667"/>
            <a:ext cx="471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Esquema de uma colisão</a:t>
            </a:r>
          </a:p>
        </p:txBody>
      </p:sp>
      <p:sp>
        <p:nvSpPr>
          <p:cNvPr id="3" name="Elipse 2"/>
          <p:cNvSpPr/>
          <p:nvPr/>
        </p:nvSpPr>
        <p:spPr>
          <a:xfrm>
            <a:off x="2629978" y="1201564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007754" y="1201564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024275" y="951224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275" y="951224"/>
                <a:ext cx="192360" cy="276999"/>
              </a:xfrm>
              <a:prstGeom prst="rect">
                <a:avLst/>
              </a:prstGeom>
              <a:blipFill>
                <a:blip r:embed="rId2"/>
                <a:stretch>
                  <a:fillRect l="-25000" r="-25000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652372" y="947429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372" y="947429"/>
                <a:ext cx="192360" cy="276999"/>
              </a:xfrm>
              <a:prstGeom prst="rect">
                <a:avLst/>
              </a:prstGeom>
              <a:blipFill>
                <a:blip r:embed="rId3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ector de Seta Reta 17"/>
          <p:cNvCxnSpPr/>
          <p:nvPr/>
        </p:nvCxnSpPr>
        <p:spPr>
          <a:xfrm flipV="1">
            <a:off x="2888211" y="1313747"/>
            <a:ext cx="812800" cy="379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>
            <a:off x="5164908" y="1317543"/>
            <a:ext cx="859367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150148" y="934729"/>
                <a:ext cx="288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148" y="934729"/>
                <a:ext cx="288925" cy="276999"/>
              </a:xfrm>
              <a:prstGeom prst="rect">
                <a:avLst/>
              </a:prstGeom>
              <a:blipFill>
                <a:blip r:embed="rId4"/>
                <a:stretch>
                  <a:fillRect l="-19149" t="-43478" r="-68085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413413" y="963924"/>
                <a:ext cx="294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413" y="963924"/>
                <a:ext cx="294247" cy="276999"/>
              </a:xfrm>
              <a:prstGeom prst="rect">
                <a:avLst/>
              </a:prstGeom>
              <a:blipFill>
                <a:blip r:embed="rId5"/>
                <a:stretch>
                  <a:fillRect l="-16667" t="-43478" r="-68750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597566" y="1043557"/>
            <a:ext cx="118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Antes</a:t>
            </a:r>
          </a:p>
        </p:txBody>
      </p:sp>
    </p:spTree>
    <p:extLst>
      <p:ext uri="{BB962C8B-B14F-4D97-AF65-F5344CB8AC3E}">
        <p14:creationId xmlns:p14="http://schemas.microsoft.com/office/powerpoint/2010/main" val="381839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5133" y="-84667"/>
            <a:ext cx="471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Esquema de uma colisão</a:t>
            </a:r>
          </a:p>
        </p:txBody>
      </p:sp>
      <p:sp>
        <p:nvSpPr>
          <p:cNvPr id="3" name="Elipse 2"/>
          <p:cNvSpPr/>
          <p:nvPr/>
        </p:nvSpPr>
        <p:spPr>
          <a:xfrm>
            <a:off x="2629978" y="1201564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2624856" y="3268505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6002632" y="3268505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007754" y="1201564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668035" y="1840679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035" y="1840679"/>
                <a:ext cx="192360" cy="276999"/>
              </a:xfrm>
              <a:prstGeom prst="rect">
                <a:avLst/>
              </a:prstGeom>
              <a:blipFill>
                <a:blip r:embed="rId2"/>
                <a:stretch>
                  <a:fillRect l="-29032" r="-25806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024275" y="951224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275" y="951224"/>
                <a:ext cx="192360" cy="276999"/>
              </a:xfrm>
              <a:prstGeom prst="rect">
                <a:avLst/>
              </a:prstGeom>
              <a:blipFill>
                <a:blip r:embed="rId3"/>
                <a:stretch>
                  <a:fillRect l="-25000" r="-25000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6024275" y="1824314"/>
                <a:ext cx="2251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b="0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275" y="1824314"/>
                <a:ext cx="225190" cy="553998"/>
              </a:xfrm>
              <a:prstGeom prst="rect">
                <a:avLst/>
              </a:prstGeom>
              <a:blipFill>
                <a:blip r:embed="rId4"/>
                <a:stretch>
                  <a:fillRect l="-13514" r="-162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652372" y="947429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372" y="947429"/>
                <a:ext cx="192360" cy="276999"/>
              </a:xfrm>
              <a:prstGeom prst="rect">
                <a:avLst/>
              </a:prstGeom>
              <a:blipFill>
                <a:blip r:embed="rId5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ipse 10"/>
          <p:cNvSpPr/>
          <p:nvPr/>
        </p:nvSpPr>
        <p:spPr>
          <a:xfrm>
            <a:off x="2629978" y="2143599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007754" y="2143599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652372" y="2877206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372" y="2877206"/>
                <a:ext cx="192360" cy="276999"/>
              </a:xfrm>
              <a:prstGeom prst="rect">
                <a:avLst/>
              </a:prstGeom>
              <a:blipFill>
                <a:blip r:embed="rId6"/>
                <a:stretch>
                  <a:fillRect l="-25000" r="-2500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6007754" y="2877206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754" y="2877206"/>
                <a:ext cx="192360" cy="276999"/>
              </a:xfrm>
              <a:prstGeom prst="rect">
                <a:avLst/>
              </a:prstGeom>
              <a:blipFill>
                <a:blip r:embed="rId7"/>
                <a:stretch>
                  <a:fillRect l="-29032" r="-25806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ector de Seta Reta 17"/>
          <p:cNvCxnSpPr/>
          <p:nvPr/>
        </p:nvCxnSpPr>
        <p:spPr>
          <a:xfrm flipV="1">
            <a:off x="2888211" y="1313747"/>
            <a:ext cx="812800" cy="379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V="1">
            <a:off x="6265987" y="3378548"/>
            <a:ext cx="812800" cy="379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>
            <a:off x="5164908" y="1317543"/>
            <a:ext cx="859367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>
            <a:off x="1824756" y="3382344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150148" y="934729"/>
                <a:ext cx="288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148" y="934729"/>
                <a:ext cx="288925" cy="276999"/>
              </a:xfrm>
              <a:prstGeom prst="rect">
                <a:avLst/>
              </a:prstGeom>
              <a:blipFill>
                <a:blip r:embed="rId8"/>
                <a:stretch>
                  <a:fillRect l="-19149" t="-43478" r="-68085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413413" y="963924"/>
                <a:ext cx="294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413" y="963924"/>
                <a:ext cx="294247" cy="276999"/>
              </a:xfrm>
              <a:prstGeom prst="rect">
                <a:avLst/>
              </a:prstGeom>
              <a:blipFill>
                <a:blip r:embed="rId9"/>
                <a:stretch>
                  <a:fillRect l="-16667" t="-43478" r="-68750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2080343" y="2909926"/>
                <a:ext cx="288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43" y="2909926"/>
                <a:ext cx="288925" cy="276999"/>
              </a:xfrm>
              <a:prstGeom prst="rect">
                <a:avLst/>
              </a:prstGeom>
              <a:blipFill>
                <a:blip r:embed="rId10"/>
                <a:stretch>
                  <a:fillRect l="-16667" t="-43478" r="-66667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6464489" y="2997974"/>
                <a:ext cx="294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489" y="2997974"/>
                <a:ext cx="294247" cy="276999"/>
              </a:xfrm>
              <a:prstGeom prst="rect">
                <a:avLst/>
              </a:prstGeom>
              <a:blipFill>
                <a:blip r:embed="rId11"/>
                <a:stretch>
                  <a:fillRect l="-16327" t="-46667" r="-65306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597566" y="1043557"/>
            <a:ext cx="118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Antes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39314" y="3197678"/>
            <a:ext cx="118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Depois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57129" y="2114284"/>
            <a:ext cx="118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Durante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6945891" y="1979178"/>
                <a:ext cx="1590179" cy="61555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For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ç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intensa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891" y="1979178"/>
                <a:ext cx="1590179" cy="615553"/>
              </a:xfrm>
              <a:prstGeom prst="rect">
                <a:avLst/>
              </a:prstGeom>
              <a:blipFill>
                <a:blip r:embed="rId12"/>
                <a:stretch>
                  <a:fillRect l="-4981" r="-383" b="-39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1486773" y="3733237"/>
            <a:ext cx="677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As forças externas (gravidade e atrito) podem ser ignoradas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57128" y="4201914"/>
            <a:ext cx="8686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Conhecendo os movimentos iniciais é possível determinar várias propriedades dos movimentos finais, mesmo sem saber exatamente como é a força que age e promove alterações nos movimentos</a:t>
            </a:r>
          </a:p>
        </p:txBody>
      </p:sp>
    </p:spTree>
    <p:extLst>
      <p:ext uri="{BB962C8B-B14F-4D97-AF65-F5344CB8AC3E}">
        <p14:creationId xmlns:p14="http://schemas.microsoft.com/office/powerpoint/2010/main" val="10879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15156 0.00278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1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1875 0.00401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6" grpId="0"/>
      <p:bldP spid="17" grpId="0"/>
      <p:bldP spid="28" grpId="0"/>
      <p:bldP spid="29" grpId="0"/>
      <p:bldP spid="24" grpId="0"/>
      <p:bldP spid="14" grpId="0" animBg="1"/>
      <p:bldP spid="1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9949" y="0"/>
            <a:ext cx="723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6.2 Definição da Quantidade de Movimento Linear (momento linear)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561006" y="808215"/>
                <a:ext cx="9173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06" y="808215"/>
                <a:ext cx="917302" cy="307777"/>
              </a:xfrm>
              <a:prstGeom prst="rect">
                <a:avLst/>
              </a:prstGeom>
              <a:blipFill>
                <a:blip r:embed="rId2"/>
                <a:stretch>
                  <a:fillRect l="-5960" t="-36000" r="-40397" b="-3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1890725" y="682123"/>
            <a:ext cx="30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Vetor</a:t>
            </a:r>
          </a:p>
          <a:p>
            <a:r>
              <a:rPr lang="pt-BR" dirty="0"/>
              <a:t>Depende do referencial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08339" y="1497026"/>
                <a:ext cx="1865126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39" y="1497026"/>
                <a:ext cx="1865126" cy="6707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223179" y="1495199"/>
                <a:ext cx="2238241" cy="546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179" y="1495199"/>
                <a:ext cx="2238241" cy="5464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4980339" y="1491709"/>
                <a:ext cx="1639038" cy="546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ent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339" y="1491709"/>
                <a:ext cx="1639038" cy="5464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1037224" y="2689917"/>
            <a:ext cx="354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Lista 2, exercício 3</a:t>
            </a:r>
          </a:p>
        </p:txBody>
      </p:sp>
    </p:spTree>
    <p:extLst>
      <p:ext uri="{BB962C8B-B14F-4D97-AF65-F5344CB8AC3E}">
        <p14:creationId xmlns:p14="http://schemas.microsoft.com/office/powerpoint/2010/main" val="155690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95590" y="757655"/>
            <a:ext cx="750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Vídeos do Laboratório de Demonstrações - 430100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5590" y="2938644"/>
            <a:ext cx="490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Pêndulo de Newton</a:t>
            </a:r>
            <a:r>
              <a:rPr lang="pt-BR" dirty="0"/>
              <a:t> 2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95590" y="1929217"/>
            <a:ext cx="513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4"/>
              </a:rPr>
              <a:t>Pêndulo de Newton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47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C0168-7743-4796-B1AA-275DF3E3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06" y="112351"/>
            <a:ext cx="7288305" cy="223825"/>
          </a:xfrm>
        </p:spPr>
        <p:txBody>
          <a:bodyPr>
            <a:noAutofit/>
          </a:bodyPr>
          <a:lstStyle/>
          <a:p>
            <a:r>
              <a:rPr lang="pt-BR" sz="3600" dirty="0"/>
              <a:t>Tema de discussão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6C93550-0EEC-471A-9EDE-51A86398BBB4}"/>
              </a:ext>
            </a:extLst>
          </p:cNvPr>
          <p:cNvSpPr txBox="1"/>
          <p:nvPr/>
        </p:nvSpPr>
        <p:spPr>
          <a:xfrm>
            <a:off x="224566" y="979510"/>
            <a:ext cx="8774654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dirty="0">
                <a:solidFill>
                  <a:srgbClr val="0070C0"/>
                </a:solidFill>
              </a:rPr>
              <a:t>Observe os vídeos do experimento online de colisões.</a:t>
            </a:r>
          </a:p>
          <a:p>
            <a:pPr>
              <a:spcBef>
                <a:spcPts val="600"/>
              </a:spcBef>
            </a:pP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http://www.fep.if.usp.br/~fisfoto/translacao/colisoes/videos.php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pt-BR" dirty="0"/>
              <a:t>Responda às seguintes perguntas: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70C0"/>
                </a:solidFill>
              </a:rPr>
              <a:t>O que todos os vídeos têm em comum?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70C0"/>
                </a:solidFill>
              </a:rPr>
              <a:t>O movimento final de cada carrinho tem relação com o seu movimento inicial?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70C0"/>
                </a:solidFill>
              </a:rPr>
              <a:t>O movimento final de cada carrinho tem relação com o movimento inicial do outro?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70C0"/>
                </a:solidFill>
              </a:rPr>
              <a:t>O que é diferente em cada vídeo?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70C0"/>
                </a:solidFill>
              </a:rPr>
              <a:t>Como você investigaria o que acontece usando as leis de Newton?</a:t>
            </a:r>
          </a:p>
        </p:txBody>
      </p:sp>
    </p:spTree>
    <p:extLst>
      <p:ext uri="{BB962C8B-B14F-4D97-AF65-F5344CB8AC3E}">
        <p14:creationId xmlns:p14="http://schemas.microsoft.com/office/powerpoint/2010/main" val="38465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0018" y="35719"/>
            <a:ext cx="5000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6.3 Impulso e Quantidade de Movimento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3" t="64700" r="10204" b="15987"/>
          <a:stretch/>
        </p:blipFill>
        <p:spPr>
          <a:xfrm>
            <a:off x="55989" y="974473"/>
            <a:ext cx="3132647" cy="2707020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45491" y="469929"/>
            <a:ext cx="9098509" cy="887423"/>
            <a:chOff x="45491" y="469929"/>
            <a:chExt cx="9098509" cy="887423"/>
          </a:xfrm>
        </p:grpSpPr>
        <p:sp>
          <p:nvSpPr>
            <p:cNvPr id="3" name="CaixaDeTexto 2"/>
            <p:cNvSpPr txBox="1"/>
            <p:nvPr/>
          </p:nvSpPr>
          <p:spPr>
            <a:xfrm>
              <a:off x="45491" y="469929"/>
              <a:ext cx="90985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Relação entre a força que age sobre um corpo durante a colisão e a variação da quantidade de movimento</a:t>
              </a: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2531011" y="867960"/>
              <a:ext cx="5239263" cy="489392"/>
              <a:chOff x="3387578" y="977532"/>
              <a:chExt cx="5239263" cy="489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CaixaDeTexto 4"/>
                  <p:cNvSpPr txBox="1"/>
                  <p:nvPr/>
                </p:nvSpPr>
                <p:spPr>
                  <a:xfrm>
                    <a:off x="3387578" y="1095449"/>
                    <a:ext cx="948465" cy="2761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5" name="CaixaDeTexto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87578" y="1095449"/>
                    <a:ext cx="948465" cy="27616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846" t="-35556" r="-32051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aixaDeTexto 5"/>
                  <p:cNvSpPr txBox="1"/>
                  <p:nvPr/>
                </p:nvSpPr>
                <p:spPr>
                  <a:xfrm>
                    <a:off x="4436596" y="981022"/>
                    <a:ext cx="2201244" cy="48590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)=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6" name="CaixaDeTexto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6596" y="981022"/>
                    <a:ext cx="2201244" cy="48590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aixaDeTexto 6"/>
                  <p:cNvSpPr txBox="1"/>
                  <p:nvPr/>
                </p:nvSpPr>
                <p:spPr>
                  <a:xfrm>
                    <a:off x="7193756" y="977532"/>
                    <a:ext cx="1433085" cy="48577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ent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7" name="CaixaDeTexto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3756" y="977532"/>
                    <a:ext cx="1433085" cy="48577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0" name="Grupo 29"/>
          <p:cNvGrpSpPr/>
          <p:nvPr/>
        </p:nvGrpSpPr>
        <p:grpSpPr>
          <a:xfrm>
            <a:off x="4121205" y="2859509"/>
            <a:ext cx="804694" cy="418578"/>
            <a:chOff x="4121205" y="2859509"/>
            <a:chExt cx="804694" cy="418578"/>
          </a:xfrm>
          <a:solidFill>
            <a:srgbClr val="0070C0"/>
          </a:solidFill>
        </p:grpSpPr>
        <p:sp>
          <p:nvSpPr>
            <p:cNvPr id="27" name="Texto explicativo em elipse 26"/>
            <p:cNvSpPr/>
            <p:nvPr/>
          </p:nvSpPr>
          <p:spPr>
            <a:xfrm>
              <a:off x="4121205" y="2859509"/>
              <a:ext cx="804694" cy="418578"/>
            </a:xfrm>
            <a:prstGeom prst="wedgeEllipseCallout">
              <a:avLst>
                <a:gd name="adj1" fmla="val 7926"/>
                <a:gd name="adj2" fmla="val -88971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4384801" y="2921965"/>
                  <a:ext cx="306173" cy="246221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oMath>
                    </m:oMathPara>
                  </a14:m>
                  <a:endParaRPr lang="pt-BR" sz="1600" b="1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4801" y="2921965"/>
                  <a:ext cx="306173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11765" r="-11765" b="-243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upo 30"/>
          <p:cNvGrpSpPr/>
          <p:nvPr/>
        </p:nvGrpSpPr>
        <p:grpSpPr>
          <a:xfrm>
            <a:off x="6552508" y="2177303"/>
            <a:ext cx="2191405" cy="1050365"/>
            <a:chOff x="6552508" y="2177303"/>
            <a:chExt cx="2191405" cy="10503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/>
                <p:cNvSpPr txBox="1"/>
                <p:nvPr/>
              </p:nvSpPr>
              <p:spPr>
                <a:xfrm>
                  <a:off x="6552508" y="2177303"/>
                  <a:ext cx="2191405" cy="3007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</m:acc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é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𝐈𝐌𝐏𝐔𝐋𝐒𝐎</m:t>
                      </m:r>
                    </m:oMath>
                  </a14:m>
                  <a:r>
                    <a:rPr lang="pt-BR" sz="1600" b="1" dirty="0">
                      <a:solidFill>
                        <a:srgbClr val="FF0000"/>
                      </a:solidFill>
                    </a:rPr>
                    <a:t> 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</m:oMath>
                  </a14:m>
                  <a:r>
                    <a:rPr lang="pt-BR" sz="1600" b="1" dirty="0">
                      <a:solidFill>
                        <a:srgbClr val="FF0000"/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5" name="CaixaDe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508" y="2177303"/>
                  <a:ext cx="2191405" cy="300788"/>
                </a:xfrm>
                <a:prstGeom prst="rect">
                  <a:avLst/>
                </a:prstGeom>
                <a:blipFill>
                  <a:blip r:embed="rId7"/>
                  <a:stretch>
                    <a:fillRect l="-4178" t="-30000" b="-3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tângulo 15"/>
                <p:cNvSpPr/>
                <p:nvPr/>
              </p:nvSpPr>
              <p:spPr>
                <a:xfrm>
                  <a:off x="6552508" y="2574348"/>
                  <a:ext cx="1523109" cy="65332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𝑖𝑚𝑝</m:t>
                                </m:r>
                              </m:sub>
                            </m:sSub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Retângulo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508" y="2574348"/>
                  <a:ext cx="1523109" cy="6533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366590" y="3381377"/>
                <a:ext cx="4001416" cy="384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𝑡𝑖</m:t>
                        </m:r>
                      </m:sub>
                      <m:sup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𝑡𝑓</m:t>
                        </m:r>
                      </m:sup>
                      <m:e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nary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𝑝𝑖</m:t>
                        </m:r>
                      </m:sub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𝑝𝑓</m:t>
                        </m:r>
                      </m:sup>
                    </m:sSub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590" y="3381377"/>
                <a:ext cx="4001416" cy="384592"/>
              </a:xfrm>
              <a:prstGeom prst="rect">
                <a:avLst/>
              </a:prstGeom>
              <a:blipFill rotWithShape="0">
                <a:blip r:embed="rId9"/>
                <a:stretch>
                  <a:fillRect l="-2283" t="-117460" r="-7610" b="-1841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upo 31"/>
          <p:cNvGrpSpPr/>
          <p:nvPr/>
        </p:nvGrpSpPr>
        <p:grpSpPr>
          <a:xfrm>
            <a:off x="1021404" y="3463137"/>
            <a:ext cx="7947785" cy="1323439"/>
            <a:chOff x="1021404" y="3463137"/>
            <a:chExt cx="7620517" cy="1323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3094702" y="3858887"/>
                  <a:ext cx="1297728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𝑥𝑖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702" y="3858887"/>
                  <a:ext cx="1297728" cy="26597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225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tângulo 18"/>
                <p:cNvSpPr/>
                <p:nvPr/>
              </p:nvSpPr>
              <p:spPr>
                <a:xfrm>
                  <a:off x="2990539" y="4069814"/>
                  <a:ext cx="1501244" cy="3583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Retângulo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539" y="4069814"/>
                  <a:ext cx="1501244" cy="35830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ângulo 19"/>
                <p:cNvSpPr/>
                <p:nvPr/>
              </p:nvSpPr>
              <p:spPr>
                <a:xfrm>
                  <a:off x="2990539" y="4352975"/>
                  <a:ext cx="1452770" cy="3583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Retângulo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539" y="4352975"/>
                  <a:ext cx="1452770" cy="35830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678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aixaDeTexto 20"/>
            <p:cNvSpPr txBox="1"/>
            <p:nvPr/>
          </p:nvSpPr>
          <p:spPr>
            <a:xfrm>
              <a:off x="1021404" y="4122842"/>
              <a:ext cx="20732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componentes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412445" y="3463137"/>
              <a:ext cx="22294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impulso é um vetor cuja direção e sentido definem a mudança na quantidade de movimento do corpo.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1925733" y="1380905"/>
            <a:ext cx="7711079" cy="1282110"/>
            <a:chOff x="1925733" y="1380905"/>
            <a:chExt cx="7711079" cy="1282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2111532" y="2102028"/>
                  <a:ext cx="3342005" cy="5609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brk m:alnAt="23"/>
                              </m:r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nary>
                          <m:nary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𝑖𝑚𝑝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𝑡𝑖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532" y="2102028"/>
                  <a:ext cx="3342005" cy="56098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1925733" y="1380905"/>
                  <a:ext cx="7711079" cy="604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Durante a colisão, a única força que importa é a força de interação entre os corpos,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 gráfico, e ela não existia antes 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e desaparece depois 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733" y="1380905"/>
                  <a:ext cx="7711079" cy="604524"/>
                </a:xfrm>
                <a:prstGeom prst="rect">
                  <a:avLst/>
                </a:prstGeom>
                <a:blipFill>
                  <a:blip r:embed="rId14"/>
                  <a:stretch>
                    <a:fillRect l="-474" t="-3030" b="-90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upo 28"/>
          <p:cNvGrpSpPr/>
          <p:nvPr/>
        </p:nvGrpSpPr>
        <p:grpSpPr>
          <a:xfrm>
            <a:off x="2927649" y="2866041"/>
            <a:ext cx="804694" cy="418578"/>
            <a:chOff x="2862635" y="2847855"/>
            <a:chExt cx="804694" cy="418578"/>
          </a:xfrm>
          <a:solidFill>
            <a:srgbClr val="0070C0"/>
          </a:solidFill>
        </p:grpSpPr>
        <p:sp>
          <p:nvSpPr>
            <p:cNvPr id="11" name="Texto explicativo em elipse 10"/>
            <p:cNvSpPr/>
            <p:nvPr/>
          </p:nvSpPr>
          <p:spPr>
            <a:xfrm>
              <a:off x="2862635" y="2847855"/>
              <a:ext cx="804694" cy="418578"/>
            </a:xfrm>
            <a:prstGeom prst="wedgeEllipseCallout">
              <a:avLst>
                <a:gd name="adj1" fmla="val 7926"/>
                <a:gd name="adj2" fmla="val -88971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3054858" y="2907141"/>
                  <a:ext cx="420247" cy="276166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</m:acc>
                      </m:oMath>
                    </m:oMathPara>
                  </a14:m>
                  <a:endParaRPr lang="pt-BR" sz="16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858" y="2907141"/>
                  <a:ext cx="420247" cy="276166"/>
                </a:xfrm>
                <a:prstGeom prst="rect">
                  <a:avLst/>
                </a:prstGeom>
                <a:blipFill>
                  <a:blip r:embed="rId15"/>
                  <a:stretch>
                    <a:fillRect t="-35556" r="-4058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7684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4451" y="0"/>
            <a:ext cx="5639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Exemplo: Colisão entre duas partículas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31180" y="548092"/>
                <a:ext cx="8683663" cy="5875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b="0" dirty="0">
                    <a:ea typeface="Cambria Math" panose="02040503050406030204" pitchFamily="18" charset="0"/>
                  </a:rPr>
                  <a:t>Nesse caso,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se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ê: 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varia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çã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da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quantidade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movimento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uma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part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cula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é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igual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ao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impulso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da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ç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exercida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pela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outra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part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cula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80" y="548092"/>
                <a:ext cx="8683663" cy="587597"/>
              </a:xfrm>
              <a:prstGeom prst="rect">
                <a:avLst/>
              </a:prstGeom>
              <a:blipFill>
                <a:blip r:embed="rId2"/>
                <a:stretch>
                  <a:fillRect l="-1685" t="-22917" b="-177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t="7503" r="56553" b="72316"/>
          <a:stretch/>
        </p:blipFill>
        <p:spPr>
          <a:xfrm>
            <a:off x="51480" y="2155998"/>
            <a:ext cx="2869143" cy="265209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63753" y="2361392"/>
            <a:ext cx="174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impulsiva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48103" y="3612559"/>
            <a:ext cx="174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externa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002315" y="2857833"/>
            <a:ext cx="174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média</a:t>
            </a:r>
          </a:p>
        </p:txBody>
      </p:sp>
      <p:sp>
        <p:nvSpPr>
          <p:cNvPr id="13" name="Forma Livre 12"/>
          <p:cNvSpPr/>
          <p:nvPr/>
        </p:nvSpPr>
        <p:spPr>
          <a:xfrm>
            <a:off x="485926" y="4223065"/>
            <a:ext cx="1856720" cy="45719"/>
          </a:xfrm>
          <a:custGeom>
            <a:avLst/>
            <a:gdLst>
              <a:gd name="connsiteX0" fmla="*/ 0 w 725936"/>
              <a:gd name="connsiteY0" fmla="*/ 41880 h 56133"/>
              <a:gd name="connsiteX1" fmla="*/ 34901 w 725936"/>
              <a:gd name="connsiteY1" fmla="*/ 20940 h 56133"/>
              <a:gd name="connsiteX2" fmla="*/ 55841 w 725936"/>
              <a:gd name="connsiteY2" fmla="*/ 6980 h 56133"/>
              <a:gd name="connsiteX3" fmla="*/ 118662 w 725936"/>
              <a:gd name="connsiteY3" fmla="*/ 13960 h 56133"/>
              <a:gd name="connsiteX4" fmla="*/ 146583 w 725936"/>
              <a:gd name="connsiteY4" fmla="*/ 27920 h 56133"/>
              <a:gd name="connsiteX5" fmla="*/ 167523 w 725936"/>
              <a:gd name="connsiteY5" fmla="*/ 41880 h 56133"/>
              <a:gd name="connsiteX6" fmla="*/ 188464 w 725936"/>
              <a:gd name="connsiteY6" fmla="*/ 48861 h 56133"/>
              <a:gd name="connsiteX7" fmla="*/ 244305 w 725936"/>
              <a:gd name="connsiteY7" fmla="*/ 41880 h 56133"/>
              <a:gd name="connsiteX8" fmla="*/ 286186 w 725936"/>
              <a:gd name="connsiteY8" fmla="*/ 13960 h 56133"/>
              <a:gd name="connsiteX9" fmla="*/ 307127 w 725936"/>
              <a:gd name="connsiteY9" fmla="*/ 6980 h 56133"/>
              <a:gd name="connsiteX10" fmla="*/ 362968 w 725936"/>
              <a:gd name="connsiteY10" fmla="*/ 13960 h 56133"/>
              <a:gd name="connsiteX11" fmla="*/ 390888 w 725936"/>
              <a:gd name="connsiteY11" fmla="*/ 27920 h 56133"/>
              <a:gd name="connsiteX12" fmla="*/ 425789 w 725936"/>
              <a:gd name="connsiteY12" fmla="*/ 55841 h 56133"/>
              <a:gd name="connsiteX13" fmla="*/ 523511 w 725936"/>
              <a:gd name="connsiteY13" fmla="*/ 48861 h 56133"/>
              <a:gd name="connsiteX14" fmla="*/ 544452 w 725936"/>
              <a:gd name="connsiteY14" fmla="*/ 34900 h 56133"/>
              <a:gd name="connsiteX15" fmla="*/ 586333 w 725936"/>
              <a:gd name="connsiteY15" fmla="*/ 0 h 56133"/>
              <a:gd name="connsiteX16" fmla="*/ 635194 w 725936"/>
              <a:gd name="connsiteY16" fmla="*/ 6980 h 56133"/>
              <a:gd name="connsiteX17" fmla="*/ 656134 w 725936"/>
              <a:gd name="connsiteY17" fmla="*/ 27920 h 56133"/>
              <a:gd name="connsiteX18" fmla="*/ 725936 w 725936"/>
              <a:gd name="connsiteY18" fmla="*/ 55841 h 5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5936" h="56133">
                <a:moveTo>
                  <a:pt x="0" y="41880"/>
                </a:moveTo>
                <a:cubicBezTo>
                  <a:pt x="11634" y="34900"/>
                  <a:pt x="23396" y="28130"/>
                  <a:pt x="34901" y="20940"/>
                </a:cubicBezTo>
                <a:cubicBezTo>
                  <a:pt x="42015" y="16494"/>
                  <a:pt x="47481" y="7677"/>
                  <a:pt x="55841" y="6980"/>
                </a:cubicBezTo>
                <a:cubicBezTo>
                  <a:pt x="76837" y="5230"/>
                  <a:pt x="97722" y="11633"/>
                  <a:pt x="118662" y="13960"/>
                </a:cubicBezTo>
                <a:cubicBezTo>
                  <a:pt x="127969" y="18613"/>
                  <a:pt x="137548" y="22758"/>
                  <a:pt x="146583" y="27920"/>
                </a:cubicBezTo>
                <a:cubicBezTo>
                  <a:pt x="153867" y="32082"/>
                  <a:pt x="160020" y="38128"/>
                  <a:pt x="167523" y="41880"/>
                </a:cubicBezTo>
                <a:cubicBezTo>
                  <a:pt x="174104" y="45171"/>
                  <a:pt x="181484" y="46534"/>
                  <a:pt x="188464" y="48861"/>
                </a:cubicBezTo>
                <a:cubicBezTo>
                  <a:pt x="207078" y="46534"/>
                  <a:pt x="226639" y="48189"/>
                  <a:pt x="244305" y="41880"/>
                </a:cubicBezTo>
                <a:cubicBezTo>
                  <a:pt x="260106" y="36237"/>
                  <a:pt x="270269" y="19265"/>
                  <a:pt x="286186" y="13960"/>
                </a:cubicBezTo>
                <a:lnTo>
                  <a:pt x="307127" y="6980"/>
                </a:lnTo>
                <a:cubicBezTo>
                  <a:pt x="325741" y="9307"/>
                  <a:pt x="344770" y="9410"/>
                  <a:pt x="362968" y="13960"/>
                </a:cubicBezTo>
                <a:cubicBezTo>
                  <a:pt x="373063" y="16484"/>
                  <a:pt x="381854" y="22758"/>
                  <a:pt x="390888" y="27920"/>
                </a:cubicBezTo>
                <a:cubicBezTo>
                  <a:pt x="411437" y="39662"/>
                  <a:pt x="410500" y="40551"/>
                  <a:pt x="425789" y="55841"/>
                </a:cubicBezTo>
                <a:cubicBezTo>
                  <a:pt x="458363" y="53514"/>
                  <a:pt x="491351" y="54536"/>
                  <a:pt x="523511" y="48861"/>
                </a:cubicBezTo>
                <a:cubicBezTo>
                  <a:pt x="531773" y="47403"/>
                  <a:pt x="538007" y="40271"/>
                  <a:pt x="544452" y="34900"/>
                </a:cubicBezTo>
                <a:cubicBezTo>
                  <a:pt x="598190" y="-9882"/>
                  <a:pt x="534346" y="34656"/>
                  <a:pt x="586333" y="0"/>
                </a:cubicBezTo>
                <a:cubicBezTo>
                  <a:pt x="602620" y="2327"/>
                  <a:pt x="619918" y="870"/>
                  <a:pt x="635194" y="6980"/>
                </a:cubicBezTo>
                <a:cubicBezTo>
                  <a:pt x="644359" y="10646"/>
                  <a:pt x="648342" y="21860"/>
                  <a:pt x="656134" y="27920"/>
                </a:cubicBezTo>
                <a:cubicBezTo>
                  <a:pt x="698670" y="61004"/>
                  <a:pt x="685169" y="55841"/>
                  <a:pt x="725936" y="55841"/>
                </a:cubicBezTo>
              </a:path>
            </a:pathLst>
          </a:custGeom>
          <a:noFill/>
          <a:ln w="2222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1433232" y="2641930"/>
            <a:ext cx="461042" cy="2092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2144901" y="3911631"/>
            <a:ext cx="317383" cy="3114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>
            <a:off x="2002315" y="3114314"/>
            <a:ext cx="152400" cy="3627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o 11"/>
          <p:cNvGrpSpPr/>
          <p:nvPr/>
        </p:nvGrpSpPr>
        <p:grpSpPr>
          <a:xfrm>
            <a:off x="167523" y="1230345"/>
            <a:ext cx="8976477" cy="1497116"/>
            <a:chOff x="167523" y="1230345"/>
            <a:chExt cx="8976477" cy="1497116"/>
          </a:xfrm>
        </p:grpSpPr>
        <p:sp>
          <p:nvSpPr>
            <p:cNvPr id="5" name="CaixaDeTexto 4"/>
            <p:cNvSpPr txBox="1"/>
            <p:nvPr/>
          </p:nvSpPr>
          <p:spPr>
            <a:xfrm>
              <a:off x="167523" y="1230345"/>
              <a:ext cx="89764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impulso é definido em termos de uma única força. Apesar do teorema impulso-quantidade de movimento dar a variação da quantidade de movimento causada pelo impulso da força </a:t>
              </a:r>
              <a:r>
                <a:rPr lang="pt-BR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RESULTANTE, 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um processo de colisão, isso não fará diferença dentro da precisão típica necessária.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tângulo 18"/>
                <p:cNvSpPr/>
                <p:nvPr/>
              </p:nvSpPr>
              <p:spPr>
                <a:xfrm>
                  <a:off x="3408792" y="2004058"/>
                  <a:ext cx="1388393" cy="72340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9" name="Retângulo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792" y="2004058"/>
                  <a:ext cx="1388393" cy="7234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upo 13"/>
          <p:cNvGrpSpPr/>
          <p:nvPr/>
        </p:nvGrpSpPr>
        <p:grpSpPr>
          <a:xfrm>
            <a:off x="3364433" y="2138801"/>
            <a:ext cx="5779567" cy="937159"/>
            <a:chOff x="3364433" y="2138801"/>
            <a:chExt cx="5779567" cy="937159"/>
          </a:xfrm>
        </p:grpSpPr>
        <p:sp>
          <p:nvSpPr>
            <p:cNvPr id="20" name="CaixaDeTexto 19"/>
            <p:cNvSpPr txBox="1"/>
            <p:nvPr/>
          </p:nvSpPr>
          <p:spPr>
            <a:xfrm>
              <a:off x="4989322" y="2138801"/>
              <a:ext cx="4154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Área 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 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Intensidade do impulso dessa força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3364433" y="2790048"/>
                  <a:ext cx="3494675" cy="2859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𝑟𝑒𝑎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𝑅𝐸𝑇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𝑁𝐺𝑈𝐿𝑂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𝑑𝑖𝑎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4433" y="2790048"/>
                  <a:ext cx="3494675" cy="285912"/>
                </a:xfrm>
                <a:prstGeom prst="rect">
                  <a:avLst/>
                </a:prstGeom>
                <a:blipFill>
                  <a:blip r:embed="rId5"/>
                  <a:stretch>
                    <a:fillRect l="-175" t="-8511" b="-191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upo 17"/>
          <p:cNvGrpSpPr/>
          <p:nvPr/>
        </p:nvGrpSpPr>
        <p:grpSpPr>
          <a:xfrm>
            <a:off x="3316707" y="3108402"/>
            <a:ext cx="5656163" cy="667365"/>
            <a:chOff x="3316707" y="3108402"/>
            <a:chExt cx="5656163" cy="6673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tângulo 21"/>
                <p:cNvSpPr/>
                <p:nvPr/>
              </p:nvSpPr>
              <p:spPr>
                <a:xfrm>
                  <a:off x="3316707" y="3122447"/>
                  <a:ext cx="1256305" cy="653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Retângulo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6707" y="3122447"/>
                  <a:ext cx="1256305" cy="6533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4573012" y="3108402"/>
                  <a:ext cx="3222805" cy="6310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𝑑𝑖𝑎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𝑑𝑖𝑎</m:t>
                                </m:r>
                              </m:sub>
                            </m:sSub>
                            <m:nary>
                              <m:nary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𝑡𝑓</m:t>
                                </m:r>
                              </m:sup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3012" y="3108402"/>
                  <a:ext cx="3222805" cy="631070"/>
                </a:xfrm>
                <a:prstGeom prst="rect">
                  <a:avLst/>
                </a:prstGeom>
                <a:blipFill>
                  <a:blip r:embed="rId7"/>
                  <a:stretch>
                    <a:fillRect b="-9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7795817" y="3242613"/>
                  <a:ext cx="1177053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𝑑𝑖𝑎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5817" y="3242613"/>
                  <a:ext cx="1177053" cy="310598"/>
                </a:xfrm>
                <a:prstGeom prst="rect">
                  <a:avLst/>
                </a:prstGeom>
                <a:blipFill>
                  <a:blip r:embed="rId8"/>
                  <a:stretch>
                    <a:fillRect l="-1554" t="-43137" r="-3109" b="-1764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upo 28"/>
          <p:cNvGrpSpPr/>
          <p:nvPr/>
        </p:nvGrpSpPr>
        <p:grpSpPr>
          <a:xfrm>
            <a:off x="3358201" y="3819780"/>
            <a:ext cx="5785798" cy="646331"/>
            <a:chOff x="3358201" y="3819780"/>
            <a:chExt cx="5785798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3358201" y="3833587"/>
                  <a:ext cx="1627369" cy="3328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=|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𝑑𝑖𝑎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8201" y="3833587"/>
                  <a:ext cx="1627369" cy="332848"/>
                </a:xfrm>
                <a:prstGeom prst="rect">
                  <a:avLst/>
                </a:prstGeom>
                <a:blipFill>
                  <a:blip r:embed="rId9"/>
                  <a:stretch>
                    <a:fillRect t="-40741" r="-2247" b="-2592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5262550" y="3833587"/>
                  <a:ext cx="1241494" cy="3383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𝑖𝑚𝑝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≫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𝑒𝑥𝑡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550" y="3833587"/>
                  <a:ext cx="1241494" cy="338362"/>
                </a:xfrm>
                <a:prstGeom prst="rect">
                  <a:avLst/>
                </a:prstGeom>
                <a:blipFill>
                  <a:blip r:embed="rId10"/>
                  <a:stretch>
                    <a:fillRect l="-3431" t="-40000" r="-7353" b="-2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CaixaDeTexto 26"/>
            <p:cNvSpPr txBox="1"/>
            <p:nvPr/>
          </p:nvSpPr>
          <p:spPr>
            <a:xfrm>
              <a:off x="6742088" y="3819780"/>
              <a:ext cx="2401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Gravidade e atrito podem ser ignorados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3316707" y="4329676"/>
                <a:ext cx="1803635" cy="3105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707" y="4329676"/>
                <a:ext cx="1803635" cy="310598"/>
              </a:xfrm>
              <a:prstGeom prst="rect">
                <a:avLst/>
              </a:prstGeom>
              <a:blipFill>
                <a:blip r:embed="rId11"/>
                <a:stretch>
                  <a:fillRect t="-41176" r="-2027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73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840" y="-8388"/>
            <a:ext cx="816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2, ex. 4</a:t>
            </a:r>
            <a:r>
              <a:rPr lang="pt-BR" dirty="0">
                <a:solidFill>
                  <a:srgbClr val="0F6688"/>
                </a:solidFill>
              </a:rPr>
              <a:t>. </a:t>
            </a:r>
            <a:r>
              <a:rPr lang="pt-BR" sz="1800" dirty="0">
                <a:solidFill>
                  <a:srgbClr val="0F668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Força produzida p/ fluxo de partículas vs. Força de uma partícula</a:t>
            </a:r>
            <a:endParaRPr lang="pt-BR" sz="2400" dirty="0">
              <a:solidFill>
                <a:srgbClr val="0F6688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703865" y="1441018"/>
            <a:ext cx="2235200" cy="72571"/>
          </a:xfrm>
          <a:prstGeom prst="rect">
            <a:avLst/>
          </a:prstGeom>
          <a:solidFill>
            <a:srgbClr val="902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437597" y="707439"/>
            <a:ext cx="486228" cy="725714"/>
          </a:xfrm>
          <a:prstGeom prst="rect">
            <a:avLst/>
          </a:prstGeom>
          <a:pattFill prst="horzBrick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81666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800506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818794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728326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747166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765454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6703865" y="1591602"/>
            <a:ext cx="233611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8692846" y="1527676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x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5842" y="371148"/>
            <a:ext cx="664802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tabLst>
                <a:tab pos="457200" algn="l"/>
                <a:tab pos="449580" algn="l"/>
              </a:tabLst>
            </a:pPr>
            <a:r>
              <a:rPr lang="pt-BR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(</a:t>
            </a:r>
            <a:r>
              <a:rPr lang="pt-BR" b="1" dirty="0">
                <a:solidFill>
                  <a:srgbClr val="0070C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RHK E 6.14)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Um revólver de chumbinho atira 10 grãos por segundo à velocidade de 483 m/s, cada grão com 2,14 g de massa. Os grãos são parados por uma parede rígida, de modo que o tempo de contato de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cada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grão com a parede é 1,25 ms.  </a:t>
            </a:r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Determine: </a:t>
            </a:r>
            <a:endParaRPr lang="pt-BR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momento de cada grão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55840" y="1925420"/>
                <a:ext cx="53297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2,14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483 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=1,03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0" y="1925420"/>
                <a:ext cx="5329707" cy="369332"/>
              </a:xfrm>
              <a:prstGeom prst="rect">
                <a:avLst/>
              </a:prstGeom>
              <a:blipFill>
                <a:blip r:embed="rId2"/>
                <a:stretch>
                  <a:fillRect t="-23333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/>
          <p:cNvSpPr/>
          <p:nvPr/>
        </p:nvSpPr>
        <p:spPr>
          <a:xfrm>
            <a:off x="55842" y="2367930"/>
            <a:ext cx="606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a força média exercida pelo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fluxo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grãos sobre a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parede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101659" y="3630993"/>
            <a:ext cx="7059501" cy="359689"/>
            <a:chOff x="101659" y="3630993"/>
            <a:chExt cx="7059501" cy="359689"/>
          </a:xfrm>
        </p:grpSpPr>
        <p:sp>
          <p:nvSpPr>
            <p:cNvPr id="29" name="CaixaDeTexto 28"/>
            <p:cNvSpPr txBox="1"/>
            <p:nvPr/>
          </p:nvSpPr>
          <p:spPr>
            <a:xfrm>
              <a:off x="101659" y="3652128"/>
              <a:ext cx="35964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1 segundo são atirados 10 grãos</a:t>
              </a:r>
            </a:p>
          </p:txBody>
        </p:sp>
        <p:sp>
          <p:nvSpPr>
            <p:cNvPr id="30" name="Seta para a Direita 29"/>
            <p:cNvSpPr/>
            <p:nvPr/>
          </p:nvSpPr>
          <p:spPr>
            <a:xfrm>
              <a:off x="3433056" y="3763266"/>
              <a:ext cx="683982" cy="11866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/>
                <p:cNvSpPr txBox="1"/>
                <p:nvPr/>
              </p:nvSpPr>
              <p:spPr>
                <a:xfrm>
                  <a:off x="4262994" y="3630993"/>
                  <a:ext cx="2898166" cy="3436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𝑔𝑟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ã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𝑜𝑠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𝑝𝑎𝑟𝑒𝑑𝑒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=10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1" name="CaixaDeTex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2994" y="3630993"/>
                  <a:ext cx="2898166" cy="343620"/>
                </a:xfrm>
                <a:prstGeom prst="rect">
                  <a:avLst/>
                </a:prstGeom>
                <a:blipFill>
                  <a:blip r:embed="rId3"/>
                  <a:stretch>
                    <a:fillRect l="-1261" t="-39286" r="-11975" b="-2321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24738" y="4043559"/>
                <a:ext cx="3100144" cy="339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𝑔𝑟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𝑜𝑠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𝑝𝑎𝑟𝑒𝑑𝑒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=−10,3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38" y="4043559"/>
                <a:ext cx="3100144" cy="339517"/>
              </a:xfrm>
              <a:prstGeom prst="rect">
                <a:avLst/>
              </a:prstGeom>
              <a:blipFill>
                <a:blip r:embed="rId4"/>
                <a:stretch>
                  <a:fillRect l="-1378" t="-37500" r="-1575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/>
          <p:cNvGrpSpPr/>
          <p:nvPr/>
        </p:nvGrpSpPr>
        <p:grpSpPr>
          <a:xfrm>
            <a:off x="295225" y="4450714"/>
            <a:ext cx="8324522" cy="369332"/>
            <a:chOff x="4388145" y="4421531"/>
            <a:chExt cx="4263617" cy="369332"/>
          </a:xfrm>
        </p:grpSpPr>
        <p:sp>
          <p:nvSpPr>
            <p:cNvPr id="34" name="CaixaDeTexto 33"/>
            <p:cNvSpPr txBox="1"/>
            <p:nvPr/>
          </p:nvSpPr>
          <p:spPr>
            <a:xfrm>
              <a:off x="4388145" y="4421531"/>
              <a:ext cx="2849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3ª lei: força na parede devido aos grãos é oposta 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endParaRPr lang="pt-B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6919543" y="4421531"/>
                  <a:ext cx="1732219" cy="3395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𝑝𝑎𝑟𝑒𝑑𝑒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𝑔𝑟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ã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𝑜𝑠</m:t>
                                </m:r>
                              </m:e>
                            </m:d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𝑑𝑖𝑎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=10,3 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9543" y="4421531"/>
                  <a:ext cx="1732219" cy="339517"/>
                </a:xfrm>
                <a:prstGeom prst="rect">
                  <a:avLst/>
                </a:prstGeom>
                <a:blipFill>
                  <a:blip r:embed="rId5"/>
                  <a:stretch>
                    <a:fillRect l="-1081" t="-37500" r="-1441" b="-2321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CaixaDeTexto 14"/>
          <p:cNvSpPr txBox="1"/>
          <p:nvPr/>
        </p:nvSpPr>
        <p:spPr>
          <a:xfrm>
            <a:off x="118336" y="2743142"/>
            <a:ext cx="896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mais fácil achar a força da parede sobre os grãos, porque conhecemos a velocidade deles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224738" y="3010089"/>
            <a:ext cx="8348805" cy="726546"/>
            <a:chOff x="224738" y="3010089"/>
            <a:chExt cx="8348805" cy="7265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3304668" y="3218017"/>
                  <a:ext cx="1339918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4668" y="3218017"/>
                  <a:ext cx="1339918" cy="29924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182" t="-42857" r="-21364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4853807" y="3095145"/>
                  <a:ext cx="3719736" cy="4742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=0−1,03 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em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kg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den>
                        </m:f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para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gr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3807" y="3095145"/>
                  <a:ext cx="3719736" cy="4742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224738" y="3010089"/>
                  <a:ext cx="2772939" cy="7265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𝑔𝑟𝑎𝑜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𝑝𝑎𝑟𝑒𝑑𝑒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</m:nary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=∆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𝑔𝑟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ã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738" y="3010089"/>
                  <a:ext cx="2772939" cy="72654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76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/>
          <p:cNvGrpSpPr/>
          <p:nvPr/>
        </p:nvGrpSpPr>
        <p:grpSpPr>
          <a:xfrm>
            <a:off x="528984" y="3043620"/>
            <a:ext cx="4098858" cy="1776722"/>
            <a:chOff x="528984" y="3043620"/>
            <a:chExt cx="4098858" cy="1776722"/>
          </a:xfrm>
        </p:grpSpPr>
        <p:grpSp>
          <p:nvGrpSpPr>
            <p:cNvPr id="18" name="Agrupar 17"/>
            <p:cNvGrpSpPr/>
            <p:nvPr/>
          </p:nvGrpSpPr>
          <p:grpSpPr>
            <a:xfrm>
              <a:off x="528984" y="3043620"/>
              <a:ext cx="4098858" cy="1776722"/>
              <a:chOff x="528984" y="3043620"/>
              <a:chExt cx="4098858" cy="1776722"/>
            </a:xfrm>
          </p:grpSpPr>
          <p:grpSp>
            <p:nvGrpSpPr>
              <p:cNvPr id="86" name="Agrupar 85"/>
              <p:cNvGrpSpPr/>
              <p:nvPr/>
            </p:nvGrpSpPr>
            <p:grpSpPr>
              <a:xfrm>
                <a:off x="528984" y="3043620"/>
                <a:ext cx="4098858" cy="1776722"/>
                <a:chOff x="528984" y="3043620"/>
                <a:chExt cx="4098858" cy="1776722"/>
              </a:xfrm>
            </p:grpSpPr>
            <p:grpSp>
              <p:nvGrpSpPr>
                <p:cNvPr id="72" name="Agrupar 71"/>
                <p:cNvGrpSpPr/>
                <p:nvPr/>
              </p:nvGrpSpPr>
              <p:grpSpPr>
                <a:xfrm>
                  <a:off x="528984" y="3043620"/>
                  <a:ext cx="4098858" cy="1776722"/>
                  <a:chOff x="528984" y="3043620"/>
                  <a:chExt cx="4098858" cy="1776722"/>
                </a:xfrm>
                <a:solidFill>
                  <a:schemeClr val="bg1"/>
                </a:solidFill>
              </p:grpSpPr>
              <p:sp>
                <p:nvSpPr>
                  <p:cNvPr id="42" name="CaixaDeTexto 41"/>
                  <p:cNvSpPr txBox="1"/>
                  <p:nvPr/>
                </p:nvSpPr>
                <p:spPr>
                  <a:xfrm>
                    <a:off x="4011903" y="4481788"/>
                    <a:ext cx="615939" cy="338554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t(</a:t>
                    </a:r>
                    <a:r>
                      <a:rPr lang="pt-BR" sz="16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ms</a:t>
                    </a:r>
                    <a:r>
                      <a: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</a:p>
                </p:txBody>
              </p:sp>
              <p:sp>
                <p:nvSpPr>
                  <p:cNvPr id="43" name="CaixaDeTexto 42"/>
                  <p:cNvSpPr txBox="1"/>
                  <p:nvPr/>
                </p:nvSpPr>
                <p:spPr>
                  <a:xfrm>
                    <a:off x="528984" y="3043620"/>
                    <a:ext cx="651726" cy="338554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F(N)</a:t>
                    </a:r>
                  </a:p>
                </p:txBody>
              </p:sp>
              <p:cxnSp>
                <p:nvCxnSpPr>
                  <p:cNvPr id="15" name="Conector reto 14"/>
                  <p:cNvCxnSpPr/>
                  <p:nvPr/>
                </p:nvCxnSpPr>
                <p:spPr>
                  <a:xfrm>
                    <a:off x="1549594" y="4369576"/>
                    <a:ext cx="0" cy="167523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ector reto 63"/>
                  <p:cNvCxnSpPr/>
                  <p:nvPr/>
                </p:nvCxnSpPr>
                <p:spPr>
                  <a:xfrm>
                    <a:off x="3000302" y="4369576"/>
                    <a:ext cx="0" cy="167523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Conector reto 64"/>
                  <p:cNvCxnSpPr/>
                  <p:nvPr/>
                </p:nvCxnSpPr>
                <p:spPr>
                  <a:xfrm>
                    <a:off x="2503548" y="4369575"/>
                    <a:ext cx="0" cy="167523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Conector reto 65"/>
                  <p:cNvCxnSpPr/>
                  <p:nvPr/>
                </p:nvCxnSpPr>
                <p:spPr>
                  <a:xfrm>
                    <a:off x="2006794" y="4369576"/>
                    <a:ext cx="0" cy="167523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Conector reto 66"/>
                  <p:cNvCxnSpPr/>
                  <p:nvPr/>
                </p:nvCxnSpPr>
                <p:spPr>
                  <a:xfrm>
                    <a:off x="3485423" y="4383536"/>
                    <a:ext cx="0" cy="167523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CaixaDeTexto 20"/>
                  <p:cNvSpPr txBox="1"/>
                  <p:nvPr/>
                </p:nvSpPr>
                <p:spPr>
                  <a:xfrm>
                    <a:off x="1392863" y="4548162"/>
                    <a:ext cx="484095" cy="2462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000" dirty="0"/>
                      <a:t>100</a:t>
                    </a:r>
                  </a:p>
                </p:txBody>
              </p:sp>
              <p:sp>
                <p:nvSpPr>
                  <p:cNvPr id="68" name="CaixaDeTexto 67"/>
                  <p:cNvSpPr txBox="1"/>
                  <p:nvPr/>
                </p:nvSpPr>
                <p:spPr>
                  <a:xfrm>
                    <a:off x="1819835" y="4548162"/>
                    <a:ext cx="484095" cy="2462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000" dirty="0"/>
                      <a:t>200</a:t>
                    </a:r>
                  </a:p>
                </p:txBody>
              </p:sp>
              <p:sp>
                <p:nvSpPr>
                  <p:cNvPr id="69" name="CaixaDeTexto 68"/>
                  <p:cNvSpPr txBox="1"/>
                  <p:nvPr/>
                </p:nvSpPr>
                <p:spPr>
                  <a:xfrm>
                    <a:off x="2261500" y="4548162"/>
                    <a:ext cx="484095" cy="2462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000" dirty="0"/>
                      <a:t>300</a:t>
                    </a:r>
                  </a:p>
                </p:txBody>
              </p:sp>
              <p:sp>
                <p:nvSpPr>
                  <p:cNvPr id="70" name="CaixaDeTexto 69"/>
                  <p:cNvSpPr txBox="1"/>
                  <p:nvPr/>
                </p:nvSpPr>
                <p:spPr>
                  <a:xfrm>
                    <a:off x="2798102" y="4548162"/>
                    <a:ext cx="484095" cy="2462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000" dirty="0"/>
                      <a:t>400</a:t>
                    </a:r>
                  </a:p>
                </p:txBody>
              </p:sp>
              <p:sp>
                <p:nvSpPr>
                  <p:cNvPr id="71" name="CaixaDeTexto 70"/>
                  <p:cNvSpPr txBox="1"/>
                  <p:nvPr/>
                </p:nvSpPr>
                <p:spPr>
                  <a:xfrm>
                    <a:off x="3253939" y="4548162"/>
                    <a:ext cx="484095" cy="2462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000" dirty="0"/>
                      <a:t>500</a:t>
                    </a:r>
                  </a:p>
                </p:txBody>
              </p:sp>
            </p:grpSp>
            <p:cxnSp>
              <p:nvCxnSpPr>
                <p:cNvPr id="84" name="Conector reto 83"/>
                <p:cNvCxnSpPr/>
                <p:nvPr/>
              </p:nvCxnSpPr>
              <p:spPr>
                <a:xfrm>
                  <a:off x="998753" y="3924101"/>
                  <a:ext cx="18195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Conector reto 84"/>
                <p:cNvCxnSpPr/>
                <p:nvPr/>
              </p:nvCxnSpPr>
              <p:spPr>
                <a:xfrm>
                  <a:off x="1020118" y="3478626"/>
                  <a:ext cx="18195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Retângulo 86"/>
              <p:cNvSpPr/>
              <p:nvPr/>
            </p:nvSpPr>
            <p:spPr>
              <a:xfrm>
                <a:off x="562299" y="3800643"/>
                <a:ext cx="446128" cy="277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200" dirty="0"/>
                  <a:t>400</a:t>
                </a:r>
              </a:p>
            </p:txBody>
          </p:sp>
          <p:sp>
            <p:nvSpPr>
              <p:cNvPr id="88" name="Retângulo 87"/>
              <p:cNvSpPr/>
              <p:nvPr/>
            </p:nvSpPr>
            <p:spPr>
              <a:xfrm>
                <a:off x="567650" y="3369512"/>
                <a:ext cx="44077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200" dirty="0"/>
                  <a:t>800</a:t>
                </a:r>
              </a:p>
            </p:txBody>
          </p:sp>
          <p:cxnSp>
            <p:nvCxnSpPr>
              <p:cNvPr id="6" name="Conector de Seta Reta 5"/>
              <p:cNvCxnSpPr/>
              <p:nvPr/>
            </p:nvCxnSpPr>
            <p:spPr>
              <a:xfrm>
                <a:off x="1113778" y="4523086"/>
                <a:ext cx="351406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Conector de Seta Reta 48"/>
            <p:cNvCxnSpPr/>
            <p:nvPr/>
          </p:nvCxnSpPr>
          <p:spPr>
            <a:xfrm flipV="1">
              <a:off x="1117489" y="3150620"/>
              <a:ext cx="0" cy="13724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tângulo 2"/>
          <p:cNvSpPr/>
          <p:nvPr/>
        </p:nvSpPr>
        <p:spPr>
          <a:xfrm>
            <a:off x="6703865" y="1441018"/>
            <a:ext cx="2235200" cy="72571"/>
          </a:xfrm>
          <a:prstGeom prst="rect">
            <a:avLst/>
          </a:prstGeom>
          <a:solidFill>
            <a:srgbClr val="902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437597" y="707439"/>
            <a:ext cx="486228" cy="725714"/>
          </a:xfrm>
          <a:prstGeom prst="rect">
            <a:avLst/>
          </a:prstGeom>
          <a:pattFill prst="horzBrick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81666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800506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818794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728326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747166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765454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6703865" y="1591602"/>
            <a:ext cx="233611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8692846" y="1527676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x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5842" y="371148"/>
            <a:ext cx="66480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tabLst>
                <a:tab pos="457200" algn="l"/>
                <a:tab pos="449580" algn="l"/>
              </a:tabLst>
            </a:pPr>
            <a:r>
              <a:rPr lang="pt-BR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(</a:t>
            </a:r>
            <a:r>
              <a:rPr lang="pt-BR" b="1" dirty="0">
                <a:solidFill>
                  <a:srgbClr val="0070C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RHK E 6.14)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Um revólver de chumbinho atira 10 grãos por segundo à velocidade de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483 m/s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cada grão com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2,14 g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massa. Os grãos são parados por uma parede rígida, de modo que o tempo de contato de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cada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grão com a parede é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1,25 ms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</a:p>
          <a:p>
            <a:pPr lvl="0" algn="just">
              <a:spcAft>
                <a:spcPts val="600"/>
              </a:spcAft>
              <a:tabLst>
                <a:tab pos="457200" algn="l"/>
                <a:tab pos="449580" algn="l"/>
              </a:tabLst>
            </a:pPr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Determine: </a:t>
            </a:r>
            <a:endParaRPr lang="pt-BR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/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a força média que cada grão exerce sobre a parede – </a:t>
            </a:r>
          </a:p>
          <a:p>
            <a:pPr algn="just" hangingPunct="0"/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por que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este valor é muito diferente do resultado do item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484462" y="2486050"/>
                <a:ext cx="1392496" cy="588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𝑑𝑖𝑎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62" y="2486050"/>
                <a:ext cx="1392496" cy="588431"/>
              </a:xfrm>
              <a:prstGeom prst="rect">
                <a:avLst/>
              </a:prstGeom>
              <a:blipFill>
                <a:blip r:embed="rId2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2682047" y="2546125"/>
                <a:ext cx="2338525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𝑑𝑖𝑎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1,03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1,25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047" y="2546125"/>
                <a:ext cx="2338525" cy="5497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5615468" y="2688736"/>
                <a:ext cx="1703800" cy="3328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𝑑𝑖𝑎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=824</m:t>
                    </m:r>
                  </m:oMath>
                </a14:m>
                <a:r>
                  <a:rPr lang="pt-BR" dirty="0"/>
                  <a:t> N</a:t>
                </a: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468" y="2688736"/>
                <a:ext cx="1703800" cy="332848"/>
              </a:xfrm>
              <a:prstGeom prst="rect">
                <a:avLst/>
              </a:prstGeom>
              <a:blipFill>
                <a:blip r:embed="rId4"/>
                <a:stretch>
                  <a:fillRect l="-357" t="-38182" r="-7143" b="-36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tângulo 72"/>
          <p:cNvSpPr/>
          <p:nvPr/>
        </p:nvSpPr>
        <p:spPr>
          <a:xfrm>
            <a:off x="1533391" y="3445439"/>
            <a:ext cx="45719" cy="105257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/>
          <p:cNvSpPr/>
          <p:nvPr/>
        </p:nvSpPr>
        <p:spPr>
          <a:xfrm>
            <a:off x="2485750" y="3445439"/>
            <a:ext cx="52292" cy="105257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Retângulo 79"/>
          <p:cNvSpPr/>
          <p:nvPr/>
        </p:nvSpPr>
        <p:spPr>
          <a:xfrm>
            <a:off x="2977868" y="3445439"/>
            <a:ext cx="45719" cy="105257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80"/>
          <p:cNvSpPr/>
          <p:nvPr/>
        </p:nvSpPr>
        <p:spPr>
          <a:xfrm>
            <a:off x="3462563" y="3445438"/>
            <a:ext cx="45719" cy="106363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81"/>
          <p:cNvSpPr/>
          <p:nvPr/>
        </p:nvSpPr>
        <p:spPr>
          <a:xfrm>
            <a:off x="1986288" y="3445439"/>
            <a:ext cx="45719" cy="105257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CaixaDeTexto 92"/>
          <p:cNvSpPr txBox="1"/>
          <p:nvPr/>
        </p:nvSpPr>
        <p:spPr>
          <a:xfrm>
            <a:off x="3851309" y="3846382"/>
            <a:ext cx="2586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média devido ao fluxo</a:t>
            </a:r>
          </a:p>
        </p:txBody>
      </p:sp>
      <p:sp>
        <p:nvSpPr>
          <p:cNvPr id="95" name="Seta para a Direita 94"/>
          <p:cNvSpPr/>
          <p:nvPr/>
        </p:nvSpPr>
        <p:spPr>
          <a:xfrm rot="20269527" flipH="1">
            <a:off x="3762844" y="4193968"/>
            <a:ext cx="389146" cy="105614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1117489" y="4471628"/>
            <a:ext cx="3335410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55840" y="-8388"/>
            <a:ext cx="816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2, ex. 4</a:t>
            </a:r>
            <a:r>
              <a:rPr lang="pt-BR" dirty="0">
                <a:solidFill>
                  <a:srgbClr val="0F6688"/>
                </a:solidFill>
              </a:rPr>
              <a:t>. </a:t>
            </a:r>
            <a:r>
              <a:rPr lang="pt-BR" sz="1800" dirty="0">
                <a:solidFill>
                  <a:srgbClr val="0F668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Força produzida p/ fluxo de partículas vs. Força de uma partícula</a:t>
            </a:r>
            <a:endParaRPr lang="pt-BR" sz="2400" dirty="0">
              <a:solidFill>
                <a:srgbClr val="0F66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3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73" grpId="0" animBg="1"/>
      <p:bldP spid="79" grpId="0" animBg="1"/>
      <p:bldP spid="80" grpId="0" animBg="1"/>
      <p:bldP spid="81" grpId="0" animBg="1"/>
      <p:bldP spid="82" grpId="0" animBg="1"/>
      <p:bldP spid="93" grpId="0"/>
      <p:bldP spid="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2745D-2E6D-49A5-9927-87798C62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9" y="435081"/>
            <a:ext cx="8229600" cy="539831"/>
          </a:xfrm>
        </p:spPr>
        <p:txBody>
          <a:bodyPr>
            <a:normAutofit fontScale="90000"/>
          </a:bodyPr>
          <a:lstStyle/>
          <a:p>
            <a:r>
              <a:rPr lang="pt-BR" dirty="0"/>
              <a:t>Objetivos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3259515-9F89-485C-9318-C2681FC641E3}"/>
              </a:ext>
            </a:extLst>
          </p:cNvPr>
          <p:cNvSpPr txBox="1"/>
          <p:nvPr/>
        </p:nvSpPr>
        <p:spPr>
          <a:xfrm>
            <a:off x="779930" y="860613"/>
            <a:ext cx="78261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  <a:p>
            <a:r>
              <a:rPr lang="pt-BR" sz="2000" dirty="0"/>
              <a:t>Impulso e quantidade de movimento linear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Definir impulso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Definir quantidade de movimento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Relacionar impulso e quantidade de movimento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Determinar a força média em uma colisão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Aplicar a situações específicas: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i="1" dirty="0"/>
              <a:t>Partículas absorvidas por uma parede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i="1" dirty="0"/>
              <a:t>Goleiro espalma a bola, tempo de colisão conhecido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i="1" dirty="0"/>
              <a:t>Goleiro espalma a bola, movimento da mão do goleiro conhecido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06471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77" y="314085"/>
            <a:ext cx="805286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goleiro espalma a bola, com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0,4 kg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massa, que vem na horizontal a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80 km/h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 retorna para o jogador formando um ângulo de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pt-BR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 a horizontal e a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 km/h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O contato c/ a mão do goleiro dura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0,05 s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Aceleração uniforme durante a colisão.</a:t>
            </a:r>
          </a:p>
          <a:p>
            <a:pPr hangingPunct="0">
              <a:spcAft>
                <a:spcPts val="60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Determine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força na mão do goleiro.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3681" y="25802"/>
            <a:ext cx="7776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Lista 2 ex. 7.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Força na mão do goleiro ao espalmar a bola – duas dimensões</a:t>
            </a:r>
            <a:endParaRPr lang="pt-BR" sz="2000" dirty="0">
              <a:solidFill>
                <a:srgbClr val="0070C0"/>
              </a:solidFill>
            </a:endParaRPr>
          </a:p>
        </p:txBody>
      </p:sp>
      <p:grpSp>
        <p:nvGrpSpPr>
          <p:cNvPr id="26" name="Agrupar 25"/>
          <p:cNvGrpSpPr/>
          <p:nvPr/>
        </p:nvGrpSpPr>
        <p:grpSpPr>
          <a:xfrm>
            <a:off x="8052867" y="523544"/>
            <a:ext cx="983558" cy="931056"/>
            <a:chOff x="6241828" y="3281175"/>
            <a:chExt cx="983558" cy="931056"/>
          </a:xfrm>
        </p:grpSpPr>
        <p:cxnSp>
          <p:nvCxnSpPr>
            <p:cNvPr id="19" name="Conector de Seta Reta 18"/>
            <p:cNvCxnSpPr/>
            <p:nvPr/>
          </p:nvCxnSpPr>
          <p:spPr>
            <a:xfrm>
              <a:off x="6485324" y="3935232"/>
              <a:ext cx="6963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/>
            <p:cNvCxnSpPr/>
            <p:nvPr/>
          </p:nvCxnSpPr>
          <p:spPr>
            <a:xfrm flipV="1">
              <a:off x="6485324" y="3365607"/>
              <a:ext cx="0" cy="56962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/>
            <p:nvPr/>
          </p:nvSpPr>
          <p:spPr>
            <a:xfrm>
              <a:off x="6948761" y="3935232"/>
              <a:ext cx="2766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6241828" y="3281175"/>
              <a:ext cx="5916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28" name="Agrupar 27"/>
          <p:cNvGrpSpPr/>
          <p:nvPr/>
        </p:nvGrpSpPr>
        <p:grpSpPr>
          <a:xfrm>
            <a:off x="6243877" y="1177601"/>
            <a:ext cx="2726191" cy="1069138"/>
            <a:chOff x="6249014" y="1311156"/>
            <a:chExt cx="2726191" cy="1069138"/>
          </a:xfrm>
        </p:grpSpPr>
        <p:grpSp>
          <p:nvGrpSpPr>
            <p:cNvPr id="17" name="Agrupar 16"/>
            <p:cNvGrpSpPr/>
            <p:nvPr/>
          </p:nvGrpSpPr>
          <p:grpSpPr>
            <a:xfrm>
              <a:off x="6249014" y="1311156"/>
              <a:ext cx="2726191" cy="1069138"/>
              <a:chOff x="6249014" y="1311156"/>
              <a:chExt cx="2726191" cy="1069138"/>
            </a:xfrm>
          </p:grpSpPr>
          <p:pic>
            <p:nvPicPr>
              <p:cNvPr id="5122" name="Picture 2" descr="Desenho de bola da fifa 2014 pintado e colorido por Martns o dia ...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9014" y="1649710"/>
                <a:ext cx="932660" cy="7305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Desenho de bola da fifa 2014 pintado e colorido por Martns o dia ...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8453" y="1649710"/>
                <a:ext cx="932660" cy="7305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CaixaDeTexto 3"/>
              <p:cNvSpPr txBox="1"/>
              <p:nvPr/>
            </p:nvSpPr>
            <p:spPr>
              <a:xfrm>
                <a:off x="6357091" y="1375442"/>
                <a:ext cx="6761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Antes</a:t>
                </a:r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>
                <a:off x="7935289" y="1311156"/>
                <a:ext cx="930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Depois</a:t>
                </a:r>
              </a:p>
            </p:txBody>
          </p:sp>
          <p:cxnSp>
            <p:nvCxnSpPr>
              <p:cNvPr id="8" name="Conector de Seta Reta 7"/>
              <p:cNvCxnSpPr/>
              <p:nvPr/>
            </p:nvCxnSpPr>
            <p:spPr>
              <a:xfrm flipV="1">
                <a:off x="6948761" y="2010920"/>
                <a:ext cx="645459" cy="768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de Seta Reta 9"/>
              <p:cNvCxnSpPr/>
              <p:nvPr/>
            </p:nvCxnSpPr>
            <p:spPr>
              <a:xfrm flipH="1" flipV="1">
                <a:off x="7594220" y="1600298"/>
                <a:ext cx="798639" cy="41446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 flipV="1">
                <a:off x="7691971" y="1999394"/>
                <a:ext cx="1283234" cy="1536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aixaDeTexto 13"/>
                  <p:cNvSpPr txBox="1"/>
                  <p:nvPr/>
                </p:nvSpPr>
                <p:spPr>
                  <a:xfrm>
                    <a:off x="7630989" y="1705106"/>
                    <a:ext cx="20069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4" name="CaixaDeTexto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30989" y="1705106"/>
                    <a:ext cx="200696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7273" r="-18182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Arco 14"/>
              <p:cNvSpPr/>
              <p:nvPr/>
            </p:nvSpPr>
            <p:spPr>
              <a:xfrm rot="14373027">
                <a:off x="7853707" y="1757978"/>
                <a:ext cx="353465" cy="315045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7105445" y="1683314"/>
                  <a:ext cx="2615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5445" y="1683314"/>
                  <a:ext cx="26154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1429" t="-43478" r="-78571" b="-1956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7691971" y="1351421"/>
                  <a:ext cx="288028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1971" y="1351421"/>
                  <a:ext cx="288028" cy="299249"/>
                </a:xfrm>
                <a:prstGeom prst="rect">
                  <a:avLst/>
                </a:prstGeom>
                <a:blipFill>
                  <a:blip r:embed="rId5"/>
                  <a:stretch>
                    <a:fillRect l="-19149" t="-42857" r="-68085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upo 5"/>
          <p:cNvGrpSpPr/>
          <p:nvPr/>
        </p:nvGrpSpPr>
        <p:grpSpPr>
          <a:xfrm>
            <a:off x="58275" y="1556296"/>
            <a:ext cx="5717423" cy="633099"/>
            <a:chOff x="55688" y="1794341"/>
            <a:chExt cx="5717423" cy="633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2442537" y="2181219"/>
                  <a:ext cx="158389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=22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2537" y="2181219"/>
                  <a:ext cx="1583895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154" t="-37500" b="-3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/>
                <p:cNvSpPr txBox="1"/>
                <p:nvPr/>
              </p:nvSpPr>
              <p:spPr>
                <a:xfrm>
                  <a:off x="55688" y="1794341"/>
                  <a:ext cx="2157611" cy="467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km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=8,3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2" name="CaixaDeTex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88" y="1794341"/>
                  <a:ext cx="2157611" cy="4675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/>
                <p:cNvSpPr txBox="1"/>
                <p:nvPr/>
              </p:nvSpPr>
              <p:spPr>
                <a:xfrm>
                  <a:off x="2377566" y="1910894"/>
                  <a:ext cx="3395545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=−8,3</m:t>
                        </m:r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+8,3 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sen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CaixaDe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7566" y="1910894"/>
                  <a:ext cx="3395545" cy="26597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39" t="-31818" r="-180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CaixaDeTexto 30"/>
          <p:cNvSpPr txBox="1"/>
          <p:nvPr/>
        </p:nvSpPr>
        <p:spPr>
          <a:xfrm>
            <a:off x="11777" y="2183772"/>
            <a:ext cx="8992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Supondo que a aceleração seja constante durante a defesa, o impulso sobre a bola (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 do goleiro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8737" y="2806001"/>
                <a:ext cx="6519029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=0,4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−8,3</m:t>
                          </m:r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func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+8,3 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=−2,9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+1,7 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7" y="2806001"/>
                <a:ext cx="6519029" cy="265970"/>
              </a:xfrm>
              <a:prstGeom prst="rect">
                <a:avLst/>
              </a:prstGeom>
              <a:blipFill>
                <a:blip r:embed="rId9"/>
                <a:stretch>
                  <a:fillRect l="-374" t="-31818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o 10"/>
          <p:cNvGrpSpPr/>
          <p:nvPr/>
        </p:nvGrpSpPr>
        <p:grpSpPr>
          <a:xfrm>
            <a:off x="94067" y="2461851"/>
            <a:ext cx="6153210" cy="276166"/>
            <a:chOff x="90667" y="2710605"/>
            <a:chExt cx="6153210" cy="276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ixaDeTexto 34"/>
                <p:cNvSpPr txBox="1"/>
                <p:nvPr/>
              </p:nvSpPr>
              <p:spPr>
                <a:xfrm>
                  <a:off x="90667" y="2710605"/>
                  <a:ext cx="672492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5" name="CaixaDe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67" y="2710605"/>
                  <a:ext cx="672492" cy="276166"/>
                </a:xfrm>
                <a:prstGeom prst="rect">
                  <a:avLst/>
                </a:prstGeom>
                <a:blipFill>
                  <a:blip r:embed="rId10"/>
                  <a:stretch>
                    <a:fillRect l="-9091" t="-35556" r="-46364" b="-3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ixaDeTexto 36"/>
                <p:cNvSpPr txBox="1"/>
                <p:nvPr/>
              </p:nvSpPr>
              <p:spPr>
                <a:xfrm>
                  <a:off x="2598777" y="2710605"/>
                  <a:ext cx="3645100" cy="2744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=0,4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×22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=8,8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7" name="CaixaDeTexto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777" y="2710605"/>
                  <a:ext cx="3645100" cy="27443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669" t="-22222" b="-3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upo 12"/>
          <p:cNvGrpSpPr/>
          <p:nvPr/>
        </p:nvGrpSpPr>
        <p:grpSpPr>
          <a:xfrm>
            <a:off x="32931" y="3150557"/>
            <a:ext cx="7101871" cy="268982"/>
            <a:chOff x="83725" y="3419843"/>
            <a:chExt cx="7101871" cy="2689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1474710" y="3419843"/>
                  <a:ext cx="274466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−2,9 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+1,7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−(8,8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4710" y="3419843"/>
                  <a:ext cx="2744662" cy="246221"/>
                </a:xfrm>
                <a:prstGeom prst="rect">
                  <a:avLst/>
                </a:prstGeom>
                <a:blipFill>
                  <a:blip r:embed="rId14"/>
                  <a:stretch>
                    <a:fillRect l="-1111" t="-37500" r="-8444" b="-3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/>
                <p:cNvSpPr txBox="1"/>
                <p:nvPr/>
              </p:nvSpPr>
              <p:spPr>
                <a:xfrm>
                  <a:off x="83725" y="3422855"/>
                  <a:ext cx="1190775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1" name="CaixaDeTexto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25" y="3422855"/>
                  <a:ext cx="1190775" cy="265970"/>
                </a:xfrm>
                <a:prstGeom prst="rect">
                  <a:avLst/>
                </a:prstGeom>
                <a:blipFill>
                  <a:blip r:embed="rId15"/>
                  <a:stretch>
                    <a:fillRect l="-3077" t="-31818" r="-21026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4419582" y="3419843"/>
                  <a:ext cx="276601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−11,7 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+1,7 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kg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a14:m>
                  <a:r>
                    <a:rPr lang="pt-BR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582" y="3419843"/>
                  <a:ext cx="2766014" cy="246221"/>
                </a:xfrm>
                <a:prstGeom prst="rect">
                  <a:avLst/>
                </a:prstGeom>
                <a:blipFill>
                  <a:blip r:embed="rId16"/>
                  <a:stretch>
                    <a:fillRect l="-2649" t="-40000" b="-3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upo 15"/>
          <p:cNvGrpSpPr/>
          <p:nvPr/>
        </p:nvGrpSpPr>
        <p:grpSpPr>
          <a:xfrm>
            <a:off x="58275" y="3440785"/>
            <a:ext cx="5469111" cy="510845"/>
            <a:chOff x="68570" y="3776913"/>
            <a:chExt cx="5469111" cy="5108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68570" y="3776913"/>
                  <a:ext cx="1893019" cy="5108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1,7</m:t>
                            </m:r>
                          </m:num>
                          <m:den>
                            <m:r>
                              <a:rPr lang="pt-B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11,7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0" y="3776913"/>
                  <a:ext cx="1893019" cy="51084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/>
                <p:cNvSpPr txBox="1"/>
                <p:nvPr/>
              </p:nvSpPr>
              <p:spPr>
                <a:xfrm>
                  <a:off x="2144123" y="3893835"/>
                  <a:ext cx="33935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atan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−0,145</m:t>
                                </m:r>
                              </m:e>
                            </m:d>
                            <m:r>
                              <a:rPr lang="pt-B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𝟏𝟖𝟎</m:t>
                            </m:r>
                            <m:r>
                              <a:rPr lang="pt-B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=17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3" name="CaixaDe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4123" y="3893835"/>
                  <a:ext cx="3393558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436" r="-180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upo 19"/>
          <p:cNvGrpSpPr/>
          <p:nvPr/>
        </p:nvGrpSpPr>
        <p:grpSpPr>
          <a:xfrm>
            <a:off x="3462262" y="4357999"/>
            <a:ext cx="4626871" cy="501099"/>
            <a:chOff x="4199127" y="4346697"/>
            <a:chExt cx="4626871" cy="501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7401697" y="4459163"/>
                  <a:ext cx="1424301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|=236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1697" y="4459163"/>
                  <a:ext cx="1424301" cy="276166"/>
                </a:xfrm>
                <a:prstGeom prst="rect">
                  <a:avLst/>
                </a:prstGeom>
                <a:blipFill>
                  <a:blip r:embed="rId19"/>
                  <a:stretch>
                    <a:fillRect l="-3419" t="-34783" r="-1709" b="-2826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4199127" y="4346697"/>
                  <a:ext cx="2935675" cy="5010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𝑚𝑒𝑑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+(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𝑚𝑒𝑑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9127" y="4346697"/>
                  <a:ext cx="2935675" cy="5010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upo 17"/>
          <p:cNvGrpSpPr/>
          <p:nvPr/>
        </p:nvGrpSpPr>
        <p:grpSpPr>
          <a:xfrm>
            <a:off x="58275" y="3920071"/>
            <a:ext cx="6284526" cy="514146"/>
            <a:chOff x="3308252" y="3710651"/>
            <a:chExt cx="6284526" cy="5141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ixaDeTexto 45"/>
                <p:cNvSpPr txBox="1"/>
                <p:nvPr/>
              </p:nvSpPr>
              <p:spPr>
                <a:xfrm>
                  <a:off x="3308252" y="3739023"/>
                  <a:ext cx="988989" cy="4857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6" name="CaixaDe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252" y="3739023"/>
                  <a:ext cx="988989" cy="48577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ixaDeTexto 47"/>
                <p:cNvSpPr txBox="1"/>
                <p:nvPr/>
              </p:nvSpPr>
              <p:spPr>
                <a:xfrm>
                  <a:off x="5024989" y="3710651"/>
                  <a:ext cx="4567789" cy="5118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𝑏𝑜𝑙𝑎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𝑔𝑜𝑙𝑒𝑖𝑟𝑜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−11,7 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+1,7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0,05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=−234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+34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8" name="CaixaDeTexto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4989" y="3710651"/>
                  <a:ext cx="4567789" cy="51180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-47089" y="4459163"/>
                <a:ext cx="3074944" cy="435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𝑔𝑜𝑙𝑒𝑖𝑟𝑜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𝑏𝑜𝑙𝑎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=234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34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089" y="4459163"/>
                <a:ext cx="3074944" cy="435953"/>
              </a:xfrm>
              <a:prstGeom prst="rect">
                <a:avLst/>
              </a:prstGeom>
              <a:blipFill>
                <a:blip r:embed="rId23"/>
                <a:stretch>
                  <a:fillRect t="-19444" r="-1782" b="-69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77" y="341532"/>
            <a:ext cx="80528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goleiro espalma a bola, com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massa, que bate em sua mão vinda na direção horizontal 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km/h (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m/s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retorna para o jogador que chutou a bola, horizontalmente</a:t>
            </a:r>
            <a:b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km/h (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8,3 m/s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Nessa espalmada, a mão do goleiro recua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cm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/>
              <a:t> </a:t>
            </a:r>
          </a:p>
          <a:p>
            <a:pPr lvl="0" hangingPunct="0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Calcule a força média na bola devido à mão do goleiro.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999" y="68333"/>
            <a:ext cx="774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2 ex. 6. 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Força na mão do goleiro ao espalmar a bola – uma dimensão</a:t>
            </a:r>
            <a:endParaRPr lang="pt-BR" dirty="0">
              <a:solidFill>
                <a:srgbClr val="0070C0"/>
              </a:solidFill>
            </a:endParaRPr>
          </a:p>
        </p:txBody>
      </p:sp>
      <p:grpSp>
        <p:nvGrpSpPr>
          <p:cNvPr id="26" name="Agrupar 25"/>
          <p:cNvGrpSpPr/>
          <p:nvPr/>
        </p:nvGrpSpPr>
        <p:grpSpPr>
          <a:xfrm>
            <a:off x="6585292" y="1012554"/>
            <a:ext cx="1584000" cy="338554"/>
            <a:chOff x="6526736" y="3818987"/>
            <a:chExt cx="1584000" cy="338554"/>
          </a:xfrm>
        </p:grpSpPr>
        <p:cxnSp>
          <p:nvCxnSpPr>
            <p:cNvPr id="19" name="Conector de Seta Reta 18"/>
            <p:cNvCxnSpPr/>
            <p:nvPr/>
          </p:nvCxnSpPr>
          <p:spPr>
            <a:xfrm>
              <a:off x="6526736" y="4130549"/>
              <a:ext cx="1584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/>
            <p:nvPr/>
          </p:nvSpPr>
          <p:spPr>
            <a:xfrm>
              <a:off x="7794073" y="3818987"/>
              <a:ext cx="276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118569" y="1448071"/>
                <a:ext cx="672492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69" y="1448071"/>
                <a:ext cx="672492" cy="276166"/>
              </a:xfrm>
              <a:prstGeom prst="rect">
                <a:avLst/>
              </a:prstGeom>
              <a:blipFill>
                <a:blip r:embed="rId2"/>
                <a:stretch>
                  <a:fillRect l="-9009" t="-35556" r="-45946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1013429" y="1454600"/>
                <a:ext cx="1197571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29" y="1454600"/>
                <a:ext cx="1197571" cy="276166"/>
              </a:xfrm>
              <a:prstGeom prst="rect">
                <a:avLst/>
              </a:prstGeom>
              <a:blipFill>
                <a:blip r:embed="rId5"/>
                <a:stretch>
                  <a:fillRect l="-2538" t="-35556" r="-2030" b="-2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o 14"/>
          <p:cNvGrpSpPr/>
          <p:nvPr/>
        </p:nvGrpSpPr>
        <p:grpSpPr>
          <a:xfrm>
            <a:off x="32808" y="2715812"/>
            <a:ext cx="4286686" cy="278681"/>
            <a:chOff x="32808" y="2715812"/>
            <a:chExt cx="4286686" cy="278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1545273" y="2748272"/>
                  <a:ext cx="277422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−3,3 −8,8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=−12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kg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273" y="2748272"/>
                  <a:ext cx="2774221" cy="2462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19" b="-3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/>
                <p:cNvSpPr txBox="1"/>
                <p:nvPr/>
              </p:nvSpPr>
              <p:spPr>
                <a:xfrm>
                  <a:off x="32808" y="2715812"/>
                  <a:ext cx="1512465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𝑥𝑖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1" name="CaixaDeTexto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8" y="2715812"/>
                  <a:ext cx="1512465" cy="265970"/>
                </a:xfrm>
                <a:prstGeom prst="rect">
                  <a:avLst/>
                </a:prstGeom>
                <a:blipFill>
                  <a:blip r:embed="rId6"/>
                  <a:stretch>
                    <a:fillRect l="-403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87654" y="4250743"/>
                <a:ext cx="7937814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𝑏𝑜𝑙𝑎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𝑔𝑜𝑙𝑒𝑖𝑟𝑜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𝑏𝑜𝑙𝑎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−12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0,027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=−440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que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sinal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indica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sentido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oposto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eixo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4" y="4250743"/>
                <a:ext cx="7937814" cy="488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/>
          <p:cNvGrpSpPr/>
          <p:nvPr/>
        </p:nvGrpSpPr>
        <p:grpSpPr>
          <a:xfrm>
            <a:off x="5973240" y="1357195"/>
            <a:ext cx="3221647" cy="1023099"/>
            <a:chOff x="5842614" y="1357195"/>
            <a:chExt cx="3221647" cy="1023099"/>
          </a:xfrm>
        </p:grpSpPr>
        <p:pic>
          <p:nvPicPr>
            <p:cNvPr id="5122" name="Picture 2" descr="Desenho de bola da fifa 2014 pintado e colorido por Martns o dia ..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614" y="1649710"/>
              <a:ext cx="932660" cy="730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Desenho de bola da fifa 2014 pintado e colorido por Martns o dia ..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2394" y="1649710"/>
              <a:ext cx="932660" cy="730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5950691" y="1375442"/>
              <a:ext cx="6761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Antes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7751611" y="1357195"/>
              <a:ext cx="930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Depois</a:t>
              </a:r>
            </a:p>
          </p:txBody>
        </p:sp>
        <p:cxnSp>
          <p:nvCxnSpPr>
            <p:cNvPr id="8" name="Conector de Seta Reta 7"/>
            <p:cNvCxnSpPr/>
            <p:nvPr/>
          </p:nvCxnSpPr>
          <p:spPr>
            <a:xfrm flipV="1">
              <a:off x="6542361" y="2010920"/>
              <a:ext cx="645459" cy="76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/>
            <p:nvPr/>
          </p:nvCxnSpPr>
          <p:spPr>
            <a:xfrm flipH="1" flipV="1">
              <a:off x="7577989" y="2005751"/>
              <a:ext cx="460677" cy="51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6699045" y="1683314"/>
                  <a:ext cx="2615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9045" y="1683314"/>
                  <a:ext cx="261546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0930" t="-43478" r="-74419" b="-1956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7577989" y="1646531"/>
                  <a:ext cx="288028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7989" y="1646531"/>
                  <a:ext cx="288028" cy="299249"/>
                </a:xfrm>
                <a:prstGeom prst="rect">
                  <a:avLst/>
                </a:prstGeom>
                <a:blipFill>
                  <a:blip r:embed="rId11"/>
                  <a:stretch>
                    <a:fillRect l="-17021" t="-40816" r="-70213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194" name="Picture 2" descr="50+ Imagens de Desenhos para Colorir Pintar e Imprimir da Mã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3622" y="1631208"/>
              <a:ext cx="530639" cy="74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o 10"/>
          <p:cNvGrpSpPr/>
          <p:nvPr/>
        </p:nvGrpSpPr>
        <p:grpSpPr>
          <a:xfrm>
            <a:off x="-35784" y="1762410"/>
            <a:ext cx="6332725" cy="889228"/>
            <a:chOff x="24318" y="1769213"/>
            <a:chExt cx="6332725" cy="889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ixaDeTexto 36"/>
                <p:cNvSpPr txBox="1"/>
                <p:nvPr/>
              </p:nvSpPr>
              <p:spPr>
                <a:xfrm>
                  <a:off x="79066" y="2038061"/>
                  <a:ext cx="34596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=0,4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=8,8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7" name="CaixaDeTexto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66" y="2038061"/>
                  <a:ext cx="3459600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05" b="-3414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CaixaDeTexto 12"/>
            <p:cNvSpPr txBox="1"/>
            <p:nvPr/>
          </p:nvSpPr>
          <p:spPr>
            <a:xfrm>
              <a:off x="24318" y="1769213"/>
              <a:ext cx="63327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Escolhendo o eixo </a:t>
              </a:r>
              <a:r>
                <a:rPr lang="pt-BR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Ox</a:t>
              </a:r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 direção e sentido do movimento inicial da bola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66920" y="2392471"/>
                  <a:ext cx="4094326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=0,4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−8,3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=−3,3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0" y="2392471"/>
                  <a:ext cx="4094326" cy="26597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upo 11"/>
          <p:cNvGrpSpPr/>
          <p:nvPr/>
        </p:nvGrpSpPr>
        <p:grpSpPr>
          <a:xfrm>
            <a:off x="0" y="2971110"/>
            <a:ext cx="8681881" cy="743086"/>
            <a:chOff x="0" y="2971110"/>
            <a:chExt cx="8681881" cy="743086"/>
          </a:xfrm>
        </p:grpSpPr>
        <p:sp>
          <p:nvSpPr>
            <p:cNvPr id="49" name="CaixaDeTexto 48"/>
            <p:cNvSpPr txBox="1"/>
            <p:nvPr/>
          </p:nvSpPr>
          <p:spPr>
            <a:xfrm>
              <a:off x="0" y="2971110"/>
              <a:ext cx="8681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Supondo que a bola acelere uniformemente e pare ao fim dos 30 cm que a mão do goleiro recua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72570" y="3352522"/>
                  <a:ext cx="1148199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70" y="3352522"/>
                  <a:ext cx="1148199" cy="265970"/>
                </a:xfrm>
                <a:prstGeom prst="rect">
                  <a:avLst/>
                </a:prstGeom>
                <a:blipFill>
                  <a:blip r:embed="rId14"/>
                  <a:stretch>
                    <a:fillRect l="-1596" r="-1596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aixaDeTexto 49"/>
                <p:cNvSpPr txBox="1"/>
                <p:nvPr/>
              </p:nvSpPr>
              <p:spPr>
                <a:xfrm>
                  <a:off x="1538777" y="3347650"/>
                  <a:ext cx="106182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0" name="CaixaDeTexto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8777" y="3347650"/>
                  <a:ext cx="1061829" cy="246221"/>
                </a:xfrm>
                <a:prstGeom prst="rect">
                  <a:avLst/>
                </a:prstGeom>
                <a:blipFill>
                  <a:blip r:embed="rId15"/>
                  <a:stretch>
                    <a:fillRect l="-3429" r="-1714" b="-1707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2870816" y="3282958"/>
                  <a:ext cx="775084" cy="4221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0816" y="3282958"/>
                  <a:ext cx="775084" cy="422167"/>
                </a:xfrm>
                <a:prstGeom prst="rect">
                  <a:avLst/>
                </a:prstGeom>
                <a:blipFill>
                  <a:blip r:embed="rId16"/>
                  <a:stretch>
                    <a:fillRect l="-3150" r="-787" b="-130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/>
                <p:cNvSpPr txBox="1"/>
                <p:nvPr/>
              </p:nvSpPr>
              <p:spPr>
                <a:xfrm>
                  <a:off x="4354521" y="3221689"/>
                  <a:ext cx="1675267" cy="492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1" name="CaixaDeTexto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4521" y="3221689"/>
                  <a:ext cx="1675267" cy="49250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6593677" y="3396224"/>
                  <a:ext cx="186192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=30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=0,3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3677" y="3396224"/>
                  <a:ext cx="1861920" cy="24622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1639" b="-73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upo 13"/>
          <p:cNvGrpSpPr/>
          <p:nvPr/>
        </p:nvGrpSpPr>
        <p:grpSpPr>
          <a:xfrm>
            <a:off x="74099" y="3670915"/>
            <a:ext cx="8362479" cy="556103"/>
            <a:chOff x="74099" y="3670915"/>
            <a:chExt cx="8362479" cy="556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/>
                <p:cNvSpPr txBox="1"/>
                <p:nvPr/>
              </p:nvSpPr>
              <p:spPr>
                <a:xfrm>
                  <a:off x="74099" y="3670915"/>
                  <a:ext cx="1926746" cy="4926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0,3=22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2" name="CaixaDeTexto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99" y="3670915"/>
                  <a:ext cx="1926746" cy="49263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/>
                <p:cNvSpPr txBox="1"/>
                <p:nvPr/>
              </p:nvSpPr>
              <p:spPr>
                <a:xfrm>
                  <a:off x="2245130" y="3724107"/>
                  <a:ext cx="1667508" cy="4611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0,3=22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−22 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3" name="CaixaDeTexto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5130" y="3724107"/>
                  <a:ext cx="1667508" cy="46115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ixaDeTexto 53"/>
                <p:cNvSpPr txBox="1"/>
                <p:nvPr/>
              </p:nvSpPr>
              <p:spPr>
                <a:xfrm>
                  <a:off x="4383246" y="3868320"/>
                  <a:ext cx="146873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0,3=22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4" name="CaixaDeTex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246" y="3868320"/>
                  <a:ext cx="1468735" cy="246221"/>
                </a:xfrm>
                <a:prstGeom prst="rect">
                  <a:avLst/>
                </a:prstGeom>
                <a:blipFill>
                  <a:blip r:embed="rId21"/>
                  <a:stretch>
                    <a:fillRect l="-2075" r="-1660" b="-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ixaDeTexto 54"/>
                <p:cNvSpPr txBox="1"/>
                <p:nvPr/>
              </p:nvSpPr>
              <p:spPr>
                <a:xfrm>
                  <a:off x="6296941" y="3765994"/>
                  <a:ext cx="681661" cy="4610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0,3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5" name="CaixaDeTexto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6941" y="3765994"/>
                  <a:ext cx="681661" cy="46102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/>
                <p:cNvSpPr txBox="1"/>
                <p:nvPr/>
              </p:nvSpPr>
              <p:spPr>
                <a:xfrm>
                  <a:off x="7428482" y="3858134"/>
                  <a:ext cx="1008096" cy="246221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=0,027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6" name="CaixaDeTexto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482" y="3858134"/>
                  <a:ext cx="1008096" cy="246221"/>
                </a:xfrm>
                <a:prstGeom prst="rect">
                  <a:avLst/>
                </a:prstGeom>
                <a:blipFill>
                  <a:blip r:embed="rId23"/>
                  <a:stretch>
                    <a:fillRect l="-3636" r="-2424" b="-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tângulo 5"/>
          <p:cNvSpPr/>
          <p:nvPr/>
        </p:nvSpPr>
        <p:spPr>
          <a:xfrm>
            <a:off x="3078884" y="4268530"/>
            <a:ext cx="739302" cy="4784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27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6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77" y="341532"/>
            <a:ext cx="80528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goleiro espalma a bola, com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massa, que bate em sua mão vinda na direção horizontal 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km/h (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m/s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retorna para o jogador que chutou a bola, horizontalmente</a:t>
            </a:r>
            <a:b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km/h (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8,3 m/s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Nessa espalmada, a mão do goleiro recua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cm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/>
              <a:t> </a:t>
            </a:r>
          </a:p>
          <a:p>
            <a:pPr lvl="0" hangingPunct="0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Calcule a força média na bola devido à mão do goleiro.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999" y="68333"/>
            <a:ext cx="814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2 ex. 6. 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Força na mão do goleiro ao espalmar a bola – uma dimensão</a:t>
            </a:r>
            <a:endParaRPr lang="pt-BR" dirty="0">
              <a:solidFill>
                <a:srgbClr val="0070C0"/>
              </a:solidFill>
            </a:endParaRPr>
          </a:p>
        </p:txBody>
      </p:sp>
      <p:grpSp>
        <p:nvGrpSpPr>
          <p:cNvPr id="26" name="Agrupar 25"/>
          <p:cNvGrpSpPr/>
          <p:nvPr/>
        </p:nvGrpSpPr>
        <p:grpSpPr>
          <a:xfrm>
            <a:off x="6585292" y="1012554"/>
            <a:ext cx="1584000" cy="338554"/>
            <a:chOff x="6526736" y="3818987"/>
            <a:chExt cx="1584000" cy="338554"/>
          </a:xfrm>
        </p:grpSpPr>
        <p:cxnSp>
          <p:nvCxnSpPr>
            <p:cNvPr id="19" name="Conector de Seta Reta 18"/>
            <p:cNvCxnSpPr/>
            <p:nvPr/>
          </p:nvCxnSpPr>
          <p:spPr>
            <a:xfrm>
              <a:off x="6526736" y="4130549"/>
              <a:ext cx="1584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/>
            <p:nvPr/>
          </p:nvSpPr>
          <p:spPr>
            <a:xfrm>
              <a:off x="7794073" y="3818987"/>
              <a:ext cx="276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118569" y="1448071"/>
                <a:ext cx="672492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69" y="1448071"/>
                <a:ext cx="672492" cy="276166"/>
              </a:xfrm>
              <a:prstGeom prst="rect">
                <a:avLst/>
              </a:prstGeom>
              <a:blipFill>
                <a:blip r:embed="rId2"/>
                <a:stretch>
                  <a:fillRect l="-9009" t="-35556" r="-45946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1013429" y="1454600"/>
                <a:ext cx="1197571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29" y="1454600"/>
                <a:ext cx="1197571" cy="276166"/>
              </a:xfrm>
              <a:prstGeom prst="rect">
                <a:avLst/>
              </a:prstGeom>
              <a:blipFill>
                <a:blip r:embed="rId5"/>
                <a:stretch>
                  <a:fillRect l="-2538" t="-35556" r="-2030" b="-2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o 14"/>
          <p:cNvGrpSpPr/>
          <p:nvPr/>
        </p:nvGrpSpPr>
        <p:grpSpPr>
          <a:xfrm>
            <a:off x="32808" y="2715812"/>
            <a:ext cx="4286686" cy="278681"/>
            <a:chOff x="32808" y="2715812"/>
            <a:chExt cx="4286686" cy="278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1545273" y="2748272"/>
                  <a:ext cx="277422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−3,3 −8,8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=−12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kg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273" y="2748272"/>
                  <a:ext cx="2774221" cy="2462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19" b="-3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/>
                <p:cNvSpPr txBox="1"/>
                <p:nvPr/>
              </p:nvSpPr>
              <p:spPr>
                <a:xfrm>
                  <a:off x="32808" y="2715812"/>
                  <a:ext cx="1323439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/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1" name="CaixaDeTexto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8" y="2715812"/>
                  <a:ext cx="1323439" cy="265970"/>
                </a:xfrm>
                <a:prstGeom prst="rect">
                  <a:avLst/>
                </a:prstGeom>
                <a:blipFill>
                  <a:blip r:embed="rId6"/>
                  <a:stretch>
                    <a:fillRect l="-2765" r="-461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1356247" y="4222281"/>
                <a:ext cx="7843150" cy="4886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𝑏𝑜𝑙𝑎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𝑔𝑜𝑙𝑒𝑖𝑟𝑜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𝑏𝑜𝑙𝑎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−12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0,027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=−440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sinal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indica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sentido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oposto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eixo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247" y="4222281"/>
                <a:ext cx="7843150" cy="488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/>
          <p:cNvGrpSpPr/>
          <p:nvPr/>
        </p:nvGrpSpPr>
        <p:grpSpPr>
          <a:xfrm>
            <a:off x="5973240" y="1357195"/>
            <a:ext cx="3221647" cy="1023099"/>
            <a:chOff x="5842614" y="1357195"/>
            <a:chExt cx="3221647" cy="1023099"/>
          </a:xfrm>
        </p:grpSpPr>
        <p:pic>
          <p:nvPicPr>
            <p:cNvPr id="5122" name="Picture 2" descr="Desenho de bola da fifa 2014 pintado e colorido por Martns o dia ..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614" y="1649710"/>
              <a:ext cx="932660" cy="730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Desenho de bola da fifa 2014 pintado e colorido por Martns o dia ..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2394" y="1649710"/>
              <a:ext cx="932660" cy="730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5950691" y="1375442"/>
              <a:ext cx="6761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Antes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7751611" y="1357195"/>
              <a:ext cx="930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Depois</a:t>
              </a:r>
            </a:p>
          </p:txBody>
        </p:sp>
        <p:cxnSp>
          <p:nvCxnSpPr>
            <p:cNvPr id="8" name="Conector de Seta Reta 7"/>
            <p:cNvCxnSpPr/>
            <p:nvPr/>
          </p:nvCxnSpPr>
          <p:spPr>
            <a:xfrm flipV="1">
              <a:off x="6542361" y="2010920"/>
              <a:ext cx="645459" cy="76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/>
            <p:nvPr/>
          </p:nvCxnSpPr>
          <p:spPr>
            <a:xfrm flipH="1" flipV="1">
              <a:off x="7577989" y="2005751"/>
              <a:ext cx="460677" cy="51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6699045" y="1683314"/>
                  <a:ext cx="2615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9045" y="1683314"/>
                  <a:ext cx="261546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0930" t="-43478" r="-74419" b="-1956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7577989" y="1646531"/>
                  <a:ext cx="288028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7989" y="1646531"/>
                  <a:ext cx="288028" cy="299249"/>
                </a:xfrm>
                <a:prstGeom prst="rect">
                  <a:avLst/>
                </a:prstGeom>
                <a:blipFill>
                  <a:blip r:embed="rId11"/>
                  <a:stretch>
                    <a:fillRect l="-17021" t="-40816" r="-70213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194" name="Picture 2" descr="50+ Imagens de Desenhos para Colorir Pintar e Imprimir da Mã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3622" y="1631208"/>
              <a:ext cx="530639" cy="74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o 10"/>
          <p:cNvGrpSpPr/>
          <p:nvPr/>
        </p:nvGrpSpPr>
        <p:grpSpPr>
          <a:xfrm>
            <a:off x="-35784" y="1762410"/>
            <a:ext cx="6332725" cy="889228"/>
            <a:chOff x="24318" y="1769213"/>
            <a:chExt cx="6332725" cy="889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ixaDeTexto 36"/>
                <p:cNvSpPr txBox="1"/>
                <p:nvPr/>
              </p:nvSpPr>
              <p:spPr>
                <a:xfrm>
                  <a:off x="79066" y="2038061"/>
                  <a:ext cx="34596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=0,4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=8,8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7" name="CaixaDeTexto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66" y="2038061"/>
                  <a:ext cx="3459600" cy="246221"/>
                </a:xfrm>
                <a:prstGeom prst="rect">
                  <a:avLst/>
                </a:prstGeom>
                <a:blipFill>
                  <a:blip r:embed="rId13"/>
                  <a:stretch>
                    <a:fillRect b="-317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CaixaDeTexto 12"/>
            <p:cNvSpPr txBox="1"/>
            <p:nvPr/>
          </p:nvSpPr>
          <p:spPr>
            <a:xfrm>
              <a:off x="24318" y="1769213"/>
              <a:ext cx="6332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Escolhendo o eixo </a:t>
              </a:r>
              <a:r>
                <a:rPr lang="pt-BR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Ox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 direção e sentido do movimento inicial da bola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66920" y="2392471"/>
                  <a:ext cx="3931204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=0,4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−8,3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=−3,3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0" y="2392471"/>
                  <a:ext cx="3931204" cy="265970"/>
                </a:xfrm>
                <a:prstGeom prst="rect">
                  <a:avLst/>
                </a:prstGeom>
                <a:blipFill>
                  <a:blip r:embed="rId14"/>
                  <a:stretch>
                    <a:fillRect l="-775" r="-310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CaixaDeTexto 48"/>
          <p:cNvSpPr txBox="1"/>
          <p:nvPr/>
        </p:nvSpPr>
        <p:spPr>
          <a:xfrm>
            <a:off x="0" y="2971110"/>
            <a:ext cx="8681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Supondo que a bola acelere uniformemente e pare ao fim dos 30 cm que a mão do goleiro recua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5486170" y="3386847"/>
            <a:ext cx="2198243" cy="461024"/>
            <a:chOff x="6296941" y="3765994"/>
            <a:chExt cx="2198243" cy="4610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ixaDeTexto 54"/>
                <p:cNvSpPr txBox="1"/>
                <p:nvPr/>
              </p:nvSpPr>
              <p:spPr>
                <a:xfrm>
                  <a:off x="6296941" y="3765994"/>
                  <a:ext cx="1002967" cy="4610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0,3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5" name="CaixaDeTexto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6941" y="3765994"/>
                  <a:ext cx="1002967" cy="46102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/>
                <p:cNvSpPr txBox="1"/>
                <p:nvPr/>
              </p:nvSpPr>
              <p:spPr>
                <a:xfrm>
                  <a:off x="7428482" y="3858134"/>
                  <a:ext cx="1066702" cy="265970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=0,027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6" name="CaixaDeTexto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482" y="3858134"/>
                  <a:ext cx="1066702" cy="265970"/>
                </a:xfrm>
                <a:prstGeom prst="rect">
                  <a:avLst/>
                </a:prstGeom>
                <a:blipFill>
                  <a:blip r:embed="rId16"/>
                  <a:stretch>
                    <a:fillRect r="-2857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tângulo 5"/>
          <p:cNvSpPr/>
          <p:nvPr/>
        </p:nvSpPr>
        <p:spPr>
          <a:xfrm>
            <a:off x="4535131" y="4239111"/>
            <a:ext cx="739302" cy="4784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8AC1CE11-7192-49F2-A101-0644F4AA1BBD}"/>
                  </a:ext>
                </a:extLst>
              </p:cNvPr>
              <p:cNvSpPr txBox="1"/>
              <p:nvPr/>
            </p:nvSpPr>
            <p:spPr>
              <a:xfrm>
                <a:off x="1748764" y="3397452"/>
                <a:ext cx="1990545" cy="502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8AC1CE11-7192-49F2-A101-0644F4AA1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764" y="3397452"/>
                <a:ext cx="1990545" cy="50289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Agrupar 32">
            <a:extLst>
              <a:ext uri="{FF2B5EF4-FFF2-40B4-BE49-F238E27FC236}">
                <a16:creationId xmlns:a16="http://schemas.microsoft.com/office/drawing/2014/main" id="{B9F837AB-853A-4191-9779-CF02B17105D5}"/>
              </a:ext>
            </a:extLst>
          </p:cNvPr>
          <p:cNvGrpSpPr/>
          <p:nvPr/>
        </p:nvGrpSpPr>
        <p:grpSpPr>
          <a:xfrm>
            <a:off x="301369" y="3244785"/>
            <a:ext cx="1202942" cy="1438502"/>
            <a:chOff x="301369" y="3244785"/>
            <a:chExt cx="1202942" cy="1438502"/>
          </a:xfrm>
        </p:grpSpPr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4CCD45B2-BCEB-40C2-8A07-17B332696A73}"/>
                </a:ext>
              </a:extLst>
            </p:cNvPr>
            <p:cNvCxnSpPr/>
            <p:nvPr/>
          </p:nvCxnSpPr>
          <p:spPr>
            <a:xfrm flipV="1">
              <a:off x="607077" y="3309663"/>
              <a:ext cx="0" cy="122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6C3CD47D-6B82-4592-B613-8833B3B8A0D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64311" y="3825763"/>
              <a:ext cx="0" cy="108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614838C7-6606-4815-B994-3CF0542ED1BA}"/>
                </a:ext>
              </a:extLst>
            </p:cNvPr>
            <p:cNvCxnSpPr>
              <a:cxnSpLocks/>
            </p:cNvCxnSpPr>
            <p:nvPr/>
          </p:nvCxnSpPr>
          <p:spPr>
            <a:xfrm>
              <a:off x="607077" y="3442447"/>
              <a:ext cx="673639" cy="9233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4DBB5989-4FC0-4010-8B48-9E57303D8499}"/>
                    </a:ext>
                  </a:extLst>
                </p:cNvPr>
                <p:cNvSpPr txBox="1"/>
                <p:nvPr/>
              </p:nvSpPr>
              <p:spPr>
                <a:xfrm>
                  <a:off x="301369" y="3244785"/>
                  <a:ext cx="2503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4DBB5989-4FC0-4010-8B48-9E57303D84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369" y="3244785"/>
                  <a:ext cx="250325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4286" r="-9524" b="-173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ixaDeTexto 56">
                  <a:extLst>
                    <a:ext uri="{FF2B5EF4-FFF2-40B4-BE49-F238E27FC236}">
                      <a16:creationId xmlns:a16="http://schemas.microsoft.com/office/drawing/2014/main" id="{4A613323-0284-4571-97D2-747F0CEE66D2}"/>
                    </a:ext>
                  </a:extLst>
                </p:cNvPr>
                <p:cNvSpPr txBox="1"/>
                <p:nvPr/>
              </p:nvSpPr>
              <p:spPr>
                <a:xfrm>
                  <a:off x="1171797" y="4384038"/>
                  <a:ext cx="241989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7" name="CaixaDeTexto 56">
                  <a:extLst>
                    <a:ext uri="{FF2B5EF4-FFF2-40B4-BE49-F238E27FC236}">
                      <a16:creationId xmlns:a16="http://schemas.microsoft.com/office/drawing/2014/main" id="{4A613323-0284-4571-97D2-747F0CEE66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1797" y="4384038"/>
                  <a:ext cx="241989" cy="299249"/>
                </a:xfrm>
                <a:prstGeom prst="rect">
                  <a:avLst/>
                </a:prstGeom>
                <a:blipFill>
                  <a:blip r:embed="rId19"/>
                  <a:stretch>
                    <a:fillRect l="-20000" r="-15000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F7C1197E-5191-4BB8-A7DE-FE3636AAE081}"/>
                    </a:ext>
                  </a:extLst>
                </p:cNvPr>
                <p:cNvSpPr txBox="1"/>
                <p:nvPr/>
              </p:nvSpPr>
              <p:spPr>
                <a:xfrm>
                  <a:off x="424311" y="4375289"/>
                  <a:ext cx="181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F7C1197E-5191-4BB8-A7DE-FE3636AAE0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311" y="4375289"/>
                  <a:ext cx="181140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34483" r="-31034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id="{EC8DEAFC-D7A3-46F1-8F0E-615ECDBFB1E0}"/>
              </a:ext>
            </a:extLst>
          </p:cNvPr>
          <p:cNvSpPr/>
          <p:nvPr/>
        </p:nvSpPr>
        <p:spPr>
          <a:xfrm>
            <a:off x="3938022" y="3442447"/>
            <a:ext cx="1212202" cy="422192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números</a:t>
            </a:r>
          </a:p>
        </p:txBody>
      </p:sp>
    </p:spTree>
    <p:extLst>
      <p:ext uri="{BB962C8B-B14F-4D97-AF65-F5344CB8AC3E}">
        <p14:creationId xmlns:p14="http://schemas.microsoft.com/office/powerpoint/2010/main" val="373057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6" grpId="0"/>
      <p:bldP spid="49" grpId="0"/>
      <p:bldP spid="6" grpId="0" animBg="1"/>
      <p:bldP spid="42" grpId="0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1054" y="366395"/>
            <a:ext cx="662823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Duas partes de uma espaçonave são separadas fazendo explodir os pinos que as uniam. As massas das duas partes são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1200 kg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1800 kg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O módulo do impulso transmitido a cada uma é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300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N·s</a:t>
            </a:r>
            <a:r>
              <a:rPr lang="pt-BR" dirty="0">
                <a:solidFill>
                  <a:srgbClr val="0070C0"/>
                </a:solidFill>
                <a:latin typeface="Gungsuh"/>
                <a:ea typeface="Gungsuh"/>
                <a:cs typeface="Gungsuh"/>
              </a:rPr>
              <a:t>. </a:t>
            </a:r>
            <a:endParaRPr lang="pt-BR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Determine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velocidade relativa de afastamento das duas partes. 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6781" y="0"/>
            <a:ext cx="7560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Lista 2, </a:t>
            </a:r>
            <a:r>
              <a:rPr lang="pt-BR" sz="2000" dirty="0" smtClean="0">
                <a:solidFill>
                  <a:srgbClr val="0070C0"/>
                </a:solidFill>
              </a:rPr>
              <a:t>ex. 16. Ve</a:t>
            </a:r>
            <a:r>
              <a:rPr lang="pt-BR" dirty="0" smtClean="0">
                <a:solidFill>
                  <a:srgbClr val="0070C0"/>
                </a:solidFill>
              </a:rPr>
              <a:t>locidade </a:t>
            </a:r>
            <a:r>
              <a:rPr lang="pt-BR" dirty="0">
                <a:solidFill>
                  <a:srgbClr val="0070C0"/>
                </a:solidFill>
              </a:rPr>
              <a:t>na separação explosiva do módulo </a:t>
            </a:r>
            <a:r>
              <a:rPr lang="pt-BR" dirty="0" smtClean="0">
                <a:solidFill>
                  <a:srgbClr val="0070C0"/>
                </a:solidFill>
              </a:rPr>
              <a:t>lunar</a:t>
            </a:r>
            <a:endParaRPr lang="pt-BR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upload.wikimedia.org/wikipedia/commons/thumb/6/6f/Artistsconcept_separation.jpg/300px-Artistsconcept_sepa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68" y="1124801"/>
            <a:ext cx="2210357" cy="155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o 16"/>
          <p:cNvGrpSpPr/>
          <p:nvPr/>
        </p:nvGrpSpPr>
        <p:grpSpPr>
          <a:xfrm>
            <a:off x="226800" y="2352513"/>
            <a:ext cx="6299299" cy="583108"/>
            <a:chOff x="226800" y="2352513"/>
            <a:chExt cx="4654228" cy="5831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226800" y="2352513"/>
                  <a:ext cx="1120948" cy="5831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pt-BR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sz="1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00" y="2352513"/>
                  <a:ext cx="1120948" cy="58310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1373014" y="2458822"/>
                  <a:ext cx="986113" cy="4019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sz="1400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</m:d>
                        <m:r>
                          <a:rPr lang="pt-BR" sz="1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𝑀𝐿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𝑀𝐿</m:t>
                            </m:r>
                          </m:num>
                          <m:den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014" y="2458822"/>
                  <a:ext cx="986113" cy="401905"/>
                </a:xfrm>
                <a:prstGeom prst="rect">
                  <a:avLst/>
                </a:prstGeom>
                <a:blipFill>
                  <a:blip r:embed="rId4"/>
                  <a:stretch>
                    <a:fillRect r="-2283" b="-1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3444379" y="2428469"/>
                  <a:ext cx="1436649" cy="4517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No SI:</a:t>
                  </a:r>
                  <a14:m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ou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4379" y="2428469"/>
                  <a:ext cx="1436649" cy="451790"/>
                </a:xfrm>
                <a:prstGeom prst="rect">
                  <a:avLst/>
                </a:prstGeom>
                <a:blipFill>
                  <a:blip r:embed="rId5"/>
                  <a:stretch>
                    <a:fillRect l="-7524" b="-1756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upo 18"/>
          <p:cNvGrpSpPr/>
          <p:nvPr/>
        </p:nvGrpSpPr>
        <p:grpSpPr>
          <a:xfrm>
            <a:off x="287250" y="4213235"/>
            <a:ext cx="6079126" cy="471766"/>
            <a:chOff x="287250" y="4213235"/>
            <a:chExt cx="6079126" cy="4717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287250" y="4213235"/>
                  <a:ext cx="2033570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1200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=0,25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250" y="4213235"/>
                  <a:ext cx="2033570" cy="46262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2932744" y="4222374"/>
                  <a:ext cx="3433632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1800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=−0,167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=−0,17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744" y="4222374"/>
                  <a:ext cx="3433632" cy="46262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4" descr="3d Technical Drawing Style Of Two Stage Missiles, Rockets Stock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50964" r="61018" b="3982"/>
          <a:stretch/>
        </p:blipFill>
        <p:spPr bwMode="auto">
          <a:xfrm rot="5400000">
            <a:off x="2284985" y="1377727"/>
            <a:ext cx="806451" cy="12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3d Technical Drawing Style Of Two Stage Missiles, Rockets Stock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3540" r="61018" b="48592"/>
          <a:stretch/>
        </p:blipFill>
        <p:spPr bwMode="auto">
          <a:xfrm rot="5400000">
            <a:off x="3612135" y="1337544"/>
            <a:ext cx="806451" cy="13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860990" y="1617984"/>
                <a:ext cx="25648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990" y="1617984"/>
                <a:ext cx="256480" cy="184666"/>
              </a:xfrm>
              <a:prstGeom prst="rect">
                <a:avLst/>
              </a:prstGeom>
              <a:blipFill rotWithShape="0">
                <a:blip r:embed="rId9"/>
                <a:stretch>
                  <a:fillRect l="-19048" r="-21429" b="-387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1426621" y="1661820"/>
                <a:ext cx="25648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621" y="1661820"/>
                <a:ext cx="256480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19048" t="-3333" r="-21429" b="-4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-11054" y="2958892"/>
                <a:ext cx="91550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Escolhendo um referencial preso a um ponto do foguete antes da explosão,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 (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𝑟𝑒𝑙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/>
                  <a:t>)</a:t>
                </a: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54" y="2958892"/>
                <a:ext cx="9155054" cy="338554"/>
              </a:xfrm>
              <a:prstGeom prst="rect">
                <a:avLst/>
              </a:prstGeom>
              <a:blipFill>
                <a:blip r:embed="rId11"/>
                <a:stretch>
                  <a:fillRect l="-333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o 17"/>
          <p:cNvGrpSpPr/>
          <p:nvPr/>
        </p:nvGrpSpPr>
        <p:grpSpPr>
          <a:xfrm>
            <a:off x="25289" y="3268704"/>
            <a:ext cx="8931449" cy="374995"/>
            <a:chOff x="25289" y="3268704"/>
            <a:chExt cx="8931449" cy="3749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/>
                <p:cNvSpPr/>
                <p:nvPr/>
              </p:nvSpPr>
              <p:spPr>
                <a:xfrm>
                  <a:off x="2466295" y="3285396"/>
                  <a:ext cx="2651175" cy="3583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como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ent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295" y="3285396"/>
                  <a:ext cx="2651175" cy="35830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11864" r="-4147" b="-508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aixaDeTexto 9"/>
            <p:cNvSpPr txBox="1"/>
            <p:nvPr/>
          </p:nvSpPr>
          <p:spPr>
            <a:xfrm>
              <a:off x="25289" y="3283190"/>
              <a:ext cx="2708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cada uma das partes</a:t>
              </a:r>
              <a:r>
                <a:rPr lang="pt-BR" sz="1600" dirty="0"/>
                <a:t>,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5840200" y="3275358"/>
                  <a:ext cx="1441036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0200" y="3275358"/>
                  <a:ext cx="1441036" cy="276166"/>
                </a:xfrm>
                <a:prstGeom prst="rect">
                  <a:avLst/>
                </a:prstGeom>
                <a:blipFill>
                  <a:blip r:embed="rId13"/>
                  <a:stretch>
                    <a:fillRect l="-4237" t="-34783" r="-847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7501468" y="3275080"/>
                  <a:ext cx="1455270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1468" y="3275080"/>
                  <a:ext cx="1455270" cy="276166"/>
                </a:xfrm>
                <a:prstGeom prst="rect">
                  <a:avLst/>
                </a:prstGeom>
                <a:blipFill>
                  <a:blip r:embed="rId14"/>
                  <a:stretch>
                    <a:fillRect l="-4202" t="-34783" r="-840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Seta para a direita 14"/>
            <p:cNvSpPr/>
            <p:nvPr/>
          </p:nvSpPr>
          <p:spPr>
            <a:xfrm>
              <a:off x="5174478" y="3268704"/>
              <a:ext cx="339747" cy="311285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5289" y="3715966"/>
                <a:ext cx="5814911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Sabemos tudo: impulsos e massas! Ação e reação </a:t>
                </a:r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9" y="3715966"/>
                <a:ext cx="5814911" cy="368499"/>
              </a:xfrm>
              <a:prstGeom prst="rect">
                <a:avLst/>
              </a:prstGeom>
              <a:blipFill>
                <a:blip r:embed="rId15"/>
                <a:stretch>
                  <a:fillRect l="-524" t="-13333" b="-2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Agrupar 7">
            <a:extLst>
              <a:ext uri="{FF2B5EF4-FFF2-40B4-BE49-F238E27FC236}">
                <a16:creationId xmlns:a16="http://schemas.microsoft.com/office/drawing/2014/main" id="{05B29B2E-5B06-47DF-9C4A-48F1C1057DFA}"/>
              </a:ext>
            </a:extLst>
          </p:cNvPr>
          <p:cNvGrpSpPr/>
          <p:nvPr/>
        </p:nvGrpSpPr>
        <p:grpSpPr>
          <a:xfrm>
            <a:off x="7442506" y="3867454"/>
            <a:ext cx="1516888" cy="746200"/>
            <a:chOff x="7349193" y="3867454"/>
            <a:chExt cx="1516888" cy="746200"/>
          </a:xfrm>
        </p:grpSpPr>
        <p:sp>
          <p:nvSpPr>
            <p:cNvPr id="6" name="Balão de Fala: Retângulo 5">
              <a:extLst>
                <a:ext uri="{FF2B5EF4-FFF2-40B4-BE49-F238E27FC236}">
                  <a16:creationId xmlns:a16="http://schemas.microsoft.com/office/drawing/2014/main" id="{05A0D5A5-4EEE-4A05-99EA-46DF04712DA9}"/>
                </a:ext>
              </a:extLst>
            </p:cNvPr>
            <p:cNvSpPr/>
            <p:nvPr/>
          </p:nvSpPr>
          <p:spPr>
            <a:xfrm>
              <a:off x="7349193" y="3867454"/>
              <a:ext cx="1507557" cy="745236"/>
            </a:xfrm>
            <a:prstGeom prst="wedgeRectCallout">
              <a:avLst>
                <a:gd name="adj1" fmla="val -67573"/>
                <a:gd name="adj2" fmla="val -89947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velocidades finais</a:t>
              </a:r>
            </a:p>
          </p:txBody>
        </p:sp>
        <p:sp>
          <p:nvSpPr>
            <p:cNvPr id="28" name="Balão de Fala: Retângulo 27">
              <a:extLst>
                <a:ext uri="{FF2B5EF4-FFF2-40B4-BE49-F238E27FC236}">
                  <a16:creationId xmlns:a16="http://schemas.microsoft.com/office/drawing/2014/main" id="{A1ABC4EA-CDD1-4305-B73B-0075D5E42E72}"/>
                </a:ext>
              </a:extLst>
            </p:cNvPr>
            <p:cNvSpPr/>
            <p:nvPr/>
          </p:nvSpPr>
          <p:spPr>
            <a:xfrm>
              <a:off x="7358524" y="3868418"/>
              <a:ext cx="1507557" cy="745236"/>
            </a:xfrm>
            <a:prstGeom prst="wedgeRectCallout">
              <a:avLst>
                <a:gd name="adj1" fmla="val 38882"/>
                <a:gd name="adj2" fmla="val -94955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velocidades finais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292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3457E-6 L -0.15086 0.002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3457E-6 L 0.15174 0.00216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4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48662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</a:rPr>
              <a:t>Avisos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52433" y="684352"/>
            <a:ext cx="7566819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Leitura das seções 6.1 a 6.5 do HRK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Fazer exercícios da lista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Responder questionário 1 (revisão)  – fecha hoje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Questionário 2, gráficos (matemática básica) abre amanhã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Analisar os dados do experimento online (Colisões 1D) e entregar o relatório até dia 30 de agosto.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Participar das monitorias presenciais e/ou online </a:t>
            </a:r>
          </a:p>
        </p:txBody>
      </p:sp>
    </p:spTree>
    <p:extLst>
      <p:ext uri="{BB962C8B-B14F-4D97-AF65-F5344CB8AC3E}">
        <p14:creationId xmlns:p14="http://schemas.microsoft.com/office/powerpoint/2010/main" val="2293045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6832" y="1035911"/>
            <a:ext cx="7900827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</a:p>
          <a:p>
            <a:pPr algn="ctr"/>
            <a:endParaRPr lang="pt-BR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pt-B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Ler capítulo 6 do HRK</a:t>
            </a:r>
          </a:p>
        </p:txBody>
      </p:sp>
    </p:spTree>
    <p:extLst>
      <p:ext uri="{BB962C8B-B14F-4D97-AF65-F5344CB8AC3E}">
        <p14:creationId xmlns:p14="http://schemas.microsoft.com/office/powerpoint/2010/main" val="33324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82553" y="660061"/>
            <a:ext cx="721747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6.1 Estudo de Colisões</a:t>
            </a:r>
          </a:p>
          <a:p>
            <a:r>
              <a:rPr lang="pt-BR" sz="2000" b="1" dirty="0"/>
              <a:t>	Forças impulsivas</a:t>
            </a:r>
          </a:p>
          <a:p>
            <a:endParaRPr lang="pt-BR" sz="2000" b="1" dirty="0"/>
          </a:p>
          <a:p>
            <a:r>
              <a:rPr lang="pt-BR" sz="2000" b="1" dirty="0"/>
              <a:t>6.2 Quantidade de movimento linear (momento linear)</a:t>
            </a:r>
          </a:p>
          <a:p>
            <a:endParaRPr lang="pt-BR" sz="2000" b="1" dirty="0"/>
          </a:p>
          <a:p>
            <a:r>
              <a:rPr lang="pt-BR" sz="2000" b="1" dirty="0"/>
              <a:t>6.3 Impulso e Quantidade de Movimento</a:t>
            </a:r>
          </a:p>
          <a:p>
            <a:endParaRPr lang="pt-BR" sz="2000" b="1" dirty="0"/>
          </a:p>
          <a:p>
            <a:r>
              <a:rPr lang="pt-BR" sz="2000" b="1" dirty="0"/>
              <a:t>6.4 Conservação da Quantidade de Movimento</a:t>
            </a:r>
          </a:p>
          <a:p>
            <a:endParaRPr lang="pt-BR" sz="2000" b="1" dirty="0"/>
          </a:p>
          <a:p>
            <a:r>
              <a:rPr lang="pt-BR" sz="2000" b="1" dirty="0"/>
              <a:t>6.5 Colisões entre dois corpos</a:t>
            </a:r>
          </a:p>
          <a:p>
            <a:r>
              <a:rPr lang="pt-BR" sz="2000" b="1" dirty="0"/>
              <a:t>	Colisões unidimensionais e </a:t>
            </a:r>
          </a:p>
          <a:p>
            <a:r>
              <a:rPr lang="pt-BR" sz="2000" b="1" dirty="0"/>
              <a:t>	Sistema de Ref. do Centro de Massa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074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49" y="3773"/>
            <a:ext cx="8229600" cy="433971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Grandezas deduzidas da 2ª lei de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118570" y="718862"/>
                <a:ext cx="1054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570" y="718862"/>
                <a:ext cx="1054006" cy="276999"/>
              </a:xfrm>
              <a:prstGeom prst="rect">
                <a:avLst/>
              </a:prstGeom>
              <a:blipFill>
                <a:blip r:embed="rId2"/>
                <a:stretch>
                  <a:fillRect l="-5233" r="-2907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447203" y="678943"/>
            <a:ext cx="167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Conheço F e de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3309218" y="718862"/>
            <a:ext cx="680936" cy="27699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232341" y="718862"/>
                <a:ext cx="198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41" y="718862"/>
                <a:ext cx="198003" cy="276999"/>
              </a:xfrm>
              <a:prstGeom prst="rect">
                <a:avLst/>
              </a:prstGeom>
              <a:blipFill>
                <a:blip r:embed="rId3"/>
                <a:stretch>
                  <a:fillRect l="-15152" r="-9091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ta para a direita 7"/>
          <p:cNvSpPr/>
          <p:nvPr/>
        </p:nvSpPr>
        <p:spPr>
          <a:xfrm>
            <a:off x="4705588" y="718862"/>
            <a:ext cx="680936" cy="27699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549024" y="494088"/>
                <a:ext cx="1137171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024" y="494088"/>
                <a:ext cx="1137171" cy="726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ta para a direita 9"/>
          <p:cNvSpPr/>
          <p:nvPr/>
        </p:nvSpPr>
        <p:spPr>
          <a:xfrm>
            <a:off x="6859831" y="718862"/>
            <a:ext cx="680936" cy="27699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7658037" y="494088"/>
                <a:ext cx="1133708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037" y="494088"/>
                <a:ext cx="1133708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2118570" y="1303666"/>
            <a:ext cx="667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Preciso integrar 2 vezes, mas tenho conhecimento detalhado!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330740" y="1935804"/>
            <a:ext cx="8161507" cy="863290"/>
            <a:chOff x="330740" y="1935804"/>
            <a:chExt cx="8161507" cy="863290"/>
          </a:xfrm>
        </p:grpSpPr>
        <p:sp>
          <p:nvSpPr>
            <p:cNvPr id="13" name="CaixaDeTexto 12"/>
            <p:cNvSpPr txBox="1"/>
            <p:nvPr/>
          </p:nvSpPr>
          <p:spPr>
            <a:xfrm>
              <a:off x="330740" y="1935804"/>
              <a:ext cx="8161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Há situações em que não interessa o detalhe, mas sim o resultado total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30740" y="2429762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hlinkClick r:id="rId6"/>
                </a:rPr>
                <a:t>Lançamento de peso</a:t>
              </a:r>
              <a:endParaRPr lang="pt-BR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813243" y="2429762"/>
              <a:ext cx="2607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hlinkClick r:id="rId7"/>
                </a:rPr>
                <a:t>Lançamento de dardo</a:t>
              </a:r>
              <a:endParaRPr lang="pt-BR" dirty="0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447472" y="3054485"/>
            <a:ext cx="661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Nessas situações, o que importa é a velocidade com que sai o peso, com que sai o dardo.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447472" y="3592934"/>
            <a:ext cx="8122596" cy="726546"/>
            <a:chOff x="447472" y="3592934"/>
            <a:chExt cx="8122596" cy="726546"/>
          </a:xfrm>
        </p:grpSpPr>
        <p:sp>
          <p:nvSpPr>
            <p:cNvPr id="17" name="CaixaDeTexto 16"/>
            <p:cNvSpPr txBox="1"/>
            <p:nvPr/>
          </p:nvSpPr>
          <p:spPr>
            <a:xfrm>
              <a:off x="447472" y="3700816"/>
              <a:ext cx="8122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Veremos que isso está relacionado à grandeza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5455157" y="3592934"/>
                  <a:ext cx="1117101" cy="7265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5157" y="3592934"/>
                  <a:ext cx="1117101" cy="72654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CaixaDeTexto 18"/>
          <p:cNvSpPr txBox="1"/>
          <p:nvPr/>
        </p:nvSpPr>
        <p:spPr>
          <a:xfrm>
            <a:off x="447472" y="4182655"/>
            <a:ext cx="749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jogos, costuma ser mais importante conhecer o impulso que a força – vamos construir esse conceito </a:t>
            </a:r>
            <a:r>
              <a:rPr lang="pt-BR"/>
              <a:t>e incorporá-lo </a:t>
            </a:r>
            <a:r>
              <a:rPr lang="pt-BR" dirty="0"/>
              <a:t>na nossa linguagem.</a:t>
            </a:r>
          </a:p>
        </p:txBody>
      </p:sp>
    </p:spTree>
    <p:extLst>
      <p:ext uri="{BB962C8B-B14F-4D97-AF65-F5344CB8AC3E}">
        <p14:creationId xmlns:p14="http://schemas.microsoft.com/office/powerpoint/2010/main" val="394234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13795"/>
            <a:ext cx="7753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6.1 Estudo de Colisões - Forças impulsivas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0" y="479810"/>
            <a:ext cx="6800527" cy="441950"/>
            <a:chOff x="0" y="479810"/>
            <a:chExt cx="6800527" cy="4419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5378728" y="479810"/>
                  <a:ext cx="1421799" cy="4140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8728" y="479810"/>
                  <a:ext cx="1421799" cy="41408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CaixaDeTexto 4"/>
            <p:cNvSpPr txBox="1"/>
            <p:nvPr/>
          </p:nvSpPr>
          <p:spPr>
            <a:xfrm>
              <a:off x="0" y="521650"/>
              <a:ext cx="5611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ª </a:t>
              </a:r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Lei de Newton para uma partícula de massa </a:t>
              </a:r>
              <a:r>
                <a: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6145877" y="2824565"/>
            <a:ext cx="30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Vetor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 do referencial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308401" y="1072181"/>
            <a:ext cx="4289492" cy="1189031"/>
            <a:chOff x="308401" y="1072181"/>
            <a:chExt cx="4289492" cy="11890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308401" y="1590451"/>
                  <a:ext cx="1865126" cy="6707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401" y="1590451"/>
                  <a:ext cx="1865126" cy="67076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2123241" y="1588624"/>
                  <a:ext cx="2474652" cy="5464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241" y="1588624"/>
                  <a:ext cx="2474652" cy="54649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o explicativo retangular com cantos arredondados 2"/>
            <p:cNvSpPr/>
            <p:nvPr/>
          </p:nvSpPr>
          <p:spPr>
            <a:xfrm>
              <a:off x="2532109" y="1072181"/>
              <a:ext cx="1656915" cy="353802"/>
            </a:xfrm>
            <a:prstGeom prst="wedgeRoundRectCallout">
              <a:avLst>
                <a:gd name="adj1" fmla="val -18108"/>
                <a:gd name="adj2" fmla="val 145459"/>
                <a:gd name="adj3" fmla="val 16667"/>
              </a:avLst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pt-BR" dirty="0"/>
                <a:t> é constante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880401" y="870967"/>
            <a:ext cx="4163661" cy="1390245"/>
            <a:chOff x="4880401" y="870967"/>
            <a:chExt cx="4163661" cy="13902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4880401" y="1610649"/>
                  <a:ext cx="1639038" cy="5464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ent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401" y="1610649"/>
                  <a:ext cx="1639038" cy="5464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o explicativo em elipse 14"/>
            <p:cNvSpPr/>
            <p:nvPr/>
          </p:nvSpPr>
          <p:spPr>
            <a:xfrm>
              <a:off x="7215262" y="870967"/>
              <a:ext cx="1828800" cy="1390245"/>
            </a:xfrm>
            <a:prstGeom prst="wedgeEllipseCallout">
              <a:avLst>
                <a:gd name="adj1" fmla="val -82945"/>
                <a:gd name="adj2" fmla="val 12318"/>
              </a:avLst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Fórmula original de Newton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96738" y="2316935"/>
            <a:ext cx="7932923" cy="1133243"/>
            <a:chOff x="196738" y="2316935"/>
            <a:chExt cx="7932923" cy="11332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196739" y="3173179"/>
                  <a:ext cx="55231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𝑝𝑜𝑟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𝑖𝑠𝑠𝑜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𝑐h𝑎𝑚𝑎𝑑𝑎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𝑞𝑢𝑎𝑛𝑡𝑖𝑑𝑎𝑑𝑒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𝑚𝑜𝑣𝑖𝑚𝑒𝑛𝑡𝑜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𝑙𝑖𝑛𝑒𝑎𝑟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739" y="3173179"/>
                  <a:ext cx="5523115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827838" y="2778390"/>
                  <a:ext cx="8262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838" y="2778390"/>
                  <a:ext cx="826252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926" t="-46667" r="-41481" b="-2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CaixaDeTexto 15"/>
            <p:cNvSpPr txBox="1"/>
            <p:nvPr/>
          </p:nvSpPr>
          <p:spPr>
            <a:xfrm>
              <a:off x="196738" y="2316935"/>
              <a:ext cx="793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Newton estabelece que o movimento é quantificado pela grandeza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95627" y="3470896"/>
                <a:ext cx="476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 outra candidata da época era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27" y="3470896"/>
                <a:ext cx="476339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52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41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5789" y="968682"/>
            <a:ext cx="77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Uma colisão pode ser separada em 3 instantes distintos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81631" y="-97722"/>
            <a:ext cx="2282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Colisão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47023" y="1455589"/>
            <a:ext cx="51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Antes – Os corpos estão bem afastados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49514" y="1449225"/>
            <a:ext cx="277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Força de interação </a:t>
            </a:r>
            <a:r>
              <a:rPr lang="pt-BR" dirty="0">
                <a:solidFill>
                  <a:srgbClr val="FF0000"/>
                </a:solidFill>
              </a:rPr>
              <a:t>NULA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88202" y="2751328"/>
            <a:ext cx="51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Depois – Os corpos estão bem afastados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49514" y="2810680"/>
            <a:ext cx="290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Força de interação </a:t>
            </a:r>
            <a:r>
              <a:rPr lang="pt-BR" dirty="0">
                <a:solidFill>
                  <a:srgbClr val="FF0000"/>
                </a:solidFill>
              </a:rPr>
              <a:t>NULA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47022" y="2081336"/>
            <a:ext cx="788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Durante – Forças opostas de mesma intensidade e duração muito curta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25789" y="509382"/>
            <a:ext cx="77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uma colisão o movimento é alterado bruscamente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13208" y="3376755"/>
            <a:ext cx="737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Numa colisão, em geral, os tempos envolvidos são muito curtos e a força é muito intensa e complexa; tudo que importa é o impulso total</a:t>
            </a:r>
          </a:p>
        </p:txBody>
      </p:sp>
    </p:spTree>
    <p:extLst>
      <p:ext uri="{BB962C8B-B14F-4D97-AF65-F5344CB8AC3E}">
        <p14:creationId xmlns:p14="http://schemas.microsoft.com/office/powerpoint/2010/main" val="4885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aiba quais são os 3 tipos de acidente de trânsito mais fatai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90" y="718747"/>
            <a:ext cx="3008489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lisão elástica – Wikipédia, a enciclopédia liv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73" y="787715"/>
            <a:ext cx="2482924" cy="165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pressionante colisão entre duas galáxias em espiral n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8" y="2771472"/>
            <a:ext cx="1800880" cy="180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OCESSO SELETIVO UNIFICA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086" y="2771472"/>
            <a:ext cx="2706239" cy="180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fisicaevestibular.com.br/novo/wp-content/uploads/migracao/conservacao/i_2388133f1bc43cbc_html_72cad0a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23" y="2771472"/>
            <a:ext cx="2761348" cy="180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-63980"/>
            <a:ext cx="3943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Exemplo de colisões</a:t>
            </a:r>
          </a:p>
        </p:txBody>
      </p:sp>
    </p:spTree>
    <p:extLst>
      <p:ext uri="{BB962C8B-B14F-4D97-AF65-F5344CB8AC3E}">
        <p14:creationId xmlns:p14="http://schemas.microsoft.com/office/powerpoint/2010/main" val="16233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ecaimento radio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50" y="767892"/>
            <a:ext cx="4537014" cy="339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71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MOS FÍSICOS: O ÁTOMO DE ERNEST RUTHERFORD (ENE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6" y="570525"/>
            <a:ext cx="3671104" cy="19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4230" y="570525"/>
            <a:ext cx="2959586" cy="203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extremetech.com/wp-content/uploads/2019/01/CERN-LHC-e1547737523306-640x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10" y="2895625"/>
            <a:ext cx="3122669" cy="175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 maior acelerador de partículas do mundo, o LHC, e religad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45" y="2895625"/>
            <a:ext cx="4975225" cy="177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6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41075</TotalTime>
  <Words>1449</Words>
  <Application>Microsoft Office PowerPoint</Application>
  <PresentationFormat>Apresentação na tela (16:9)</PresentationFormat>
  <Paragraphs>300</Paragraphs>
  <Slides>25</Slides>
  <Notes>1</Notes>
  <HiddenSlides>6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25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Eau</vt:lpstr>
      <vt:lpstr>Eau Sans Bold</vt:lpstr>
      <vt:lpstr>Eau Sans Bold Lining</vt:lpstr>
      <vt:lpstr>Gungsuh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Objetivos</vt:lpstr>
      <vt:lpstr>Apresentação do PowerPoint</vt:lpstr>
      <vt:lpstr>Grandezas deduzidas da 2ª lei de Newton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Tema de discussão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1861</cp:revision>
  <dcterms:created xsi:type="dcterms:W3CDTF">2016-03-09T00:36:12Z</dcterms:created>
  <dcterms:modified xsi:type="dcterms:W3CDTF">2022-08-24T18:01:09Z</dcterms:modified>
</cp:coreProperties>
</file>