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1"/>
  </p:notesMasterIdLst>
  <p:handoutMasterIdLst>
    <p:handoutMasterId r:id="rId32"/>
  </p:handoutMasterIdLst>
  <p:sldIdLst>
    <p:sldId id="447" r:id="rId13"/>
    <p:sldId id="631" r:id="rId14"/>
    <p:sldId id="632" r:id="rId15"/>
    <p:sldId id="633" r:id="rId16"/>
    <p:sldId id="634" r:id="rId17"/>
    <p:sldId id="635" r:id="rId18"/>
    <p:sldId id="636" r:id="rId19"/>
    <p:sldId id="637" r:id="rId20"/>
    <p:sldId id="638" r:id="rId21"/>
    <p:sldId id="639" r:id="rId22"/>
    <p:sldId id="640" r:id="rId23"/>
    <p:sldId id="641" r:id="rId24"/>
    <p:sldId id="642" r:id="rId25"/>
    <p:sldId id="656" r:id="rId26"/>
    <p:sldId id="643" r:id="rId27"/>
    <p:sldId id="644" r:id="rId28"/>
    <p:sldId id="655" r:id="rId29"/>
    <p:sldId id="627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6688"/>
    <a:srgbClr val="226A8A"/>
    <a:srgbClr val="7B2629"/>
    <a:srgbClr val="90272A"/>
    <a:srgbClr val="DCD324"/>
    <a:srgbClr val="C0C1BF"/>
    <a:srgbClr val="4D4D4F"/>
    <a:srgbClr val="505150"/>
    <a:srgbClr val="20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30"/>
  </p:normalViewPr>
  <p:slideViewPr>
    <p:cSldViewPr snapToGrid="0" snapToObjects="1">
      <p:cViewPr varScale="1">
        <p:scale>
          <a:sx n="113" d="100"/>
          <a:sy n="113" d="100"/>
        </p:scale>
        <p:origin x="384" y="8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23/08/2022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13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26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2.jpe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24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hyperlink" Target="https://www.youtube.com/watch?v=gFfudAXH4r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fAKK208NODQ" TargetMode="Externa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1600" y="-108347"/>
            <a:ext cx="8048116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b="1" kern="0" dirty="0">
                <a:ea typeface="+mj-ea"/>
                <a:cs typeface="Arial" pitchFamily="34" charset="0"/>
              </a:rPr>
              <a:t>4300153 - Segundo Semestre de 2022</a:t>
            </a:r>
          </a:p>
          <a:p>
            <a:pPr algn="ctr">
              <a:defRPr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3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 – </a:t>
            </a:r>
            <a:r>
              <a:rPr lang="pt-BR" b="1" dirty="0">
                <a:solidFill>
                  <a:srgbClr val="FF0000"/>
                </a:solidFill>
              </a:rPr>
              <a:t>Conservação da quantidade de movimento linear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42961" y="4047010"/>
            <a:ext cx="5076825" cy="90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 err="1"/>
              <a:t>Nilberto</a:t>
            </a:r>
            <a:r>
              <a:rPr lang="pt-BR" sz="1600" b="1" kern="0" dirty="0"/>
              <a:t> H. Medina e </a:t>
            </a:r>
            <a:r>
              <a:rPr lang="pt-BR" sz="1600" b="1" kern="0" dirty="0" err="1"/>
              <a:t>Vito</a:t>
            </a:r>
            <a:r>
              <a:rPr lang="pt-BR" sz="1600" b="1" kern="0" dirty="0"/>
              <a:t> </a:t>
            </a:r>
            <a:r>
              <a:rPr lang="pt-BR" sz="1600" b="1" kern="0" dirty="0" err="1"/>
              <a:t>Vanin</a:t>
            </a:r>
            <a:endParaRPr lang="pt-BR" sz="1600" b="1" kern="0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sz="1600" b="1" kern="0" dirty="0">
                <a:solidFill>
                  <a:srgbClr val="002060"/>
                </a:solidFill>
              </a:rPr>
              <a:t>, </a:t>
            </a:r>
            <a:r>
              <a:rPr lang="pt-BR" sz="1600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sz="1600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</a:rPr>
              <a:t>22-23/08/2022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70" y="1029691"/>
            <a:ext cx="4042208" cy="288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3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5133" y="-84667"/>
            <a:ext cx="471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Esquema de uma colisão</a:t>
            </a:r>
          </a:p>
        </p:txBody>
      </p:sp>
      <p:sp>
        <p:nvSpPr>
          <p:cNvPr id="3" name="Elipse 2"/>
          <p:cNvSpPr/>
          <p:nvPr/>
        </p:nvSpPr>
        <p:spPr>
          <a:xfrm>
            <a:off x="2629978" y="1201564"/>
            <a:ext cx="258233" cy="2286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007754" y="1201564"/>
            <a:ext cx="258233" cy="2286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6024275" y="951224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275" y="951224"/>
                <a:ext cx="192360" cy="276999"/>
              </a:xfrm>
              <a:prstGeom prst="rect">
                <a:avLst/>
              </a:prstGeom>
              <a:blipFill>
                <a:blip r:embed="rId2"/>
                <a:stretch>
                  <a:fillRect l="-25000" r="-25000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652372" y="947429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372" y="947429"/>
                <a:ext cx="192360" cy="276999"/>
              </a:xfrm>
              <a:prstGeom prst="rect">
                <a:avLst/>
              </a:prstGeom>
              <a:blipFill>
                <a:blip r:embed="rId3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ector de Seta Reta 17"/>
          <p:cNvCxnSpPr/>
          <p:nvPr/>
        </p:nvCxnSpPr>
        <p:spPr>
          <a:xfrm flipV="1">
            <a:off x="2888211" y="1313747"/>
            <a:ext cx="812800" cy="379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H="1">
            <a:off x="5164908" y="1317543"/>
            <a:ext cx="859367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3150148" y="934729"/>
                <a:ext cx="288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148" y="934729"/>
                <a:ext cx="288925" cy="276999"/>
              </a:xfrm>
              <a:prstGeom prst="rect">
                <a:avLst/>
              </a:prstGeom>
              <a:blipFill>
                <a:blip r:embed="rId4"/>
                <a:stretch>
                  <a:fillRect l="-19149" t="-43478" r="-68085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413413" y="963924"/>
                <a:ext cx="294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413" y="963924"/>
                <a:ext cx="294247" cy="276999"/>
              </a:xfrm>
              <a:prstGeom prst="rect">
                <a:avLst/>
              </a:prstGeom>
              <a:blipFill>
                <a:blip r:embed="rId5"/>
                <a:stretch>
                  <a:fillRect l="-16667" t="-43478" r="-68750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597566" y="1043557"/>
            <a:ext cx="118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Antes</a:t>
            </a:r>
          </a:p>
        </p:txBody>
      </p:sp>
    </p:spTree>
    <p:extLst>
      <p:ext uri="{BB962C8B-B14F-4D97-AF65-F5344CB8AC3E}">
        <p14:creationId xmlns:p14="http://schemas.microsoft.com/office/powerpoint/2010/main" val="3818390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5133" y="-84667"/>
            <a:ext cx="4715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Esquema de uma colisão</a:t>
            </a:r>
          </a:p>
        </p:txBody>
      </p:sp>
      <p:sp>
        <p:nvSpPr>
          <p:cNvPr id="3" name="Elipse 2"/>
          <p:cNvSpPr/>
          <p:nvPr/>
        </p:nvSpPr>
        <p:spPr>
          <a:xfrm>
            <a:off x="2629978" y="1201564"/>
            <a:ext cx="258233" cy="2286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2624856" y="3268505"/>
            <a:ext cx="258233" cy="2286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6002632" y="3268505"/>
            <a:ext cx="258233" cy="2286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6007754" y="1201564"/>
            <a:ext cx="258233" cy="2286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668035" y="1840679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035" y="1840679"/>
                <a:ext cx="192360" cy="276999"/>
              </a:xfrm>
              <a:prstGeom prst="rect">
                <a:avLst/>
              </a:prstGeom>
              <a:blipFill>
                <a:blip r:embed="rId2"/>
                <a:stretch>
                  <a:fillRect l="-29032" r="-25806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6024275" y="951224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275" y="951224"/>
                <a:ext cx="192360" cy="276999"/>
              </a:xfrm>
              <a:prstGeom prst="rect">
                <a:avLst/>
              </a:prstGeom>
              <a:blipFill>
                <a:blip r:embed="rId3"/>
                <a:stretch>
                  <a:fillRect l="-25000" r="-25000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6024275" y="1824314"/>
                <a:ext cx="22519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b="0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275" y="1824314"/>
                <a:ext cx="225190" cy="553998"/>
              </a:xfrm>
              <a:prstGeom prst="rect">
                <a:avLst/>
              </a:prstGeom>
              <a:blipFill>
                <a:blip r:embed="rId4"/>
                <a:stretch>
                  <a:fillRect l="-13514" r="-162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652372" y="947429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372" y="947429"/>
                <a:ext cx="192360" cy="276999"/>
              </a:xfrm>
              <a:prstGeom prst="rect">
                <a:avLst/>
              </a:prstGeom>
              <a:blipFill>
                <a:blip r:embed="rId5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ipse 10"/>
          <p:cNvSpPr/>
          <p:nvPr/>
        </p:nvSpPr>
        <p:spPr>
          <a:xfrm>
            <a:off x="2629978" y="2143599"/>
            <a:ext cx="258233" cy="2286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6007754" y="2143599"/>
            <a:ext cx="258233" cy="2286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652372" y="2877206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372" y="2877206"/>
                <a:ext cx="192360" cy="276999"/>
              </a:xfrm>
              <a:prstGeom prst="rect">
                <a:avLst/>
              </a:prstGeom>
              <a:blipFill>
                <a:blip r:embed="rId6"/>
                <a:stretch>
                  <a:fillRect l="-25000" r="-25000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6007754" y="2877206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754" y="2877206"/>
                <a:ext cx="192360" cy="276999"/>
              </a:xfrm>
              <a:prstGeom prst="rect">
                <a:avLst/>
              </a:prstGeom>
              <a:blipFill>
                <a:blip r:embed="rId7"/>
                <a:stretch>
                  <a:fillRect l="-29032" r="-25806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ector de Seta Reta 17"/>
          <p:cNvCxnSpPr/>
          <p:nvPr/>
        </p:nvCxnSpPr>
        <p:spPr>
          <a:xfrm flipV="1">
            <a:off x="2888211" y="1313747"/>
            <a:ext cx="812800" cy="379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V="1">
            <a:off x="6265987" y="3378548"/>
            <a:ext cx="812800" cy="379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H="1">
            <a:off x="5164908" y="1317543"/>
            <a:ext cx="859367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H="1">
            <a:off x="1824756" y="3382344"/>
            <a:ext cx="80010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3150148" y="934729"/>
                <a:ext cx="288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148" y="934729"/>
                <a:ext cx="288925" cy="276999"/>
              </a:xfrm>
              <a:prstGeom prst="rect">
                <a:avLst/>
              </a:prstGeom>
              <a:blipFill>
                <a:blip r:embed="rId8"/>
                <a:stretch>
                  <a:fillRect l="-19149" t="-43478" r="-68085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413413" y="963924"/>
                <a:ext cx="294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413" y="963924"/>
                <a:ext cx="294247" cy="276999"/>
              </a:xfrm>
              <a:prstGeom prst="rect">
                <a:avLst/>
              </a:prstGeom>
              <a:blipFill>
                <a:blip r:embed="rId9"/>
                <a:stretch>
                  <a:fillRect l="-16667" t="-43478" r="-68750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2080343" y="2909926"/>
                <a:ext cx="288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343" y="2909926"/>
                <a:ext cx="288925" cy="276999"/>
              </a:xfrm>
              <a:prstGeom prst="rect">
                <a:avLst/>
              </a:prstGeom>
              <a:blipFill>
                <a:blip r:embed="rId10"/>
                <a:stretch>
                  <a:fillRect l="-16667" t="-43478" r="-66667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6464489" y="2997974"/>
                <a:ext cx="294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489" y="2997974"/>
                <a:ext cx="294247" cy="276999"/>
              </a:xfrm>
              <a:prstGeom prst="rect">
                <a:avLst/>
              </a:prstGeom>
              <a:blipFill>
                <a:blip r:embed="rId11"/>
                <a:stretch>
                  <a:fillRect l="-16327" t="-46667" r="-65306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597566" y="1043557"/>
            <a:ext cx="118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Antes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39314" y="3197678"/>
            <a:ext cx="118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Depois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457129" y="2114284"/>
            <a:ext cx="118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Durante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6945891" y="1979178"/>
                <a:ext cx="1718163" cy="61555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𝐹𝑜𝑟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ç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𝑖𝑛𝑡𝑒𝑛𝑠𝑎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→0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891" y="1979178"/>
                <a:ext cx="1718163" cy="615553"/>
              </a:xfrm>
              <a:prstGeom prst="rect">
                <a:avLst/>
              </a:prstGeom>
              <a:blipFill>
                <a:blip r:embed="rId12"/>
                <a:stretch>
                  <a:fillRect l="-4610" b="-39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1486773" y="3733237"/>
            <a:ext cx="6777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As forças externas (gravidade e atrito) podem ser ignoradas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57128" y="4201914"/>
            <a:ext cx="8686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Conhecendo os movimentos iniciais é possível determinar várias propriedades dos movimentos finais, mesmo sem saber exatamente como é a força que age e promove alterações nos movimentos</a:t>
            </a:r>
          </a:p>
        </p:txBody>
      </p:sp>
    </p:spTree>
    <p:extLst>
      <p:ext uri="{BB962C8B-B14F-4D97-AF65-F5344CB8AC3E}">
        <p14:creationId xmlns:p14="http://schemas.microsoft.com/office/powerpoint/2010/main" val="108792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15156 0.00278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1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1875 0.00401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6" grpId="0"/>
      <p:bldP spid="17" grpId="0"/>
      <p:bldP spid="28" grpId="0"/>
      <p:bldP spid="29" grpId="0"/>
      <p:bldP spid="24" grpId="0"/>
      <p:bldP spid="14" grpId="0" animBg="1"/>
      <p:bldP spid="1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9949" y="0"/>
            <a:ext cx="723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6.2 Definição da Quantidade de Movimento Linear (momento linear)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561006" y="808215"/>
                <a:ext cx="9173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06" y="808215"/>
                <a:ext cx="917302" cy="307777"/>
              </a:xfrm>
              <a:prstGeom prst="rect">
                <a:avLst/>
              </a:prstGeom>
              <a:blipFill>
                <a:blip r:embed="rId2"/>
                <a:stretch>
                  <a:fillRect l="-5960" t="-36000" r="-40397" b="-3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1890725" y="682123"/>
            <a:ext cx="301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Vetor</a:t>
            </a:r>
          </a:p>
          <a:p>
            <a:r>
              <a:rPr lang="pt-BR" dirty="0"/>
              <a:t>Depende do referencial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08339" y="1497026"/>
                <a:ext cx="1865126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39" y="1497026"/>
                <a:ext cx="1865126" cy="6707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223179" y="1495199"/>
                <a:ext cx="2238241" cy="546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179" y="1495199"/>
                <a:ext cx="2238241" cy="5464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980339" y="1491709"/>
                <a:ext cx="1639038" cy="546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𝑒𝑛𝑡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339" y="1491709"/>
                <a:ext cx="1639038" cy="5464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1037224" y="2689917"/>
            <a:ext cx="354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Lista 2, exercício 3</a:t>
            </a:r>
          </a:p>
        </p:txBody>
      </p:sp>
    </p:spTree>
    <p:extLst>
      <p:ext uri="{BB962C8B-B14F-4D97-AF65-F5344CB8AC3E}">
        <p14:creationId xmlns:p14="http://schemas.microsoft.com/office/powerpoint/2010/main" val="155690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5522" y="28513"/>
            <a:ext cx="2319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Lista 2, exercício 3</a:t>
            </a:r>
          </a:p>
        </p:txBody>
      </p:sp>
      <p:grpSp>
        <p:nvGrpSpPr>
          <p:cNvPr id="3" name="Grupo 1"/>
          <p:cNvGrpSpPr/>
          <p:nvPr/>
        </p:nvGrpSpPr>
        <p:grpSpPr>
          <a:xfrm>
            <a:off x="6817088" y="830185"/>
            <a:ext cx="2192655" cy="822325"/>
            <a:chOff x="4249673" y="3368838"/>
            <a:chExt cx="2192655" cy="822325"/>
          </a:xfrm>
        </p:grpSpPr>
        <p:grpSp>
          <p:nvGrpSpPr>
            <p:cNvPr id="4" name="Grupo 2"/>
            <p:cNvGrpSpPr/>
            <p:nvPr/>
          </p:nvGrpSpPr>
          <p:grpSpPr>
            <a:xfrm>
              <a:off x="4249673" y="3368838"/>
              <a:ext cx="2192655" cy="822325"/>
              <a:chOff x="0" y="0"/>
              <a:chExt cx="2192655" cy="822325"/>
            </a:xfrm>
          </p:grpSpPr>
          <p:sp>
            <p:nvSpPr>
              <p:cNvPr id="5" name="Retângulo 4"/>
              <p:cNvSpPr/>
              <p:nvPr/>
            </p:nvSpPr>
            <p:spPr>
              <a:xfrm>
                <a:off x="0" y="0"/>
                <a:ext cx="219265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hangingPunct="0">
                  <a:spcAft>
                    <a:spcPts val="0"/>
                  </a:spcAft>
                </a:pPr>
                <a:r>
                  <a:rPr lang="pt-BR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grpSp>
            <p:nvGrpSpPr>
              <p:cNvPr id="6" name="Grupo 4"/>
              <p:cNvGrpSpPr/>
              <p:nvPr/>
            </p:nvGrpSpPr>
            <p:grpSpPr>
              <a:xfrm>
                <a:off x="0" y="0"/>
                <a:ext cx="2192655" cy="822324"/>
                <a:chOff x="0" y="0"/>
                <a:chExt cx="2192655" cy="822324"/>
              </a:xfrm>
            </p:grpSpPr>
            <p:grpSp>
              <p:nvGrpSpPr>
                <p:cNvPr id="7" name="Grupo 5"/>
                <p:cNvGrpSpPr/>
                <p:nvPr/>
              </p:nvGrpSpPr>
              <p:grpSpPr>
                <a:xfrm>
                  <a:off x="91360" y="0"/>
                  <a:ext cx="1895731" cy="736030"/>
                  <a:chOff x="0" y="0"/>
                  <a:chExt cx="1895731" cy="736030"/>
                </a:xfrm>
              </p:grpSpPr>
              <p:cxnSp>
                <p:nvCxnSpPr>
                  <p:cNvPr id="9" name="Conector de seta reta 6"/>
                  <p:cNvCxnSpPr/>
                  <p:nvPr/>
                </p:nvCxnSpPr>
                <p:spPr>
                  <a:xfrm>
                    <a:off x="91360" y="91369"/>
                    <a:ext cx="913605" cy="639585"/>
                  </a:xfrm>
                  <a:prstGeom prst="straightConnector1">
                    <a:avLst/>
                  </a:prstGeom>
                  <a:solidFill>
                    <a:srgbClr val="FFFFFF"/>
                  </a:solidFill>
                  <a:ln w="12700" cap="flat" cmpd="sng">
                    <a:solidFill>
                      <a:srgbClr val="000000"/>
                    </a:solidFill>
                    <a:prstDash val="dash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" name="Conector de seta reta 7"/>
                  <p:cNvCxnSpPr/>
                  <p:nvPr/>
                </p:nvCxnSpPr>
                <p:spPr>
                  <a:xfrm flipH="1">
                    <a:off x="982126" y="96445"/>
                    <a:ext cx="913605" cy="639585"/>
                  </a:xfrm>
                  <a:prstGeom prst="straightConnector1">
                    <a:avLst/>
                  </a:prstGeom>
                  <a:solidFill>
                    <a:srgbClr val="FFFFFF"/>
                  </a:solidFill>
                  <a:ln w="12700" cap="flat" cmpd="sng">
                    <a:solidFill>
                      <a:srgbClr val="000000"/>
                    </a:solidFill>
                    <a:prstDash val="dash"/>
                    <a:round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1" name="Forma livre 8"/>
                  <p:cNvSpPr/>
                  <p:nvPr/>
                </p:nvSpPr>
                <p:spPr>
                  <a:xfrm>
                    <a:off x="639524" y="548216"/>
                    <a:ext cx="91360" cy="1827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360" h="182738" extrusionOk="0">
                        <a:moveTo>
                          <a:pt x="13051" y="182738"/>
                        </a:moveTo>
                        <a:cubicBezTo>
                          <a:pt x="6525" y="152281"/>
                          <a:pt x="0" y="121825"/>
                          <a:pt x="13051" y="91369"/>
                        </a:cubicBezTo>
                        <a:cubicBezTo>
                          <a:pt x="26102" y="60912"/>
                          <a:pt x="78308" y="15228"/>
                          <a:pt x="91360" y="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hangingPunct="0">
                      <a:spcAft>
                        <a:spcPts val="0"/>
                      </a:spcAft>
                    </a:pPr>
                    <a:r>
                      <a: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 </a:t>
                    </a:r>
                  </a:p>
                </p:txBody>
              </p:sp>
              <p:sp>
                <p:nvSpPr>
                  <p:cNvPr id="12" name="Forma livre 9"/>
                  <p:cNvSpPr/>
                  <p:nvPr/>
                </p:nvSpPr>
                <p:spPr>
                  <a:xfrm>
                    <a:off x="337451" y="446615"/>
                    <a:ext cx="265456" cy="2688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721" h="182738" extrusionOk="0">
                        <a:moveTo>
                          <a:pt x="0" y="0"/>
                        </a:moveTo>
                        <a:lnTo>
                          <a:pt x="0" y="182738"/>
                        </a:lnTo>
                        <a:lnTo>
                          <a:pt x="182721" y="182738"/>
                        </a:lnTo>
                        <a:lnTo>
                          <a:pt x="182721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88900" tIns="38100" rIns="88900" bIns="38100" anchor="t" anchorCtr="0">
                    <a:noAutofit/>
                  </a:bodyPr>
                  <a:lstStyle/>
                  <a:p>
                    <a:pPr hangingPunct="0">
                      <a:spcAft>
                        <a:spcPts val="600"/>
                      </a:spcAft>
                    </a:pPr>
                    <a:r>
                      <a:rPr lang="pt-BR" sz="120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  <a:ea typeface="Noto Sans Symbols"/>
                        <a:cs typeface="Noto Sans Symbols"/>
                      </a:rPr>
                      <a:t>q</a:t>
                    </a:r>
                    <a:endParaRPr lang="pt-BR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" name="Forma livre 10"/>
                  <p:cNvSpPr/>
                  <p:nvPr/>
                </p:nvSpPr>
                <p:spPr>
                  <a:xfrm>
                    <a:off x="1350613" y="474133"/>
                    <a:ext cx="209027" cy="246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721" h="182738" extrusionOk="0">
                        <a:moveTo>
                          <a:pt x="0" y="0"/>
                        </a:moveTo>
                        <a:lnTo>
                          <a:pt x="0" y="182738"/>
                        </a:lnTo>
                        <a:lnTo>
                          <a:pt x="182721" y="182738"/>
                        </a:lnTo>
                        <a:lnTo>
                          <a:pt x="182721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88900" tIns="38100" rIns="88900" bIns="38100" anchor="t" anchorCtr="0">
                    <a:noAutofit/>
                  </a:bodyPr>
                  <a:lstStyle/>
                  <a:p>
                    <a:pPr hangingPunct="0">
                      <a:spcAft>
                        <a:spcPts val="600"/>
                      </a:spcAft>
                    </a:pPr>
                    <a:r>
                      <a:rPr lang="pt-BR" sz="120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  <a:ea typeface="Noto Sans Symbols"/>
                        <a:cs typeface="Noto Sans Symbols"/>
                      </a:rPr>
                      <a:t>q</a:t>
                    </a:r>
                    <a:endParaRPr lang="pt-BR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Forma livre 11"/>
                  <p:cNvSpPr/>
                  <p:nvPr/>
                </p:nvSpPr>
                <p:spPr>
                  <a:xfrm flipH="1">
                    <a:off x="1244026" y="538064"/>
                    <a:ext cx="90853" cy="1827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853" h="182738" extrusionOk="0">
                        <a:moveTo>
                          <a:pt x="12979" y="182738"/>
                        </a:moveTo>
                        <a:cubicBezTo>
                          <a:pt x="6489" y="152281"/>
                          <a:pt x="0" y="121825"/>
                          <a:pt x="12979" y="91369"/>
                        </a:cubicBezTo>
                        <a:cubicBezTo>
                          <a:pt x="25958" y="60912"/>
                          <a:pt x="77874" y="15228"/>
                          <a:pt x="90853" y="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hangingPunct="0">
                      <a:spcAft>
                        <a:spcPts val="0"/>
                      </a:spcAft>
                    </a:pPr>
                    <a:r>
                      <a: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 </a:t>
                    </a:r>
                  </a:p>
                </p:txBody>
              </p:sp>
              <p:sp>
                <p:nvSpPr>
                  <p:cNvPr id="15" name="Elipse 14"/>
                  <p:cNvSpPr/>
                  <p:nvPr/>
                </p:nvSpPr>
                <p:spPr>
                  <a:xfrm>
                    <a:off x="0" y="0"/>
                    <a:ext cx="91360" cy="9136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hangingPunct="0">
                      <a:spcAft>
                        <a:spcPts val="0"/>
                      </a:spcAft>
                    </a:pPr>
                    <a:r>
                      <a:rPr lang="pt-BR" sz="1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 </a:t>
                    </a:r>
                  </a:p>
                </p:txBody>
              </p:sp>
              <p:sp>
                <p:nvSpPr>
                  <p:cNvPr id="16" name="Forma livre 13"/>
                  <p:cNvSpPr/>
                  <p:nvPr/>
                </p:nvSpPr>
                <p:spPr>
                  <a:xfrm>
                    <a:off x="22840" y="149744"/>
                    <a:ext cx="314611" cy="252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213" h="183246" extrusionOk="0">
                        <a:moveTo>
                          <a:pt x="0" y="0"/>
                        </a:moveTo>
                        <a:lnTo>
                          <a:pt x="0" y="183246"/>
                        </a:lnTo>
                        <a:lnTo>
                          <a:pt x="182213" y="183246"/>
                        </a:lnTo>
                        <a:lnTo>
                          <a:pt x="182213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88900" tIns="38100" rIns="88900" bIns="38100" anchor="t" anchorCtr="0">
                    <a:noAutofit/>
                  </a:bodyPr>
                  <a:lstStyle/>
                  <a:p>
                    <a:pPr hangingPunct="0">
                      <a:spcAft>
                        <a:spcPts val="600"/>
                      </a:spcAft>
                    </a:pPr>
                    <a:r>
                      <a:rPr lang="pt-B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m</a:t>
                    </a:r>
                    <a:endParaRPr lang="pt-BR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" name="Retângulo 7"/>
                <p:cNvSpPr/>
                <p:nvPr/>
              </p:nvSpPr>
              <p:spPr>
                <a:xfrm>
                  <a:off x="0" y="730955"/>
                  <a:ext cx="2192655" cy="91369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hangingPunct="0">
                    <a:spcAft>
                      <a:spcPts val="0"/>
                    </a:spcAft>
                  </a:pPr>
                  <a:r>
                    <a:rPr lang="pt-BR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</a:p>
              </p:txBody>
            </p:sp>
          </p:grpSp>
        </p:grpSp>
      </p:grpSp>
      <p:sp>
        <p:nvSpPr>
          <p:cNvPr id="17" name="Elipse 16"/>
          <p:cNvSpPr/>
          <p:nvPr/>
        </p:nvSpPr>
        <p:spPr>
          <a:xfrm>
            <a:off x="6877928" y="830185"/>
            <a:ext cx="152400" cy="138563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de Seta Reta 21"/>
          <p:cNvCxnSpPr/>
          <p:nvPr/>
        </p:nvCxnSpPr>
        <p:spPr>
          <a:xfrm>
            <a:off x="7141210" y="830185"/>
            <a:ext cx="498122" cy="3329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-5484" y="407205"/>
            <a:ext cx="663985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objeto com massa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= 4,88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velocidade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3,14 m/s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atinge uma placa de aço a um ângulo </a:t>
            </a:r>
            <a:r>
              <a:rPr lang="pt-BR" sz="1600" dirty="0">
                <a:latin typeface="Times New Roman" panose="02020603050405020304" pitchFamily="18" charset="0"/>
                <a:ea typeface="Noto Sans Symbols"/>
                <a:cs typeface="Times New Roman" panose="02020603050405020304" pitchFamily="18" charset="0"/>
              </a:rPr>
              <a:t>θ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42,0°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conforme figura ao lado e ricocheteia com a mesma velocidade e o mesmo ângulo. </a:t>
            </a:r>
          </a:p>
          <a:p>
            <a:pPr algn="just" hangingPunct="0">
              <a:spcAft>
                <a:spcPts val="600"/>
              </a:spcAft>
            </a:pP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variação (intensidade e direção) da quantidade de movimento linear do objeto.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67023" y="1801711"/>
            <a:ext cx="6126322" cy="277000"/>
            <a:chOff x="67023" y="1801711"/>
            <a:chExt cx="6126322" cy="277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67023" y="1801712"/>
                  <a:ext cx="253684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func>
                          <m:func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23" y="1801712"/>
                  <a:ext cx="2536848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202" t="-46667" r="-13702" b="-2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2496115" y="1801711"/>
                  <a:ext cx="36972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=3,14</m:t>
                        </m:r>
                        <m:func>
                          <m:func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−3,14 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sen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6115" y="1801711"/>
                  <a:ext cx="3697230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46667" b="-3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upo 20"/>
          <p:cNvGrpSpPr/>
          <p:nvPr/>
        </p:nvGrpSpPr>
        <p:grpSpPr>
          <a:xfrm>
            <a:off x="67023" y="2636927"/>
            <a:ext cx="3667992" cy="689676"/>
            <a:chOff x="67023" y="2636927"/>
            <a:chExt cx="3667992" cy="6896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67023" y="2636927"/>
                  <a:ext cx="36028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func>
                              <m:func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sen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23" y="2636927"/>
                  <a:ext cx="3602846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015" t="-46667" r="-6937" b="-2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67023" y="3027354"/>
                  <a:ext cx="3667992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func>
                              <m:func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sen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23" y="3027354"/>
                  <a:ext cx="3667992" cy="29924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997" t="-42857" r="-6811" b="-2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upo 28"/>
          <p:cNvGrpSpPr/>
          <p:nvPr/>
        </p:nvGrpSpPr>
        <p:grpSpPr>
          <a:xfrm>
            <a:off x="67023" y="3418212"/>
            <a:ext cx="6908700" cy="369332"/>
            <a:chOff x="67023" y="3418212"/>
            <a:chExt cx="690870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/>
                <p:cNvSpPr txBox="1"/>
                <p:nvPr/>
              </p:nvSpPr>
              <p:spPr>
                <a:xfrm>
                  <a:off x="67023" y="3472143"/>
                  <a:ext cx="1339919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1" name="CaixaDeTexto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23" y="3472143"/>
                  <a:ext cx="1339919" cy="299249"/>
                </a:xfrm>
                <a:prstGeom prst="rect">
                  <a:avLst/>
                </a:prstGeom>
                <a:blipFill>
                  <a:blip r:embed="rId8"/>
                  <a:stretch>
                    <a:fillRect l="-3636" t="-42857" r="-20909" b="-2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tângulo 32"/>
                <p:cNvSpPr/>
                <p:nvPr/>
              </p:nvSpPr>
              <p:spPr>
                <a:xfrm>
                  <a:off x="1361044" y="3418212"/>
                  <a:ext cx="56146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4,88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3,14(</m:t>
                            </m:r>
                            <m:func>
                              <m:func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i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3,14(</m:t>
                            </m:r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sen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sen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3" name="Retângulo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1044" y="3418212"/>
                  <a:ext cx="561467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21667" r="-977" b="-18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upo 31"/>
          <p:cNvGrpSpPr/>
          <p:nvPr/>
        </p:nvGrpSpPr>
        <p:grpSpPr>
          <a:xfrm>
            <a:off x="67023" y="3835820"/>
            <a:ext cx="6441133" cy="766924"/>
            <a:chOff x="67023" y="3835820"/>
            <a:chExt cx="6441133" cy="766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/>
                <p:cNvSpPr txBox="1"/>
                <p:nvPr/>
              </p:nvSpPr>
              <p:spPr>
                <a:xfrm>
                  <a:off x="67023" y="3844412"/>
                  <a:ext cx="35736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4,88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6,2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8 </m:t>
                            </m:r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sen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</m:e>
                        </m:d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em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kg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4" name="CaixaDe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23" y="3844412"/>
                  <a:ext cx="3573671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853" t="-46667" r="-171" b="-3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CaixaDeTexto 34"/>
            <p:cNvSpPr txBox="1"/>
            <p:nvPr/>
          </p:nvSpPr>
          <p:spPr>
            <a:xfrm>
              <a:off x="3627874" y="3835820"/>
              <a:ext cx="28802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Substituindo os valores, temos: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/>
                <p:cNvSpPr txBox="1"/>
                <p:nvPr/>
              </p:nvSpPr>
              <p:spPr>
                <a:xfrm>
                  <a:off x="2104246" y="4294967"/>
                  <a:ext cx="2560188" cy="307777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pt-B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=20,5 </m:t>
                        </m:r>
                        <m:acc>
                          <m:accPr>
                            <m:chr m:val="⃗"/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em</m:t>
                        </m:r>
                        <m:r>
                          <a:rPr lang="pt-BR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kg</m:t>
                        </m:r>
                        <m:r>
                          <a:rPr lang="pt-BR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pt-BR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36" name="CaixaDe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4246" y="4294967"/>
                  <a:ext cx="2560188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429" t="-36000" r="-714" b="-38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upo 17"/>
          <p:cNvGrpSpPr/>
          <p:nvPr/>
        </p:nvGrpSpPr>
        <p:grpSpPr>
          <a:xfrm>
            <a:off x="6423852" y="1724786"/>
            <a:ext cx="2580736" cy="1878816"/>
            <a:chOff x="6423852" y="1724786"/>
            <a:chExt cx="2580736" cy="1878816"/>
          </a:xfrm>
        </p:grpSpPr>
        <p:cxnSp>
          <p:nvCxnSpPr>
            <p:cNvPr id="45" name="Conector de Seta Reta 44"/>
            <p:cNvCxnSpPr/>
            <p:nvPr/>
          </p:nvCxnSpPr>
          <p:spPr>
            <a:xfrm>
              <a:off x="6423852" y="2579372"/>
              <a:ext cx="612376" cy="4300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de Seta Reta 46"/>
            <p:cNvCxnSpPr/>
            <p:nvPr/>
          </p:nvCxnSpPr>
          <p:spPr>
            <a:xfrm flipV="1">
              <a:off x="7075633" y="2647104"/>
              <a:ext cx="563699" cy="3606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aixaDeTexto 50"/>
            <p:cNvSpPr txBox="1"/>
            <p:nvPr/>
          </p:nvSpPr>
          <p:spPr>
            <a:xfrm>
              <a:off x="7141382" y="1938827"/>
              <a:ext cx="14983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/>
                <a:t>GRAFICAMENTE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/>
                <p:cNvSpPr txBox="1"/>
                <p:nvPr/>
              </p:nvSpPr>
              <p:spPr>
                <a:xfrm>
                  <a:off x="6578648" y="2431072"/>
                  <a:ext cx="2596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2" name="CaixaDeTexto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8648" y="2431072"/>
                  <a:ext cx="259686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20930" t="-46667" r="-76744" b="-2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/>
                <p:cNvSpPr txBox="1"/>
                <p:nvPr/>
              </p:nvSpPr>
              <p:spPr>
                <a:xfrm>
                  <a:off x="7231643" y="2442834"/>
                  <a:ext cx="298350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3" name="CaixaDeTexto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1643" y="2442834"/>
                  <a:ext cx="298350" cy="299249"/>
                </a:xfrm>
                <a:prstGeom prst="rect">
                  <a:avLst/>
                </a:prstGeom>
                <a:blipFill>
                  <a:blip r:embed="rId13"/>
                  <a:stretch>
                    <a:fillRect l="-18367" t="-42857" r="-69388" b="-2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aixaDeTexto 53"/>
                <p:cNvSpPr txBox="1"/>
                <p:nvPr/>
              </p:nvSpPr>
              <p:spPr>
                <a:xfrm>
                  <a:off x="7706773" y="2718499"/>
                  <a:ext cx="3676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4" name="CaixaDeTexto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6773" y="2718499"/>
                  <a:ext cx="367601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13115" t="-46667" r="-85246" b="-2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Conector de Seta Reta 54"/>
            <p:cNvCxnSpPr/>
            <p:nvPr/>
          </p:nvCxnSpPr>
          <p:spPr>
            <a:xfrm flipH="1" flipV="1">
              <a:off x="7088593" y="3046223"/>
              <a:ext cx="548032" cy="4313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de Seta Reta 55"/>
            <p:cNvCxnSpPr/>
            <p:nvPr/>
          </p:nvCxnSpPr>
          <p:spPr>
            <a:xfrm flipV="1">
              <a:off x="7639332" y="2637678"/>
              <a:ext cx="0" cy="8274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aixaDeTexto 56"/>
                <p:cNvSpPr txBox="1"/>
                <p:nvPr/>
              </p:nvSpPr>
              <p:spPr>
                <a:xfrm>
                  <a:off x="7107674" y="3326603"/>
                  <a:ext cx="4328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7" name="CaixaDeTexto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7674" y="3326603"/>
                  <a:ext cx="432811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2817" t="-46667" r="-66197" b="-2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Agrupar 63"/>
            <p:cNvGrpSpPr/>
            <p:nvPr/>
          </p:nvGrpSpPr>
          <p:grpSpPr>
            <a:xfrm>
              <a:off x="6562165" y="1724786"/>
              <a:ext cx="2442423" cy="1693426"/>
              <a:chOff x="6562165" y="1724786"/>
              <a:chExt cx="2442423" cy="1693426"/>
            </a:xfrm>
          </p:grpSpPr>
          <p:grpSp>
            <p:nvGrpSpPr>
              <p:cNvPr id="50" name="Agrupar 49"/>
              <p:cNvGrpSpPr/>
              <p:nvPr/>
            </p:nvGrpSpPr>
            <p:grpSpPr>
              <a:xfrm>
                <a:off x="6562165" y="1843930"/>
                <a:ext cx="2332191" cy="1574282"/>
                <a:chOff x="6562165" y="1843930"/>
                <a:chExt cx="2332191" cy="1574282"/>
              </a:xfrm>
            </p:grpSpPr>
            <p:cxnSp>
              <p:nvCxnSpPr>
                <p:cNvPr id="39" name="Conector reto 38"/>
                <p:cNvCxnSpPr/>
                <p:nvPr/>
              </p:nvCxnSpPr>
              <p:spPr>
                <a:xfrm flipV="1">
                  <a:off x="7055930" y="1843930"/>
                  <a:ext cx="0" cy="1574282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39"/>
                <p:cNvCxnSpPr/>
                <p:nvPr/>
              </p:nvCxnSpPr>
              <p:spPr>
                <a:xfrm>
                  <a:off x="6562165" y="3027354"/>
                  <a:ext cx="2332191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CaixaDeTexto 61"/>
              <p:cNvSpPr txBox="1"/>
              <p:nvPr/>
            </p:nvSpPr>
            <p:spPr>
              <a:xfrm>
                <a:off x="8623725" y="3062659"/>
                <a:ext cx="3808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63" name="CaixaDeTexto 62"/>
              <p:cNvSpPr txBox="1"/>
              <p:nvPr/>
            </p:nvSpPr>
            <p:spPr>
              <a:xfrm>
                <a:off x="6760347" y="1724786"/>
                <a:ext cx="3808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</p:grpSp>
      </p:grpSp>
      <p:grpSp>
        <p:nvGrpSpPr>
          <p:cNvPr id="20" name="Grupo 19"/>
          <p:cNvGrpSpPr/>
          <p:nvPr/>
        </p:nvGrpSpPr>
        <p:grpSpPr>
          <a:xfrm>
            <a:off x="67023" y="2208406"/>
            <a:ext cx="6100803" cy="299250"/>
            <a:chOff x="67023" y="2208406"/>
            <a:chExt cx="6100803" cy="2992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ixaDeTexto 45"/>
                <p:cNvSpPr txBox="1"/>
                <p:nvPr/>
              </p:nvSpPr>
              <p:spPr>
                <a:xfrm>
                  <a:off x="67023" y="2208407"/>
                  <a:ext cx="2544927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func>
                          <m:func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6" name="CaixaDeTexto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23" y="2208407"/>
                  <a:ext cx="2544927" cy="29924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679" t="-40816" r="-13909" b="-2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ixaDeTexto 47"/>
                <p:cNvSpPr txBox="1"/>
                <p:nvPr/>
              </p:nvSpPr>
              <p:spPr>
                <a:xfrm>
                  <a:off x="2496115" y="2208406"/>
                  <a:ext cx="36717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=3,14</m:t>
                        </m:r>
                        <m:func>
                          <m:func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+3,14 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sen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em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8" name="CaixaDeTexto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6115" y="2208406"/>
                  <a:ext cx="3671711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43478" r="-332" b="-3478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4893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C0168-7743-4796-B1AA-275DF3E3B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06" y="112351"/>
            <a:ext cx="7288305" cy="223825"/>
          </a:xfrm>
        </p:spPr>
        <p:txBody>
          <a:bodyPr>
            <a:noAutofit/>
          </a:bodyPr>
          <a:lstStyle/>
          <a:p>
            <a:r>
              <a:rPr lang="pt-BR" sz="3600" dirty="0"/>
              <a:t>Tema de discussão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6C93550-0EEC-471A-9EDE-51A86398BBB4}"/>
              </a:ext>
            </a:extLst>
          </p:cNvPr>
          <p:cNvSpPr txBox="1"/>
          <p:nvPr/>
        </p:nvSpPr>
        <p:spPr>
          <a:xfrm>
            <a:off x="316006" y="644230"/>
            <a:ext cx="835062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dirty="0">
                <a:solidFill>
                  <a:srgbClr val="0070C0"/>
                </a:solidFill>
              </a:rPr>
              <a:t>Observe os vídeos do experimento online de colisões.</a:t>
            </a:r>
          </a:p>
          <a:p>
            <a:pPr>
              <a:spcBef>
                <a:spcPts val="600"/>
              </a:spcBef>
            </a:pPr>
            <a:r>
              <a:rPr lang="pt-BR" dirty="0"/>
              <a:t>Responda às seguintes perguntas: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que todos os vídeos têm em comum?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movimento final de cada carrinho tem relação com o seu movimento inicial?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movimento final de cada carrinho tem relação com o movimento inicial do outro?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que é diferente em cada vídeo?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você investigaria o que acontece usando as leis de Newton?</a:t>
            </a:r>
          </a:p>
        </p:txBody>
      </p:sp>
    </p:spTree>
    <p:extLst>
      <p:ext uri="{BB962C8B-B14F-4D97-AF65-F5344CB8AC3E}">
        <p14:creationId xmlns:p14="http://schemas.microsoft.com/office/powerpoint/2010/main" val="3846597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0018" y="35719"/>
            <a:ext cx="5000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6.3 Impulso e Quantidade de Movimento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3" t="64700" r="10204" b="15987"/>
          <a:stretch/>
        </p:blipFill>
        <p:spPr>
          <a:xfrm>
            <a:off x="55989" y="974473"/>
            <a:ext cx="3132647" cy="2707020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45491" y="469929"/>
            <a:ext cx="9098509" cy="887423"/>
            <a:chOff x="45491" y="469929"/>
            <a:chExt cx="9098509" cy="887423"/>
          </a:xfrm>
        </p:grpSpPr>
        <p:sp>
          <p:nvSpPr>
            <p:cNvPr id="3" name="CaixaDeTexto 2"/>
            <p:cNvSpPr txBox="1"/>
            <p:nvPr/>
          </p:nvSpPr>
          <p:spPr>
            <a:xfrm>
              <a:off x="45491" y="469929"/>
              <a:ext cx="90985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Relação entre a força que age sobre um corpo durante a colisão e a variação da quantidade de movimento</a:t>
              </a:r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2531011" y="867960"/>
              <a:ext cx="5239263" cy="489392"/>
              <a:chOff x="3387578" y="977532"/>
              <a:chExt cx="5239263" cy="489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CaixaDeTexto 4"/>
                  <p:cNvSpPr txBox="1"/>
                  <p:nvPr/>
                </p:nvSpPr>
                <p:spPr>
                  <a:xfrm>
                    <a:off x="3387578" y="1095449"/>
                    <a:ext cx="948465" cy="2761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5" name="CaixaDeTexto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87578" y="1095449"/>
                    <a:ext cx="948465" cy="276166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3846" t="-35556" r="-32051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CaixaDeTexto 5"/>
                  <p:cNvSpPr txBox="1"/>
                  <p:nvPr/>
                </p:nvSpPr>
                <p:spPr>
                  <a:xfrm>
                    <a:off x="4436596" y="981022"/>
                    <a:ext cx="2201244" cy="48590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)=</m:t>
                          </m:r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6" name="CaixaDeTexto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6596" y="981022"/>
                    <a:ext cx="2201244" cy="48590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CaixaDeTexto 6"/>
                  <p:cNvSpPr txBox="1"/>
                  <p:nvPr/>
                </p:nvSpPr>
                <p:spPr>
                  <a:xfrm>
                    <a:off x="7193756" y="977532"/>
                    <a:ext cx="1433085" cy="48577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ent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7" name="CaixaDeTexto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3756" y="977532"/>
                    <a:ext cx="1433085" cy="48577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0" name="Grupo 29"/>
          <p:cNvGrpSpPr/>
          <p:nvPr/>
        </p:nvGrpSpPr>
        <p:grpSpPr>
          <a:xfrm>
            <a:off x="4121205" y="2859509"/>
            <a:ext cx="804694" cy="418578"/>
            <a:chOff x="4121205" y="2859509"/>
            <a:chExt cx="804694" cy="418578"/>
          </a:xfrm>
          <a:solidFill>
            <a:srgbClr val="0070C0"/>
          </a:solidFill>
        </p:grpSpPr>
        <p:sp>
          <p:nvSpPr>
            <p:cNvPr id="27" name="Texto explicativo em elipse 26"/>
            <p:cNvSpPr/>
            <p:nvPr/>
          </p:nvSpPr>
          <p:spPr>
            <a:xfrm>
              <a:off x="4121205" y="2859509"/>
              <a:ext cx="804694" cy="418578"/>
            </a:xfrm>
            <a:prstGeom prst="wedgeEllipseCallout">
              <a:avLst>
                <a:gd name="adj1" fmla="val 7926"/>
                <a:gd name="adj2" fmla="val -88971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4384801" y="2921965"/>
                  <a:ext cx="306173" cy="246221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pt-BR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oMath>
                    </m:oMathPara>
                  </a14:m>
                  <a:endParaRPr lang="pt-BR" sz="1600" b="1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4801" y="2921965"/>
                  <a:ext cx="306173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11765" r="-11765" b="-243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upo 30"/>
          <p:cNvGrpSpPr/>
          <p:nvPr/>
        </p:nvGrpSpPr>
        <p:grpSpPr>
          <a:xfrm>
            <a:off x="6552508" y="2177303"/>
            <a:ext cx="2191405" cy="1050365"/>
            <a:chOff x="6552508" y="2177303"/>
            <a:chExt cx="2191405" cy="10503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/>
                <p:cNvSpPr txBox="1"/>
                <p:nvPr/>
              </p:nvSpPr>
              <p:spPr>
                <a:xfrm>
                  <a:off x="6552508" y="2177303"/>
                  <a:ext cx="2191405" cy="3007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</m:acc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é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𝐈𝐌𝐏𝐔𝐋𝐒𝐎</m:t>
                      </m:r>
                    </m:oMath>
                  </a14:m>
                  <a:r>
                    <a:rPr lang="pt-BR" sz="1600" b="1" dirty="0">
                      <a:solidFill>
                        <a:srgbClr val="FF0000"/>
                      </a:solidFill>
                    </a:rPr>
                    <a:t> de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𝑖𝑚𝑝</m:t>
                          </m:r>
                        </m:sub>
                      </m:sSub>
                    </m:oMath>
                  </a14:m>
                  <a:r>
                    <a:rPr lang="pt-BR" sz="1600" b="1" dirty="0">
                      <a:solidFill>
                        <a:srgbClr val="FF0000"/>
                      </a:solidFill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5" name="CaixaDe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2508" y="2177303"/>
                  <a:ext cx="2191405" cy="300788"/>
                </a:xfrm>
                <a:prstGeom prst="rect">
                  <a:avLst/>
                </a:prstGeom>
                <a:blipFill>
                  <a:blip r:embed="rId7"/>
                  <a:stretch>
                    <a:fillRect l="-4178" t="-30000" b="-3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tângulo 15"/>
                <p:cNvSpPr/>
                <p:nvPr/>
              </p:nvSpPr>
              <p:spPr>
                <a:xfrm>
                  <a:off x="6552508" y="2574348"/>
                  <a:ext cx="1523109" cy="65332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𝑖𝑚𝑝</m:t>
                                </m:r>
                              </m:sub>
                            </m:sSub>
                            <m:r>
                              <m:rPr>
                                <m:brk m:alnAt="23"/>
                              </m:rP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Retângulo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2508" y="2574348"/>
                  <a:ext cx="1523109" cy="65332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366590" y="3381377"/>
                <a:ext cx="4001416" cy="3845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𝑡𝑖</m:t>
                        </m:r>
                      </m:sub>
                      <m:sup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𝑡𝑓</m:t>
                        </m:r>
                      </m:sup>
                      <m:e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nary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𝑝𝑖</m:t>
                        </m:r>
                      </m:sub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𝑝𝑓</m:t>
                        </m:r>
                      </m:sup>
                    </m:sSubSup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590" y="3381377"/>
                <a:ext cx="4001416" cy="384592"/>
              </a:xfrm>
              <a:prstGeom prst="rect">
                <a:avLst/>
              </a:prstGeom>
              <a:blipFill rotWithShape="0">
                <a:blip r:embed="rId9"/>
                <a:stretch>
                  <a:fillRect l="-2283" t="-117460" r="-7610" b="-1841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upo 31"/>
          <p:cNvGrpSpPr/>
          <p:nvPr/>
        </p:nvGrpSpPr>
        <p:grpSpPr>
          <a:xfrm>
            <a:off x="1021404" y="3463137"/>
            <a:ext cx="7947785" cy="1323439"/>
            <a:chOff x="1021404" y="3463137"/>
            <a:chExt cx="7620517" cy="1323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3094702" y="3858887"/>
                  <a:ext cx="1297728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𝑥𝑖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702" y="3858887"/>
                  <a:ext cx="1297728" cy="26597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4225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tângulo 18"/>
                <p:cNvSpPr/>
                <p:nvPr/>
              </p:nvSpPr>
              <p:spPr>
                <a:xfrm>
                  <a:off x="2990539" y="4069814"/>
                  <a:ext cx="1501244" cy="3583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9" name="Retângulo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539" y="4069814"/>
                  <a:ext cx="1501244" cy="35830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tângulo 19"/>
                <p:cNvSpPr/>
                <p:nvPr/>
              </p:nvSpPr>
              <p:spPr>
                <a:xfrm>
                  <a:off x="2990539" y="4352975"/>
                  <a:ext cx="1452770" cy="3583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0" name="Retângulo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539" y="4352975"/>
                  <a:ext cx="1452770" cy="35830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678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CaixaDeTexto 20"/>
            <p:cNvSpPr txBox="1"/>
            <p:nvPr/>
          </p:nvSpPr>
          <p:spPr>
            <a:xfrm>
              <a:off x="1021404" y="4122842"/>
              <a:ext cx="20732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 componentes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6412445" y="3463137"/>
              <a:ext cx="22294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impulso é um vetor cuja direção e sentido definem a mudança na quantidade de movimento do corpo.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1925733" y="1380905"/>
            <a:ext cx="7711079" cy="1282110"/>
            <a:chOff x="1925733" y="1380905"/>
            <a:chExt cx="7711079" cy="1282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2111532" y="2102028"/>
                  <a:ext cx="3342005" cy="5609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𝑟𝑒𝑠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brk m:alnAt="23"/>
                              </m:r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nary>
                          <m:nary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𝑖𝑚𝑝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brk m:alnAt="23"/>
                              </m:rP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𝑡𝑖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sup>
                          <m:e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1532" y="2102028"/>
                  <a:ext cx="3342005" cy="56098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1925733" y="1380905"/>
                  <a:ext cx="7711079" cy="604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Durante a colisão, a única força que importa é a força de interação entre os corpos,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𝑖𝑚𝑝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do gráfico, e ela não existia antes de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e desaparece depois de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a14:m>
                  <a:endPara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5733" y="1380905"/>
                  <a:ext cx="7711079" cy="604524"/>
                </a:xfrm>
                <a:prstGeom prst="rect">
                  <a:avLst/>
                </a:prstGeom>
                <a:blipFill>
                  <a:blip r:embed="rId14"/>
                  <a:stretch>
                    <a:fillRect l="-474" t="-3030" b="-909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upo 28"/>
          <p:cNvGrpSpPr/>
          <p:nvPr/>
        </p:nvGrpSpPr>
        <p:grpSpPr>
          <a:xfrm>
            <a:off x="2927649" y="2866041"/>
            <a:ext cx="804694" cy="418578"/>
            <a:chOff x="2862635" y="2847855"/>
            <a:chExt cx="804694" cy="418578"/>
          </a:xfrm>
          <a:solidFill>
            <a:srgbClr val="0070C0"/>
          </a:solidFill>
        </p:grpSpPr>
        <p:sp>
          <p:nvSpPr>
            <p:cNvPr id="11" name="Texto explicativo em elipse 10"/>
            <p:cNvSpPr/>
            <p:nvPr/>
          </p:nvSpPr>
          <p:spPr>
            <a:xfrm>
              <a:off x="2862635" y="2847855"/>
              <a:ext cx="804694" cy="418578"/>
            </a:xfrm>
            <a:prstGeom prst="wedgeEllipseCallout">
              <a:avLst>
                <a:gd name="adj1" fmla="val 7926"/>
                <a:gd name="adj2" fmla="val -88971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/>
                <p:cNvSpPr txBox="1"/>
                <p:nvPr/>
              </p:nvSpPr>
              <p:spPr>
                <a:xfrm>
                  <a:off x="3054858" y="2907141"/>
                  <a:ext cx="420247" cy="276166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</m:acc>
                      </m:oMath>
                    </m:oMathPara>
                  </a14:m>
                  <a:endParaRPr lang="pt-BR" sz="16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4858" y="2907141"/>
                  <a:ext cx="420247" cy="276166"/>
                </a:xfrm>
                <a:prstGeom prst="rect">
                  <a:avLst/>
                </a:prstGeom>
                <a:blipFill>
                  <a:blip r:embed="rId15"/>
                  <a:stretch>
                    <a:fillRect t="-35556" r="-40580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7684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0640" y="-4033"/>
            <a:ext cx="5639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Exemplo: Colisão entre duas partículas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31180" y="548092"/>
                <a:ext cx="8683663" cy="5875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b="0" dirty="0">
                    <a:ea typeface="Cambria Math" panose="02040503050406030204" pitchFamily="18" charset="0"/>
                  </a:rPr>
                  <a:t>Nesse caso,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se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ê: </m:t>
                    </m:r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varia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çã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da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quantidade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de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movimento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de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uma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part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í</m:t>
                    </m:r>
                    <m:r>
                      <m:rPr>
                        <m:nor/>
                      </m:rPr>
                      <a: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cula</m:t>
                    </m:r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é 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igual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ao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impulso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da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ç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exercida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pela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outra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part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pt-B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cula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80" y="548092"/>
                <a:ext cx="8683663" cy="587597"/>
              </a:xfrm>
              <a:prstGeom prst="rect">
                <a:avLst/>
              </a:prstGeom>
              <a:blipFill>
                <a:blip r:embed="rId2"/>
                <a:stretch>
                  <a:fillRect l="-1685" t="-22917" b="-177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t="7503" r="56553" b="72316"/>
          <a:stretch/>
        </p:blipFill>
        <p:spPr>
          <a:xfrm>
            <a:off x="51480" y="2155998"/>
            <a:ext cx="2869143" cy="265209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63753" y="2361392"/>
            <a:ext cx="174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impulsiva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048103" y="3612559"/>
            <a:ext cx="174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externa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002315" y="2857833"/>
            <a:ext cx="174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média</a:t>
            </a:r>
          </a:p>
        </p:txBody>
      </p:sp>
      <p:sp>
        <p:nvSpPr>
          <p:cNvPr id="13" name="Forma Livre 12"/>
          <p:cNvSpPr/>
          <p:nvPr/>
        </p:nvSpPr>
        <p:spPr>
          <a:xfrm>
            <a:off x="485926" y="4223065"/>
            <a:ext cx="1856720" cy="45719"/>
          </a:xfrm>
          <a:custGeom>
            <a:avLst/>
            <a:gdLst>
              <a:gd name="connsiteX0" fmla="*/ 0 w 725936"/>
              <a:gd name="connsiteY0" fmla="*/ 41880 h 56133"/>
              <a:gd name="connsiteX1" fmla="*/ 34901 w 725936"/>
              <a:gd name="connsiteY1" fmla="*/ 20940 h 56133"/>
              <a:gd name="connsiteX2" fmla="*/ 55841 w 725936"/>
              <a:gd name="connsiteY2" fmla="*/ 6980 h 56133"/>
              <a:gd name="connsiteX3" fmla="*/ 118662 w 725936"/>
              <a:gd name="connsiteY3" fmla="*/ 13960 h 56133"/>
              <a:gd name="connsiteX4" fmla="*/ 146583 w 725936"/>
              <a:gd name="connsiteY4" fmla="*/ 27920 h 56133"/>
              <a:gd name="connsiteX5" fmla="*/ 167523 w 725936"/>
              <a:gd name="connsiteY5" fmla="*/ 41880 h 56133"/>
              <a:gd name="connsiteX6" fmla="*/ 188464 w 725936"/>
              <a:gd name="connsiteY6" fmla="*/ 48861 h 56133"/>
              <a:gd name="connsiteX7" fmla="*/ 244305 w 725936"/>
              <a:gd name="connsiteY7" fmla="*/ 41880 h 56133"/>
              <a:gd name="connsiteX8" fmla="*/ 286186 w 725936"/>
              <a:gd name="connsiteY8" fmla="*/ 13960 h 56133"/>
              <a:gd name="connsiteX9" fmla="*/ 307127 w 725936"/>
              <a:gd name="connsiteY9" fmla="*/ 6980 h 56133"/>
              <a:gd name="connsiteX10" fmla="*/ 362968 w 725936"/>
              <a:gd name="connsiteY10" fmla="*/ 13960 h 56133"/>
              <a:gd name="connsiteX11" fmla="*/ 390888 w 725936"/>
              <a:gd name="connsiteY11" fmla="*/ 27920 h 56133"/>
              <a:gd name="connsiteX12" fmla="*/ 425789 w 725936"/>
              <a:gd name="connsiteY12" fmla="*/ 55841 h 56133"/>
              <a:gd name="connsiteX13" fmla="*/ 523511 w 725936"/>
              <a:gd name="connsiteY13" fmla="*/ 48861 h 56133"/>
              <a:gd name="connsiteX14" fmla="*/ 544452 w 725936"/>
              <a:gd name="connsiteY14" fmla="*/ 34900 h 56133"/>
              <a:gd name="connsiteX15" fmla="*/ 586333 w 725936"/>
              <a:gd name="connsiteY15" fmla="*/ 0 h 56133"/>
              <a:gd name="connsiteX16" fmla="*/ 635194 w 725936"/>
              <a:gd name="connsiteY16" fmla="*/ 6980 h 56133"/>
              <a:gd name="connsiteX17" fmla="*/ 656134 w 725936"/>
              <a:gd name="connsiteY17" fmla="*/ 27920 h 56133"/>
              <a:gd name="connsiteX18" fmla="*/ 725936 w 725936"/>
              <a:gd name="connsiteY18" fmla="*/ 55841 h 5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5936" h="56133">
                <a:moveTo>
                  <a:pt x="0" y="41880"/>
                </a:moveTo>
                <a:cubicBezTo>
                  <a:pt x="11634" y="34900"/>
                  <a:pt x="23396" y="28130"/>
                  <a:pt x="34901" y="20940"/>
                </a:cubicBezTo>
                <a:cubicBezTo>
                  <a:pt x="42015" y="16494"/>
                  <a:pt x="47481" y="7677"/>
                  <a:pt x="55841" y="6980"/>
                </a:cubicBezTo>
                <a:cubicBezTo>
                  <a:pt x="76837" y="5230"/>
                  <a:pt x="97722" y="11633"/>
                  <a:pt x="118662" y="13960"/>
                </a:cubicBezTo>
                <a:cubicBezTo>
                  <a:pt x="127969" y="18613"/>
                  <a:pt x="137548" y="22758"/>
                  <a:pt x="146583" y="27920"/>
                </a:cubicBezTo>
                <a:cubicBezTo>
                  <a:pt x="153867" y="32082"/>
                  <a:pt x="160020" y="38128"/>
                  <a:pt x="167523" y="41880"/>
                </a:cubicBezTo>
                <a:cubicBezTo>
                  <a:pt x="174104" y="45171"/>
                  <a:pt x="181484" y="46534"/>
                  <a:pt x="188464" y="48861"/>
                </a:cubicBezTo>
                <a:cubicBezTo>
                  <a:pt x="207078" y="46534"/>
                  <a:pt x="226639" y="48189"/>
                  <a:pt x="244305" y="41880"/>
                </a:cubicBezTo>
                <a:cubicBezTo>
                  <a:pt x="260106" y="36237"/>
                  <a:pt x="270269" y="19265"/>
                  <a:pt x="286186" y="13960"/>
                </a:cubicBezTo>
                <a:lnTo>
                  <a:pt x="307127" y="6980"/>
                </a:lnTo>
                <a:cubicBezTo>
                  <a:pt x="325741" y="9307"/>
                  <a:pt x="344770" y="9410"/>
                  <a:pt x="362968" y="13960"/>
                </a:cubicBezTo>
                <a:cubicBezTo>
                  <a:pt x="373063" y="16484"/>
                  <a:pt x="381854" y="22758"/>
                  <a:pt x="390888" y="27920"/>
                </a:cubicBezTo>
                <a:cubicBezTo>
                  <a:pt x="411437" y="39662"/>
                  <a:pt x="410500" y="40551"/>
                  <a:pt x="425789" y="55841"/>
                </a:cubicBezTo>
                <a:cubicBezTo>
                  <a:pt x="458363" y="53514"/>
                  <a:pt x="491351" y="54536"/>
                  <a:pt x="523511" y="48861"/>
                </a:cubicBezTo>
                <a:cubicBezTo>
                  <a:pt x="531773" y="47403"/>
                  <a:pt x="538007" y="40271"/>
                  <a:pt x="544452" y="34900"/>
                </a:cubicBezTo>
                <a:cubicBezTo>
                  <a:pt x="598190" y="-9882"/>
                  <a:pt x="534346" y="34656"/>
                  <a:pt x="586333" y="0"/>
                </a:cubicBezTo>
                <a:cubicBezTo>
                  <a:pt x="602620" y="2327"/>
                  <a:pt x="619918" y="870"/>
                  <a:pt x="635194" y="6980"/>
                </a:cubicBezTo>
                <a:cubicBezTo>
                  <a:pt x="644359" y="10646"/>
                  <a:pt x="648342" y="21860"/>
                  <a:pt x="656134" y="27920"/>
                </a:cubicBezTo>
                <a:cubicBezTo>
                  <a:pt x="698670" y="61004"/>
                  <a:pt x="685169" y="55841"/>
                  <a:pt x="725936" y="55841"/>
                </a:cubicBezTo>
              </a:path>
            </a:pathLst>
          </a:custGeom>
          <a:noFill/>
          <a:ln w="2222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1433232" y="2641930"/>
            <a:ext cx="461042" cy="2092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2144901" y="3911631"/>
            <a:ext cx="317383" cy="3114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>
            <a:off x="2002315" y="3114314"/>
            <a:ext cx="152400" cy="3627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o 11"/>
          <p:cNvGrpSpPr/>
          <p:nvPr/>
        </p:nvGrpSpPr>
        <p:grpSpPr>
          <a:xfrm>
            <a:off x="167523" y="1230345"/>
            <a:ext cx="8976477" cy="1497116"/>
            <a:chOff x="167523" y="1230345"/>
            <a:chExt cx="8976477" cy="1497116"/>
          </a:xfrm>
        </p:grpSpPr>
        <p:sp>
          <p:nvSpPr>
            <p:cNvPr id="5" name="CaixaDeTexto 4"/>
            <p:cNvSpPr txBox="1"/>
            <p:nvPr/>
          </p:nvSpPr>
          <p:spPr>
            <a:xfrm>
              <a:off x="167523" y="1230345"/>
              <a:ext cx="89764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impulso é definido em termos de uma única força. Apesar do teorema impulso-quantidade de movimento dar a variação da quantidade de movimento causada pelo impulso da força </a:t>
              </a:r>
              <a:r>
                <a:rPr lang="pt-BR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RESULTANTE, 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 um processo de colisão, isso não fará diferença dentro da precisão típica necessária.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tângulo 18"/>
                <p:cNvSpPr/>
                <p:nvPr/>
              </p:nvSpPr>
              <p:spPr>
                <a:xfrm>
                  <a:off x="3408792" y="2004058"/>
                  <a:ext cx="1388393" cy="72340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9" name="Retângulo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8792" y="2004058"/>
                  <a:ext cx="1388393" cy="7234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upo 13"/>
          <p:cNvGrpSpPr/>
          <p:nvPr/>
        </p:nvGrpSpPr>
        <p:grpSpPr>
          <a:xfrm>
            <a:off x="3364433" y="2138801"/>
            <a:ext cx="5779567" cy="905419"/>
            <a:chOff x="3364433" y="2138801"/>
            <a:chExt cx="5779567" cy="905419"/>
          </a:xfrm>
        </p:grpSpPr>
        <p:sp>
          <p:nvSpPr>
            <p:cNvPr id="20" name="CaixaDeTexto 19"/>
            <p:cNvSpPr txBox="1"/>
            <p:nvPr/>
          </p:nvSpPr>
          <p:spPr>
            <a:xfrm>
              <a:off x="4989322" y="2138801"/>
              <a:ext cx="4154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Área 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 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Intensidade do impulso dessa força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3364433" y="2790048"/>
                  <a:ext cx="3021981" cy="2541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𝑟𝑒𝑎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𝑅𝐸𝑇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Â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𝑁𝐺𝑈𝐿𝑂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𝑑𝑖𝑎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4433" y="2790048"/>
                  <a:ext cx="3021981" cy="254172"/>
                </a:xfrm>
                <a:prstGeom prst="rect">
                  <a:avLst/>
                </a:prstGeom>
                <a:blipFill>
                  <a:blip r:embed="rId5"/>
                  <a:stretch>
                    <a:fillRect l="-1613" t="-7317" r="-403" b="-219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upo 17"/>
          <p:cNvGrpSpPr/>
          <p:nvPr/>
        </p:nvGrpSpPr>
        <p:grpSpPr>
          <a:xfrm>
            <a:off x="3316707" y="3108402"/>
            <a:ext cx="5656163" cy="667365"/>
            <a:chOff x="3316707" y="3108402"/>
            <a:chExt cx="5656163" cy="6673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tângulo 21"/>
                <p:cNvSpPr/>
                <p:nvPr/>
              </p:nvSpPr>
              <p:spPr>
                <a:xfrm>
                  <a:off x="3316707" y="3122447"/>
                  <a:ext cx="1256305" cy="6533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  <m:r>
                              <m:rPr>
                                <m:brk m:alnAt="23"/>
                              </m:rP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Retângulo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6707" y="3122447"/>
                  <a:ext cx="1256305" cy="6533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4573012" y="3108402"/>
                  <a:ext cx="3222805" cy="6310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𝑑𝑖𝑎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𝑑𝑖𝑎</m:t>
                                </m:r>
                              </m:sub>
                            </m:sSub>
                            <m:nary>
                              <m:nary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𝑡𝑓</m:t>
                                </m:r>
                              </m:sup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3012" y="3108402"/>
                  <a:ext cx="3222805" cy="631070"/>
                </a:xfrm>
                <a:prstGeom prst="rect">
                  <a:avLst/>
                </a:prstGeom>
                <a:blipFill>
                  <a:blip r:embed="rId7"/>
                  <a:stretch>
                    <a:fillRect b="-9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7795817" y="3242613"/>
                  <a:ext cx="1177053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𝑑𝑖𝑎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5817" y="3242613"/>
                  <a:ext cx="1177053" cy="310598"/>
                </a:xfrm>
                <a:prstGeom prst="rect">
                  <a:avLst/>
                </a:prstGeom>
                <a:blipFill>
                  <a:blip r:embed="rId8"/>
                  <a:stretch>
                    <a:fillRect l="-1554" t="-43137" r="-3109" b="-1764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upo 28"/>
          <p:cNvGrpSpPr/>
          <p:nvPr/>
        </p:nvGrpSpPr>
        <p:grpSpPr>
          <a:xfrm>
            <a:off x="3358201" y="3819780"/>
            <a:ext cx="5785798" cy="584775"/>
            <a:chOff x="3358201" y="3819780"/>
            <a:chExt cx="5785798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3358201" y="3833587"/>
                  <a:ext cx="1627369" cy="3328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=|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𝑑𝑖𝑎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8201" y="3833587"/>
                  <a:ext cx="1627369" cy="332848"/>
                </a:xfrm>
                <a:prstGeom prst="rect">
                  <a:avLst/>
                </a:prstGeom>
                <a:blipFill>
                  <a:blip r:embed="rId9"/>
                  <a:stretch>
                    <a:fillRect t="-40741" r="-2247" b="-2592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/>
                <p:cNvSpPr txBox="1"/>
                <p:nvPr/>
              </p:nvSpPr>
              <p:spPr>
                <a:xfrm>
                  <a:off x="5262550" y="3833587"/>
                  <a:ext cx="1241494" cy="3383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𝑖𝑚𝑝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≫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𝑒𝑥𝑡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2550" y="3833587"/>
                  <a:ext cx="1241494" cy="338362"/>
                </a:xfrm>
                <a:prstGeom prst="rect">
                  <a:avLst/>
                </a:prstGeom>
                <a:blipFill>
                  <a:blip r:embed="rId10"/>
                  <a:stretch>
                    <a:fillRect l="-3431" t="-40000" r="-7353" b="-2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CaixaDeTexto 26"/>
            <p:cNvSpPr txBox="1"/>
            <p:nvPr/>
          </p:nvSpPr>
          <p:spPr>
            <a:xfrm>
              <a:off x="6742088" y="3819780"/>
              <a:ext cx="24019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FF0000"/>
                  </a:solidFill>
                </a:rPr>
                <a:t>Gravidade e atrito podem ser ignorados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3316707" y="4329676"/>
                <a:ext cx="1803635" cy="3105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𝑑𝑖𝑎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707" y="4329676"/>
                <a:ext cx="1803635" cy="310598"/>
              </a:xfrm>
              <a:prstGeom prst="rect">
                <a:avLst/>
              </a:prstGeom>
              <a:blipFill>
                <a:blip r:embed="rId11"/>
                <a:stretch>
                  <a:fillRect t="-41176" r="-2027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73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48662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</a:rPr>
              <a:t>Avisos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52434" y="684352"/>
            <a:ext cx="6594536" cy="40934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Leitura das seções 6.1, 6.2, 6.3, 6.4 e 6.5 do HRK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Fazer os exercícios da lista 1 e começar os da lista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Responder o questionário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Analisar os dados do experimento online (Colisões 1D) e entregar o relatório até dia 30 de agosto. 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Leitura do texto de matemática (CMB)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Participar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das monitorias presenciais e online </a:t>
            </a:r>
            <a:b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i="1"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93045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6832" y="1035911"/>
            <a:ext cx="7900827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</a:p>
          <a:p>
            <a:pPr algn="ctr"/>
            <a:endParaRPr lang="pt-BR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pt-B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Ler capítulo 6 do HRK</a:t>
            </a:r>
          </a:p>
        </p:txBody>
      </p:sp>
    </p:spTree>
    <p:extLst>
      <p:ext uri="{BB962C8B-B14F-4D97-AF65-F5344CB8AC3E}">
        <p14:creationId xmlns:p14="http://schemas.microsoft.com/office/powerpoint/2010/main" val="33324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82553" y="660061"/>
            <a:ext cx="721747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6.1 Estudo de Colisões</a:t>
            </a:r>
          </a:p>
          <a:p>
            <a:r>
              <a:rPr lang="pt-BR" sz="2000" b="1" dirty="0"/>
              <a:t>	Forças impulsivas</a:t>
            </a:r>
          </a:p>
          <a:p>
            <a:endParaRPr lang="pt-BR" sz="2000" b="1" dirty="0"/>
          </a:p>
          <a:p>
            <a:r>
              <a:rPr lang="pt-BR" sz="2000" b="1" dirty="0"/>
              <a:t>6.2 Quantidade de movimento linear (momento linear)</a:t>
            </a:r>
          </a:p>
          <a:p>
            <a:endParaRPr lang="pt-BR" sz="2000" b="1" dirty="0"/>
          </a:p>
          <a:p>
            <a:r>
              <a:rPr lang="pt-BR" sz="2000" b="1" dirty="0"/>
              <a:t>6.3 Impulso e Quantidade de Movimento</a:t>
            </a:r>
          </a:p>
          <a:p>
            <a:endParaRPr lang="pt-BR" sz="2000" b="1" dirty="0"/>
          </a:p>
          <a:p>
            <a:r>
              <a:rPr lang="pt-BR" sz="2000" b="1" dirty="0"/>
              <a:t>6.4 Conservação da Quantidade de Movimento</a:t>
            </a:r>
          </a:p>
          <a:p>
            <a:endParaRPr lang="pt-BR" sz="2000" b="1" dirty="0"/>
          </a:p>
          <a:p>
            <a:r>
              <a:rPr lang="pt-BR" sz="2000" b="1" dirty="0"/>
              <a:t>6.5 Colisões entre dois corpos</a:t>
            </a:r>
          </a:p>
          <a:p>
            <a:r>
              <a:rPr lang="pt-BR" sz="2000" b="1" dirty="0"/>
              <a:t>	Colisões unidimensionais e </a:t>
            </a:r>
          </a:p>
          <a:p>
            <a:r>
              <a:rPr lang="pt-BR" sz="2000" b="1" dirty="0"/>
              <a:t>	Sistema de Ref. do Centro de Massa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0741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549" y="3773"/>
            <a:ext cx="8229600" cy="433971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Grandezas deduzidas da 2ª lei de 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118570" y="718862"/>
                <a:ext cx="1054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570" y="718862"/>
                <a:ext cx="1054006" cy="276999"/>
              </a:xfrm>
              <a:prstGeom prst="rect">
                <a:avLst/>
              </a:prstGeom>
              <a:blipFill>
                <a:blip r:embed="rId2"/>
                <a:stretch>
                  <a:fillRect l="-5233" r="-2907"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447203" y="678943"/>
            <a:ext cx="167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Conheço F e de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3309218" y="718862"/>
            <a:ext cx="680936" cy="27699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232341" y="718862"/>
                <a:ext cx="1980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341" y="718862"/>
                <a:ext cx="198003" cy="276999"/>
              </a:xfrm>
              <a:prstGeom prst="rect">
                <a:avLst/>
              </a:prstGeom>
              <a:blipFill>
                <a:blip r:embed="rId3"/>
                <a:stretch>
                  <a:fillRect l="-15152" r="-9091" b="-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ta para a direita 7"/>
          <p:cNvSpPr/>
          <p:nvPr/>
        </p:nvSpPr>
        <p:spPr>
          <a:xfrm>
            <a:off x="4705588" y="718862"/>
            <a:ext cx="680936" cy="27699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5549024" y="494088"/>
                <a:ext cx="1137171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024" y="494088"/>
                <a:ext cx="1137171" cy="7265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ta para a direita 9"/>
          <p:cNvSpPr/>
          <p:nvPr/>
        </p:nvSpPr>
        <p:spPr>
          <a:xfrm>
            <a:off x="6859831" y="718862"/>
            <a:ext cx="680936" cy="27699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7658037" y="494088"/>
                <a:ext cx="1133708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037" y="494088"/>
                <a:ext cx="1133708" cy="726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2118570" y="1303666"/>
            <a:ext cx="667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Preciso integrar 2 vezes, mas tenho conhecimento detalhado!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330740" y="1935804"/>
            <a:ext cx="8161507" cy="863290"/>
            <a:chOff x="330740" y="1935804"/>
            <a:chExt cx="8161507" cy="863290"/>
          </a:xfrm>
        </p:grpSpPr>
        <p:sp>
          <p:nvSpPr>
            <p:cNvPr id="13" name="CaixaDeTexto 12"/>
            <p:cNvSpPr txBox="1"/>
            <p:nvPr/>
          </p:nvSpPr>
          <p:spPr>
            <a:xfrm>
              <a:off x="330740" y="1935804"/>
              <a:ext cx="8161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Há situações em que não interessa o detalhe, mas sim o resultado total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30740" y="2429762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hlinkClick r:id="rId6"/>
                </a:rPr>
                <a:t>Lançamento de peso</a:t>
              </a:r>
              <a:endParaRPr lang="pt-BR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813243" y="2429762"/>
              <a:ext cx="2607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hlinkClick r:id="rId7"/>
                </a:rPr>
                <a:t>Lançamento de dardo</a:t>
              </a:r>
              <a:endParaRPr lang="pt-BR" dirty="0"/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447472" y="3054485"/>
            <a:ext cx="661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Nessas situações, o que importa é a velocidade com que sai o peso, com que sai o dardo.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447472" y="3592934"/>
            <a:ext cx="8122596" cy="726546"/>
            <a:chOff x="447472" y="3592934"/>
            <a:chExt cx="8122596" cy="726546"/>
          </a:xfrm>
        </p:grpSpPr>
        <p:sp>
          <p:nvSpPr>
            <p:cNvPr id="17" name="CaixaDeTexto 16"/>
            <p:cNvSpPr txBox="1"/>
            <p:nvPr/>
          </p:nvSpPr>
          <p:spPr>
            <a:xfrm>
              <a:off x="447472" y="3700816"/>
              <a:ext cx="8122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Veremos que isso está relacionado à grandeza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5455157" y="3592934"/>
                  <a:ext cx="1117101" cy="7265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5157" y="3592934"/>
                  <a:ext cx="1117101" cy="72654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CaixaDeTexto 18"/>
          <p:cNvSpPr txBox="1"/>
          <p:nvPr/>
        </p:nvSpPr>
        <p:spPr>
          <a:xfrm>
            <a:off x="447472" y="4182655"/>
            <a:ext cx="749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 jogos, costuma ser mais importante conhecer o impulso que a força – vamos construir esse conceito </a:t>
            </a:r>
            <a:r>
              <a:rPr lang="pt-BR"/>
              <a:t>e incorporá-lo </a:t>
            </a:r>
            <a:r>
              <a:rPr lang="pt-BR" dirty="0"/>
              <a:t>na nossa linguagem.</a:t>
            </a:r>
          </a:p>
        </p:txBody>
      </p:sp>
    </p:spTree>
    <p:extLst>
      <p:ext uri="{BB962C8B-B14F-4D97-AF65-F5344CB8AC3E}">
        <p14:creationId xmlns:p14="http://schemas.microsoft.com/office/powerpoint/2010/main" val="394234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13795"/>
            <a:ext cx="7753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6.1 Estudo de Colisões - Forças impulsivas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0" y="479810"/>
            <a:ext cx="6800527" cy="441950"/>
            <a:chOff x="0" y="479810"/>
            <a:chExt cx="6800527" cy="4419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5378728" y="479810"/>
                  <a:ext cx="1421799" cy="4140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pt-BR" sz="2400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8728" y="479810"/>
                  <a:ext cx="1421799" cy="41408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CaixaDeTexto 4"/>
            <p:cNvSpPr txBox="1"/>
            <p:nvPr/>
          </p:nvSpPr>
          <p:spPr>
            <a:xfrm>
              <a:off x="0" y="521650"/>
              <a:ext cx="5611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ª </a:t>
              </a:r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Lei de Newton para uma partícula de massa </a:t>
              </a:r>
              <a:r>
                <a:rPr lang="pt-BR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6145877" y="2824565"/>
            <a:ext cx="301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Vetor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 do referencial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08339" y="3845728"/>
            <a:ext cx="7345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Conservação da quantidade de movimento: lei fundamental da Física, relacionada a uma das simetrias da natureza  e precisava valer também dentro da Mecânica Newtoniana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989688" y="4430302"/>
            <a:ext cx="305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rgbClr val="0070C0"/>
                </a:solidFill>
              </a:rPr>
              <a:t>Simetria de Translação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308401" y="1072181"/>
            <a:ext cx="4289492" cy="1189031"/>
            <a:chOff x="308401" y="1072181"/>
            <a:chExt cx="4289492" cy="11890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308401" y="1590451"/>
                  <a:ext cx="1865126" cy="6707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401" y="1590451"/>
                  <a:ext cx="1865126" cy="67076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2123241" y="1588624"/>
                  <a:ext cx="2474652" cy="5464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241" y="1588624"/>
                  <a:ext cx="2474652" cy="54649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o explicativo retangular com cantos arredondados 2"/>
            <p:cNvSpPr/>
            <p:nvPr/>
          </p:nvSpPr>
          <p:spPr>
            <a:xfrm>
              <a:off x="2532109" y="1072181"/>
              <a:ext cx="1656915" cy="353802"/>
            </a:xfrm>
            <a:prstGeom prst="wedgeRoundRectCallout">
              <a:avLst>
                <a:gd name="adj1" fmla="val -18108"/>
                <a:gd name="adj2" fmla="val 145459"/>
                <a:gd name="adj3" fmla="val 16667"/>
              </a:avLst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pt-BR" dirty="0"/>
                <a:t> é constante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880401" y="870967"/>
            <a:ext cx="4163661" cy="1390245"/>
            <a:chOff x="4880401" y="870967"/>
            <a:chExt cx="4163661" cy="13902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4880401" y="1610649"/>
                  <a:ext cx="1639038" cy="5464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ent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ã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0401" y="1610649"/>
                  <a:ext cx="1639038" cy="5464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o explicativo em elipse 14"/>
            <p:cNvSpPr/>
            <p:nvPr/>
          </p:nvSpPr>
          <p:spPr>
            <a:xfrm>
              <a:off x="7215262" y="870967"/>
              <a:ext cx="1828800" cy="1390245"/>
            </a:xfrm>
            <a:prstGeom prst="wedgeEllipseCallout">
              <a:avLst>
                <a:gd name="adj1" fmla="val -82945"/>
                <a:gd name="adj2" fmla="val 12318"/>
              </a:avLst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Fórmula original de Newton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196738" y="2316935"/>
            <a:ext cx="7932923" cy="1133243"/>
            <a:chOff x="196738" y="2316935"/>
            <a:chExt cx="7932923" cy="11332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196739" y="3173179"/>
                  <a:ext cx="55231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𝑝𝑜𝑟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𝑖𝑠𝑠𝑜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𝑐h𝑎𝑚𝑎𝑑𝑎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𝑞𝑢𝑎𝑛𝑡𝑖𝑑𝑎𝑑𝑒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𝑚𝑜𝑣𝑖𝑚𝑒𝑛𝑡𝑜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𝑙𝑖𝑛𝑒𝑎𝑟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739" y="3173179"/>
                  <a:ext cx="5523115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827838" y="2778390"/>
                  <a:ext cx="8262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838" y="2778390"/>
                  <a:ext cx="826252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926" t="-46667" r="-41481" b="-2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CaixaDeTexto 15"/>
            <p:cNvSpPr txBox="1"/>
            <p:nvPr/>
          </p:nvSpPr>
          <p:spPr>
            <a:xfrm>
              <a:off x="196738" y="2316935"/>
              <a:ext cx="7932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Newton estabelece que o movimento é quantificado pela grandeza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395627" y="3470896"/>
                <a:ext cx="4763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A outra candidata da época era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27" y="3470896"/>
                <a:ext cx="476339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152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41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5789" y="968682"/>
            <a:ext cx="776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Uma colisão pode ser separada em 3 instantes distintos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81631" y="-97722"/>
            <a:ext cx="2282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Colisão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47023" y="1455589"/>
            <a:ext cx="51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Antes – Os corpos estão bem afastados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49514" y="1449225"/>
            <a:ext cx="2779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Força de interação </a:t>
            </a:r>
            <a:r>
              <a:rPr lang="pt-BR" dirty="0">
                <a:solidFill>
                  <a:srgbClr val="FF0000"/>
                </a:solidFill>
              </a:rPr>
              <a:t>NULA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88202" y="2751328"/>
            <a:ext cx="51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Depois – Os corpos estão bem afastados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49514" y="2751328"/>
            <a:ext cx="290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Força de interação </a:t>
            </a:r>
            <a:r>
              <a:rPr lang="pt-BR" dirty="0">
                <a:solidFill>
                  <a:srgbClr val="FF0000"/>
                </a:solidFill>
              </a:rPr>
              <a:t>NULA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47022" y="2081336"/>
            <a:ext cx="788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Durante – Forças opostas de mesma intensidade e duração muito curta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25789" y="509382"/>
            <a:ext cx="776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 uma colisão o movimento é alterado bruscamente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13208" y="3376755"/>
            <a:ext cx="737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Numa colisão, em geral, os tempos envolvidos são muito curtos e a força é muito intensa e complexa; tudo que importa é o impulso total</a:t>
            </a:r>
          </a:p>
        </p:txBody>
      </p:sp>
    </p:spTree>
    <p:extLst>
      <p:ext uri="{BB962C8B-B14F-4D97-AF65-F5344CB8AC3E}">
        <p14:creationId xmlns:p14="http://schemas.microsoft.com/office/powerpoint/2010/main" val="4885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aiba quais são os 3 tipos de acidente de trânsito mais fatai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90" y="718747"/>
            <a:ext cx="3008489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lisão elástica – Wikipédia, a enciclopédia liv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73" y="787715"/>
            <a:ext cx="2482924" cy="165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pressionante colisão entre duas galáxias em espiral na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8" y="2771472"/>
            <a:ext cx="1800880" cy="180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OCESSO SELETIVO UNIFICA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086" y="2771472"/>
            <a:ext cx="2706239" cy="180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fisicaevestibular.com.br/novo/wp-content/uploads/migracao/conservacao/i_2388133f1bc43cbc_html_72cad0a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323" y="2771472"/>
            <a:ext cx="2761348" cy="180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-63980"/>
            <a:ext cx="3943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Exemplo de colisões</a:t>
            </a:r>
          </a:p>
        </p:txBody>
      </p:sp>
    </p:spTree>
    <p:extLst>
      <p:ext uri="{BB962C8B-B14F-4D97-AF65-F5344CB8AC3E}">
        <p14:creationId xmlns:p14="http://schemas.microsoft.com/office/powerpoint/2010/main" val="162336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ETADECA"/>
          <p:cNvPicPr>
            <a:picLocks noChangeAspect="1" noChangeArrowheads="1"/>
          </p:cNvPicPr>
          <p:nvPr/>
        </p:nvPicPr>
        <p:blipFill>
          <a:blip r:embed="rId2" cstate="print"/>
          <a:srcRect l="14844"/>
          <a:stretch>
            <a:fillRect/>
          </a:stretch>
        </p:blipFill>
        <p:spPr bwMode="auto">
          <a:xfrm>
            <a:off x="1570293" y="3076881"/>
            <a:ext cx="5350286" cy="159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Decaimento radioat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24" y="523587"/>
            <a:ext cx="3266626" cy="244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71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MOS FÍSICOS: O ÁTOMO DE ERNEST RUTHERFORD (ENEM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6" y="570525"/>
            <a:ext cx="3671104" cy="19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4230" y="570525"/>
            <a:ext cx="2959586" cy="203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www.extremetech.com/wp-content/uploads/2019/01/CERN-LHC-e1547737523306-640x3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10" y="2895625"/>
            <a:ext cx="3122669" cy="175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 maior acelerador de partículas do mundo, o LHC, e religad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45" y="2895625"/>
            <a:ext cx="4975225" cy="177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96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7999" y="-63099"/>
            <a:ext cx="324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Forças Impulsivas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80622" y="795867"/>
                <a:ext cx="888717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descrição das colisões</a:t>
                </a:r>
              </a:p>
              <a:p>
                <a:pPr marL="1200150" lvl="2" indent="-285750">
                  <a:buFont typeface="Wingdings" panose="05000000000000000000" pitchFamily="2" charset="2"/>
                  <a:buChar char="Ø"/>
                </a:pP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As forças não são conhecidas em detalhes</a:t>
                </a:r>
              </a:p>
              <a:p>
                <a:pPr marL="1200150" lvl="2" indent="-285750">
                  <a:buFont typeface="Wingdings" panose="05000000000000000000" pitchFamily="2" charset="2"/>
                  <a:buChar char="Ø"/>
                </a:pP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Os objetos podem ser compostos por inúmeras partículas</a:t>
                </a:r>
              </a:p>
              <a:p>
                <a:pPr marL="1200150" lvl="2" indent="-285750">
                  <a:buFont typeface="Wingdings" panose="05000000000000000000" pitchFamily="2" charset="2"/>
                  <a:buChar char="Ø"/>
                </a:pP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Interações entre todas as partículas</a:t>
                </a:r>
              </a:p>
              <a:p>
                <a:pPr marL="1200150" lvl="2" indent="-285750">
                  <a:buFont typeface="Wingdings" panose="05000000000000000000" pitchFamily="2" charset="2"/>
                  <a:buChar char="Ø"/>
                </a:pP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Tempo de interação muito curto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22" y="795867"/>
                <a:ext cx="8887177" cy="1477328"/>
              </a:xfrm>
              <a:prstGeom prst="rect">
                <a:avLst/>
              </a:prstGeom>
              <a:blipFill>
                <a:blip r:embed="rId2"/>
                <a:stretch>
                  <a:fillRect l="-618" t="-2479" b="-57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626532" y="2421467"/>
            <a:ext cx="4080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Forças fundamentais da natureza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Gravitacional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Eletromagnética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Força forte (nuclear)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Força eletrofraca</a:t>
            </a:r>
          </a:p>
        </p:txBody>
      </p:sp>
    </p:spTree>
    <p:extLst>
      <p:ext uri="{BB962C8B-B14F-4D97-AF65-F5344CB8AC3E}">
        <p14:creationId xmlns:p14="http://schemas.microsoft.com/office/powerpoint/2010/main" val="226525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41200</TotalTime>
  <Words>1169</Words>
  <Application>Microsoft Office PowerPoint</Application>
  <PresentationFormat>Apresentação na tela (16:9)</PresentationFormat>
  <Paragraphs>186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18</vt:i4>
      </vt:variant>
    </vt:vector>
  </HeadingPairs>
  <TitlesOfParts>
    <vt:vector size="39" baseType="lpstr">
      <vt:lpstr>Arial</vt:lpstr>
      <vt:lpstr>Calibri</vt:lpstr>
      <vt:lpstr>Cambria Math</vt:lpstr>
      <vt:lpstr>Eau</vt:lpstr>
      <vt:lpstr>Eau Sans Bold</vt:lpstr>
      <vt:lpstr>Eau Sans Bold Lining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Grandezas deduzidas da 2ª lei de Newton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Tema de discussão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1850</cp:revision>
  <dcterms:created xsi:type="dcterms:W3CDTF">2016-03-09T00:36:12Z</dcterms:created>
  <dcterms:modified xsi:type="dcterms:W3CDTF">2022-08-23T19:50:01Z</dcterms:modified>
</cp:coreProperties>
</file>