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theme/theme6.xml" ContentType="application/vnd.openxmlformats-officedocument.theme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theme/theme7.xml" ContentType="application/vnd.openxmlformats-officedocument.theme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 bookmarkIdSeed="4">
  <p:sldMasterIdLst>
    <p:sldMasterId id="2147483648" r:id="rId1"/>
    <p:sldMasterId id="2147483748" r:id="rId2"/>
    <p:sldMasterId id="2147483672" r:id="rId3"/>
    <p:sldMasterId id="2147483760" r:id="rId4"/>
    <p:sldMasterId id="2147483724" r:id="rId5"/>
    <p:sldMasterId id="2147483772" r:id="rId6"/>
    <p:sldMasterId id="2147483736" r:id="rId7"/>
    <p:sldMasterId id="2147483784" r:id="rId8"/>
    <p:sldMasterId id="2147483720" r:id="rId9"/>
    <p:sldMasterId id="2147483721" r:id="rId10"/>
    <p:sldMasterId id="2147483722" r:id="rId11"/>
    <p:sldMasterId id="2147483723" r:id="rId12"/>
  </p:sldMasterIdLst>
  <p:notesMasterIdLst>
    <p:notesMasterId r:id="rId29"/>
  </p:notesMasterIdLst>
  <p:handoutMasterIdLst>
    <p:handoutMasterId r:id="rId30"/>
  </p:handoutMasterIdLst>
  <p:sldIdLst>
    <p:sldId id="447" r:id="rId13"/>
    <p:sldId id="608" r:id="rId14"/>
    <p:sldId id="594" r:id="rId15"/>
    <p:sldId id="605" r:id="rId16"/>
    <p:sldId id="595" r:id="rId17"/>
    <p:sldId id="596" r:id="rId18"/>
    <p:sldId id="597" r:id="rId19"/>
    <p:sldId id="604" r:id="rId20"/>
    <p:sldId id="599" r:id="rId21"/>
    <p:sldId id="600" r:id="rId22"/>
    <p:sldId id="606" r:id="rId23"/>
    <p:sldId id="603" r:id="rId24"/>
    <p:sldId id="607" r:id="rId25"/>
    <p:sldId id="601" r:id="rId26"/>
    <p:sldId id="602" r:id="rId27"/>
    <p:sldId id="592" r:id="rId2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4D4F"/>
    <a:srgbClr val="90272A"/>
    <a:srgbClr val="000000"/>
    <a:srgbClr val="7B2629"/>
    <a:srgbClr val="205C77"/>
    <a:srgbClr val="C0C1BF"/>
    <a:srgbClr val="505150"/>
    <a:srgbClr val="226A8A"/>
    <a:srgbClr val="0F6688"/>
    <a:srgbClr val="2B77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525" autoAdjust="0"/>
    <p:restoredTop sz="94630"/>
  </p:normalViewPr>
  <p:slideViewPr>
    <p:cSldViewPr snapToGrid="0" snapToObjects="1">
      <p:cViewPr varScale="1">
        <p:scale>
          <a:sx n="113" d="100"/>
          <a:sy n="113" d="100"/>
        </p:scale>
        <p:origin x="638" y="86"/>
      </p:cViewPr>
      <p:guideLst>
        <p:guide orient="horz" pos="162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26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handoutMaster" Target="handoutMasters/handoutMaster1.xml"/><Relationship Id="rId8" Type="http://schemas.openxmlformats.org/officeDocument/2006/relationships/slideMaster" Target="slideMasters/slideMaster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98DBC-2730-EC4E-A6BF-C4B5EDCC639A}" type="datetimeFigureOut">
              <a:rPr lang="en-US" smtClean="0"/>
              <a:t>8/23/2022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79F5C5-C41C-0542-A366-1F8DC1FCB3A8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88159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973D1-BC9A-4EEB-8C7C-54D973C31F64}" type="datetimeFigureOut">
              <a:rPr lang="pt-BR" smtClean="0"/>
              <a:t>23/08/2022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8F3358-085B-4A7D-A503-842E9EF8602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159280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1B9F337E-1A9C-492B-9F8B-3FE1295DB191}" type="slidenum">
              <a:rPr lang="pt-BR" altLang="en-US" smtClean="0"/>
              <a:pPr/>
              <a:t>1</a:t>
            </a:fld>
            <a:endParaRPr lang="pt-BR" altLang="en-US"/>
          </a:p>
        </p:txBody>
      </p:sp>
      <p:sp>
        <p:nvSpPr>
          <p:cNvPr id="51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4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883522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A5EFED5E-4924-4EDE-9F14-01434BAA8535}" type="slidenum">
              <a:rPr lang="pt-BR" altLang="en-US" smtClean="0">
                <a:latin typeface="Arial" panose="020B0604020202020204" pitchFamily="34" charset="0"/>
              </a:rPr>
              <a:pPr>
                <a:spcBef>
                  <a:spcPct val="0"/>
                </a:spcBef>
              </a:pPr>
              <a:t>3</a:t>
            </a:fld>
            <a:endParaRPr lang="pt-BR" altLang="en-US">
              <a:latin typeface="Arial" panose="020B0604020202020204" pitchFamily="34" charset="0"/>
            </a:endParaRPr>
          </a:p>
        </p:txBody>
      </p:sp>
      <p:sp>
        <p:nvSpPr>
          <p:cNvPr id="81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278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1575982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79800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54719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ítulo, clip-art 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5800" y="457200"/>
            <a:ext cx="7772400" cy="857250"/>
          </a:xfrm>
        </p:spPr>
        <p:txBody>
          <a:bodyPr/>
          <a:lstStyle/>
          <a:p>
            <a:r>
              <a:rPr lang="pt-BR"/>
              <a:t>Clique para editar o estilo do título mestre</a:t>
            </a:r>
          </a:p>
        </p:txBody>
      </p:sp>
      <p:sp>
        <p:nvSpPr>
          <p:cNvPr id="3" name="Espaço Reservado para Clip-art 2"/>
          <p:cNvSpPr>
            <a:spLocks noGrp="1"/>
          </p:cNvSpPr>
          <p:nvPr>
            <p:ph type="clipArt" sz="half" idx="1"/>
          </p:nvPr>
        </p:nvSpPr>
        <p:spPr>
          <a:xfrm>
            <a:off x="685800" y="1485900"/>
            <a:ext cx="3810000" cy="3086100"/>
          </a:xfrm>
        </p:spPr>
        <p:txBody>
          <a:bodyPr/>
          <a:lstStyle/>
          <a:p>
            <a:pPr lvl="0"/>
            <a:endParaRPr lang="pt-BR" noProof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648200" y="1485900"/>
            <a:ext cx="3810000" cy="3086100"/>
          </a:xfrm>
        </p:spPr>
        <p:txBody>
          <a:bodyPr/>
          <a:lstStyle/>
          <a:p>
            <a:pPr lvl="0"/>
            <a:r>
              <a:rPr lang="pt-BR"/>
              <a:t>Clique para editar os estilos do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858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3124200" y="4686300"/>
            <a:ext cx="28956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>
          <a:xfrm>
            <a:off x="6553200" y="4686300"/>
            <a:ext cx="1905000" cy="3429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768462-FC0F-4852-A39A-FEB1905C89B7}" type="slidenum">
              <a:rPr lang="en-US" altLang="pt-BR"/>
              <a:pPr>
                <a:defRPr/>
              </a:pPr>
              <a:t>‹nº›</a:t>
            </a:fld>
            <a:endParaRPr lang="en-US" altLang="pt-BR"/>
          </a:p>
        </p:txBody>
      </p:sp>
    </p:spTree>
    <p:extLst>
      <p:ext uri="{BB962C8B-B14F-4D97-AF65-F5344CB8AC3E}">
        <p14:creationId xmlns:p14="http://schemas.microsoft.com/office/powerpoint/2010/main" val="201536420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6149631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799823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1994413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482906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413141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624943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905933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9028855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33175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239101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7090361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82218970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52579317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88716507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358025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2496190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47898079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3212134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77741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173798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5157038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6831305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03731099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78420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4813021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1894743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274119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39235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170168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916160"/>
            <a:ext cx="8229600" cy="8572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6907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45948048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3152617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9469924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430089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0457920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12756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0263600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952606735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594906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5796164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589811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62697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025210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35974"/>
            <a:ext cx="4040188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025210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335974"/>
            <a:ext cx="4041775" cy="222649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9625744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505379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216780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682077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215749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0727146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876924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8008266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84833730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3621488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111896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4982996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8128890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32087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2156087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5993324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342009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8590225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3463716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08014477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631970380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55268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84959721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6440830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08841178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05338711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228044780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8960002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62148940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498496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8187650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3899506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rgbClr val="C0C1B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0291626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7283810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09852427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C0C1B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4230877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000604"/>
            <a:ext cx="4038600" cy="255031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22191843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32887"/>
            <a:ext cx="8229600" cy="779318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647383"/>
            <a:ext cx="4040188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647383"/>
            <a:ext cx="4041775" cy="202408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8013542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876136304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67278803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81491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814917"/>
            <a:ext cx="5111750" cy="377970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778001"/>
            <a:ext cx="3008313" cy="281662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2149557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105822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63802132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709084"/>
            <a:ext cx="2057400" cy="38855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709084"/>
            <a:ext cx="6019800" cy="3885539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53676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740833"/>
            <a:ext cx="5486400" cy="280484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833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4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59.xml"/><Relationship Id="rId7" Type="http://schemas.openxmlformats.org/officeDocument/2006/relationships/slideLayout" Target="../slideLayouts/slideLayout63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8.xml"/><Relationship Id="rId1" Type="http://schemas.openxmlformats.org/officeDocument/2006/relationships/slideLayout" Target="../slideLayouts/slideLayout57.xml"/><Relationship Id="rId6" Type="http://schemas.openxmlformats.org/officeDocument/2006/relationships/slideLayout" Target="../slideLayouts/slideLayout62.xml"/><Relationship Id="rId11" Type="http://schemas.openxmlformats.org/officeDocument/2006/relationships/slideLayout" Target="../slideLayouts/slideLayout67.xml"/><Relationship Id="rId5" Type="http://schemas.openxmlformats.org/officeDocument/2006/relationships/slideLayout" Target="../slideLayouts/slideLayout61.xml"/><Relationship Id="rId10" Type="http://schemas.openxmlformats.org/officeDocument/2006/relationships/slideLayout" Target="../slideLayouts/slideLayout66.xml"/><Relationship Id="rId4" Type="http://schemas.openxmlformats.org/officeDocument/2006/relationships/slideLayout" Target="../slideLayouts/slideLayout60.xml"/><Relationship Id="rId9" Type="http://schemas.openxmlformats.org/officeDocument/2006/relationships/slideLayout" Target="../slideLayouts/slideLayout65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5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70.xml"/><Relationship Id="rId7" Type="http://schemas.openxmlformats.org/officeDocument/2006/relationships/slideLayout" Target="../slideLayouts/slideLayout74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9.xml"/><Relationship Id="rId1" Type="http://schemas.openxmlformats.org/officeDocument/2006/relationships/slideLayout" Target="../slideLayouts/slideLayout68.xml"/><Relationship Id="rId6" Type="http://schemas.openxmlformats.org/officeDocument/2006/relationships/slideLayout" Target="../slideLayouts/slideLayout73.xml"/><Relationship Id="rId11" Type="http://schemas.openxmlformats.org/officeDocument/2006/relationships/slideLayout" Target="../slideLayouts/slideLayout78.xml"/><Relationship Id="rId5" Type="http://schemas.openxmlformats.org/officeDocument/2006/relationships/slideLayout" Target="../slideLayouts/slideLayout72.xml"/><Relationship Id="rId10" Type="http://schemas.openxmlformats.org/officeDocument/2006/relationships/slideLayout" Target="../slideLayouts/slideLayout77.xml"/><Relationship Id="rId4" Type="http://schemas.openxmlformats.org/officeDocument/2006/relationships/slideLayout" Target="../slideLayouts/slideLayout71.xml"/><Relationship Id="rId9" Type="http://schemas.openxmlformats.org/officeDocument/2006/relationships/slideLayout" Target="../slideLayouts/slideLayout76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6.xml"/><Relationship Id="rId13" Type="http://schemas.openxmlformats.org/officeDocument/2006/relationships/image" Target="../media/image4.png"/><Relationship Id="rId3" Type="http://schemas.openxmlformats.org/officeDocument/2006/relationships/slideLayout" Target="../slideLayouts/slideLayout81.xml"/><Relationship Id="rId7" Type="http://schemas.openxmlformats.org/officeDocument/2006/relationships/slideLayout" Target="../slideLayouts/slideLayout85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0.xml"/><Relationship Id="rId1" Type="http://schemas.openxmlformats.org/officeDocument/2006/relationships/slideLayout" Target="../slideLayouts/slideLayout79.xml"/><Relationship Id="rId6" Type="http://schemas.openxmlformats.org/officeDocument/2006/relationships/slideLayout" Target="../slideLayouts/slideLayout84.xml"/><Relationship Id="rId11" Type="http://schemas.openxmlformats.org/officeDocument/2006/relationships/slideLayout" Target="../slideLayouts/slideLayout89.xml"/><Relationship Id="rId5" Type="http://schemas.openxmlformats.org/officeDocument/2006/relationships/slideLayout" Target="../slideLayouts/slideLayout83.xml"/><Relationship Id="rId10" Type="http://schemas.openxmlformats.org/officeDocument/2006/relationships/slideLayout" Target="../slideLayouts/slideLayout88.xml"/><Relationship Id="rId4" Type="http://schemas.openxmlformats.org/officeDocument/2006/relationships/slideLayout" Target="../slideLayouts/slideLayout82.xml"/><Relationship Id="rId9" Type="http://schemas.openxmlformats.org/officeDocument/2006/relationships/slideLayout" Target="../slideLayouts/slideLayout87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220146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796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1314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3413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1314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92717"/>
            <a:ext cx="9142096" cy="35078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76241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rgbClr val="226A8A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505150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505150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505150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505150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830551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0F6688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56998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  <p:sldLayoutId id="2147483762" r:id="rId2"/>
    <p:sldLayoutId id="2147483763" r:id="rId3"/>
    <p:sldLayoutId id="2147483764" r:id="rId4"/>
    <p:sldLayoutId id="2147483765" r:id="rId5"/>
    <p:sldLayoutId id="2147483766" r:id="rId6"/>
    <p:sldLayoutId id="2147483767" r:id="rId7"/>
    <p:sldLayoutId id="2147483768" r:id="rId8"/>
    <p:sldLayoutId id="2147483769" r:id="rId9"/>
    <p:sldLayoutId id="2147483770" r:id="rId10"/>
    <p:sldLayoutId id="2147483771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65809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71697"/>
            <a:ext cx="9144000" cy="371803"/>
          </a:xfrm>
          <a:prstGeom prst="rect">
            <a:avLst/>
          </a:prstGeom>
          <a:solidFill>
            <a:srgbClr val="4D4D4F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6723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  <p:sldLayoutId id="2147483780" r:id="rId8"/>
    <p:sldLayoutId id="2147483781" r:id="rId9"/>
    <p:sldLayoutId id="2147483782" r:id="rId10"/>
    <p:sldLayoutId id="2147483783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5117798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073816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53166"/>
            <a:ext cx="8229600" cy="1895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Rectangle 3"/>
          <p:cNvSpPr/>
          <p:nvPr userDrawn="1"/>
        </p:nvSpPr>
        <p:spPr>
          <a:xfrm>
            <a:off x="0" y="4782207"/>
            <a:ext cx="9144000" cy="361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0223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86" r:id="rId2"/>
    <p:sldLayoutId id="2147483787" r:id="rId3"/>
    <p:sldLayoutId id="2147483788" r:id="rId4"/>
    <p:sldLayoutId id="2147483789" r:id="rId5"/>
    <p:sldLayoutId id="2147483790" r:id="rId6"/>
    <p:sldLayoutId id="2147483791" r:id="rId7"/>
    <p:sldLayoutId id="2147483792" r:id="rId8"/>
    <p:sldLayoutId id="2147483793" r:id="rId9"/>
    <p:sldLayoutId id="2147483794" r:id="rId10"/>
    <p:sldLayoutId id="2147483795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2096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987143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0" i="0" kern="1200">
          <a:solidFill>
            <a:schemeClr val="bg1"/>
          </a:solidFill>
          <a:latin typeface="Eau Sans Bold Lining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b="0" i="0" kern="1200">
          <a:solidFill>
            <a:srgbClr val="C0C1BF"/>
          </a:solidFill>
          <a:latin typeface="Eau Sans Bold"/>
          <a:ea typeface="+mn-ea"/>
          <a:cs typeface="Eau Sans Bold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b="0" i="0" kern="1200">
          <a:solidFill>
            <a:srgbClr val="C0C1BF"/>
          </a:solidFill>
          <a:latin typeface="Eau Sans Bold"/>
          <a:ea typeface="+mn-ea"/>
          <a:cs typeface="Eau Sans Bold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b="0" i="0" kern="1200">
          <a:solidFill>
            <a:srgbClr val="C0C1BF"/>
          </a:solidFill>
          <a:latin typeface="Eau Sans Bold"/>
          <a:ea typeface="+mn-ea"/>
          <a:cs typeface="Eau Sans Bold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b="0" i="0" kern="1200">
          <a:solidFill>
            <a:srgbClr val="C0C1BF"/>
          </a:solidFill>
          <a:latin typeface="Eau Sans Bold"/>
          <a:ea typeface="+mn-ea"/>
          <a:cs typeface="Eau Sans Bold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medina@if.usp.br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g"/><Relationship Id="rId4" Type="http://schemas.openxmlformats.org/officeDocument/2006/relationships/hyperlink" Target="mailto:vanin@if.usp.br" TargetMode="Externa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oleObject" Target="../embeddings/oleObject5.bin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13" Type="http://schemas.openxmlformats.org/officeDocument/2006/relationships/image" Target="../media/image38.png"/><Relationship Id="rId18" Type="http://schemas.openxmlformats.org/officeDocument/2006/relationships/image" Target="../media/image43.png"/><Relationship Id="rId3" Type="http://schemas.openxmlformats.org/officeDocument/2006/relationships/image" Target="../media/image28.png"/><Relationship Id="rId21" Type="http://schemas.openxmlformats.org/officeDocument/2006/relationships/image" Target="../media/image46.png"/><Relationship Id="rId7" Type="http://schemas.openxmlformats.org/officeDocument/2006/relationships/image" Target="../media/image32.png"/><Relationship Id="rId12" Type="http://schemas.openxmlformats.org/officeDocument/2006/relationships/image" Target="../media/image37.png"/><Relationship Id="rId17" Type="http://schemas.openxmlformats.org/officeDocument/2006/relationships/image" Target="../media/image42.png"/><Relationship Id="rId2" Type="http://schemas.openxmlformats.org/officeDocument/2006/relationships/image" Target="../media/image27.png"/><Relationship Id="rId16" Type="http://schemas.openxmlformats.org/officeDocument/2006/relationships/image" Target="../media/image41.png"/><Relationship Id="rId20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11" Type="http://schemas.openxmlformats.org/officeDocument/2006/relationships/image" Target="../media/image36.png"/><Relationship Id="rId5" Type="http://schemas.openxmlformats.org/officeDocument/2006/relationships/image" Target="../media/image30.png"/><Relationship Id="rId15" Type="http://schemas.openxmlformats.org/officeDocument/2006/relationships/image" Target="../media/image40.png"/><Relationship Id="rId10" Type="http://schemas.openxmlformats.org/officeDocument/2006/relationships/image" Target="../media/image35.png"/><Relationship Id="rId19" Type="http://schemas.openxmlformats.org/officeDocument/2006/relationships/image" Target="../media/image44.png"/><Relationship Id="rId4" Type="http://schemas.openxmlformats.org/officeDocument/2006/relationships/image" Target="../media/image29.png"/><Relationship Id="rId9" Type="http://schemas.openxmlformats.org/officeDocument/2006/relationships/image" Target="../media/image34.png"/><Relationship Id="rId14" Type="http://schemas.openxmlformats.org/officeDocument/2006/relationships/image" Target="../media/image39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phet.colorado.edu/sims/cheerpj/motion-series/latest/motion-series.html?simulation=forces-and-motion&amp;locale=pt_BR" TargetMode="Externa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13" Type="http://schemas.openxmlformats.org/officeDocument/2006/relationships/image" Target="../media/image20.png"/><Relationship Id="rId3" Type="http://schemas.openxmlformats.org/officeDocument/2006/relationships/image" Target="../media/image14.png"/><Relationship Id="rId7" Type="http://schemas.openxmlformats.org/officeDocument/2006/relationships/image" Target="../media/image13.wmf"/><Relationship Id="rId1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8.png"/><Relationship Id="rId5" Type="http://schemas.openxmlformats.org/officeDocument/2006/relationships/image" Target="../media/image12.wmf"/><Relationship Id="rId10" Type="http://schemas.openxmlformats.org/officeDocument/2006/relationships/image" Target="../media/image17.png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101600" y="-108347"/>
            <a:ext cx="8048116" cy="1195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1" hangingPunct="1">
              <a:defRPr/>
            </a:pPr>
            <a: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Mecânica</a:t>
            </a:r>
            <a:br>
              <a:rPr lang="pt-BR" sz="3200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</a:br>
            <a:r>
              <a:rPr lang="pt-BR" b="1" kern="0" dirty="0">
                <a:ea typeface="+mj-ea"/>
                <a:cs typeface="Arial" pitchFamily="34" charset="0"/>
              </a:rPr>
              <a:t>4300153 - Segundo Semestre </a:t>
            </a:r>
            <a:r>
              <a:rPr lang="pt-BR" b="1" kern="0">
                <a:ea typeface="+mj-ea"/>
                <a:cs typeface="Arial" pitchFamily="34" charset="0"/>
              </a:rPr>
              <a:t>de 2022</a:t>
            </a:r>
            <a:endParaRPr lang="pt-BR" b="1" kern="0" dirty="0">
              <a:ea typeface="+mj-ea"/>
              <a:cs typeface="Arial" pitchFamily="34" charset="0"/>
            </a:endParaRPr>
          </a:p>
          <a:p>
            <a:pPr algn="ctr">
              <a:defRPr/>
            </a:pPr>
            <a:r>
              <a:rPr lang="pt-BR" b="1" kern="0" dirty="0">
                <a:solidFill>
                  <a:srgbClr val="FF0000"/>
                </a:solidFill>
                <a:ea typeface="+mj-ea"/>
                <a:cs typeface="Arial" pitchFamily="34" charset="0"/>
              </a:rPr>
              <a:t>Aula 2 – </a:t>
            </a:r>
            <a:r>
              <a:rPr lang="pt-BR" b="1" kern="0" dirty="0">
                <a:solidFill>
                  <a:srgbClr val="FF0000"/>
                </a:solidFill>
                <a:cs typeface="Arial" pitchFamily="34" charset="0"/>
              </a:rPr>
              <a:t>Propagação das Incertezas</a:t>
            </a:r>
            <a:endParaRPr lang="pt-BR" b="1" kern="0" dirty="0">
              <a:solidFill>
                <a:srgbClr val="FF0000"/>
              </a:solidFill>
              <a:ea typeface="+mj-ea"/>
              <a:cs typeface="Arial" pitchFamily="34" charset="0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1587245" y="4062250"/>
            <a:ext cx="5076825" cy="9039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 err="1"/>
              <a:t>Nilberto</a:t>
            </a:r>
            <a:r>
              <a:rPr lang="pt-BR" sz="1600" b="1" kern="0" dirty="0"/>
              <a:t> H. Medina e </a:t>
            </a:r>
            <a:r>
              <a:rPr lang="pt-BR" sz="1600" b="1" kern="0" dirty="0" err="1"/>
              <a:t>Vito</a:t>
            </a:r>
            <a:r>
              <a:rPr lang="pt-BR" sz="1600" b="1" kern="0" dirty="0"/>
              <a:t> </a:t>
            </a:r>
            <a:r>
              <a:rPr lang="pt-BR" sz="1600" b="1" kern="0" dirty="0" err="1"/>
              <a:t>Vanin</a:t>
            </a:r>
            <a:endParaRPr lang="pt-BR" sz="1600" b="1" kern="0" dirty="0"/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  <a:hlinkClick r:id="rId3"/>
              </a:rPr>
              <a:t>medina@if.usp.br</a:t>
            </a:r>
            <a:r>
              <a:rPr lang="pt-BR" sz="1600" b="1" kern="0" dirty="0">
                <a:solidFill>
                  <a:srgbClr val="002060"/>
                </a:solidFill>
              </a:rPr>
              <a:t>, </a:t>
            </a:r>
            <a:r>
              <a:rPr lang="pt-BR" sz="1600" b="1" kern="0" dirty="0">
                <a:solidFill>
                  <a:srgbClr val="002060"/>
                </a:solidFill>
                <a:hlinkClick r:id="rId4"/>
              </a:rPr>
              <a:t>vanin@if.usp.br</a:t>
            </a:r>
            <a:endParaRPr lang="pt-BR" sz="1600" b="1" kern="0" dirty="0">
              <a:solidFill>
                <a:srgbClr val="002060"/>
              </a:solidFill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  <a:defRPr/>
            </a:pPr>
            <a:r>
              <a:rPr lang="pt-BR" sz="1600" b="1" kern="0" dirty="0">
                <a:solidFill>
                  <a:srgbClr val="002060"/>
                </a:solidFill>
              </a:rPr>
              <a:t>18/08/2022</a:t>
            </a:r>
          </a:p>
        </p:txBody>
      </p:sp>
      <p:sp>
        <p:nvSpPr>
          <p:cNvPr id="2" name="AutoShape 6" descr="Resultado de imagem para galileo galilei"/>
          <p:cNvSpPr>
            <a:spLocks noChangeAspect="1" noChangeArrowheads="1"/>
          </p:cNvSpPr>
          <p:nvPr/>
        </p:nvSpPr>
        <p:spPr bwMode="auto">
          <a:xfrm>
            <a:off x="1259681" y="-108347"/>
            <a:ext cx="2286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68580" tIns="34290" rIns="68580" bIns="34290" numCol="1" anchor="t" anchorCtr="0" compatLnSpc="1">
            <a:prstTxWarp prst="textNoShape">
              <a:avLst/>
            </a:prstTxWarp>
          </a:bodyPr>
          <a:lstStyle/>
          <a:p>
            <a:endParaRPr lang="en-US" sz="1350"/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4124" y="980584"/>
            <a:ext cx="4319002" cy="3081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8467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Espaço Reservado para Conteúdo 2"/>
          <p:cNvSpPr>
            <a:spLocks noGrp="1"/>
          </p:cNvSpPr>
          <p:nvPr>
            <p:ph idx="1"/>
          </p:nvPr>
        </p:nvSpPr>
        <p:spPr>
          <a:xfrm>
            <a:off x="321548" y="766489"/>
            <a:ext cx="7691668" cy="3529013"/>
          </a:xfrm>
        </p:spPr>
        <p:txBody>
          <a:bodyPr>
            <a:normAutofit fontScale="70000" lnSpcReduction="20000"/>
          </a:bodyPr>
          <a:lstStyle/>
          <a:p>
            <a:r>
              <a:rPr lang="pt-BR" altLang="en-US" dirty="0"/>
              <a:t>Exemplo. Várias medidas do tamanho de um objeto com uma régua</a:t>
            </a:r>
          </a:p>
          <a:p>
            <a:endParaRPr lang="pt-BR" altLang="en-US" dirty="0"/>
          </a:p>
          <a:p>
            <a:pPr lvl="1"/>
            <a:r>
              <a:rPr lang="pt-BR" altLang="en-US" dirty="0"/>
              <a:t>       </a:t>
            </a:r>
            <a:r>
              <a:rPr lang="pt-BR" altLang="en-US" dirty="0" err="1"/>
              <a:t>σ</a:t>
            </a:r>
            <a:r>
              <a:rPr lang="pt-BR" altLang="en-US" i="1" baseline="-25000" dirty="0" err="1"/>
              <a:t>L</a:t>
            </a:r>
            <a:r>
              <a:rPr lang="pt-BR" altLang="en-US" i="1" baseline="-40000" dirty="0" err="1"/>
              <a:t>instr</a:t>
            </a:r>
            <a:r>
              <a:rPr lang="pt-BR" altLang="en-US" i="1" baseline="-40000" dirty="0"/>
              <a:t> </a:t>
            </a:r>
            <a:r>
              <a:rPr lang="pt-BR" altLang="en-US" i="1" dirty="0"/>
              <a:t>= 0,5 mm                   </a:t>
            </a:r>
            <a:r>
              <a:rPr lang="el-GR" altLang="en-US" dirty="0"/>
              <a:t>σ</a:t>
            </a:r>
            <a:r>
              <a:rPr lang="pt-BR" altLang="en-US" i="1" baseline="-25000" dirty="0" err="1"/>
              <a:t>L</a:t>
            </a:r>
            <a:r>
              <a:rPr lang="pt-BR" altLang="en-US" i="1" baseline="-40000" dirty="0" err="1"/>
              <a:t>estat</a:t>
            </a:r>
            <a:endParaRPr lang="pt-BR" altLang="en-US" i="1" baseline="-40000" dirty="0"/>
          </a:p>
          <a:p>
            <a:pPr lvl="1"/>
            <a:endParaRPr lang="pt-BR" altLang="en-US" i="1" baseline="-40000" dirty="0"/>
          </a:p>
          <a:p>
            <a:pPr marL="457200" lvl="1" indent="0">
              <a:buNone/>
            </a:pPr>
            <a:r>
              <a:rPr lang="pt-BR" altLang="en-US" dirty="0"/>
              <a:t> </a:t>
            </a:r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endParaRPr lang="pt-BR" altLang="en-US" dirty="0"/>
          </a:p>
          <a:p>
            <a:pPr lvl="1"/>
            <a:r>
              <a:rPr lang="pt-BR" altLang="en-US" dirty="0"/>
              <a:t>Caso um tipo de incerteza seja dominante, pode-se ignorar a outra (</a:t>
            </a:r>
            <a:r>
              <a:rPr lang="pt-BR" altLang="en-US" dirty="0">
                <a:solidFill>
                  <a:schemeClr val="accent2">
                    <a:lumMod val="75000"/>
                  </a:schemeClr>
                </a:solidFill>
              </a:rPr>
              <a:t>na prática, um fator 3 entre os desvios permite ignorar completamente a outra incerteza</a:t>
            </a:r>
            <a:r>
              <a:rPr lang="pt-BR" altLang="en-US" dirty="0"/>
              <a:t>)</a:t>
            </a:r>
          </a:p>
        </p:txBody>
      </p:sp>
      <p:graphicFrame>
        <p:nvGraphicFramePr>
          <p:cNvPr id="205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3039380"/>
              </p:ext>
            </p:extLst>
          </p:nvPr>
        </p:nvGraphicFramePr>
        <p:xfrm>
          <a:off x="1916052" y="2383272"/>
          <a:ext cx="2944415" cy="6536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371600" imgH="304800" progId="Equation.3">
                  <p:embed/>
                </p:oleObj>
              </mc:Choice>
              <mc:Fallback>
                <p:oleObj name="Equation" r:id="rId2" imgW="1371600" imgH="304800" progId="Equation.3">
                  <p:embed/>
                  <p:pic>
                    <p:nvPicPr>
                      <p:cNvPr id="205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16052" y="2383272"/>
                        <a:ext cx="2944415" cy="65365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237326" y="59639"/>
            <a:ext cx="47814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dirty="0">
                <a:solidFill>
                  <a:srgbClr val="0070C0"/>
                </a:solidFill>
              </a:rPr>
              <a:t>Qual é a incerteza de uma medida?</a:t>
            </a:r>
            <a:endParaRPr lang="pt-BR" dirty="0"/>
          </a:p>
        </p:txBody>
      </p:sp>
      <p:sp>
        <p:nvSpPr>
          <p:cNvPr id="4" name="Texto explicativo em forma de nuvem 3"/>
          <p:cNvSpPr/>
          <p:nvPr/>
        </p:nvSpPr>
        <p:spPr>
          <a:xfrm>
            <a:off x="6581670" y="1170256"/>
            <a:ext cx="2562330" cy="1866670"/>
          </a:xfrm>
          <a:prstGeom prst="cloudCallout">
            <a:avLst>
              <a:gd name="adj1" fmla="val -91865"/>
              <a:gd name="adj2" fmla="val -10171"/>
            </a:avLst>
          </a:prstGeom>
          <a:solidFill>
            <a:schemeClr val="tx2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1600" dirty="0"/>
              <a:t>Só pode ser estimada por repetição e comparação das medições </a:t>
            </a:r>
          </a:p>
        </p:txBody>
      </p:sp>
    </p:spTree>
    <p:extLst>
      <p:ext uri="{BB962C8B-B14F-4D97-AF65-F5344CB8AC3E}">
        <p14:creationId xmlns:p14="http://schemas.microsoft.com/office/powerpoint/2010/main" val="3695395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0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5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2" grpId="0" uiExpand="1" build="p" bldLvl="2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09330" y="0"/>
            <a:ext cx="7563679" cy="466749"/>
          </a:xfrm>
        </p:spPr>
        <p:txBody>
          <a:bodyPr>
            <a:normAutofit/>
          </a:bodyPr>
          <a:lstStyle/>
          <a:p>
            <a:r>
              <a:rPr lang="pt-BR" sz="2000" dirty="0"/>
              <a:t>Quando a grandeza de interesse é função da grandeza medida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196817" y="595724"/>
            <a:ext cx="864573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/>
              <a:t>Imagine que se pretende medir a área de um quadrado e tudo que se pode usar é uma régua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CaixaDeTexto 6"/>
              <p:cNvSpPr txBox="1"/>
              <p:nvPr/>
            </p:nvSpPr>
            <p:spPr>
              <a:xfrm>
                <a:off x="2622619" y="1028022"/>
                <a:ext cx="6029011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Com uma régua, a experimentadora encontra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𝑎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=3,10(5)</m:t>
                    </m:r>
                  </m:oMath>
                </a14:m>
                <a:r>
                  <a:rPr lang="pt-BR" sz="1600" dirty="0"/>
                  <a:t> cm</a:t>
                </a:r>
              </a:p>
            </p:txBody>
          </p:sp>
        </mc:Choice>
        <mc:Fallback xmlns="">
          <p:sp>
            <p:nvSpPr>
              <p:cNvPr id="7" name="CaixaDeTexto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19" y="1028022"/>
                <a:ext cx="6029011" cy="338554"/>
              </a:xfrm>
              <a:prstGeom prst="rect">
                <a:avLst/>
              </a:prstGeom>
              <a:blipFill rotWithShape="0">
                <a:blip r:embed="rId2"/>
                <a:stretch>
                  <a:fillRect l="-506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2622619" y="1418363"/>
                <a:ext cx="5727560" cy="3385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pt-BR" sz="1600" dirty="0"/>
                  <a:t>A estimativa da área é </a:t>
                </a:r>
                <a14:m>
                  <m:oMath xmlns:m="http://schemas.openxmlformats.org/officeDocument/2006/math"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(3,10)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pt-BR" sz="1600" b="0" i="1" smtClean="0">
                        <a:latin typeface="Cambria Math" panose="02040503050406030204" pitchFamily="18" charset="0"/>
                      </a:rPr>
                      <m:t>=9,61 </m:t>
                    </m:r>
                    <m:sSup>
                      <m:sSupPr>
                        <m:ctrlPr>
                          <a:rPr lang="pt-BR" sz="16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pt-BR" sz="1600" b="0" i="0" smtClean="0">
                            <a:latin typeface="Cambria Math" panose="02040503050406030204" pitchFamily="18" charset="0"/>
                          </a:rPr>
                          <m:t>cm</m:t>
                        </m:r>
                      </m:e>
                      <m: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pt-BR" sz="1600" dirty="0"/>
                  <a:t> </a:t>
                </a:r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22619" y="1418363"/>
                <a:ext cx="5727560" cy="338554"/>
              </a:xfrm>
              <a:prstGeom prst="rect">
                <a:avLst/>
              </a:prstGeom>
              <a:blipFill>
                <a:blip r:embed="rId3"/>
                <a:stretch>
                  <a:fillRect l="-532" t="-5455" b="-2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Grupo 21"/>
          <p:cNvGrpSpPr/>
          <p:nvPr/>
        </p:nvGrpSpPr>
        <p:grpSpPr>
          <a:xfrm>
            <a:off x="472272" y="994447"/>
            <a:ext cx="1464448" cy="1385130"/>
            <a:chOff x="472272" y="994447"/>
            <a:chExt cx="1464448" cy="1385130"/>
          </a:xfrm>
        </p:grpSpPr>
        <p:sp>
          <p:nvSpPr>
            <p:cNvPr id="5" name="CaixaDeTexto 4"/>
            <p:cNvSpPr txBox="1"/>
            <p:nvPr/>
          </p:nvSpPr>
          <p:spPr>
            <a:xfrm>
              <a:off x="861547" y="2041023"/>
              <a:ext cx="301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</a:t>
              </a:r>
            </a:p>
          </p:txBody>
        </p:sp>
        <p:sp>
          <p:nvSpPr>
            <p:cNvPr id="6" name="CaixaDeTexto 5"/>
            <p:cNvSpPr txBox="1"/>
            <p:nvPr/>
          </p:nvSpPr>
          <p:spPr>
            <a:xfrm>
              <a:off x="1635269" y="1303474"/>
              <a:ext cx="30145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</a:t>
              </a:r>
            </a:p>
          </p:txBody>
        </p:sp>
        <p:sp>
          <p:nvSpPr>
            <p:cNvPr id="12" name="Retângulo 11"/>
            <p:cNvSpPr/>
            <p:nvPr/>
          </p:nvSpPr>
          <p:spPr>
            <a:xfrm>
              <a:off x="472272" y="994447"/>
              <a:ext cx="1080000" cy="10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/>
                <a:t>S</a:t>
              </a:r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2622619" y="2051768"/>
            <a:ext cx="6029011" cy="749607"/>
            <a:chOff x="2622619" y="2051768"/>
            <a:chExt cx="6029011" cy="749607"/>
          </a:xfrm>
        </p:grpSpPr>
        <p:sp>
          <p:nvSpPr>
            <p:cNvPr id="14" name="CaixaDeTexto 13"/>
            <p:cNvSpPr txBox="1"/>
            <p:nvPr/>
          </p:nvSpPr>
          <p:spPr>
            <a:xfrm>
              <a:off x="2622619" y="2051768"/>
              <a:ext cx="6029011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/>
                <a:t>Ao construir um quadrado de lado </a:t>
              </a:r>
              <a:r>
                <a:rPr lang="pt-BR" sz="1600" dirty="0" err="1"/>
                <a:t>a+</a:t>
              </a:r>
              <a:r>
                <a:rPr lang="pt-BR" sz="1600" dirty="0" err="1">
                  <a:latin typeface="Symbol" panose="05050102010706020507" pitchFamily="18" charset="2"/>
                </a:rPr>
                <a:t>s</a:t>
              </a:r>
              <a:r>
                <a:rPr lang="pt-BR" sz="1600" dirty="0"/>
                <a:t>, encontra uma área 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2622619" y="2555154"/>
                  <a:ext cx="563571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</m:sub>
                        </m:sSub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</m:d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+2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=9,61+0,31+0,0025≅9,92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22619" y="2555154"/>
                  <a:ext cx="5635710" cy="246221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 l="-216" r="-216" b="-14634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/>
          <p:cNvGrpSpPr/>
          <p:nvPr/>
        </p:nvGrpSpPr>
        <p:grpSpPr>
          <a:xfrm>
            <a:off x="2590368" y="3120872"/>
            <a:ext cx="6379779" cy="812395"/>
            <a:chOff x="2590368" y="3120872"/>
            <a:chExt cx="6379779" cy="81239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590368" y="3120872"/>
                  <a:ext cx="6379779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/>
                    <a:t>A estimativa do desvio-padrão da área é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=9,92−9,61=0,31</m:t>
                      </m:r>
                    </m:oMath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90368" y="3120872"/>
                  <a:ext cx="6379779" cy="338554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574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3900959" y="3656268"/>
                  <a:ext cx="2768130" cy="276999"/>
                </a:xfrm>
                <a:prstGeom prst="rect">
                  <a:avLst/>
                </a:prstGeom>
                <a:solidFill>
                  <a:srgbClr val="FFFF00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=9,61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31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=9,6</m:t>
                        </m:r>
                        <m:d>
                          <m:d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e>
                        </m:d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sSup>
                          <m:sSupPr>
                            <m:ctrlPr>
                              <a:rPr lang="pt-BR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𝑚</m:t>
                            </m:r>
                          </m:e>
                          <m:sup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00959" y="3656268"/>
                  <a:ext cx="2768130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1542" t="-2222" r="-220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9" name="CaixaDeTexto 18"/>
          <p:cNvSpPr txBox="1"/>
          <p:nvPr/>
        </p:nvSpPr>
        <p:spPr>
          <a:xfrm>
            <a:off x="1877770" y="4130109"/>
            <a:ext cx="72172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É possível encontrar regras para estimar aproximadamente o desvio-padrão de qualquer função de grandezas que flutuam estatisticamente</a:t>
            </a:r>
          </a:p>
        </p:txBody>
      </p:sp>
      <p:sp>
        <p:nvSpPr>
          <p:cNvPr id="20" name="Texto explicativo em elipse 19"/>
          <p:cNvSpPr/>
          <p:nvPr/>
        </p:nvSpPr>
        <p:spPr>
          <a:xfrm>
            <a:off x="1190321" y="2096702"/>
            <a:ext cx="1354968" cy="1023456"/>
          </a:xfrm>
          <a:prstGeom prst="wedgeEllipseCallout">
            <a:avLst>
              <a:gd name="adj1" fmla="val -55739"/>
              <a:gd name="adj2" fmla="val 71146"/>
            </a:avLst>
          </a:prstGeom>
          <a:solidFill>
            <a:schemeClr val="accent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Desvio-padrão da área</a:t>
            </a:r>
          </a:p>
        </p:txBody>
      </p:sp>
      <p:grpSp>
        <p:nvGrpSpPr>
          <p:cNvPr id="21" name="Grupo 20"/>
          <p:cNvGrpSpPr/>
          <p:nvPr/>
        </p:nvGrpSpPr>
        <p:grpSpPr>
          <a:xfrm>
            <a:off x="364272" y="3283524"/>
            <a:ext cx="1844032" cy="1477526"/>
            <a:chOff x="364272" y="3283524"/>
            <a:chExt cx="1844032" cy="1477526"/>
          </a:xfrm>
        </p:grpSpPr>
        <p:sp>
          <p:nvSpPr>
            <p:cNvPr id="9" name="Retângulo 8"/>
            <p:cNvSpPr/>
            <p:nvPr/>
          </p:nvSpPr>
          <p:spPr>
            <a:xfrm>
              <a:off x="364272" y="3283524"/>
              <a:ext cx="1188000" cy="1188000"/>
            </a:xfrm>
            <a:prstGeom prst="rect">
              <a:avLst/>
            </a:prstGeom>
            <a:solidFill>
              <a:schemeClr val="accent2">
                <a:lumMod val="60000"/>
                <a:lumOff val="40000"/>
              </a:schemeClr>
            </a:solidFill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 i="1" dirty="0"/>
            </a:p>
          </p:txBody>
        </p:sp>
        <p:sp>
          <p:nvSpPr>
            <p:cNvPr id="11" name="CaixaDeTexto 10"/>
            <p:cNvSpPr txBox="1"/>
            <p:nvPr/>
          </p:nvSpPr>
          <p:spPr>
            <a:xfrm>
              <a:off x="1540466" y="3594713"/>
              <a:ext cx="667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 + </a:t>
              </a:r>
              <a:r>
                <a:rPr lang="pt-BR" sz="16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13" name="CaixaDeTexto 12"/>
            <p:cNvSpPr txBox="1"/>
            <p:nvPr/>
          </p:nvSpPr>
          <p:spPr>
            <a:xfrm>
              <a:off x="522483" y="4422496"/>
              <a:ext cx="66783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i="1" dirty="0"/>
                <a:t>a + </a:t>
              </a:r>
              <a:r>
                <a:rPr lang="pt-BR" sz="1600" i="1" dirty="0">
                  <a:latin typeface="Symbol" panose="05050102010706020507" pitchFamily="18" charset="2"/>
                </a:rPr>
                <a:t>s</a:t>
              </a:r>
            </a:p>
          </p:txBody>
        </p:sp>
        <p:sp>
          <p:nvSpPr>
            <p:cNvPr id="4" name="Retângulo 3"/>
            <p:cNvSpPr/>
            <p:nvPr/>
          </p:nvSpPr>
          <p:spPr>
            <a:xfrm>
              <a:off x="364272" y="3383084"/>
              <a:ext cx="1080000" cy="1080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pt-BR" i="1" dirty="0"/>
                <a:t>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314658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9" grpId="0"/>
      <p:bldP spid="2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46582" y="-6980"/>
            <a:ext cx="418111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400" dirty="0">
                <a:solidFill>
                  <a:srgbClr val="0070C0"/>
                </a:solidFill>
              </a:rPr>
              <a:t>Propagação de incertezas</a:t>
            </a:r>
          </a:p>
        </p:txBody>
      </p:sp>
      <p:grpSp>
        <p:nvGrpSpPr>
          <p:cNvPr id="27" name="Grupo 26"/>
          <p:cNvGrpSpPr/>
          <p:nvPr/>
        </p:nvGrpSpPr>
        <p:grpSpPr>
          <a:xfrm>
            <a:off x="883159" y="2135243"/>
            <a:ext cx="2519750" cy="468783"/>
            <a:chOff x="883159" y="2135243"/>
            <a:chExt cx="2519750" cy="468783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CaixaDeTexto 10"/>
                <p:cNvSpPr txBox="1"/>
                <p:nvPr/>
              </p:nvSpPr>
              <p:spPr>
                <a:xfrm>
                  <a:off x="2536005" y="2135243"/>
                  <a:ext cx="866904" cy="468783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1" name="CaixaDeTexto 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36005" y="2135243"/>
                  <a:ext cx="866904" cy="468783"/>
                </a:xfrm>
                <a:prstGeom prst="rect">
                  <a:avLst/>
                </a:prstGeom>
                <a:blipFill rotWithShape="0">
                  <a:blip r:embed="rId2"/>
                  <a:stretch>
                    <a:fillRect l="-2113" b="-1428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883159" y="2213461"/>
                  <a:ext cx="67223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83159" y="2213461"/>
                  <a:ext cx="672235" cy="246221"/>
                </a:xfrm>
                <a:prstGeom prst="rect">
                  <a:avLst/>
                </a:prstGeom>
                <a:blipFill rotWithShape="0">
                  <a:blip r:embed="rId3"/>
                  <a:stretch>
                    <a:fillRect l="-6364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4" name="Grupo 23"/>
          <p:cNvGrpSpPr/>
          <p:nvPr/>
        </p:nvGrpSpPr>
        <p:grpSpPr>
          <a:xfrm>
            <a:off x="710890" y="479057"/>
            <a:ext cx="7126954" cy="660437"/>
            <a:chOff x="710890" y="479057"/>
            <a:chExt cx="7126954" cy="66043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CaixaDeTexto 12"/>
                <p:cNvSpPr txBox="1"/>
                <p:nvPr/>
              </p:nvSpPr>
              <p:spPr>
                <a:xfrm>
                  <a:off x="710890" y="479057"/>
                  <a:ext cx="1825115" cy="66043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Sup>
                          <m:sSubSup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≈</m:t>
                        </m:r>
                        <m:nary>
                          <m:naryPr>
                            <m:chr m:val="∑"/>
                            <m:subHide m:val="on"/>
                            <m:sup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/>
                          <m:sup/>
                          <m:e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sSup>
                                  <m:sSupPr>
                                    <m:ctrlPr>
                                      <a:rPr lang="pt-BR" sz="160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ctrlPr>
                                          <a:rPr lang="pt-BR" sz="160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f>
                                          <m:fPr>
                                            <m:ctrlP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fPr>
                                          <m:num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𝑑𝑦</m:t>
                                            </m:r>
                                          </m:num>
                                          <m:den>
                                            <m:r>
                                              <a:rPr lang="pt-BR" sz="1600" i="1">
                                                <a:latin typeface="Cambria Math" panose="02040503050406030204" pitchFamily="18" charset="0"/>
                                              </a:rPr>
                                              <m:t>𝑑</m:t>
                                            </m:r>
                                            <m:sSub>
                                              <m:sSubPr>
                                                <m:ctrlP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𝑥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pt-BR" sz="16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b>
                                            </m:sSub>
                                          </m:den>
                                        </m:f>
                                      </m:e>
                                    </m:d>
                                  </m:e>
                                  <m:sup>
                                    <m:r>
                                      <a:rPr lang="pt-BR" sz="16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𝑥𝑖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e>
                        </m:nary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3" name="CaixaDeTexto 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10890" y="479057"/>
                  <a:ext cx="1825115" cy="660437"/>
                </a:xfrm>
                <a:prstGeom prst="rect">
                  <a:avLst/>
                </a:prstGeom>
                <a:blipFill rotWithShape="0"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CaixaDeTexto 13"/>
                <p:cNvSpPr txBox="1"/>
                <p:nvPr/>
              </p:nvSpPr>
              <p:spPr>
                <a:xfrm>
                  <a:off x="2980424" y="680279"/>
                  <a:ext cx="4857420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r>
                    <a:rPr lang="pt-BR" sz="1600" dirty="0"/>
                    <a:t>q</a:t>
                  </a:r>
                  <a:r>
                    <a:rPr lang="pt-BR" sz="1600" b="0" dirty="0"/>
                    <a:t>uando 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(</m:t>
                      </m:r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</m:t>
                      </m:r>
                    </m:oMath>
                  </a14:m>
                  <a:r>
                    <a:rPr lang="pt-BR" sz="16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,…)</m:t>
                      </m:r>
                    </m:oMath>
                  </a14:m>
                  <a:r>
                    <a:rPr lang="pt-BR" sz="1600" dirty="0"/>
                    <a:t> com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</m:oMath>
                  </a14:m>
                  <a:r>
                    <a:rPr lang="pt-BR" sz="1600" dirty="0"/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,… </m:t>
                      </m:r>
                      <m:r>
                        <m:rPr>
                          <m:sty m:val="p"/>
                        </m:rPr>
                        <a:rPr lang="pt-BR" sz="1600" b="0" i="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independentes</m:t>
                      </m:r>
                    </m:oMath>
                  </a14:m>
                  <a:r>
                    <a:rPr lang="pt-BR" sz="1600" dirty="0">
                      <a:solidFill>
                        <a:srgbClr val="FF0000"/>
                      </a:solidFill>
                    </a:rPr>
                    <a:t> </a:t>
                  </a:r>
                  <a:endParaRPr lang="pt-BR" sz="1600" dirty="0"/>
                </a:p>
              </p:txBody>
            </p:sp>
          </mc:Choice>
          <mc:Fallback xmlns="">
            <p:sp>
              <p:nvSpPr>
                <p:cNvPr id="14" name="CaixaDeTexto 1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424" y="680279"/>
                  <a:ext cx="4857420" cy="246221"/>
                </a:xfrm>
                <a:prstGeom prst="rect">
                  <a:avLst/>
                </a:prstGeom>
                <a:blipFill rotWithShape="0">
                  <a:blip r:embed="rId5"/>
                  <a:stretch>
                    <a:fillRect l="-2635" t="-27500" b="-500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6" name="Grupo 25"/>
          <p:cNvGrpSpPr/>
          <p:nvPr/>
        </p:nvGrpSpPr>
        <p:grpSpPr>
          <a:xfrm>
            <a:off x="892453" y="1286999"/>
            <a:ext cx="2736706" cy="627455"/>
            <a:chOff x="892453" y="1286999"/>
            <a:chExt cx="2736706" cy="627455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" name="CaixaDeTexto 2"/>
                <p:cNvSpPr txBox="1"/>
                <p:nvPr/>
              </p:nvSpPr>
              <p:spPr>
                <a:xfrm>
                  <a:off x="919318" y="1286999"/>
                  <a:ext cx="923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3" name="CaixaDeTexto 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9318" y="1286999"/>
                  <a:ext cx="923522" cy="246221"/>
                </a:xfrm>
                <a:prstGeom prst="rect">
                  <a:avLst/>
                </a:prstGeom>
                <a:blipFill rotWithShape="0">
                  <a:blip r:embed="rId6"/>
                  <a:stretch>
                    <a:fillRect l="-4636" r="-3974" b="-2439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892453" y="1668233"/>
                  <a:ext cx="923522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92453" y="1668233"/>
                  <a:ext cx="923522" cy="246221"/>
                </a:xfrm>
                <a:prstGeom prst="rect">
                  <a:avLst/>
                </a:prstGeom>
                <a:blipFill rotWithShape="0">
                  <a:blip r:embed="rId7"/>
                  <a:stretch>
                    <a:fillRect l="-4605" r="-3289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CaixaDeTexto 6"/>
                <p:cNvSpPr txBox="1"/>
                <p:nvPr/>
              </p:nvSpPr>
              <p:spPr>
                <a:xfrm>
                  <a:off x="2331688" y="1455810"/>
                  <a:ext cx="1297471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sSubSup>
                          <m:sSub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𝑎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𝑏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bSup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7" name="CaixaDeTexto 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31688" y="1455810"/>
                  <a:ext cx="1297471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2222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5" name="Chave direita 14"/>
            <p:cNvSpPr/>
            <p:nvPr/>
          </p:nvSpPr>
          <p:spPr>
            <a:xfrm>
              <a:off x="1968375" y="1286999"/>
              <a:ext cx="221625" cy="627455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28" name="Grupo 27"/>
          <p:cNvGrpSpPr/>
          <p:nvPr/>
        </p:nvGrpSpPr>
        <p:grpSpPr>
          <a:xfrm>
            <a:off x="146582" y="2695479"/>
            <a:ext cx="3729728" cy="303436"/>
            <a:chOff x="146582" y="2695479"/>
            <a:chExt cx="3729728" cy="303436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146582" y="2695479"/>
                  <a:ext cx="2259465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𝑦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𝑐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pt-BR" sz="1600" dirty="0"/>
                    <a:t>, </a:t>
                  </a:r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com c = constante</a:t>
                  </a:r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6582" y="2695479"/>
                  <a:ext cx="2259465" cy="246221"/>
                </a:xfrm>
                <a:prstGeom prst="rect">
                  <a:avLst/>
                </a:prstGeom>
                <a:blipFill>
                  <a:blip r:embed="rId9"/>
                  <a:stretch>
                    <a:fillRect l="-3235" t="-24390" r="-3235" b="-4878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CaixaDeTexto 16"/>
                <p:cNvSpPr txBox="1"/>
                <p:nvPr/>
              </p:nvSpPr>
              <p:spPr>
                <a:xfrm>
                  <a:off x="2980424" y="2733265"/>
                  <a:ext cx="895886" cy="265650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sz="16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𝑦</m:t>
                            </m:r>
                          </m:sub>
                        </m:sSub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𝑐</m:t>
                        </m:r>
                        <m:r>
                          <a:rPr lang="pt-BR" sz="1600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sSub>
                          <m:sSub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7" name="CaixaDeTexto 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80424" y="2733265"/>
                  <a:ext cx="895886" cy="265650"/>
                </a:xfrm>
                <a:prstGeom prst="rect">
                  <a:avLst/>
                </a:prstGeom>
                <a:blipFill rotWithShape="0">
                  <a:blip r:embed="rId10"/>
                  <a:stretch>
                    <a:fillRect l="-2721" b="-2045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30" name="Grupo 29"/>
          <p:cNvGrpSpPr/>
          <p:nvPr/>
        </p:nvGrpSpPr>
        <p:grpSpPr>
          <a:xfrm>
            <a:off x="1513866" y="3788245"/>
            <a:ext cx="2754087" cy="771509"/>
            <a:chOff x="1513866" y="3788245"/>
            <a:chExt cx="2754087" cy="7715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1513866" y="4210812"/>
                  <a:ext cx="2754087" cy="34894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pt-BR" sz="1600" b="0" i="0" smtClean="0">
                          <a:latin typeface="Cambria Math" panose="02040503050406030204" pitchFamily="18" charset="0"/>
                        </a:rPr>
                        <m:t>Se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 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𝑏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&lt;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  <m:f>
                        <m:f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sz="16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sz="16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</a:rPr>
                                <m:t>𝑎</m:t>
                              </m:r>
                            </m:sub>
                          </m:sSub>
                        </m:num>
                        <m:den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, </m:t>
                      </m:r>
                    </m:oMath>
                  </a14:m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pode-se ignorar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pt-BR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sz="16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sz="1600" i="1">
                              <a:latin typeface="Cambria Math" panose="02040503050406030204" pitchFamily="18" charset="0"/>
                            </a:rPr>
                            <m:t>𝑏</m:t>
                          </m:r>
                        </m:sub>
                      </m:sSub>
                    </m:oMath>
                  </a14:m>
                  <a:r>
                    <a:rPr lang="pt-BR" sz="1600" dirty="0"/>
                    <a:t> </a:t>
                  </a:r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13866" y="4210812"/>
                  <a:ext cx="2754087" cy="348942"/>
                </a:xfrm>
                <a:prstGeom prst="rect">
                  <a:avLst/>
                </a:prstGeom>
                <a:blipFill>
                  <a:blip r:embed="rId11"/>
                  <a:stretch>
                    <a:fillRect l="-2434" t="-5263" b="-19298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20" name="Conector de seta reta 19"/>
            <p:cNvCxnSpPr/>
            <p:nvPr/>
          </p:nvCxnSpPr>
          <p:spPr>
            <a:xfrm flipV="1">
              <a:off x="3196985" y="3788245"/>
              <a:ext cx="1" cy="42256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 w="lg" len="lg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3" name="Grupo 22"/>
          <p:cNvGrpSpPr/>
          <p:nvPr/>
        </p:nvGrpSpPr>
        <p:grpSpPr>
          <a:xfrm>
            <a:off x="4133476" y="1827557"/>
            <a:ext cx="4942430" cy="933864"/>
            <a:chOff x="4201570" y="2010946"/>
            <a:chExt cx="4942430" cy="93386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CaixaDeTexto 20"/>
                <p:cNvSpPr txBox="1"/>
                <p:nvPr/>
              </p:nvSpPr>
              <p:spPr>
                <a:xfrm>
                  <a:off x="4201570" y="2010946"/>
                  <a:ext cx="4942430" cy="338554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pt-BR" sz="16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Exemplo do quadrado com a=3,10 (5) cm     </a:t>
                  </a:r>
                  <a:r>
                    <a:rPr lang="pt-BR" sz="1600" dirty="0"/>
                    <a:t>   (</a:t>
                  </a:r>
                  <a14:m>
                    <m:oMath xmlns:m="http://schemas.openxmlformats.org/officeDocument/2006/math"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𝑆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pt-BR" sz="16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e>
                        <m:sup>
                          <m:r>
                            <a:rPr lang="pt-BR" sz="16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a14:m>
                  <a:r>
                    <a:rPr lang="pt-BR" sz="1600" dirty="0"/>
                    <a:t>)</a:t>
                  </a:r>
                </a:p>
              </p:txBody>
            </p:sp>
          </mc:Choice>
          <mc:Fallback xmlns="">
            <p:sp>
              <p:nvSpPr>
                <p:cNvPr id="21" name="CaixaDeTexto 2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201570" y="2010946"/>
                  <a:ext cx="4942430" cy="338554"/>
                </a:xfrm>
                <a:prstGeom prst="rect">
                  <a:avLst/>
                </a:prstGeom>
                <a:blipFill>
                  <a:blip r:embed="rId12"/>
                  <a:stretch>
                    <a:fillRect l="-617" t="-5455" b="-23636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CaixaDeTexto 21"/>
                <p:cNvSpPr txBox="1"/>
                <p:nvPr/>
              </p:nvSpPr>
              <p:spPr>
                <a:xfrm>
                  <a:off x="4383520" y="2451149"/>
                  <a:ext cx="4511556" cy="49366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𝑆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∙</m:t>
                            </m:r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0,05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sSubSup>
                          <m:sSubSup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sSubSupPr>
                          <m:e>
                            <m:r>
                              <a:rPr lang="pt-BR" sz="16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𝑆</m:t>
                            </m:r>
                          </m:sub>
                          <m:sup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 </m:t>
                            </m:r>
                          </m:sup>
                        </m:sSubSup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sSup>
                          <m:sSup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3,1</m:t>
                            </m:r>
                          </m:e>
                          <m:sup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0,1</m:t>
                            </m:r>
                          </m:num>
                          <m:den>
                            <m:r>
                              <a:rPr lang="pt-BR" sz="1600" i="1">
                                <a:latin typeface="Cambria Math" panose="02040503050406030204" pitchFamily="18" charset="0"/>
                              </a:rPr>
                              <m:t>3,1</m:t>
                            </m:r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=0,31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22" name="CaixaDeTexto 2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83520" y="2451149"/>
                  <a:ext cx="4511556" cy="493661"/>
                </a:xfrm>
                <a:prstGeom prst="rect">
                  <a:avLst/>
                </a:prstGeom>
                <a:blipFill rotWithShape="0">
                  <a:blip r:embed="rId1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9" name="Grupo 28"/>
          <p:cNvGrpSpPr/>
          <p:nvPr/>
        </p:nvGrpSpPr>
        <p:grpSpPr>
          <a:xfrm>
            <a:off x="454495" y="3223234"/>
            <a:ext cx="2885309" cy="781627"/>
            <a:chOff x="454495" y="3223234"/>
            <a:chExt cx="2885309" cy="781627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" name="CaixaDeTexto 4"/>
                <p:cNvSpPr txBox="1"/>
                <p:nvPr/>
              </p:nvSpPr>
              <p:spPr>
                <a:xfrm>
                  <a:off x="663995" y="3247191"/>
                  <a:ext cx="673453" cy="24622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𝑎𝑏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5" name="CaixaDeTexto 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3995" y="3247191"/>
                  <a:ext cx="673453" cy="246221"/>
                </a:xfrm>
                <a:prstGeom prst="rect">
                  <a:avLst/>
                </a:prstGeom>
                <a:blipFill rotWithShape="0">
                  <a:blip r:embed="rId14"/>
                  <a:stretch>
                    <a:fillRect l="-6364" r="-5455" b="-27500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CaixaDeTexto 5"/>
                <p:cNvSpPr txBox="1"/>
                <p:nvPr/>
              </p:nvSpPr>
              <p:spPr>
                <a:xfrm>
                  <a:off x="454495" y="3577809"/>
                  <a:ext cx="1016774" cy="421719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𝑎</m:t>
                            </m:r>
                          </m:num>
                          <m:den>
                            <m: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den>
                        </m:f>
                      </m:oMath>
                    </m:oMathPara>
                  </a14:m>
                  <a:endParaRPr lang="pt-BR" sz="1600" b="0" dirty="0"/>
                </a:p>
              </p:txBody>
            </p:sp>
          </mc:Choice>
          <mc:Fallback xmlns="">
            <p:sp>
              <p:nvSpPr>
                <p:cNvPr id="6" name="CaixaDeTexto 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54495" y="3577809"/>
                  <a:ext cx="1016774" cy="421719"/>
                </a:xfrm>
                <a:prstGeom prst="rect">
                  <a:avLst/>
                </a:prstGeom>
                <a:blipFill rotWithShape="0">
                  <a:blip r:embed="rId15"/>
                  <a:stretch>
                    <a:fillRect b="-15942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" name="CaixaDeTexto 9"/>
                <p:cNvSpPr txBox="1"/>
                <p:nvPr/>
              </p:nvSpPr>
              <p:spPr>
                <a:xfrm>
                  <a:off x="2087217" y="3223234"/>
                  <a:ext cx="1252587" cy="542841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sub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  <m:r>
                          <a:rPr lang="pt-BR" sz="16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f>
                          <m:fPr>
                            <m:ctrlPr>
                              <a:rPr lang="pt-BR" sz="16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Sup>
                              <m:sSub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bSupPr>
                              <m:e>
                                <m:r>
                                  <a:rPr lang="pt-BR" sz="16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b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𝑏</m:t>
                                </m:r>
                              </m:sub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bSup>
                          </m:num>
                          <m:den>
                            <m:sSup>
                              <m:sSupPr>
                                <m:ctrlPr>
                                  <a:rPr lang="pt-BR" sz="16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</a:rPr>
                                  <m:t>𝑏</m:t>
                                </m:r>
                              </m:e>
                              <m:sup>
                                <m:r>
                                  <a:rPr lang="pt-BR" sz="1600" i="1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den>
                        </m:f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0" name="CaixaDeTexto 9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87217" y="3223234"/>
                  <a:ext cx="1252587" cy="542841"/>
                </a:xfrm>
                <a:prstGeom prst="rect">
                  <a:avLst/>
                </a:prstGeom>
                <a:blipFill rotWithShape="0">
                  <a:blip r:embed="rId1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5" name="Chave direita 24"/>
            <p:cNvSpPr/>
            <p:nvPr/>
          </p:nvSpPr>
          <p:spPr>
            <a:xfrm>
              <a:off x="1725070" y="3252524"/>
              <a:ext cx="243305" cy="752337"/>
            </a:xfrm>
            <a:prstGeom prst="rightBrace">
              <a:avLst/>
            </a:prstGeom>
            <a:ln>
              <a:solidFill>
                <a:srgbClr val="0070C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</p:grpSp>
      <p:grpSp>
        <p:nvGrpSpPr>
          <p:cNvPr id="45" name="Grupo 44"/>
          <p:cNvGrpSpPr/>
          <p:nvPr/>
        </p:nvGrpSpPr>
        <p:grpSpPr>
          <a:xfrm>
            <a:off x="5619574" y="4206976"/>
            <a:ext cx="3248803" cy="549368"/>
            <a:chOff x="5619574" y="4206976"/>
            <a:chExt cx="3248803" cy="549368"/>
          </a:xfrm>
        </p:grpSpPr>
        <p:sp>
          <p:nvSpPr>
            <p:cNvPr id="33" name="Retângulo 32"/>
            <p:cNvSpPr/>
            <p:nvPr/>
          </p:nvSpPr>
          <p:spPr>
            <a:xfrm>
              <a:off x="5619574" y="4206976"/>
              <a:ext cx="3240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4" name="Retângulo 33"/>
            <p:cNvSpPr/>
            <p:nvPr/>
          </p:nvSpPr>
          <p:spPr>
            <a:xfrm>
              <a:off x="5619574" y="4224976"/>
              <a:ext cx="2880000" cy="1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CaixaDeTexto 38"/>
                <p:cNvSpPr txBox="1"/>
                <p:nvPr/>
              </p:nvSpPr>
              <p:spPr>
                <a:xfrm>
                  <a:off x="6733331" y="4422976"/>
                  <a:ext cx="32624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2</m:t>
                        </m:r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9" name="CaixaDeTexto 3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733331" y="4422976"/>
                  <a:ext cx="326243" cy="276999"/>
                </a:xfrm>
                <a:prstGeom prst="rect">
                  <a:avLst/>
                </a:prstGeom>
                <a:blipFill rotWithShape="0">
                  <a:blip r:embed="rId17"/>
                  <a:stretch>
                    <a:fillRect l="-16981" r="-13208" b="-8889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" name="CaixaDeTexto 40"/>
                <p:cNvSpPr txBox="1"/>
                <p:nvPr/>
              </p:nvSpPr>
              <p:spPr>
                <a:xfrm>
                  <a:off x="8437682" y="4479345"/>
                  <a:ext cx="43069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  <m: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41" name="CaixaDeTexto 4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37682" y="4479345"/>
                  <a:ext cx="430695" cy="276999"/>
                </a:xfrm>
                <a:prstGeom prst="rect">
                  <a:avLst/>
                </a:prstGeom>
                <a:blipFill rotWithShape="0">
                  <a:blip r:embed="rId18"/>
                  <a:stretch>
                    <a:fillRect l="-9859" b="-1333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4" name="Grupo 43"/>
          <p:cNvGrpSpPr/>
          <p:nvPr/>
        </p:nvGrpSpPr>
        <p:grpSpPr>
          <a:xfrm>
            <a:off x="4182866" y="2917720"/>
            <a:ext cx="4944188" cy="928199"/>
            <a:chOff x="4182866" y="2917720"/>
            <a:chExt cx="4944188" cy="928199"/>
          </a:xfrm>
        </p:grpSpPr>
        <p:sp>
          <p:nvSpPr>
            <p:cNvPr id="32" name="Retângulo 31"/>
            <p:cNvSpPr/>
            <p:nvPr/>
          </p:nvSpPr>
          <p:spPr>
            <a:xfrm>
              <a:off x="5619574" y="3629919"/>
              <a:ext cx="1620000" cy="216000"/>
            </a:xfrm>
            <a:prstGeom prst="rect">
              <a:avLst/>
            </a:prstGeom>
            <a:solidFill>
              <a:srgbClr val="00B0F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1" name="Retângulo 30"/>
            <p:cNvSpPr/>
            <p:nvPr/>
          </p:nvSpPr>
          <p:spPr>
            <a:xfrm>
              <a:off x="5619574" y="3647919"/>
              <a:ext cx="1440000" cy="180000"/>
            </a:xfrm>
            <a:prstGeom prst="rect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5" name="CaixaDeTexto 34"/>
                <p:cNvSpPr txBox="1"/>
                <p:nvPr/>
              </p:nvSpPr>
              <p:spPr>
                <a:xfrm>
                  <a:off x="6141571" y="3334920"/>
                  <a:ext cx="19800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35" name="CaixaDeTexto 3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41571" y="3334920"/>
                  <a:ext cx="198003" cy="276999"/>
                </a:xfrm>
                <a:prstGeom prst="rect">
                  <a:avLst/>
                </a:prstGeom>
                <a:blipFill rotWithShape="0">
                  <a:blip r:embed="rId19"/>
                  <a:stretch>
                    <a:fillRect l="-15152" r="-9091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CaixaDeTexto 35"/>
                <p:cNvSpPr txBox="1"/>
                <p:nvPr/>
              </p:nvSpPr>
              <p:spPr>
                <a:xfrm>
                  <a:off x="7047010" y="3300810"/>
                  <a:ext cx="30245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pt-BR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pt-BR" b="0" i="1" smtClean="0">
                                <a:solidFill>
                                  <a:srgbClr val="00B0F0"/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sub>
                        </m:sSub>
                      </m:oMath>
                    </m:oMathPara>
                  </a14:m>
                  <a:endParaRPr lang="pt-BR" dirty="0">
                    <a:solidFill>
                      <a:srgbClr val="00B0F0"/>
                    </a:solidFill>
                  </a:endParaRPr>
                </a:p>
              </p:txBody>
            </p:sp>
          </mc:Choice>
          <mc:Fallback xmlns="">
            <p:sp>
              <p:nvSpPr>
                <p:cNvPr id="36" name="CaixaDeTexto 3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47010" y="3300810"/>
                  <a:ext cx="302454" cy="276999"/>
                </a:xfrm>
                <a:prstGeom prst="rect">
                  <a:avLst/>
                </a:prstGeom>
                <a:blipFill rotWithShape="0">
                  <a:blip r:embed="rId20"/>
                  <a:stretch>
                    <a:fillRect l="-10000" b="-13043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" name="CaixaDeTexto 41"/>
            <p:cNvSpPr txBox="1"/>
            <p:nvPr/>
          </p:nvSpPr>
          <p:spPr>
            <a:xfrm>
              <a:off x="4182866" y="2917720"/>
              <a:ext cx="4944188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sz="16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Fatores de escala propagam para o desvio-padrão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3" name="CaixaDeTexto 42"/>
              <p:cNvSpPr txBox="1"/>
              <p:nvPr/>
            </p:nvSpPr>
            <p:spPr>
              <a:xfrm>
                <a:off x="6324565" y="3898029"/>
                <a:ext cx="408766" cy="2769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×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2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3" name="CaixaDeTexto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24565" y="3898029"/>
                <a:ext cx="408766" cy="276999"/>
              </a:xfrm>
              <a:prstGeom prst="rect">
                <a:avLst/>
              </a:prstGeom>
              <a:blipFill rotWithShape="0">
                <a:blip r:embed="rId21"/>
                <a:stretch>
                  <a:fillRect l="-8824" r="-11765" b="-869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4572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1968867" y="-24429"/>
            <a:ext cx="4481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>
                <a:solidFill>
                  <a:srgbClr val="0070C0"/>
                </a:solidFill>
              </a:rPr>
              <a:t>Cálculo da incerteza da velocidade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tângulo 2"/>
              <p:cNvSpPr/>
              <p:nvPr/>
            </p:nvSpPr>
            <p:spPr>
              <a:xfrm>
                <a:off x="2896288" y="1250358"/>
                <a:ext cx="1592424" cy="40402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𝑎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𝑏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3" name="Retângulo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6288" y="1250358"/>
                <a:ext cx="1592424" cy="404021"/>
              </a:xfrm>
              <a:prstGeom prst="rect">
                <a:avLst/>
              </a:prstGeom>
              <a:blipFill>
                <a:blip r:embed="rId2"/>
                <a:stretch>
                  <a:fillRect b="-4545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CaixaDeTexto 3"/>
              <p:cNvSpPr txBox="1"/>
              <p:nvPr/>
            </p:nvSpPr>
            <p:spPr>
              <a:xfrm>
                <a:off x="544691" y="520364"/>
                <a:ext cx="1323054" cy="5211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t-BR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4" name="CaixaDeTexto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4691" y="520364"/>
                <a:ext cx="1323054" cy="52110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tângulo 4"/>
              <p:cNvSpPr/>
              <p:nvPr/>
            </p:nvSpPr>
            <p:spPr>
              <a:xfrm>
                <a:off x="340588" y="1999028"/>
                <a:ext cx="2555700" cy="678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3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+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5" name="Retângulo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0588" y="1999028"/>
                <a:ext cx="2555700" cy="67877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Retângulo 5"/>
              <p:cNvSpPr/>
              <p:nvPr/>
            </p:nvSpPr>
            <p:spPr>
              <a:xfrm>
                <a:off x="3692500" y="2104271"/>
                <a:ext cx="2445285" cy="39844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𝑚𝑎𝑠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  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𝑐𝑜𝑛𝑠𝑡𝑎𝑛𝑡𝑒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6" name="Retângulo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92500" y="2104271"/>
                <a:ext cx="2445285" cy="39844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tângulo 6"/>
              <p:cNvSpPr/>
              <p:nvPr/>
            </p:nvSpPr>
            <p:spPr>
              <a:xfrm>
                <a:off x="454868" y="3143010"/>
                <a:ext cx="2012538" cy="67877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sSup>
                            <m:sSup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(</m:t>
                      </m:r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>
                          <m:r>
                            <a:rPr lang="pt-BR" i="1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bSup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7" name="Retângulo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868" y="3143010"/>
                <a:ext cx="2012538" cy="67877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CaixaDeTexto 7"/>
              <p:cNvSpPr txBox="1"/>
              <p:nvPr/>
            </p:nvSpPr>
            <p:spPr>
              <a:xfrm>
                <a:off x="469445" y="1250358"/>
                <a:ext cx="1652888" cy="52578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r>
                        <a:rPr lang="pt-BR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(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3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t-BR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num>
                        <m:den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8" name="CaixaDeTexto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9445" y="1250358"/>
                <a:ext cx="1652888" cy="52578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tângulo 8"/>
              <p:cNvSpPr/>
              <p:nvPr/>
            </p:nvSpPr>
            <p:spPr>
              <a:xfrm>
                <a:off x="4209496" y="3145853"/>
                <a:ext cx="1768241" cy="6127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𝑣</m:t>
                          </m:r>
                        </m:sub>
                        <m:sup/>
                      </m:sSubSup>
                      <m:r>
                        <a:rPr lang="pt-BR" i="1"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</m:rad>
                      <m:f>
                        <m:fPr>
                          <m:ctrlPr>
                            <a:rPr lang="pt-B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pt-BR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den>
                      </m:f>
                      <m:sSubSup>
                        <m:sSubSupPr>
                          <m:ctrlPr>
                            <a:rPr lang="pt-BR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pt-BR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𝜎</m:t>
                          </m:r>
                        </m:e>
                        <m:sub>
                          <m: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sub>
                        <m:sup/>
                      </m:sSubSup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9" name="Retângulo 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09496" y="3145853"/>
                <a:ext cx="1768241" cy="612732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Seta para a Direita 9"/>
          <p:cNvSpPr/>
          <p:nvPr/>
        </p:nvSpPr>
        <p:spPr>
          <a:xfrm>
            <a:off x="2813002" y="3450583"/>
            <a:ext cx="802717" cy="179096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4537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8" grpId="0"/>
      <p:bldP spid="9" grpId="0"/>
      <p:bldP spid="1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 descr="Diagonal para cima larga"/>
          <p:cNvSpPr>
            <a:spLocks noChangeArrowheads="1"/>
          </p:cNvSpPr>
          <p:nvPr/>
        </p:nvSpPr>
        <p:spPr bwMode="auto">
          <a:xfrm>
            <a:off x="2730104" y="2840359"/>
            <a:ext cx="1143000" cy="228600"/>
          </a:xfrm>
          <a:prstGeom prst="rect">
            <a:avLst/>
          </a:prstGeom>
          <a:solidFill>
            <a:srgbClr val="FF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6787" name="Rectangle 3" descr="Diagonal para baixo larga"/>
          <p:cNvSpPr>
            <a:spLocks noChangeArrowheads="1"/>
          </p:cNvSpPr>
          <p:nvPr/>
        </p:nvSpPr>
        <p:spPr bwMode="auto">
          <a:xfrm>
            <a:off x="3587354" y="3068959"/>
            <a:ext cx="2857500" cy="228600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en-US" altLang="en-US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432983" y="1120933"/>
            <a:ext cx="7908941" cy="2623108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1800" dirty="0"/>
              <a:t>É preciso levar em consideração sempre a incerteza de medida</a:t>
            </a:r>
          </a:p>
          <a:p>
            <a:pPr eaLnBrk="1" hangingPunct="1"/>
            <a:r>
              <a:rPr lang="pt-BR" altLang="en-US" sz="1800" dirty="0"/>
              <a:t>Como devemos considerar a incerteza, nos perguntamos se as medidas são </a:t>
            </a:r>
            <a:r>
              <a:rPr lang="pt-BR" altLang="en-US" sz="1800" dirty="0">
                <a:solidFill>
                  <a:srgbClr val="FF0000"/>
                </a:solidFill>
              </a:rPr>
              <a:t>compatíveis</a:t>
            </a:r>
            <a:r>
              <a:rPr lang="pt-BR" altLang="en-US" sz="1800" dirty="0"/>
              <a:t> ao invés de “iguais”</a:t>
            </a:r>
          </a:p>
          <a:p>
            <a:pPr eaLnBrk="1" hangingPunct="1"/>
            <a:r>
              <a:rPr lang="pt-BR" altLang="en-US" sz="1800" dirty="0"/>
              <a:t>Por exemplo, </a:t>
            </a:r>
            <a:r>
              <a:rPr lang="pt-BR" altLang="en-US" sz="1800" dirty="0">
                <a:solidFill>
                  <a:srgbClr val="FF0000"/>
                </a:solidFill>
              </a:rPr>
              <a:t>2,74 </a:t>
            </a:r>
            <a:r>
              <a:rPr lang="pt-BR" altLang="en-US" sz="1800" dirty="0">
                <a:solidFill>
                  <a:srgbClr val="FF0000"/>
                </a:solidFill>
                <a:sym typeface="Symbol" panose="05050102010706020507" pitchFamily="18" charset="2"/>
              </a:rPr>
              <a:t> 0,02 mm </a:t>
            </a:r>
            <a:r>
              <a:rPr lang="pt-BR" altLang="en-US" sz="1800" dirty="0">
                <a:sym typeface="Symbol" panose="05050102010706020507" pitchFamily="18" charset="2"/>
              </a:rPr>
              <a:t>é compatível com </a:t>
            </a:r>
            <a:r>
              <a:rPr lang="pt-BR" altLang="en-US" sz="1800" dirty="0">
                <a:solidFill>
                  <a:srgbClr val="3333CC"/>
                </a:solidFill>
                <a:sym typeface="Symbol" panose="05050102010706020507" pitchFamily="18" charset="2"/>
              </a:rPr>
              <a:t>2,80  0,05 mm </a:t>
            </a:r>
            <a:r>
              <a:rPr lang="pt-BR" altLang="en-US" sz="1800" dirty="0">
                <a:sym typeface="Symbol" panose="05050102010706020507" pitchFamily="18" charset="2"/>
              </a:rPr>
              <a:t>?</a:t>
            </a:r>
            <a:endParaRPr lang="en-US" altLang="en-US" sz="1800" dirty="0">
              <a:sym typeface="Symbol" panose="05050102010706020507" pitchFamily="18" charset="2"/>
            </a:endParaRPr>
          </a:p>
        </p:txBody>
      </p:sp>
      <p:grpSp>
        <p:nvGrpSpPr>
          <p:cNvPr id="2" name="Group 30"/>
          <p:cNvGrpSpPr>
            <a:grpSpLocks/>
          </p:cNvGrpSpPr>
          <p:nvPr/>
        </p:nvGrpSpPr>
        <p:grpSpPr bwMode="auto">
          <a:xfrm>
            <a:off x="1872854" y="3308273"/>
            <a:ext cx="5029200" cy="585787"/>
            <a:chOff x="805" y="3359"/>
            <a:chExt cx="4224" cy="492"/>
          </a:xfrm>
        </p:grpSpPr>
        <p:sp>
          <p:nvSpPr>
            <p:cNvPr id="15369" name="Line 6"/>
            <p:cNvSpPr>
              <a:spLocks noChangeShapeType="1"/>
            </p:cNvSpPr>
            <p:nvPr/>
          </p:nvSpPr>
          <p:spPr bwMode="auto">
            <a:xfrm>
              <a:off x="805" y="3455"/>
              <a:ext cx="422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miter lim="800000"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0" name="Line 7"/>
            <p:cNvSpPr>
              <a:spLocks noChangeShapeType="1"/>
            </p:cNvSpPr>
            <p:nvPr/>
          </p:nvSpPr>
          <p:spPr bwMode="auto">
            <a:xfrm>
              <a:off x="10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1" name="Line 8"/>
            <p:cNvSpPr>
              <a:spLocks noChangeShapeType="1"/>
            </p:cNvSpPr>
            <p:nvPr/>
          </p:nvSpPr>
          <p:spPr bwMode="auto">
            <a:xfrm>
              <a:off x="20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2" name="Line 9"/>
            <p:cNvSpPr>
              <a:spLocks noChangeShapeType="1"/>
            </p:cNvSpPr>
            <p:nvPr/>
          </p:nvSpPr>
          <p:spPr bwMode="auto">
            <a:xfrm>
              <a:off x="41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3" name="Line 10"/>
            <p:cNvSpPr>
              <a:spLocks noChangeShapeType="1"/>
            </p:cNvSpPr>
            <p:nvPr/>
          </p:nvSpPr>
          <p:spPr bwMode="auto">
            <a:xfrm>
              <a:off x="39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4" name="Line 11"/>
            <p:cNvSpPr>
              <a:spLocks noChangeShapeType="1"/>
            </p:cNvSpPr>
            <p:nvPr/>
          </p:nvSpPr>
          <p:spPr bwMode="auto">
            <a:xfrm>
              <a:off x="46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5" name="Line 12"/>
            <p:cNvSpPr>
              <a:spLocks noChangeShapeType="1"/>
            </p:cNvSpPr>
            <p:nvPr/>
          </p:nvSpPr>
          <p:spPr bwMode="auto">
            <a:xfrm>
              <a:off x="15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6" name="Line 13"/>
            <p:cNvSpPr>
              <a:spLocks noChangeShapeType="1"/>
            </p:cNvSpPr>
            <p:nvPr/>
          </p:nvSpPr>
          <p:spPr bwMode="auto">
            <a:xfrm>
              <a:off x="12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7" name="Line 14"/>
            <p:cNvSpPr>
              <a:spLocks noChangeShapeType="1"/>
            </p:cNvSpPr>
            <p:nvPr/>
          </p:nvSpPr>
          <p:spPr bwMode="auto">
            <a:xfrm>
              <a:off x="17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8" name="Line 15"/>
            <p:cNvSpPr>
              <a:spLocks noChangeShapeType="1"/>
            </p:cNvSpPr>
            <p:nvPr/>
          </p:nvSpPr>
          <p:spPr bwMode="auto">
            <a:xfrm>
              <a:off x="44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79" name="Line 16"/>
            <p:cNvSpPr>
              <a:spLocks noChangeShapeType="1"/>
            </p:cNvSpPr>
            <p:nvPr/>
          </p:nvSpPr>
          <p:spPr bwMode="auto">
            <a:xfrm>
              <a:off x="22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0" name="Line 17"/>
            <p:cNvSpPr>
              <a:spLocks noChangeShapeType="1"/>
            </p:cNvSpPr>
            <p:nvPr/>
          </p:nvSpPr>
          <p:spPr bwMode="auto">
            <a:xfrm>
              <a:off x="24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1" name="Line 18"/>
            <p:cNvSpPr>
              <a:spLocks noChangeShapeType="1"/>
            </p:cNvSpPr>
            <p:nvPr/>
          </p:nvSpPr>
          <p:spPr bwMode="auto">
            <a:xfrm>
              <a:off x="272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2" name="Line 19"/>
            <p:cNvSpPr>
              <a:spLocks noChangeShapeType="1"/>
            </p:cNvSpPr>
            <p:nvPr/>
          </p:nvSpPr>
          <p:spPr bwMode="auto">
            <a:xfrm>
              <a:off x="296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3" name="Line 20"/>
            <p:cNvSpPr>
              <a:spLocks noChangeShapeType="1"/>
            </p:cNvSpPr>
            <p:nvPr/>
          </p:nvSpPr>
          <p:spPr bwMode="auto">
            <a:xfrm>
              <a:off x="320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4" name="Line 21"/>
            <p:cNvSpPr>
              <a:spLocks noChangeShapeType="1"/>
            </p:cNvSpPr>
            <p:nvPr/>
          </p:nvSpPr>
          <p:spPr bwMode="auto">
            <a:xfrm>
              <a:off x="3445" y="3359"/>
              <a:ext cx="0" cy="19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5" name="Line 22"/>
            <p:cNvSpPr>
              <a:spLocks noChangeShapeType="1"/>
            </p:cNvSpPr>
            <p:nvPr/>
          </p:nvSpPr>
          <p:spPr bwMode="auto">
            <a:xfrm>
              <a:off x="3685" y="3359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pt-BR" sz="1350"/>
            </a:p>
          </p:txBody>
        </p:sp>
        <p:sp>
          <p:nvSpPr>
            <p:cNvPr id="15386" name="Text Box 23"/>
            <p:cNvSpPr txBox="1">
              <a:spLocks noChangeArrowheads="1"/>
            </p:cNvSpPr>
            <p:nvPr/>
          </p:nvSpPr>
          <p:spPr bwMode="auto">
            <a:xfrm>
              <a:off x="8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2,70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7" name="Text Box 24"/>
            <p:cNvSpPr txBox="1">
              <a:spLocks noChangeArrowheads="1"/>
            </p:cNvSpPr>
            <p:nvPr/>
          </p:nvSpPr>
          <p:spPr bwMode="auto">
            <a:xfrm>
              <a:off x="20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2,75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8" name="Text Box 25"/>
            <p:cNvSpPr txBox="1">
              <a:spLocks noChangeArrowheads="1"/>
            </p:cNvSpPr>
            <p:nvPr/>
          </p:nvSpPr>
          <p:spPr bwMode="auto">
            <a:xfrm>
              <a:off x="32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2,80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5389" name="Text Box 26"/>
            <p:cNvSpPr txBox="1">
              <a:spLocks noChangeArrowheads="1"/>
            </p:cNvSpPr>
            <p:nvPr/>
          </p:nvSpPr>
          <p:spPr bwMode="auto">
            <a:xfrm>
              <a:off x="4453" y="3599"/>
              <a:ext cx="480" cy="2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pt-BR" altLang="en-US" sz="1350" b="0">
                  <a:solidFill>
                    <a:schemeClr val="tx1"/>
                  </a:solidFill>
                  <a:latin typeface="Arial" panose="020B0604020202020204" pitchFamily="34" charset="0"/>
                </a:rPr>
                <a:t>2,85</a:t>
              </a:r>
              <a:endParaRPr lang="en-US" altLang="en-US" sz="1350" b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46811" name="Line 27"/>
          <p:cNvSpPr>
            <a:spLocks noChangeShapeType="1"/>
          </p:cNvSpPr>
          <p:nvPr/>
        </p:nvSpPr>
        <p:spPr bwMode="auto">
          <a:xfrm flipV="1">
            <a:off x="3301604" y="2840359"/>
            <a:ext cx="0" cy="4572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sz="1350"/>
          </a:p>
        </p:txBody>
      </p:sp>
      <p:sp>
        <p:nvSpPr>
          <p:cNvPr id="246812" name="Line 28"/>
          <p:cNvSpPr>
            <a:spLocks noChangeShapeType="1"/>
          </p:cNvSpPr>
          <p:nvPr/>
        </p:nvSpPr>
        <p:spPr bwMode="auto">
          <a:xfrm flipV="1">
            <a:off x="5016104" y="3068959"/>
            <a:ext cx="0" cy="228600"/>
          </a:xfrm>
          <a:prstGeom prst="line">
            <a:avLst/>
          </a:prstGeom>
          <a:noFill/>
          <a:ln w="1905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pt-BR" sz="1350"/>
          </a:p>
        </p:txBody>
      </p:sp>
      <p:sp>
        <p:nvSpPr>
          <p:cNvPr id="3" name="CaixaDeTexto 2"/>
          <p:cNvSpPr txBox="1"/>
          <p:nvPr/>
        </p:nvSpPr>
        <p:spPr>
          <a:xfrm>
            <a:off x="122581" y="-36887"/>
            <a:ext cx="7008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Como comparar os resultados de duas medidas?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77419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6786" grpId="0" animBg="1"/>
      <p:bldP spid="246787" grpId="0" animBg="1"/>
      <p:bldP spid="24678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1082406" y="649263"/>
            <a:ext cx="6343326" cy="201355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pt-BR" sz="1800" dirty="0">
                <a:solidFill>
                  <a:schemeClr val="tx1"/>
                </a:solidFill>
              </a:rPr>
              <a:t>Superposição em menos de 2</a:t>
            </a:r>
            <a:r>
              <a:rPr lang="pt-BR" sz="1800" dirty="0">
                <a:solidFill>
                  <a:schemeClr val="tx1"/>
                </a:solidFill>
                <a:latin typeface="Symbol" pitchFamily="18" charset="2"/>
              </a:rPr>
              <a:t>s</a:t>
            </a:r>
            <a:r>
              <a:rPr lang="pt-BR" sz="1800" dirty="0">
                <a:solidFill>
                  <a:schemeClr val="tx1"/>
                </a:solidFill>
              </a:rPr>
              <a:t> = compatíveis</a:t>
            </a:r>
          </a:p>
          <a:p>
            <a:pPr lvl="1"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Superposição entre 2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 e 3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s: 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menor probabilidade de serem compatíveis (marginalmente compatíveis)</a:t>
            </a:r>
          </a:p>
          <a:p>
            <a:pPr>
              <a:defRPr/>
            </a:pPr>
            <a:r>
              <a:rPr lang="pt-BR" sz="1800" dirty="0">
                <a:solidFill>
                  <a:schemeClr val="tx1"/>
                </a:solidFill>
              </a:rPr>
              <a:t>Teste </a:t>
            </a:r>
            <a:r>
              <a:rPr lang="pt-BR" sz="1800" i="1" dirty="0">
                <a:solidFill>
                  <a:schemeClr val="tx1"/>
                </a:solidFill>
              </a:rPr>
              <a:t>z</a:t>
            </a:r>
            <a:r>
              <a:rPr lang="pt-BR" sz="1800" dirty="0">
                <a:solidFill>
                  <a:schemeClr val="tx1"/>
                </a:solidFill>
              </a:rPr>
              <a:t> indica  essa probabilidade</a:t>
            </a:r>
          </a:p>
          <a:p>
            <a:pPr lvl="1">
              <a:defRPr/>
            </a:pP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Comparação entre (a ± </a:t>
            </a:r>
            <a:r>
              <a:rPr lang="pt-BR" sz="1800" dirty="0" err="1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baseline="-25000" dirty="0" err="1">
                <a:solidFill>
                  <a:schemeClr val="accent2">
                    <a:lumMod val="75000"/>
                  </a:schemeClr>
                </a:solidFill>
              </a:rPr>
              <a:t>a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) e (b ± </a:t>
            </a:r>
            <a:r>
              <a:rPr lang="pt-BR" sz="1800" dirty="0" err="1">
                <a:solidFill>
                  <a:schemeClr val="accent2">
                    <a:lumMod val="75000"/>
                  </a:schemeClr>
                </a:solidFill>
                <a:latin typeface="Symbol" pitchFamily="18" charset="2"/>
              </a:rPr>
              <a:t>s</a:t>
            </a:r>
            <a:r>
              <a:rPr lang="pt-BR" sz="1800" baseline="-25000" dirty="0" err="1">
                <a:solidFill>
                  <a:schemeClr val="accent2">
                    <a:lumMod val="75000"/>
                  </a:schemeClr>
                </a:solidFill>
              </a:rPr>
              <a:t>b</a:t>
            </a:r>
            <a:r>
              <a:rPr lang="pt-BR" sz="1800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</p:txBody>
      </p:sp>
      <p:sp>
        <p:nvSpPr>
          <p:cNvPr id="4" name="Retângulo 3"/>
          <p:cNvSpPr/>
          <p:nvPr/>
        </p:nvSpPr>
        <p:spPr>
          <a:xfrm>
            <a:off x="3504911" y="2963948"/>
            <a:ext cx="43128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1" hangingPunct="1">
              <a:defRPr/>
            </a:pPr>
            <a:r>
              <a:rPr lang="pt-BR" b="1" dirty="0">
                <a:latin typeface="+mj-lt"/>
              </a:rPr>
              <a:t>     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/>
              <a:t> ≤ </a:t>
            </a:r>
            <a:r>
              <a:rPr lang="pt-BR" b="1" dirty="0">
                <a:latin typeface="+mj-lt"/>
              </a:rPr>
              <a:t>2, compatíveis ao nível de 2</a:t>
            </a:r>
            <a:r>
              <a:rPr lang="pt-BR" b="1" dirty="0">
                <a:latin typeface="Symbol" pitchFamily="18" charset="2"/>
              </a:rPr>
              <a:t>s</a:t>
            </a:r>
          </a:p>
          <a:p>
            <a:pPr eaLnBrk="1" hangingPunct="1">
              <a:defRPr/>
            </a:pPr>
            <a:r>
              <a:rPr lang="pt-BR" b="1" dirty="0">
                <a:latin typeface="+mj-lt"/>
              </a:rPr>
              <a:t>2</a:t>
            </a:r>
            <a:r>
              <a:rPr lang="pt-BR" b="1" dirty="0"/>
              <a:t> &lt;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/>
              <a:t> ≤ </a:t>
            </a:r>
            <a:r>
              <a:rPr lang="pt-BR" b="1" dirty="0">
                <a:latin typeface="+mj-lt"/>
              </a:rPr>
              <a:t>3, compatíveis ao nível de 3</a:t>
            </a:r>
            <a:r>
              <a:rPr lang="pt-BR" b="1" dirty="0">
                <a:latin typeface="Symbol" pitchFamily="18" charset="2"/>
              </a:rPr>
              <a:t>s</a:t>
            </a:r>
          </a:p>
          <a:p>
            <a:pPr eaLnBrk="1" hangingPunct="1">
              <a:defRPr/>
            </a:pPr>
            <a:r>
              <a:rPr lang="pt-BR" b="1" dirty="0">
                <a:latin typeface="+mj-lt"/>
              </a:rPr>
              <a:t>      </a:t>
            </a:r>
            <a:r>
              <a:rPr lang="pt-BR" b="1" i="1" dirty="0">
                <a:latin typeface="+mj-lt"/>
              </a:rPr>
              <a:t>z</a:t>
            </a:r>
            <a:r>
              <a:rPr lang="pt-BR" b="1" dirty="0">
                <a:latin typeface="+mj-lt"/>
              </a:rPr>
              <a:t> </a:t>
            </a:r>
            <a:r>
              <a:rPr lang="pt-BR" b="1" dirty="0"/>
              <a:t>&gt;</a:t>
            </a:r>
            <a:r>
              <a:rPr lang="pt-BR" b="1" dirty="0">
                <a:latin typeface="+mj-lt"/>
              </a:rPr>
              <a:t> 3, discrepantes</a:t>
            </a:r>
          </a:p>
        </p:txBody>
      </p:sp>
      <p:graphicFrame>
        <p:nvGraphicFramePr>
          <p:cNvPr id="5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2763367"/>
              </p:ext>
            </p:extLst>
          </p:nvPr>
        </p:nvGraphicFramePr>
        <p:xfrm>
          <a:off x="1321957" y="2998848"/>
          <a:ext cx="1574269" cy="102967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939800" imgH="508000" progId="Equation.3">
                  <p:embed/>
                </p:oleObj>
              </mc:Choice>
              <mc:Fallback>
                <p:oleObj name="Equation" r:id="rId2" imgW="939800" imgH="508000" progId="Equation.3">
                  <p:embed/>
                  <p:pic>
                    <p:nvPicPr>
                      <p:cNvPr id="5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1957" y="2998848"/>
                        <a:ext cx="1574269" cy="102967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CaixaDeTexto 1"/>
          <p:cNvSpPr txBox="1"/>
          <p:nvPr/>
        </p:nvSpPr>
        <p:spPr>
          <a:xfrm>
            <a:off x="97723" y="0"/>
            <a:ext cx="47395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Critério para compatibilidade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1733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/>
          <p:cNvSpPr/>
          <p:nvPr/>
        </p:nvSpPr>
        <p:spPr>
          <a:xfrm>
            <a:off x="523982" y="1620111"/>
            <a:ext cx="7900827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pt-BR" sz="6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Perguntas ?</a:t>
            </a:r>
            <a:endParaRPr lang="pt-BR" sz="6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10953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62745D-2E6D-49A5-9927-87798C625E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8089" y="435081"/>
            <a:ext cx="8229600" cy="539831"/>
          </a:xfrm>
        </p:spPr>
        <p:txBody>
          <a:bodyPr>
            <a:normAutofit fontScale="90000"/>
          </a:bodyPr>
          <a:lstStyle/>
          <a:p>
            <a:r>
              <a:rPr lang="pt-BR" dirty="0"/>
              <a:t>Objetivos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93259515-9F89-485C-9318-C2681FC641E3}"/>
              </a:ext>
            </a:extLst>
          </p:cNvPr>
          <p:cNvSpPr txBox="1"/>
          <p:nvPr/>
        </p:nvSpPr>
        <p:spPr>
          <a:xfrm>
            <a:off x="779930" y="1255508"/>
            <a:ext cx="741605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000" dirty="0"/>
              <a:t>Parte 1. Estatística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Flutuação estatística e sua medida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Média, desvio-padrão e desvio-padrão da média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Propagação de incerteza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sz="2000" dirty="0"/>
              <a:t>O teste </a:t>
            </a:r>
            <a:r>
              <a:rPr lang="pt-BR" sz="2000" i="1" dirty="0"/>
              <a:t>z</a:t>
            </a:r>
          </a:p>
          <a:p>
            <a:endParaRPr lang="pt-BR" sz="2000" dirty="0"/>
          </a:p>
          <a:p>
            <a:r>
              <a:rPr lang="pt-BR" sz="2000" dirty="0"/>
              <a:t>Parte 2. Revisão das leis de Newton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Diagrama de corpo livre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Equações de Movimento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pt-BR" sz="2000" dirty="0"/>
              <a:t>Força de atrito</a:t>
            </a:r>
          </a:p>
          <a:p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2830850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65245"/>
            <a:ext cx="8229600" cy="857250"/>
          </a:xfrm>
        </p:spPr>
        <p:txBody>
          <a:bodyPr>
            <a:normAutofit/>
          </a:bodyPr>
          <a:lstStyle/>
          <a:p>
            <a:pPr eaLnBrk="1" hangingPunct="1"/>
            <a:r>
              <a:rPr lang="pt-BR" altLang="en-US" sz="2400" dirty="0">
                <a:solidFill>
                  <a:srgbClr val="0070C0"/>
                </a:solidFill>
              </a:rPr>
              <a:t>Conceitos envolvidos em uma medida experimental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18289" y="618517"/>
            <a:ext cx="8725711" cy="3875662"/>
          </a:xfrm>
        </p:spPr>
        <p:txBody>
          <a:bodyPr>
            <a:noAutofit/>
          </a:bodyPr>
          <a:lstStyle/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en-US" sz="1600" dirty="0"/>
              <a:t>Definindo: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pt-BR" altLang="en-US" sz="1600" dirty="0"/>
          </a:p>
          <a:p>
            <a:pPr eaLnBrk="1" hangingPunct="1"/>
            <a:r>
              <a:rPr lang="pt-BR" altLang="en-US" sz="1600" dirty="0"/>
              <a:t>Erro = </a:t>
            </a:r>
            <a:r>
              <a:rPr lang="pt-BR" altLang="en-US" sz="1600" i="1" dirty="0"/>
              <a:t>valor verdadeiro - valor medido</a:t>
            </a:r>
            <a:endParaRPr lang="pt-BR" altLang="en-US" sz="1600" dirty="0"/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pt-BR" altLang="en-US" sz="1600" dirty="0">
                <a:solidFill>
                  <a:srgbClr val="3333CC"/>
                </a:solidFill>
              </a:rPr>
              <a:t>    toda medida experimental apresenta um erro, que precisa ser estimado e compreendido, mas nunca pode ser encontrado</a:t>
            </a:r>
          </a:p>
          <a:p>
            <a:pPr eaLnBrk="1" hangingPunct="1"/>
            <a:endParaRPr lang="pt-BR" altLang="en-US" sz="1600" dirty="0"/>
          </a:p>
          <a:p>
            <a:pPr eaLnBrk="1" hangingPunct="1"/>
            <a:r>
              <a:rPr lang="pt-BR" altLang="en-US" sz="1600" dirty="0"/>
              <a:t>Incerteza = </a:t>
            </a:r>
            <a:r>
              <a:rPr lang="pt-BR" altLang="en-US" sz="1600" i="1" dirty="0"/>
              <a:t>adjetivo que qualifica o tamanho do erro</a:t>
            </a:r>
          </a:p>
          <a:p>
            <a:pPr marL="0" indent="0" eaLnBrk="1" hangingPunct="1">
              <a:buNone/>
            </a:pPr>
            <a:r>
              <a:rPr lang="pt-BR" altLang="en-US" sz="1600" i="1" dirty="0"/>
              <a:t>	</a:t>
            </a:r>
            <a:r>
              <a:rPr lang="pt-BR" altLang="en-US" sz="1600" dirty="0">
                <a:solidFill>
                  <a:srgbClr val="FF0000"/>
                </a:solidFill>
              </a:rPr>
              <a:t>Toda medida experimental dá resultados diferentes quando repetida – </a:t>
            </a:r>
          </a:p>
          <a:p>
            <a:pPr marL="0" indent="0" eaLnBrk="1" hangingPunct="1">
              <a:buNone/>
            </a:pPr>
            <a:r>
              <a:rPr lang="pt-BR" altLang="en-US" sz="1600" dirty="0">
                <a:solidFill>
                  <a:srgbClr val="FF0000"/>
                </a:solidFill>
              </a:rPr>
              <a:t>essa diferença é atribuída à </a:t>
            </a:r>
            <a:r>
              <a:rPr lang="pt-BR" altLang="en-US" sz="1600" dirty="0">
                <a:solidFill>
                  <a:schemeClr val="tx1"/>
                </a:solidFill>
              </a:rPr>
              <a:t>flutuação estatística </a:t>
            </a:r>
            <a:r>
              <a:rPr lang="pt-BR" altLang="en-US" sz="1600" dirty="0">
                <a:solidFill>
                  <a:srgbClr val="FF0000"/>
                </a:solidFill>
              </a:rPr>
              <a:t>e essa flutuação tem o nome de </a:t>
            </a:r>
            <a:r>
              <a:rPr lang="pt-BR" altLang="en-US" sz="1600" dirty="0">
                <a:solidFill>
                  <a:schemeClr val="tx1"/>
                </a:solidFill>
              </a:rPr>
              <a:t>incerteza</a:t>
            </a:r>
          </a:p>
          <a:p>
            <a:pPr marL="0" indent="0" eaLnBrk="1" hangingPunct="1">
              <a:buNone/>
            </a:pPr>
            <a:endParaRPr lang="pt-BR" altLang="en-US" sz="1600" i="1" dirty="0">
              <a:solidFill>
                <a:schemeClr val="tx1"/>
              </a:solidFill>
            </a:endParaRPr>
          </a:p>
          <a:p>
            <a:pPr eaLnBrk="1" hangingPunct="1"/>
            <a:r>
              <a:rPr lang="pt-BR" altLang="en-US" sz="1600" dirty="0"/>
              <a:t>Desvio-padrão = </a:t>
            </a:r>
            <a:r>
              <a:rPr lang="pt-BR" altLang="en-US" sz="1600" i="1" dirty="0"/>
              <a:t>medida padronizada da incerteza</a:t>
            </a:r>
          </a:p>
          <a:p>
            <a:pPr>
              <a:buNone/>
            </a:pPr>
            <a:r>
              <a:rPr lang="pt-BR" altLang="en-US" sz="1600" i="1" dirty="0"/>
              <a:t>	</a:t>
            </a:r>
            <a:r>
              <a:rPr lang="pt-BR" altLang="en-US" sz="1600" dirty="0">
                <a:solidFill>
                  <a:srgbClr val="3333CC"/>
                </a:solidFill>
              </a:rPr>
              <a:t>É um valor numérico, que é normalmente calculado com uma função dos dados e apresentada juntamente com a estimativa da grandeza</a:t>
            </a:r>
          </a:p>
          <a:p>
            <a:pPr marL="0" indent="0" eaLnBrk="1" hangingPunct="1">
              <a:buNone/>
            </a:pPr>
            <a:endParaRPr lang="pt-BR" alt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3934584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595186"/>
              </p:ext>
            </p:extLst>
          </p:nvPr>
        </p:nvGraphicFramePr>
        <p:xfrm>
          <a:off x="1493045" y="1267294"/>
          <a:ext cx="760838" cy="3352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6083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636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</a:tbl>
          </a:graphicData>
        </a:graphic>
      </p:graphicFrame>
      <p:graphicFrame>
        <p:nvGraphicFramePr>
          <p:cNvPr id="8197" name="Object 5">
            <a:extLst>
              <a:ext uri="{FF2B5EF4-FFF2-40B4-BE49-F238E27FC236}">
                <a16:creationId xmlns:a16="http://schemas.microsoft.com/office/drawing/2014/main" id="{EC676256-5840-4691-8443-C30C18703633}"/>
              </a:ext>
            </a:extLst>
          </p:cNvPr>
          <p:cNvGraphicFramePr>
            <a:graphicFrameLocks noGrp="1" noChangeAspect="1"/>
          </p:cNvGraphicFramePr>
          <p:nvPr>
            <p:ph idx="1"/>
          </p:nvPr>
        </p:nvGraphicFramePr>
        <p:xfrm>
          <a:off x="3113485" y="1025129"/>
          <a:ext cx="4591050" cy="340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Gráfico" r:id="rId2" imgW="4686300" imgH="3476549" progId="Excel.Chart.8">
                  <p:embed/>
                </p:oleObj>
              </mc:Choice>
              <mc:Fallback>
                <p:oleObj name="Gráfico" r:id="rId2" imgW="4686300" imgH="3476549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13485" y="1025129"/>
                        <a:ext cx="4591050" cy="340637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19" name="Text Box 27">
            <a:extLst>
              <a:ext uri="{FF2B5EF4-FFF2-40B4-BE49-F238E27FC236}">
                <a16:creationId xmlns:a16="http://schemas.microsoft.com/office/drawing/2014/main" id="{AE5139C2-113A-483E-BA88-962D4AE7DE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3436144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0,341</a:t>
            </a:r>
            <a:endParaRPr lang="en-US" altLang="pt-BR" sz="1350"/>
          </a:p>
        </p:txBody>
      </p:sp>
      <p:sp>
        <p:nvSpPr>
          <p:cNvPr id="8196" name="Rectangle 4">
            <a:extLst>
              <a:ext uri="{FF2B5EF4-FFF2-40B4-BE49-F238E27FC236}">
                <a16:creationId xmlns:a16="http://schemas.microsoft.com/office/drawing/2014/main" id="{1AE9AFD4-7A21-4C36-A7D8-E9E404B916A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34537" y="36732"/>
            <a:ext cx="8229600" cy="389284"/>
          </a:xfrm>
        </p:spPr>
        <p:txBody>
          <a:bodyPr>
            <a:noAutofit/>
          </a:bodyPr>
          <a:lstStyle/>
          <a:p>
            <a:r>
              <a:rPr lang="pt-BR" altLang="pt-BR" sz="2800" dirty="0"/>
              <a:t>Construindo um histograma</a:t>
            </a:r>
            <a:endParaRPr lang="en-US" altLang="pt-BR" sz="2800" dirty="0"/>
          </a:p>
        </p:txBody>
      </p:sp>
      <p:sp>
        <p:nvSpPr>
          <p:cNvPr id="8199" name="Text Box 7">
            <a:extLst>
              <a:ext uri="{FF2B5EF4-FFF2-40B4-BE49-F238E27FC236}">
                <a16:creationId xmlns:a16="http://schemas.microsoft.com/office/drawing/2014/main" id="{603C6164-F2A4-4925-94A3-75E838B41C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93043" y="1220182"/>
            <a:ext cx="701279" cy="341632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25000"/>
              </a:spcBef>
            </a:pPr>
            <a:r>
              <a:rPr lang="pt-BR" altLang="pt-BR" sz="1600" dirty="0"/>
              <a:t>0.260</a:t>
            </a:r>
            <a:endParaRPr lang="en-US" altLang="pt-BR" sz="1600" dirty="0"/>
          </a:p>
          <a:p>
            <a:pPr>
              <a:spcBef>
                <a:spcPct val="25000"/>
              </a:spcBef>
            </a:pPr>
            <a:r>
              <a:rPr lang="en-US" altLang="pt-BR" sz="1600" dirty="0"/>
              <a:t>0.341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0.323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0.297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0.269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0.239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0.386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0.206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0.341</a:t>
            </a:r>
          </a:p>
          <a:p>
            <a:pPr>
              <a:spcBef>
                <a:spcPct val="25000"/>
              </a:spcBef>
            </a:pPr>
            <a:r>
              <a:rPr lang="en-US" altLang="pt-BR" sz="1600" dirty="0"/>
              <a:t>0.263</a:t>
            </a:r>
          </a:p>
        </p:txBody>
      </p:sp>
      <p:sp>
        <p:nvSpPr>
          <p:cNvPr id="8200" name="Text Box 8">
            <a:extLst>
              <a:ext uri="{FF2B5EF4-FFF2-40B4-BE49-F238E27FC236}">
                <a16:creationId xmlns:a16="http://schemas.microsoft.com/office/drawing/2014/main" id="{230D5FB9-02BC-4CF2-BDE8-0F9A417B96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4287" y="523488"/>
            <a:ext cx="2159198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pt-BR" altLang="pt-BR" dirty="0"/>
              <a:t>Coeficientes de atrito aço-madeira</a:t>
            </a:r>
            <a:endParaRPr lang="en-US" altLang="pt-BR" dirty="0"/>
          </a:p>
        </p:txBody>
      </p:sp>
      <p:sp>
        <p:nvSpPr>
          <p:cNvPr id="8202" name="Text Box 10">
            <a:extLst>
              <a:ext uri="{FF2B5EF4-FFF2-40B4-BE49-F238E27FC236}">
                <a16:creationId xmlns:a16="http://schemas.microsoft.com/office/drawing/2014/main" id="{3F3F46B7-F951-4B6C-8235-4B44501337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31456" y="3274219"/>
            <a:ext cx="539354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altLang="pt-BR" sz="1350"/>
          </a:p>
        </p:txBody>
      </p:sp>
      <p:sp>
        <p:nvSpPr>
          <p:cNvPr id="8218" name="Text Box 26">
            <a:extLst>
              <a:ext uri="{FF2B5EF4-FFF2-40B4-BE49-F238E27FC236}">
                <a16:creationId xmlns:a16="http://schemas.microsoft.com/office/drawing/2014/main" id="{6A8F2F80-7CA0-4E57-A949-6989584D2C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9237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0,260</a:t>
            </a:r>
            <a:endParaRPr lang="en-US" altLang="pt-BR" sz="1350"/>
          </a:p>
        </p:txBody>
      </p:sp>
      <p:sp>
        <p:nvSpPr>
          <p:cNvPr id="8220" name="Text Box 28">
            <a:extLst>
              <a:ext uri="{FF2B5EF4-FFF2-40B4-BE49-F238E27FC236}">
                <a16:creationId xmlns:a16="http://schemas.microsoft.com/office/drawing/2014/main" id="{EEE61E96-67E9-484A-813D-CCFB5EAF37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0,323</a:t>
            </a:r>
            <a:endParaRPr lang="en-US" altLang="pt-BR" sz="1350"/>
          </a:p>
        </p:txBody>
      </p:sp>
      <p:sp>
        <p:nvSpPr>
          <p:cNvPr id="8221" name="Text Box 29">
            <a:extLst>
              <a:ext uri="{FF2B5EF4-FFF2-40B4-BE49-F238E27FC236}">
                <a16:creationId xmlns:a16="http://schemas.microsoft.com/office/drawing/2014/main" id="{9C6BBA78-EAA2-49C1-B536-ACB40D3C67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0,266</a:t>
            </a:r>
            <a:endParaRPr lang="en-US" altLang="pt-BR" sz="1350"/>
          </a:p>
        </p:txBody>
      </p:sp>
      <p:sp>
        <p:nvSpPr>
          <p:cNvPr id="8222" name="Text Box 30">
            <a:extLst>
              <a:ext uri="{FF2B5EF4-FFF2-40B4-BE49-F238E27FC236}">
                <a16:creationId xmlns:a16="http://schemas.microsoft.com/office/drawing/2014/main" id="{E116E8E8-EDB9-4B84-9181-F1A5049013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733675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0,297</a:t>
            </a:r>
            <a:endParaRPr lang="en-US" altLang="pt-BR" sz="1350"/>
          </a:p>
        </p:txBody>
      </p:sp>
      <p:sp>
        <p:nvSpPr>
          <p:cNvPr id="8223" name="Text Box 31">
            <a:extLst>
              <a:ext uri="{FF2B5EF4-FFF2-40B4-BE49-F238E27FC236}">
                <a16:creationId xmlns:a16="http://schemas.microsoft.com/office/drawing/2014/main" id="{CB3F0B69-B9DC-4B60-87DA-D3FF09945F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384822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0,269</a:t>
            </a:r>
            <a:endParaRPr lang="en-US" altLang="pt-BR" sz="1350"/>
          </a:p>
        </p:txBody>
      </p:sp>
      <p:sp>
        <p:nvSpPr>
          <p:cNvPr id="8226" name="Text Box 34">
            <a:extLst>
              <a:ext uri="{FF2B5EF4-FFF2-40B4-BE49-F238E27FC236}">
                <a16:creationId xmlns:a16="http://schemas.microsoft.com/office/drawing/2014/main" id="{940DCF42-401A-48DC-8551-278B0304B5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8694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0,239</a:t>
            </a:r>
            <a:endParaRPr lang="en-US" altLang="pt-BR" sz="1350"/>
          </a:p>
        </p:txBody>
      </p:sp>
      <p:sp>
        <p:nvSpPr>
          <p:cNvPr id="8227" name="Text Box 35">
            <a:extLst>
              <a:ext uri="{FF2B5EF4-FFF2-40B4-BE49-F238E27FC236}">
                <a16:creationId xmlns:a16="http://schemas.microsoft.com/office/drawing/2014/main" id="{9074DFC4-91B5-4765-990E-DD0B482948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07944" y="3436144"/>
            <a:ext cx="539354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0,386</a:t>
            </a:r>
            <a:endParaRPr lang="en-US" altLang="pt-BR" sz="1350"/>
          </a:p>
        </p:txBody>
      </p:sp>
      <p:sp>
        <p:nvSpPr>
          <p:cNvPr id="8228" name="Text Box 36">
            <a:extLst>
              <a:ext uri="{FF2B5EF4-FFF2-40B4-BE49-F238E27FC236}">
                <a16:creationId xmlns:a16="http://schemas.microsoft.com/office/drawing/2014/main" id="{127D1035-7458-4C20-A7F7-9F7C8EA89B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7504" y="3087291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0,206</a:t>
            </a:r>
            <a:endParaRPr lang="en-US" altLang="pt-BR" sz="1350"/>
          </a:p>
        </p:txBody>
      </p:sp>
      <p:sp>
        <p:nvSpPr>
          <p:cNvPr id="8229" name="Text Box 37">
            <a:extLst>
              <a:ext uri="{FF2B5EF4-FFF2-40B4-BE49-F238E27FC236}">
                <a16:creationId xmlns:a16="http://schemas.microsoft.com/office/drawing/2014/main" id="{2782E3AF-DCAC-4517-9886-3E4290ACEE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8591" y="2733675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0,341</a:t>
            </a:r>
            <a:endParaRPr lang="en-US" altLang="pt-BR" sz="1350"/>
          </a:p>
        </p:txBody>
      </p:sp>
      <p:sp>
        <p:nvSpPr>
          <p:cNvPr id="8230" name="Text Box 38">
            <a:extLst>
              <a:ext uri="{FF2B5EF4-FFF2-40B4-BE49-F238E27FC236}">
                <a16:creationId xmlns:a16="http://schemas.microsoft.com/office/drawing/2014/main" id="{892D9AA5-097D-4721-B8FF-BE14D6F5B6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8048" y="2060972"/>
            <a:ext cx="539353" cy="35224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500" tIns="62100" rIns="13500" bIns="8100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1350"/>
              <a:t>0,263</a:t>
            </a:r>
            <a:endParaRPr lang="en-US" altLang="pt-BR" sz="1350"/>
          </a:p>
        </p:txBody>
      </p:sp>
      <p:grpSp>
        <p:nvGrpSpPr>
          <p:cNvPr id="8235" name="Group 43">
            <a:extLst>
              <a:ext uri="{FF2B5EF4-FFF2-40B4-BE49-F238E27FC236}">
                <a16:creationId xmlns:a16="http://schemas.microsoft.com/office/drawing/2014/main" id="{AE8ADC95-C204-4F79-962C-DB3D6D8E9AA5}"/>
              </a:ext>
            </a:extLst>
          </p:cNvPr>
          <p:cNvGrpSpPr>
            <a:grpSpLocks/>
          </p:cNvGrpSpPr>
          <p:nvPr/>
        </p:nvGrpSpPr>
        <p:grpSpPr bwMode="auto">
          <a:xfrm>
            <a:off x="4787504" y="2064544"/>
            <a:ext cx="2160984" cy="1727597"/>
            <a:chOff x="3061" y="1752"/>
            <a:chExt cx="1815" cy="1451"/>
          </a:xfrm>
        </p:grpSpPr>
        <p:sp>
          <p:nvSpPr>
            <p:cNvPr id="8231" name="Rectangle 39">
              <a:extLst>
                <a:ext uri="{FF2B5EF4-FFF2-40B4-BE49-F238E27FC236}">
                  <a16:creationId xmlns:a16="http://schemas.microsoft.com/office/drawing/2014/main" id="{919A04BB-427E-407A-BA7E-D2E0AE94F27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61" y="2614"/>
              <a:ext cx="454" cy="589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2" name="Rectangle 40">
              <a:extLst>
                <a:ext uri="{FF2B5EF4-FFF2-40B4-BE49-F238E27FC236}">
                  <a16:creationId xmlns:a16="http://schemas.microsoft.com/office/drawing/2014/main" id="{EB551160-8F2F-477A-A490-821C126BB61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15" y="1752"/>
              <a:ext cx="454" cy="145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3" name="Rectangle 41">
              <a:extLst>
                <a:ext uri="{FF2B5EF4-FFF2-40B4-BE49-F238E27FC236}">
                  <a16:creationId xmlns:a16="http://schemas.microsoft.com/office/drawing/2014/main" id="{8F69CB9A-1302-4DFA-AF95-EE4FABD5C91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69" y="2296"/>
              <a:ext cx="453" cy="90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  <p:sp>
          <p:nvSpPr>
            <p:cNvPr id="8234" name="Rectangle 42">
              <a:extLst>
                <a:ext uri="{FF2B5EF4-FFF2-40B4-BE49-F238E27FC236}">
                  <a16:creationId xmlns:a16="http://schemas.microsoft.com/office/drawing/2014/main" id="{D2458DCA-74BB-4ED1-9F6D-0263BED36B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22" y="2886"/>
              <a:ext cx="454" cy="317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sp>
        <p:nvSpPr>
          <p:cNvPr id="3" name="CaixaDeTexto 2"/>
          <p:cNvSpPr txBox="1"/>
          <p:nvPr/>
        </p:nvSpPr>
        <p:spPr>
          <a:xfrm>
            <a:off x="8564137" y="4348976"/>
            <a:ext cx="3010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6</a:t>
            </a:r>
          </a:p>
        </p:txBody>
      </p:sp>
      <p:sp>
        <p:nvSpPr>
          <p:cNvPr id="4" name="Retângulo 3"/>
          <p:cNvSpPr/>
          <p:nvPr/>
        </p:nvSpPr>
        <p:spPr>
          <a:xfrm>
            <a:off x="239625" y="4592032"/>
            <a:ext cx="866237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1200" dirty="0">
                <a:hlinkClick r:id="rId4"/>
              </a:rPr>
              <a:t>https://phet.colorado.edu/sims/cheerpj/motion-series/latest/motion-series.html?simulation=forces-and-motion&amp;locale=pt_BR</a:t>
            </a:r>
            <a:endParaRPr lang="pt-BR" sz="1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000" fill="hold"/>
                                        <p:tgtEl>
                                          <p:spTgt spid="8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3000" fill="hold"/>
                                        <p:tgtEl>
                                          <p:spTgt spid="8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3000" fill="hold"/>
                                        <p:tgtEl>
                                          <p:spTgt spid="8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3000" fill="hold"/>
                                        <p:tgtEl>
                                          <p:spTgt spid="8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3000" fill="hold"/>
                                        <p:tgtEl>
                                          <p:spTgt spid="82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3000" fill="hold"/>
                                        <p:tgtEl>
                                          <p:spTgt spid="82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3000" fill="hold"/>
                                        <p:tgtEl>
                                          <p:spTgt spid="82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3000" fill="hold"/>
                                        <p:tgtEl>
                                          <p:spTgt spid="82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3000" fill="hold"/>
                                        <p:tgtEl>
                                          <p:spTgt spid="82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3000" fill="hold"/>
                                        <p:tgtEl>
                                          <p:spTgt spid="82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3000" fill="hold"/>
                                        <p:tgtEl>
                                          <p:spTgt spid="82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19" grpId="0" animBg="1"/>
      <p:bldP spid="8199" grpId="0" animBg="1"/>
      <p:bldP spid="8199" grpId="1" animBg="1"/>
      <p:bldP spid="8218" grpId="0" animBg="1"/>
      <p:bldP spid="8220" grpId="0" animBg="1"/>
      <p:bldP spid="8221" grpId="0" animBg="1"/>
      <p:bldP spid="8222" grpId="0" animBg="1"/>
      <p:bldP spid="8223" grpId="0" animBg="1"/>
      <p:bldP spid="8226" grpId="0" animBg="1"/>
      <p:bldP spid="8227" grpId="0" animBg="1"/>
      <p:bldP spid="8228" grpId="0" animBg="1"/>
      <p:bldP spid="8229" grpId="0" animBg="1"/>
      <p:bldP spid="82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ChangeArrowheads="1"/>
          </p:cNvSpPr>
          <p:nvPr/>
        </p:nvSpPr>
        <p:spPr bwMode="auto">
          <a:xfrm>
            <a:off x="1664329" y="1014303"/>
            <a:ext cx="6209283" cy="22733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69056" tIns="34529" rIns="69056" bIns="34529"/>
          <a:lstStyle/>
          <a:p>
            <a:pPr marL="257175" indent="-257175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Análise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instrumento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de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spcBef>
                <a:spcPct val="20000"/>
              </a:spcBef>
              <a:defRPr/>
            </a:pPr>
            <a:r>
              <a:rPr lang="en-US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identificação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 </a:t>
            </a:r>
            <a:r>
              <a:rPr lang="en-US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tipo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funcionamento</a:t>
            </a:r>
            <a:endParaRPr lang="en-US" sz="16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Fundo de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escala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unidade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557213" lvl="1" indent="-214313">
              <a:spcBef>
                <a:spcPct val="20000"/>
              </a:spcBef>
              <a:defRPr/>
            </a:pPr>
            <a:r>
              <a:rPr lang="en-US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seleção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6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conveniente</a:t>
            </a:r>
            <a:r>
              <a:rPr lang="en-US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257175" indent="-257175">
              <a:spcBef>
                <a:spcPct val="20000"/>
              </a:spcBef>
              <a:defRPr/>
            </a:pP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Precisão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e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incerteza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</a:t>
            </a: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medida</a:t>
            </a:r>
            <a:endParaRPr lang="en-US" sz="2000" b="1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57213" lvl="1" indent="-214313">
              <a:spcBef>
                <a:spcPct val="20000"/>
              </a:spcBef>
              <a:defRPr/>
            </a:pPr>
            <a:r>
              <a:rPr lang="en-US" sz="20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Instrumental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46782"/>
            <a:ext cx="38390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</a:rPr>
              <a:t>Como </a:t>
            </a:r>
            <a:r>
              <a:rPr lang="en-US" sz="2400" dirty="0" err="1">
                <a:solidFill>
                  <a:srgbClr val="0070C0"/>
                </a:solidFill>
              </a:rPr>
              <a:t>realizar</a:t>
            </a:r>
            <a:r>
              <a:rPr lang="en-US" sz="2400" dirty="0">
                <a:solidFill>
                  <a:srgbClr val="0070C0"/>
                </a:solidFill>
              </a:rPr>
              <a:t> </a:t>
            </a:r>
            <a:r>
              <a:rPr lang="en-US" sz="2400" dirty="0" err="1">
                <a:solidFill>
                  <a:srgbClr val="0070C0"/>
                </a:solidFill>
              </a:rPr>
              <a:t>medidas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35384960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 bldLvl="2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7" name="Espaço Reservado para Conteúdo 2"/>
          <p:cNvSpPr>
            <a:spLocks noGrp="1"/>
          </p:cNvSpPr>
          <p:nvPr>
            <p:ph idx="1"/>
          </p:nvPr>
        </p:nvSpPr>
        <p:spPr>
          <a:xfrm>
            <a:off x="296656" y="761838"/>
            <a:ext cx="8229600" cy="3230809"/>
          </a:xfrm>
        </p:spPr>
        <p:txBody>
          <a:bodyPr>
            <a:normAutofit fontScale="62500" lnSpcReduction="20000"/>
          </a:bodyPr>
          <a:lstStyle/>
          <a:p>
            <a:r>
              <a:rPr lang="pt-BR" altLang="en-US" dirty="0"/>
              <a:t>Tipos de incerteza</a:t>
            </a:r>
            <a:br>
              <a:rPr lang="pt-BR" altLang="en-US" dirty="0"/>
            </a:br>
            <a:endParaRPr lang="pt-BR" altLang="en-US" dirty="0"/>
          </a:p>
          <a:p>
            <a:pPr lvl="1"/>
            <a:r>
              <a:rPr lang="pt-BR" altLang="en-US" dirty="0"/>
              <a:t>Instrumental</a:t>
            </a:r>
          </a:p>
          <a:p>
            <a:pPr lvl="2"/>
            <a:r>
              <a:rPr lang="pt-BR" altLang="en-US" dirty="0"/>
              <a:t>Aquela associada à precisão do instrumento usado para realizar a medida direta de uma grandeza</a:t>
            </a:r>
          </a:p>
          <a:p>
            <a:pPr lvl="2"/>
            <a:endParaRPr lang="pt-BR" altLang="en-US" dirty="0"/>
          </a:p>
          <a:p>
            <a:pPr lvl="1"/>
            <a:r>
              <a:rPr lang="pt-BR" altLang="en-US" dirty="0"/>
              <a:t>Estatística</a:t>
            </a:r>
          </a:p>
          <a:p>
            <a:pPr lvl="2"/>
            <a:r>
              <a:rPr lang="pt-BR" altLang="en-US" dirty="0"/>
              <a:t>Associada à </a:t>
            </a:r>
            <a:r>
              <a:rPr lang="pt-BR" altLang="en-US" b="1" dirty="0"/>
              <a:t>flutuação</a:t>
            </a:r>
            <a:r>
              <a:rPr lang="pt-BR" altLang="en-US" dirty="0"/>
              <a:t> no resultado de uma mesma medida</a:t>
            </a:r>
          </a:p>
          <a:p>
            <a:pPr lvl="2"/>
            <a:endParaRPr lang="pt-BR" altLang="en-US" dirty="0"/>
          </a:p>
          <a:p>
            <a:pPr lvl="1"/>
            <a:r>
              <a:rPr lang="pt-BR" altLang="en-US" dirty="0"/>
              <a:t>Sistemática</a:t>
            </a:r>
          </a:p>
          <a:p>
            <a:pPr lvl="2"/>
            <a:r>
              <a:rPr lang="pt-BR" altLang="en-US" dirty="0"/>
              <a:t>Aquela tal que a medida é desviada em uma única direção, tornando os resultados viciados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125643" y="6980"/>
            <a:ext cx="38670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000" dirty="0">
                <a:solidFill>
                  <a:srgbClr val="0070C0"/>
                </a:solidFill>
              </a:rPr>
              <a:t>Como avaliar as incertezas ?</a:t>
            </a: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15136814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3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63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63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163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63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638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387" grpId="0" build="p" bldLvl="2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Espaço Reservado para Conteúdo 2"/>
          <p:cNvSpPr>
            <a:spLocks noGrp="1"/>
          </p:cNvSpPr>
          <p:nvPr>
            <p:ph idx="1"/>
          </p:nvPr>
        </p:nvSpPr>
        <p:spPr>
          <a:xfrm>
            <a:off x="457527" y="871390"/>
            <a:ext cx="7325343" cy="3232940"/>
          </a:xfrm>
        </p:spPr>
        <p:txBody>
          <a:bodyPr>
            <a:normAutofit fontScale="70000" lnSpcReduction="20000"/>
          </a:bodyPr>
          <a:lstStyle/>
          <a:p>
            <a:r>
              <a:rPr lang="pt-BR" altLang="en-US" dirty="0"/>
              <a:t>Falseiam a medida</a:t>
            </a:r>
          </a:p>
          <a:p>
            <a:pPr lvl="1"/>
            <a:r>
              <a:rPr lang="pt-BR" altLang="en-US" dirty="0"/>
              <a:t>Exemplo: uma régua onde o primeiro mm está faltando e o experimentador não percebe </a:t>
            </a:r>
          </a:p>
          <a:p>
            <a:pPr lvl="2"/>
            <a:r>
              <a:rPr lang="pt-BR" altLang="en-US" dirty="0"/>
              <a:t>Todas as medidas serão 1 mm maiores do que deveriam</a:t>
            </a:r>
          </a:p>
          <a:p>
            <a:pPr lvl="2"/>
            <a:endParaRPr lang="pt-BR" altLang="en-US" dirty="0"/>
          </a:p>
          <a:p>
            <a:pPr lvl="1"/>
            <a:r>
              <a:rPr lang="pt-BR" altLang="en-US" dirty="0"/>
              <a:t>Exemplo: uma balança </a:t>
            </a:r>
            <a:r>
              <a:rPr lang="pt-BR" altLang="en-US" dirty="0" err="1"/>
              <a:t>descalibrada</a:t>
            </a:r>
            <a:r>
              <a:rPr lang="pt-BR" altLang="en-US" dirty="0"/>
              <a:t> e/ou com o zero deslocado</a:t>
            </a:r>
          </a:p>
          <a:p>
            <a:pPr lvl="1"/>
            <a:endParaRPr lang="pt-BR" altLang="en-US" dirty="0"/>
          </a:p>
          <a:p>
            <a:r>
              <a:rPr lang="pt-BR" altLang="en-US" dirty="0"/>
              <a:t>Muitas vezes só é percebida quando um resultado difere do esperado</a:t>
            </a:r>
          </a:p>
          <a:p>
            <a:pPr lvl="1"/>
            <a:r>
              <a:rPr lang="pt-BR" altLang="en-US" dirty="0"/>
              <a:t>As medidas devem ser corrigidas ou refeitas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0" y="0"/>
            <a:ext cx="40694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Incertezas Sistemáticas</a:t>
            </a:r>
            <a:endParaRPr lang="pt-BR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4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Grp="1"/>
          </p:cNvGraphicFramePr>
          <p:nvPr>
            <p:ph type="clipArt" sz="half" idx="1"/>
            <p:extLst>
              <p:ext uri="{D42A27DB-BD31-4B8C-83A1-F6EECF244321}">
                <p14:modId xmlns:p14="http://schemas.microsoft.com/office/powerpoint/2010/main" val="3287903102"/>
              </p:ext>
            </p:extLst>
          </p:nvPr>
        </p:nvGraphicFramePr>
        <p:xfrm>
          <a:off x="2056816" y="2092206"/>
          <a:ext cx="5300663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Document" r:id="rId2" imgW="4257467" imgH="600016" progId="Word.Document.8">
                  <p:embed/>
                </p:oleObj>
              </mc:Choice>
              <mc:Fallback>
                <p:oleObj name="Document" r:id="rId2" imgW="4257467" imgH="600016" progId="Word.Document.8">
                  <p:embed/>
                  <p:pic>
                    <p:nvPicPr>
                      <p:cNvPr id="15362" name="Object 2"/>
                      <p:cNvPicPr>
                        <a:picLocks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6816" y="2092206"/>
                        <a:ext cx="5300663" cy="685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3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17495" y="3084461"/>
            <a:ext cx="5600700" cy="940504"/>
          </a:xfrm>
        </p:spPr>
        <p:txBody>
          <a:bodyPr>
            <a:normAutofit/>
          </a:bodyPr>
          <a:lstStyle/>
          <a:p>
            <a:pPr marL="0" indent="0"/>
            <a:r>
              <a:rPr lang="en-US" altLang="pt-BR" sz="1600" dirty="0"/>
              <a:t> </a:t>
            </a:r>
            <a:r>
              <a:rPr lang="en-US" altLang="pt-BR" sz="1600" dirty="0" err="1"/>
              <a:t>Régua</a:t>
            </a:r>
            <a:r>
              <a:rPr lang="en-US" altLang="pt-BR" sz="1600" dirty="0"/>
              <a:t> - </a:t>
            </a:r>
            <a:r>
              <a:rPr lang="en-US" altLang="pt-BR" sz="1600" dirty="0" err="1"/>
              <a:t>mede</a:t>
            </a:r>
            <a:r>
              <a:rPr lang="en-US" altLang="pt-BR" sz="1600" dirty="0"/>
              <a:t> </a:t>
            </a:r>
            <a:r>
              <a:rPr lang="en-US" altLang="pt-BR" sz="1600" dirty="0" err="1"/>
              <a:t>distâncias</a:t>
            </a:r>
            <a:endParaRPr lang="en-US" altLang="pt-BR" sz="1600" dirty="0"/>
          </a:p>
          <a:p>
            <a:pPr marL="0" indent="0"/>
            <a:r>
              <a:rPr lang="en-US" altLang="pt-BR" sz="1600" dirty="0"/>
              <a:t> Fundo de </a:t>
            </a:r>
            <a:r>
              <a:rPr lang="en-US" altLang="pt-BR" sz="1600" dirty="0" err="1"/>
              <a:t>escala</a:t>
            </a:r>
            <a:r>
              <a:rPr lang="en-US" altLang="pt-BR" sz="1600" dirty="0"/>
              <a:t> = 10 cm</a:t>
            </a:r>
          </a:p>
          <a:p>
            <a:pPr marL="0" indent="0"/>
            <a:r>
              <a:rPr lang="en-US" altLang="pt-BR" sz="1600" dirty="0"/>
              <a:t> </a:t>
            </a:r>
            <a:r>
              <a:rPr lang="en-US" altLang="pt-BR" sz="1600" dirty="0" err="1"/>
              <a:t>Desvio-padrão</a:t>
            </a:r>
            <a:r>
              <a:rPr lang="en-US" altLang="pt-BR" sz="1600" dirty="0"/>
              <a:t> = </a:t>
            </a:r>
            <a:r>
              <a:rPr lang="en-US" altLang="pt-BR" sz="1600" dirty="0" err="1"/>
              <a:t>menor</a:t>
            </a:r>
            <a:r>
              <a:rPr lang="en-US" altLang="pt-BR" sz="1600" dirty="0"/>
              <a:t> </a:t>
            </a:r>
            <a:r>
              <a:rPr lang="en-US" altLang="pt-BR" sz="1600" dirty="0" err="1"/>
              <a:t>divisão</a:t>
            </a:r>
            <a:r>
              <a:rPr lang="en-US" altLang="pt-BR" sz="1600" dirty="0"/>
              <a:t>/2 = 0,1 cm </a:t>
            </a:r>
            <a:r>
              <a:rPr lang="en-US" altLang="pt-BR" sz="1600" dirty="0" err="1"/>
              <a:t>ou</a:t>
            </a:r>
            <a:r>
              <a:rPr lang="en-US" altLang="pt-BR" sz="1600" dirty="0"/>
              <a:t> 1 mm</a:t>
            </a: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2346139" y="2839918"/>
            <a:ext cx="3083719" cy="158354"/>
          </a:xfrm>
          <a:prstGeom prst="rect">
            <a:avLst/>
          </a:prstGeom>
          <a:solidFill>
            <a:srgbClr val="CCECFF"/>
          </a:solidFill>
          <a:ln w="12700">
            <a:solidFill>
              <a:srgbClr val="990099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defRPr sz="3200" b="1">
                <a:solidFill>
                  <a:srgbClr val="003300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defRPr sz="2800" b="1">
                <a:solidFill>
                  <a:srgbClr val="3333CC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defRPr sz="2400" b="1">
                <a:solidFill>
                  <a:srgbClr val="A5002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defRPr sz="2000" b="1">
                <a:solidFill>
                  <a:srgbClr val="996633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defRPr sz="2000" b="1">
                <a:solidFill>
                  <a:srgbClr val="CC3300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pt-BR" altLang="pt-BR" sz="1350" b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6" name="Agrupar 5"/>
          <p:cNvGrpSpPr/>
          <p:nvPr/>
        </p:nvGrpSpPr>
        <p:grpSpPr>
          <a:xfrm>
            <a:off x="3064403" y="3999067"/>
            <a:ext cx="3557885" cy="796075"/>
            <a:chOff x="3064403" y="3999067"/>
            <a:chExt cx="3557885" cy="796075"/>
          </a:xfrm>
        </p:grpSpPr>
        <p:sp>
          <p:nvSpPr>
            <p:cNvPr id="15365" name="Rectangle 5"/>
            <p:cNvSpPr>
              <a:spLocks noChangeArrowheads="1"/>
            </p:cNvSpPr>
            <p:nvPr/>
          </p:nvSpPr>
          <p:spPr bwMode="auto">
            <a:xfrm>
              <a:off x="3064403" y="4448411"/>
              <a:ext cx="603370" cy="346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336600"/>
                  </a:solidFill>
                  <a:latin typeface="+mj-lt"/>
                </a:rPr>
                <a:t>L   =</a:t>
              </a:r>
            </a:p>
          </p:txBody>
        </p:sp>
        <p:sp>
          <p:nvSpPr>
            <p:cNvPr id="15366" name="Rectangle 6"/>
            <p:cNvSpPr>
              <a:spLocks noChangeArrowheads="1"/>
            </p:cNvSpPr>
            <p:nvPr/>
          </p:nvSpPr>
          <p:spPr bwMode="auto">
            <a:xfrm>
              <a:off x="3804492" y="4431988"/>
              <a:ext cx="460061" cy="3467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69056" tIns="34529" rIns="69056" bIns="34529">
              <a:spAutoFit/>
            </a:bodyPr>
            <a:lstStyle/>
            <a:p>
              <a:pPr eaLnBrk="1" hangingPunct="1">
                <a:defRPr/>
              </a:pPr>
              <a:r>
                <a:rPr lang="en-US" b="1" dirty="0">
                  <a:solidFill>
                    <a:srgbClr val="336600"/>
                  </a:solidFill>
                  <a:latin typeface="+mj-lt"/>
                </a:rPr>
                <a:t>6,5</a:t>
              </a:r>
            </a:p>
          </p:txBody>
        </p:sp>
        <p:grpSp>
          <p:nvGrpSpPr>
            <p:cNvPr id="2" name="Group 9"/>
            <p:cNvGrpSpPr>
              <a:grpSpLocks/>
            </p:cNvGrpSpPr>
            <p:nvPr/>
          </p:nvGrpSpPr>
          <p:grpSpPr bwMode="auto">
            <a:xfrm>
              <a:off x="4261692" y="4431987"/>
              <a:ext cx="973932" cy="346471"/>
              <a:chOff x="2678" y="3177"/>
              <a:chExt cx="818" cy="291"/>
            </a:xfrm>
          </p:grpSpPr>
          <p:sp>
            <p:nvSpPr>
              <p:cNvPr id="15367" name="Rectangle 7"/>
              <p:cNvSpPr>
                <a:spLocks noChangeArrowheads="1"/>
              </p:cNvSpPr>
              <p:nvPr/>
            </p:nvSpPr>
            <p:spPr bwMode="auto">
              <a:xfrm>
                <a:off x="2678" y="3177"/>
                <a:ext cx="349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9056" tIns="34529" rIns="69056" bIns="34529"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dirty="0">
                    <a:solidFill>
                      <a:srgbClr val="336600"/>
                    </a:solidFill>
                    <a:latin typeface="+mj-lt"/>
                  </a:rPr>
                  <a:t>+/-</a:t>
                </a:r>
              </a:p>
            </p:txBody>
          </p:sp>
          <p:sp>
            <p:nvSpPr>
              <p:cNvPr id="15368" name="Rectangle 8"/>
              <p:cNvSpPr>
                <a:spLocks noChangeArrowheads="1"/>
              </p:cNvSpPr>
              <p:nvPr/>
            </p:nvSpPr>
            <p:spPr bwMode="auto">
              <a:xfrm>
                <a:off x="3110" y="3177"/>
                <a:ext cx="386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9056" tIns="34529" rIns="69056" bIns="34529"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dirty="0">
                    <a:solidFill>
                      <a:srgbClr val="336600"/>
                    </a:solidFill>
                    <a:latin typeface="+mj-lt"/>
                  </a:rPr>
                  <a:t>0,1</a:t>
                </a:r>
              </a:p>
            </p:txBody>
          </p:sp>
        </p:grpSp>
        <p:grpSp>
          <p:nvGrpSpPr>
            <p:cNvPr id="3" name="Group 13"/>
            <p:cNvGrpSpPr>
              <a:grpSpLocks/>
            </p:cNvGrpSpPr>
            <p:nvPr/>
          </p:nvGrpSpPr>
          <p:grpSpPr bwMode="auto">
            <a:xfrm>
              <a:off x="3633042" y="4431987"/>
              <a:ext cx="2301479" cy="346471"/>
              <a:chOff x="2150" y="3177"/>
              <a:chExt cx="1933" cy="291"/>
            </a:xfrm>
          </p:grpSpPr>
          <p:sp>
            <p:nvSpPr>
              <p:cNvPr id="15370" name="Rectangle 10"/>
              <p:cNvSpPr>
                <a:spLocks noChangeArrowheads="1"/>
              </p:cNvSpPr>
              <p:nvPr/>
            </p:nvSpPr>
            <p:spPr bwMode="auto">
              <a:xfrm>
                <a:off x="3686" y="3177"/>
                <a:ext cx="397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9056" tIns="34529" rIns="69056" bIns="34529"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 dirty="0">
                    <a:solidFill>
                      <a:srgbClr val="336600"/>
                    </a:solidFill>
                    <a:latin typeface="+mj-lt"/>
                  </a:rPr>
                  <a:t>cm</a:t>
                </a:r>
              </a:p>
            </p:txBody>
          </p:sp>
          <p:sp>
            <p:nvSpPr>
              <p:cNvPr id="15371" name="Rectangle 11"/>
              <p:cNvSpPr>
                <a:spLocks noChangeArrowheads="1"/>
              </p:cNvSpPr>
              <p:nvPr/>
            </p:nvSpPr>
            <p:spPr bwMode="auto">
              <a:xfrm>
                <a:off x="2150" y="3177"/>
                <a:ext cx="1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9056" tIns="34529" rIns="69056" bIns="34529"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>
                    <a:solidFill>
                      <a:srgbClr val="336600"/>
                    </a:solidFill>
                    <a:latin typeface="+mj-lt"/>
                  </a:rPr>
                  <a:t>(</a:t>
                </a:r>
              </a:p>
            </p:txBody>
          </p:sp>
          <p:sp>
            <p:nvSpPr>
              <p:cNvPr id="15372" name="Rectangle 12"/>
              <p:cNvSpPr>
                <a:spLocks noChangeArrowheads="1"/>
              </p:cNvSpPr>
              <p:nvPr/>
            </p:nvSpPr>
            <p:spPr bwMode="auto">
              <a:xfrm>
                <a:off x="3446" y="3177"/>
                <a:ext cx="182" cy="29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lIns="69056" tIns="34529" rIns="69056" bIns="34529">
                <a:spAutoFit/>
              </a:bodyPr>
              <a:lstStyle/>
              <a:p>
                <a:pPr eaLnBrk="1" hangingPunct="1">
                  <a:defRPr/>
                </a:pPr>
                <a:r>
                  <a:rPr lang="en-US" b="1">
                    <a:solidFill>
                      <a:srgbClr val="336600"/>
                    </a:solidFill>
                    <a:latin typeface="+mj-lt"/>
                  </a:rPr>
                  <a:t>)</a:t>
                </a:r>
              </a:p>
            </p:txBody>
          </p:sp>
        </p:grpSp>
        <p:sp>
          <p:nvSpPr>
            <p:cNvPr id="10250" name="Rectangle 14"/>
            <p:cNvSpPr>
              <a:spLocks noChangeArrowheads="1"/>
            </p:cNvSpPr>
            <p:nvPr/>
          </p:nvSpPr>
          <p:spPr bwMode="auto">
            <a:xfrm>
              <a:off x="4469456" y="3999067"/>
              <a:ext cx="2152832" cy="3467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69056" tIns="34529" rIns="69056" bIns="34529">
              <a:spAutoFit/>
            </a:bodyPr>
            <a:lstStyle>
              <a:lvl1pPr>
                <a:spcBef>
                  <a:spcPct val="20000"/>
                </a:spcBef>
                <a:defRPr sz="3200" b="1">
                  <a:solidFill>
                    <a:srgbClr val="003300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spcBef>
                  <a:spcPct val="20000"/>
                </a:spcBef>
                <a:defRPr sz="2800" b="1">
                  <a:solidFill>
                    <a:srgbClr val="3333CC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spcBef>
                  <a:spcPct val="20000"/>
                </a:spcBef>
                <a:defRPr sz="2400" b="1">
                  <a:solidFill>
                    <a:srgbClr val="A5002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spcBef>
                  <a:spcPct val="20000"/>
                </a:spcBef>
                <a:defRPr sz="2000" b="1">
                  <a:solidFill>
                    <a:srgbClr val="996633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spcBef>
                  <a:spcPct val="20000"/>
                </a:spcBef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defRPr sz="2000" b="1">
                  <a:solidFill>
                    <a:srgbClr val="CC3300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</a:pPr>
              <a:r>
                <a:rPr lang="en-US" altLang="pt-BR" sz="1800" b="0" dirty="0" err="1">
                  <a:solidFill>
                    <a:srgbClr val="0070C0"/>
                  </a:solidFill>
                  <a:latin typeface="Arial" panose="020B0604020202020204" pitchFamily="34" charset="0"/>
                </a:rPr>
                <a:t>Algarismo</a:t>
              </a:r>
              <a:r>
                <a:rPr lang="en-US" altLang="pt-BR" sz="1800" b="0" dirty="0">
                  <a:solidFill>
                    <a:srgbClr val="0070C0"/>
                  </a:solidFill>
                  <a:latin typeface="Arial" panose="020B0604020202020204" pitchFamily="34" charset="0"/>
                </a:rPr>
                <a:t> </a:t>
              </a:r>
              <a:r>
                <a:rPr lang="en-US" altLang="pt-BR" sz="1800" b="0" dirty="0" err="1">
                  <a:solidFill>
                    <a:srgbClr val="0070C0"/>
                  </a:solidFill>
                  <a:latin typeface="Arial" panose="020B0604020202020204" pitchFamily="34" charset="0"/>
                </a:rPr>
                <a:t>duvidoso</a:t>
              </a:r>
              <a:endParaRPr lang="en-US" altLang="pt-BR" sz="1800" b="0" dirty="0">
                <a:solidFill>
                  <a:srgbClr val="0070C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7" name="Line 15"/>
            <p:cNvSpPr>
              <a:spLocks noChangeShapeType="1"/>
            </p:cNvSpPr>
            <p:nvPr/>
          </p:nvSpPr>
          <p:spPr bwMode="auto">
            <a:xfrm flipV="1">
              <a:off x="4139232" y="4257892"/>
              <a:ext cx="296772" cy="237324"/>
            </a:xfrm>
            <a:prstGeom prst="line">
              <a:avLst/>
            </a:prstGeom>
            <a:noFill/>
            <a:ln w="50800">
              <a:solidFill>
                <a:srgbClr val="FF0033"/>
              </a:solidFill>
              <a:round/>
              <a:headEnd type="stealth" w="med" len="med"/>
              <a:tailEnd type="none" w="sm" len="sm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pt-BR" sz="1350"/>
            </a:p>
          </p:txBody>
        </p:sp>
      </p:grpSp>
      <p:sp>
        <p:nvSpPr>
          <p:cNvPr id="18" name="CaixaDeTexto 17"/>
          <p:cNvSpPr txBox="1"/>
          <p:nvPr/>
        </p:nvSpPr>
        <p:spPr>
          <a:xfrm>
            <a:off x="-48552" y="13960"/>
            <a:ext cx="38530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Incertezas instrumentais</a:t>
            </a:r>
            <a:endParaRPr lang="pt-BR" sz="2400" dirty="0">
              <a:solidFill>
                <a:srgbClr val="0070C0"/>
              </a:solidFill>
            </a:endParaRPr>
          </a:p>
        </p:txBody>
      </p:sp>
      <p:sp>
        <p:nvSpPr>
          <p:cNvPr id="5" name="CaixaDeTexto 4"/>
          <p:cNvSpPr txBox="1"/>
          <p:nvPr/>
        </p:nvSpPr>
        <p:spPr>
          <a:xfrm>
            <a:off x="293167" y="435498"/>
            <a:ext cx="77619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1600" dirty="0"/>
              <a:t>Em geral, a incerteza está associada à divisão da escala, de modo que coincida com as algarismos que são lidos</a:t>
            </a:r>
          </a:p>
          <a:p>
            <a:endParaRPr lang="pt-BR" altLang="en-US" sz="1600" dirty="0"/>
          </a:p>
          <a:p>
            <a:pPr lvl="1"/>
            <a:r>
              <a:rPr lang="pt-BR" altLang="en-US" sz="1600" dirty="0"/>
              <a:t> Posicionamento objeto/instrumento ou estabilidade de leitura (digital)</a:t>
            </a:r>
          </a:p>
          <a:p>
            <a:pPr lvl="2"/>
            <a:r>
              <a:rPr lang="pt-BR" altLang="en-US" sz="1600" dirty="0"/>
              <a:t>incerteza instrumental maior pode ser definida maior do que a precisão do instrumento de medida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2049226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  <p:bldP spid="1536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/>
          <p:cNvSpPr txBox="1"/>
          <p:nvPr/>
        </p:nvSpPr>
        <p:spPr>
          <a:xfrm>
            <a:off x="0" y="27921"/>
            <a:ext cx="421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en-US" sz="2400" dirty="0">
                <a:solidFill>
                  <a:srgbClr val="0070C0"/>
                </a:solidFill>
              </a:rPr>
              <a:t>Incertezas estatísticas</a:t>
            </a:r>
            <a:endParaRPr lang="pt-BR" sz="2400" dirty="0">
              <a:solidFill>
                <a:srgbClr val="0070C0"/>
              </a:solidFill>
            </a:endParaRPr>
          </a:p>
        </p:txBody>
      </p:sp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0832166"/>
              </p:ext>
            </p:extLst>
          </p:nvPr>
        </p:nvGraphicFramePr>
        <p:xfrm>
          <a:off x="7861564" y="672641"/>
          <a:ext cx="1214342" cy="3870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43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Coeficiente de atrito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0,323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0,297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63684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0,239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0,386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0,206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0,341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90053">
                <a:tc>
                  <a:txBody>
                    <a:bodyPr/>
                    <a:lstStyle/>
                    <a:p>
                      <a:pPr algn="ctr"/>
                      <a:r>
                        <a:rPr lang="pt-BR" sz="1400" dirty="0"/>
                        <a:t>0,263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grpSp>
        <p:nvGrpSpPr>
          <p:cNvPr id="24" name="Grupo 23"/>
          <p:cNvGrpSpPr/>
          <p:nvPr/>
        </p:nvGrpSpPr>
        <p:grpSpPr>
          <a:xfrm>
            <a:off x="204893" y="2100598"/>
            <a:ext cx="3883304" cy="1077218"/>
            <a:chOff x="217981" y="2285708"/>
            <a:chExt cx="3883304" cy="1077218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" name="CaixaDeTexto 3"/>
                <p:cNvSpPr txBox="1"/>
                <p:nvPr/>
              </p:nvSpPr>
              <p:spPr>
                <a:xfrm>
                  <a:off x="2307686" y="2541295"/>
                  <a:ext cx="1793599" cy="636521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f>
                              <m:fPr>
                                <m:ctrlP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m:rPr>
                                        <m:brk m:alnAt="23"/>
                                      </m:rP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=1</m:t>
                                    </m:r>
                                  </m:sub>
                                  <m:sup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r>
                                      <a:rPr lang="pt-BR" sz="1400" b="0" i="1" smtClean="0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</a:rPr>
                                      <m:t>(</m:t>
                                    </m:r>
                                    <m:sSup>
                                      <m:sSupPr>
                                        <m:ctrlP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sSubSup>
                                          <m:sSubSupPr>
                                            <m:ctrlP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sSubSupPr>
                                          <m:e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b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  <m:sup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 </m:t>
                                            </m:r>
                                          </m:sup>
                                        </m:sSubSup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acc>
                                          <m:accPr>
                                            <m:chr m:val="̅"/>
                                            <m:ctrlP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</m:ctrlPr>
                                          </m:accPr>
                                          <m:e>
                                            <m:r>
                                              <a:rPr lang="pt-BR" sz="1400" b="0" i="1" smtClean="0">
                                                <a:latin typeface="Cambria Math" panose="02040503050406030204" pitchFamily="18" charset="0"/>
                                                <a:ea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acc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)</m:t>
                                        </m:r>
                                      </m:e>
                                      <m:sup>
                                        <m:r>
                                          <a:rPr lang="pt-BR" sz="1400" b="0" i="1" smtClean="0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𝑁</m:t>
                                </m:r>
                                <m:r>
                                  <a:rPr lang="pt-BR" sz="1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−1</m:t>
                                </m:r>
                              </m:den>
                            </m:f>
                          </m:e>
                        </m:rad>
                      </m:oMath>
                    </m:oMathPara>
                  </a14:m>
                  <a:endParaRPr lang="pt-BR" sz="1400" dirty="0"/>
                </a:p>
              </p:txBody>
            </p:sp>
          </mc:Choice>
          <mc:Fallback xmlns="">
            <p:sp>
              <p:nvSpPr>
                <p:cNvPr id="4" name="CaixaDeTexto 3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07686" y="2541295"/>
                  <a:ext cx="1793599" cy="636521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CaixaDeTexto 9"/>
            <p:cNvSpPr txBox="1"/>
            <p:nvPr/>
          </p:nvSpPr>
          <p:spPr>
            <a:xfrm>
              <a:off x="217981" y="2285708"/>
              <a:ext cx="2283103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Incerteza estatística do conjunto dos dados    </a:t>
              </a:r>
              <a:r>
                <a:rPr lang="pt-BR" altLang="en-US" sz="1600" dirty="0"/>
                <a:t>se mede pelo desvio padrão</a:t>
              </a:r>
              <a:endParaRPr lang="pt-BR" sz="1600" dirty="0"/>
            </a:p>
          </p:txBody>
        </p:sp>
      </p:grpSp>
      <p:grpSp>
        <p:nvGrpSpPr>
          <p:cNvPr id="25" name="Grupo 24"/>
          <p:cNvGrpSpPr/>
          <p:nvPr/>
        </p:nvGrpSpPr>
        <p:grpSpPr>
          <a:xfrm>
            <a:off x="206787" y="3208181"/>
            <a:ext cx="3693369" cy="830997"/>
            <a:chOff x="221395" y="3550267"/>
            <a:chExt cx="3693369" cy="830997"/>
          </a:xfrm>
        </p:grpSpPr>
        <p:graphicFrame>
          <p:nvGraphicFramePr>
            <p:cNvPr id="146436" name="Object 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834888192"/>
                </p:ext>
              </p:extLst>
            </p:nvPr>
          </p:nvGraphicFramePr>
          <p:xfrm>
            <a:off x="2850512" y="3748984"/>
            <a:ext cx="1064252" cy="52107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ção" r:id="rId4" imgW="647700" imgH="419100" progId="Equation.3">
                    <p:embed/>
                  </p:oleObj>
                </mc:Choice>
                <mc:Fallback>
                  <p:oleObj name="Equação" r:id="rId4" imgW="647700" imgH="419100" progId="Equation.3">
                    <p:embed/>
                    <p:pic>
                      <p:nvPicPr>
                        <p:cNvPr id="146436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50512" y="3748984"/>
                          <a:ext cx="1064252" cy="52107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" name="CaixaDeTexto 12"/>
            <p:cNvSpPr txBox="1"/>
            <p:nvPr/>
          </p:nvSpPr>
          <p:spPr>
            <a:xfrm>
              <a:off x="221395" y="3550267"/>
              <a:ext cx="2279689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Incerteza estatística </a:t>
              </a:r>
            </a:p>
            <a:p>
              <a:r>
                <a:rPr lang="pt-BR" altLang="en-US" sz="1600" dirty="0"/>
                <a:t>se mede pelo desvio </a:t>
              </a:r>
            </a:p>
            <a:p>
              <a:r>
                <a:rPr lang="pt-BR" altLang="en-US" sz="1600" dirty="0"/>
                <a:t>padrão do valor médio</a:t>
              </a:r>
              <a:endParaRPr lang="pt-BR" sz="1600" dirty="0"/>
            </a:p>
          </p:txBody>
        </p:sp>
      </p:grpSp>
      <p:grpSp>
        <p:nvGrpSpPr>
          <p:cNvPr id="23" name="Grupo 22"/>
          <p:cNvGrpSpPr/>
          <p:nvPr/>
        </p:nvGrpSpPr>
        <p:grpSpPr>
          <a:xfrm>
            <a:off x="198525" y="977391"/>
            <a:ext cx="3701631" cy="1077218"/>
            <a:chOff x="198525" y="1144958"/>
            <a:chExt cx="3701631" cy="1077218"/>
          </a:xfrm>
        </p:grpSpPr>
        <p:graphicFrame>
          <p:nvGraphicFramePr>
            <p:cNvPr id="13316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255320124"/>
                </p:ext>
              </p:extLst>
            </p:nvPr>
          </p:nvGraphicFramePr>
          <p:xfrm>
            <a:off x="2810145" y="1345483"/>
            <a:ext cx="1090011" cy="70912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723586" imgH="469696" progId="Equation.3">
                    <p:embed/>
                  </p:oleObj>
                </mc:Choice>
                <mc:Fallback>
                  <p:oleObj name="Equation" r:id="rId6" imgW="723586" imgH="469696" progId="Equation.3">
                    <p:embed/>
                    <p:pic>
                      <p:nvPicPr>
                        <p:cNvPr id="13316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10145" y="1345483"/>
                          <a:ext cx="1090011" cy="70912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1" name="CaixaDeTexto 10"/>
            <p:cNvSpPr txBox="1"/>
            <p:nvPr/>
          </p:nvSpPr>
          <p:spPr>
            <a:xfrm>
              <a:off x="198525" y="1144958"/>
              <a:ext cx="2075928" cy="107721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>
                  <a:solidFill>
                    <a:srgbClr val="FF0000"/>
                  </a:solidFill>
                </a:rPr>
                <a:t>Valor da grandeza </a:t>
              </a:r>
              <a:r>
                <a:rPr lang="pt-BR" altLang="en-US" sz="1600" dirty="0"/>
                <a:t>– adota-se a média de todas as medições efetuadas</a:t>
              </a:r>
              <a:endParaRPr lang="pt-BR" sz="1600" dirty="0"/>
            </a:p>
          </p:txBody>
        </p:sp>
      </p:grpSp>
      <p:grpSp>
        <p:nvGrpSpPr>
          <p:cNvPr id="22" name="Grupo 21"/>
          <p:cNvGrpSpPr/>
          <p:nvPr/>
        </p:nvGrpSpPr>
        <p:grpSpPr>
          <a:xfrm>
            <a:off x="281730" y="426417"/>
            <a:ext cx="4067838" cy="584775"/>
            <a:chOff x="281730" y="426417"/>
            <a:chExt cx="4067838" cy="584775"/>
          </a:xfrm>
        </p:grpSpPr>
        <p:sp>
          <p:nvSpPr>
            <p:cNvPr id="3" name="CaixaDeTexto 2"/>
            <p:cNvSpPr txBox="1"/>
            <p:nvPr/>
          </p:nvSpPr>
          <p:spPr>
            <a:xfrm>
              <a:off x="281730" y="426417"/>
              <a:ext cx="186481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pt-BR" altLang="en-US" sz="1600" dirty="0"/>
                <a:t>A </a:t>
              </a:r>
              <a:r>
                <a:rPr lang="pt-BR" altLang="en-US" sz="1600" dirty="0">
                  <a:solidFill>
                    <a:srgbClr val="FF0000"/>
                  </a:solidFill>
                </a:rPr>
                <a:t>medida</a:t>
              </a:r>
              <a:r>
                <a:rPr lang="pt-BR" altLang="en-US" sz="1600" dirty="0"/>
                <a:t> é um conjunto de dados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CaixaDeTexto 11"/>
                <p:cNvSpPr txBox="1"/>
                <p:nvPr/>
              </p:nvSpPr>
              <p:spPr>
                <a:xfrm>
                  <a:off x="2341839" y="569921"/>
                  <a:ext cx="200772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d>
                          <m:dPr>
                            <m:begChr m:val="{"/>
                            <m:endChr m:val="}"/>
                            <m:ctrlPr>
                              <a:rPr lang="pt-BR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pt-BR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</m:sub>
                            </m:sSub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pt-BR" b="0" i="1" smtClean="0">
                                <a:latin typeface="Cambria Math" panose="02040503050406030204" pitchFamily="18" charset="0"/>
                              </a:rPr>
                              <m:t>…</m:t>
                            </m:r>
                            <m:r>
                              <a:rPr lang="pt-BR" i="1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pt-BR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pt-BR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b>
                                <m:r>
                                  <a:rPr lang="pt-BR" b="0" i="1" smtClean="0">
                                    <a:latin typeface="Cambria Math" panose="02040503050406030204" pitchFamily="18" charset="0"/>
                                  </a:rPr>
                                  <m:t>𝑁</m:t>
                                </m:r>
                              </m:sub>
                            </m:sSub>
                          </m:e>
                        </m:d>
                      </m:oMath>
                    </m:oMathPara>
                  </a14:m>
                  <a:endParaRPr lang="pt-BR" dirty="0"/>
                </a:p>
              </p:txBody>
            </p:sp>
          </mc:Choice>
          <mc:Fallback xmlns="">
            <p:sp>
              <p:nvSpPr>
                <p:cNvPr id="12" name="CaixaDeTexto 11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341839" y="569921"/>
                  <a:ext cx="2007729" cy="276999"/>
                </a:xfrm>
                <a:prstGeom prst="rect">
                  <a:avLst/>
                </a:prstGeom>
                <a:blipFill rotWithShape="0">
                  <a:blip r:embed="rId8"/>
                  <a:stretch>
                    <a:fillRect b="-19565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4" name="Texto explicativo em elipse 13"/>
          <p:cNvSpPr/>
          <p:nvPr/>
        </p:nvSpPr>
        <p:spPr>
          <a:xfrm>
            <a:off x="6107954" y="368810"/>
            <a:ext cx="1508804" cy="714255"/>
          </a:xfrm>
          <a:prstGeom prst="wedgeEllipseCallout">
            <a:avLst>
              <a:gd name="adj1" fmla="val 63426"/>
              <a:gd name="adj2" fmla="val 48881"/>
            </a:avLst>
          </a:prstGeom>
          <a:solidFill>
            <a:schemeClr val="tx1">
              <a:lumMod val="50000"/>
              <a:lumOff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altLang="en-US" dirty="0">
                <a:solidFill>
                  <a:schemeClr val="tx1"/>
                </a:solidFill>
              </a:rPr>
              <a:t>medida</a:t>
            </a:r>
            <a:endParaRPr lang="pt-BR" dirty="0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CaixaDeTexto 14"/>
              <p:cNvSpPr txBox="1"/>
              <p:nvPr/>
            </p:nvSpPr>
            <p:spPr>
              <a:xfrm>
                <a:off x="4349568" y="1375328"/>
                <a:ext cx="3337564" cy="403316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̅"/>
                          <m:ctrlPr>
                            <a:rPr lang="pt-BR" sz="1400" i="1" smtClean="0"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0,260+0,341+…+0,263</m:t>
                          </m:r>
                        </m:num>
                        <m:den>
                          <m:r>
                            <a:rPr lang="pt-BR" sz="1400" b="0" i="1" smtClean="0">
                              <a:latin typeface="Cambria Math" panose="02040503050406030204" pitchFamily="18" charset="0"/>
                            </a:rPr>
                            <m:t>11</m:t>
                          </m:r>
                        </m:den>
                      </m:f>
                      <m:r>
                        <a:rPr lang="pt-BR" sz="1400" b="0" i="1" smtClean="0">
                          <a:latin typeface="Cambria Math" panose="02040503050406030204" pitchFamily="18" charset="0"/>
                        </a:rPr>
                        <m:t>= 0,290</m:t>
                      </m:r>
                    </m:oMath>
                  </m:oMathPara>
                </a14:m>
                <a:endParaRPr lang="pt-BR" sz="1400" dirty="0"/>
              </a:p>
            </p:txBody>
          </p:sp>
        </mc:Choice>
        <mc:Fallback xmlns="">
          <p:sp>
            <p:nvSpPr>
              <p:cNvPr id="15" name="CaixaDeTexto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49568" y="1375328"/>
                <a:ext cx="3337564" cy="403316"/>
              </a:xfrm>
              <a:prstGeom prst="rect">
                <a:avLst/>
              </a:prstGeom>
              <a:blipFill>
                <a:blip r:embed="rId9"/>
                <a:stretch>
                  <a:fillRect t="-1515" b="-13636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9" name="Grupo 18"/>
          <p:cNvGrpSpPr/>
          <p:nvPr/>
        </p:nvGrpSpPr>
        <p:grpSpPr>
          <a:xfrm>
            <a:off x="4160122" y="2116749"/>
            <a:ext cx="3613479" cy="887931"/>
            <a:chOff x="4173210" y="2751971"/>
            <a:chExt cx="3613479" cy="887931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6" name="CaixaDeTexto 15"/>
                <p:cNvSpPr txBox="1"/>
                <p:nvPr/>
              </p:nvSpPr>
              <p:spPr>
                <a:xfrm>
                  <a:off x="4173210" y="2751971"/>
                  <a:ext cx="3613479" cy="472437"/>
                </a:xfrm>
                <a:prstGeom prst="rect">
                  <a:avLst/>
                </a:prstGeom>
                <a:noFill/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p>
                          <m:sSupPr>
                            <m:ctrlPr>
                              <a:rPr lang="pt-BR" sz="100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pt-BR" sz="10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𝜎</m:t>
                            </m:r>
                          </m:e>
                          <m:sup>
                            <m: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  <m:r>
                          <a:rPr lang="pt-BR" sz="10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f>
                          <m:fPr>
                            <m:ctrlP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eqArr>
                              <m:eqArrPr>
                                <m:ctrlP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eqArrPr>
                              <m:e>
                                <m:sSup>
                                  <m:sSupPr>
                                    <m:ctrlP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(0,26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3,41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−0,290)</m:t>
                                    </m:r>
                                  </m:e>
                                  <m:sup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+…</m:t>
                                </m:r>
                              </m:e>
                              <m:e>
                                <m:r>
                                  <a:rPr lang="pt-BR" sz="1000" b="0" i="1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  <m:sSup>
                                  <m:sSupPr>
                                    <m:ctrlP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(0,26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−0,29</m:t>
                                    </m:r>
                                    <m:r>
                                      <a:rPr lang="pt-BR" sz="1000" b="0" i="1" smtClean="0">
                                        <a:latin typeface="Cambria Math" panose="02040503050406030204" pitchFamily="18" charset="0"/>
                                      </a:rPr>
                                      <m:t>0</m:t>
                                    </m:r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)</m:t>
                                    </m:r>
                                  </m:e>
                                  <m:sup>
                                    <m:r>
                                      <a:rPr lang="pt-BR" sz="10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eqArr>
                          </m:num>
                          <m:den>
                            <m:r>
                              <a:rPr lang="pt-BR" sz="1000" b="0" i="1" smtClean="0">
                                <a:latin typeface="Cambria Math" panose="02040503050406030204" pitchFamily="18" charset="0"/>
                              </a:rPr>
                              <m:t>10</m:t>
                            </m:r>
                          </m:den>
                        </m:f>
                        <m:r>
                          <a:rPr lang="pt-BR" sz="1000" b="0" i="0" smtClean="0">
                            <a:latin typeface="Cambria Math" panose="02040503050406030204" pitchFamily="18" charset="0"/>
                          </a:rPr>
                          <m:t>=0,002786</m:t>
                        </m:r>
                      </m:oMath>
                    </m:oMathPara>
                  </a14:m>
                  <a:endParaRPr lang="pt-BR" sz="1000" dirty="0"/>
                </a:p>
              </p:txBody>
            </p:sp>
          </mc:Choice>
          <mc:Fallback xmlns="">
            <p:sp>
              <p:nvSpPr>
                <p:cNvPr id="16" name="CaixaDeTexto 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210" y="2751971"/>
                  <a:ext cx="3613479" cy="472437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CaixaDeTexto 17"/>
                <p:cNvSpPr txBox="1"/>
                <p:nvPr/>
              </p:nvSpPr>
              <p:spPr>
                <a:xfrm>
                  <a:off x="4439852" y="3319750"/>
                  <a:ext cx="3007939" cy="32015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pt-BR" sz="16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𝜎</m:t>
                        </m:r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=+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sSup>
                              <m:sSupPr>
                                <m:ctrlP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𝜎</m:t>
                                </m:r>
                              </m:e>
                              <m:sup>
                                <m:r>
                                  <a:rPr lang="pt-BR" sz="16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ad>
                          <m:radPr>
                            <m:degHide m:val="on"/>
                            <m:ctrlP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pt-BR" sz="16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0,002786</m:t>
                            </m:r>
                          </m:e>
                        </m:rad>
                        <m:r>
                          <a:rPr lang="pt-BR" sz="16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=0,053</m:t>
                        </m:r>
                      </m:oMath>
                    </m:oMathPara>
                  </a14:m>
                  <a:endParaRPr lang="pt-BR" sz="1600" dirty="0"/>
                </a:p>
              </p:txBody>
            </p:sp>
          </mc:Choice>
          <mc:Fallback xmlns="">
            <p:sp>
              <p:nvSpPr>
                <p:cNvPr id="18" name="CaixaDeTexto 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439852" y="3319750"/>
                  <a:ext cx="3007939" cy="320152"/>
                </a:xfrm>
                <a:prstGeom prst="rect">
                  <a:avLst/>
                </a:prstGeom>
                <a:blipFill>
                  <a:blip r:embed="rId11"/>
                  <a:stretch>
                    <a:fillRect l="-202" r="-607" b="-1887"/>
                  </a:stretch>
                </a:blipFill>
              </p:spPr>
              <p:txBody>
                <a:bodyPr/>
                <a:lstStyle/>
                <a:p>
                  <a:r>
                    <a:rPr lang="pt-BR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CaixaDeTexto 19"/>
              <p:cNvSpPr txBox="1"/>
              <p:nvPr/>
            </p:nvSpPr>
            <p:spPr>
              <a:xfrm>
                <a:off x="5237054" y="3406898"/>
                <a:ext cx="1712584" cy="51366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sz="16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pt-BR" sz="16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0,053</m:t>
                          </m:r>
                        </m:num>
                        <m:den>
                          <m:rad>
                            <m:radPr>
                              <m:degHide m:val="on"/>
                              <m:ctrlP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radPr>
                            <m:deg/>
                            <m:e>
                              <m:r>
                                <a:rPr lang="pt-BR" sz="16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11</m:t>
                              </m:r>
                            </m:e>
                          </m:rad>
                        </m:den>
                      </m:f>
                      <m:r>
                        <a:rPr lang="pt-BR" sz="16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=0,016</m:t>
                      </m:r>
                    </m:oMath>
                  </m:oMathPara>
                </a14:m>
                <a:endParaRPr lang="pt-BR" sz="1600" dirty="0"/>
              </a:p>
            </p:txBody>
          </p:sp>
        </mc:Choice>
        <mc:Fallback xmlns="">
          <p:sp>
            <p:nvSpPr>
              <p:cNvPr id="20" name="CaixaDeTexto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7054" y="3406898"/>
                <a:ext cx="1712584" cy="513667"/>
              </a:xfrm>
              <a:prstGeom prst="rect">
                <a:avLst/>
              </a:prstGeom>
              <a:blipFill>
                <a:blip r:embed="rId12"/>
                <a:stretch>
                  <a:fillRect b="-1190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CaixaDeTexto 20"/>
              <p:cNvSpPr txBox="1"/>
              <p:nvPr/>
            </p:nvSpPr>
            <p:spPr>
              <a:xfrm>
                <a:off x="543221" y="4292994"/>
                <a:ext cx="3206647" cy="276999"/>
              </a:xfrm>
              <a:prstGeom prst="rect">
                <a:avLst/>
              </a:prstGeom>
              <a:solidFill>
                <a:srgbClr val="FFFF00"/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pt-BR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=0,290</m:t>
                      </m:r>
                      <m:d>
                        <m:dPr>
                          <m:ctrlPr>
                            <a:rPr lang="pt-BR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t-BR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16</m:t>
                          </m:r>
                        </m:e>
                      </m:d>
                      <m:r>
                        <a:rPr lang="pt-BR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=0,290</m:t>
                      </m:r>
                      <m:r>
                        <a:rPr lang="pt-BR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±0,016</m:t>
                      </m:r>
                    </m:oMath>
                  </m:oMathPara>
                </a14:m>
                <a:endParaRPr lang="pt-BR" dirty="0"/>
              </a:p>
            </p:txBody>
          </p:sp>
        </mc:Choice>
        <mc:Fallback xmlns="">
          <p:sp>
            <p:nvSpPr>
              <p:cNvPr id="21" name="CaixaDeTexto 2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221" y="4292994"/>
                <a:ext cx="3206647" cy="276999"/>
              </a:xfrm>
              <a:prstGeom prst="rect">
                <a:avLst/>
              </a:prstGeom>
              <a:blipFill>
                <a:blip r:embed="rId13"/>
                <a:stretch>
                  <a:fillRect l="-951" r="-1331" b="-23913"/>
                </a:stretch>
              </a:blipFill>
            </p:spPr>
            <p:txBody>
              <a:bodyPr/>
              <a:lstStyle/>
              <a:p>
                <a:r>
                  <a:rPr lang="pt-BR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CaixaDeTexto 4"/>
          <p:cNvSpPr txBox="1"/>
          <p:nvPr/>
        </p:nvSpPr>
        <p:spPr>
          <a:xfrm>
            <a:off x="3999902" y="4015907"/>
            <a:ext cx="393391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Neste caso, o resultado não tem unidade. Mas em geral a média e o desvio-padrão têm unidades e, logicamente, são as mesmas !!</a:t>
            </a:r>
          </a:p>
        </p:txBody>
      </p:sp>
    </p:spTree>
    <p:extLst>
      <p:ext uri="{BB962C8B-B14F-4D97-AF65-F5344CB8AC3E}">
        <p14:creationId xmlns:p14="http://schemas.microsoft.com/office/powerpoint/2010/main" val="2167975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/>
      <p:bldP spid="20" grpId="0"/>
      <p:bldP spid="21" grpId="0" animBg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0.xml><?xml version="1.0" encoding="utf-8"?>
<a:theme xmlns:a="http://schemas.openxmlformats.org/drawingml/2006/main" name="7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1.xml><?xml version="1.0" encoding="utf-8"?>
<a:theme xmlns:a="http://schemas.openxmlformats.org/drawingml/2006/main" name="8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2.xml><?xml version="1.0" encoding="utf-8"?>
<a:theme xmlns:a="http://schemas.openxmlformats.org/drawingml/2006/main" name="9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13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IFUSP 3">
      <a:dk1>
        <a:srgbClr val="112A3D"/>
      </a:dk1>
      <a:lt1>
        <a:srgbClr val="FFFFFF"/>
      </a:lt1>
      <a:dk2>
        <a:srgbClr val="205C76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5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3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10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4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8.xml><?xml version="1.0" encoding="utf-8"?>
<a:theme xmlns:a="http://schemas.openxmlformats.org/drawingml/2006/main" name="11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9.xml><?xml version="1.0" encoding="utf-8"?>
<a:theme xmlns:a="http://schemas.openxmlformats.org/drawingml/2006/main" name="6_Office Theme">
  <a:themeElements>
    <a:clrScheme name="HEPIC OFICIAL">
      <a:dk1>
        <a:srgbClr val="112A3D"/>
      </a:dk1>
      <a:lt1>
        <a:sysClr val="window" lastClr="FFFFFF"/>
      </a:lt1>
      <a:dk2>
        <a:srgbClr val="2B77B1"/>
      </a:dk2>
      <a:lt2>
        <a:srgbClr val="D1D0C1"/>
      </a:lt2>
      <a:accent1>
        <a:srgbClr val="EDB1C4"/>
      </a:accent1>
      <a:accent2>
        <a:srgbClr val="71BCBD"/>
      </a:accent2>
      <a:accent3>
        <a:srgbClr val="EADA59"/>
      </a:accent3>
      <a:accent4>
        <a:srgbClr val="AA4A83"/>
      </a:accent4>
      <a:accent5>
        <a:srgbClr val="927130"/>
      </a:accent5>
      <a:accent6>
        <a:srgbClr val="D23F3E"/>
      </a:accent6>
      <a:hlink>
        <a:srgbClr val="3C3C3B"/>
      </a:hlink>
      <a:folHlink>
        <a:srgbClr val="272727"/>
      </a:folHlink>
    </a:clrScheme>
    <a:fontScheme name="Office 2">
      <a:maj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Eau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20687</TotalTime>
  <Words>1072</Words>
  <Application>Microsoft Office PowerPoint</Application>
  <PresentationFormat>Apresentação na tela (16:9)</PresentationFormat>
  <Paragraphs>211</Paragraphs>
  <Slides>16</Slides>
  <Notes>2</Notes>
  <HiddenSlides>0</HiddenSlides>
  <MMClips>0</MMClips>
  <ScaleCrop>false</ScaleCrop>
  <HeadingPairs>
    <vt:vector size="8" baseType="variant">
      <vt:variant>
        <vt:lpstr>Fontes usadas</vt:lpstr>
      </vt:variant>
      <vt:variant>
        <vt:i4>9</vt:i4>
      </vt:variant>
      <vt:variant>
        <vt:lpstr>Tema</vt:lpstr>
      </vt:variant>
      <vt:variant>
        <vt:i4>12</vt:i4>
      </vt:variant>
      <vt:variant>
        <vt:lpstr>Servidores OLE inseridos</vt:lpstr>
      </vt:variant>
      <vt:variant>
        <vt:i4>4</vt:i4>
      </vt:variant>
      <vt:variant>
        <vt:lpstr>Títulos de slides</vt:lpstr>
      </vt:variant>
      <vt:variant>
        <vt:i4>16</vt:i4>
      </vt:variant>
    </vt:vector>
  </HeadingPairs>
  <TitlesOfParts>
    <vt:vector size="41" baseType="lpstr">
      <vt:lpstr>Arial</vt:lpstr>
      <vt:lpstr>Calibri</vt:lpstr>
      <vt:lpstr>Cambria Math</vt:lpstr>
      <vt:lpstr>Eau</vt:lpstr>
      <vt:lpstr>Eau Sans Bold</vt:lpstr>
      <vt:lpstr>Eau Sans Bold Lining</vt:lpstr>
      <vt:lpstr>Symbol</vt:lpstr>
      <vt:lpstr>Times New Roman</vt:lpstr>
      <vt:lpstr>Wingdings</vt:lpstr>
      <vt:lpstr>Office Theme</vt:lpstr>
      <vt:lpstr>1_Office Theme</vt:lpstr>
      <vt:lpstr>2_Office Theme</vt:lpstr>
      <vt:lpstr>5_Office Theme</vt:lpstr>
      <vt:lpstr>3_Office Theme</vt:lpstr>
      <vt:lpstr>10_Office Theme</vt:lpstr>
      <vt:lpstr>4_Office Theme</vt:lpstr>
      <vt:lpstr>11_Office Theme</vt:lpstr>
      <vt:lpstr>6_Office Theme</vt:lpstr>
      <vt:lpstr>7_Office Theme</vt:lpstr>
      <vt:lpstr>8_Office Theme</vt:lpstr>
      <vt:lpstr>9_Office Theme</vt:lpstr>
      <vt:lpstr>Gráfico</vt:lpstr>
      <vt:lpstr>Document</vt:lpstr>
      <vt:lpstr>Equação</vt:lpstr>
      <vt:lpstr>Equation</vt:lpstr>
      <vt:lpstr>Apresentação do PowerPoint</vt:lpstr>
      <vt:lpstr>Objetivos</vt:lpstr>
      <vt:lpstr>Conceitos envolvidos em uma medida experimental</vt:lpstr>
      <vt:lpstr>Construindo um histograma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Quando a grandeza de interesse é função da grandeza medida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Cisne Design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Leonardo Motta</dc:creator>
  <cp:lastModifiedBy>Vito Vanin</cp:lastModifiedBy>
  <cp:revision>952</cp:revision>
  <dcterms:created xsi:type="dcterms:W3CDTF">2016-03-09T00:36:12Z</dcterms:created>
  <dcterms:modified xsi:type="dcterms:W3CDTF">2022-08-23T19:48:32Z</dcterms:modified>
</cp:coreProperties>
</file>