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7"/>
  </p:notesMasterIdLst>
  <p:handoutMasterIdLst>
    <p:handoutMasterId r:id="rId38"/>
  </p:handoutMasterIdLst>
  <p:sldIdLst>
    <p:sldId id="447" r:id="rId13"/>
    <p:sldId id="578" r:id="rId14"/>
    <p:sldId id="579" r:id="rId15"/>
    <p:sldId id="580" r:id="rId16"/>
    <p:sldId id="581" r:id="rId17"/>
    <p:sldId id="582" r:id="rId18"/>
    <p:sldId id="604" r:id="rId19"/>
    <p:sldId id="630" r:id="rId20"/>
    <p:sldId id="605" r:id="rId21"/>
    <p:sldId id="606" r:id="rId22"/>
    <p:sldId id="585" r:id="rId23"/>
    <p:sldId id="586" r:id="rId24"/>
    <p:sldId id="588" r:id="rId25"/>
    <p:sldId id="590" r:id="rId26"/>
    <p:sldId id="591" r:id="rId27"/>
    <p:sldId id="592" r:id="rId28"/>
    <p:sldId id="625" r:id="rId29"/>
    <p:sldId id="627" r:id="rId30"/>
    <p:sldId id="628" r:id="rId31"/>
    <p:sldId id="631" r:id="rId32"/>
    <p:sldId id="607" r:id="rId33"/>
    <p:sldId id="632" r:id="rId34"/>
    <p:sldId id="564" r:id="rId35"/>
    <p:sldId id="503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158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02187226596655E-2"/>
          <c:y val="5.1400554097404488E-2"/>
          <c:w val="0.8663659230096239"/>
          <c:h val="0.82727981918926863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Prova1!$A$2:$A$8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xVal>
          <c:yVal>
            <c:numRef>
              <c:f>Prova1!$B$2:$B$8</c:f>
              <c:numCache>
                <c:formatCode>General</c:formatCode>
                <c:ptCount val="7"/>
                <c:pt idx="0">
                  <c:v>-10</c:v>
                </c:pt>
                <c:pt idx="1">
                  <c:v>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89-49DA-9E79-AD548DE2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79712"/>
        <c:axId val="83381632"/>
      </c:scatterChart>
      <c:valAx>
        <c:axId val="83379712"/>
        <c:scaling>
          <c:orientation val="minMax"/>
          <c:max val="1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1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(s)</a:t>
                </a:r>
              </a:p>
            </c:rich>
          </c:tx>
          <c:layout>
            <c:manualLayout>
              <c:xMode val="edge"/>
              <c:yMode val="edge"/>
              <c:x val="0.85517125984251974"/>
              <c:y val="0.497375532338613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83381632"/>
        <c:crosses val="autoZero"/>
        <c:crossBetween val="midCat"/>
      </c:valAx>
      <c:valAx>
        <c:axId val="8338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 sz="1200" b="0" i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pt-BR" sz="1200" b="0" i="1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1200" b="0">
                    <a:latin typeface="Times New Roman" pitchFamily="18" charset="0"/>
                    <a:cs typeface="Times New Roman" pitchFamily="18" charset="0"/>
                  </a:rPr>
                  <a:t>(cm/s</a:t>
                </a:r>
                <a:r>
                  <a:rPr lang="pt-BR"/>
                  <a:t>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8.73123824123754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83379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659877800407366E-2"/>
          <c:y val="6.2717770034843315E-2"/>
          <c:w val="0.93482688391038693"/>
          <c:h val="0.87804878048780532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p2N!$A$5:$A$211</c:f>
              <c:numCache>
                <c:formatCode>General</c:formatCode>
                <c:ptCount val="207"/>
                <c:pt idx="0">
                  <c:v>-6</c:v>
                </c:pt>
                <c:pt idx="1">
                  <c:v>-5.6</c:v>
                </c:pt>
                <c:pt idx="2">
                  <c:v>-5.3</c:v>
                </c:pt>
                <c:pt idx="3">
                  <c:v>-5.2</c:v>
                </c:pt>
                <c:pt idx="4">
                  <c:v>-5.0999999999999996</c:v>
                </c:pt>
                <c:pt idx="5">
                  <c:v>-5</c:v>
                </c:pt>
                <c:pt idx="6">
                  <c:v>-4.95</c:v>
                </c:pt>
                <c:pt idx="7">
                  <c:v>-4.9000000000000004</c:v>
                </c:pt>
                <c:pt idx="8">
                  <c:v>-4.8499999999999996</c:v>
                </c:pt>
                <c:pt idx="9">
                  <c:v>-4.8</c:v>
                </c:pt>
                <c:pt idx="10">
                  <c:v>-4.75</c:v>
                </c:pt>
                <c:pt idx="11">
                  <c:v>-4.7</c:v>
                </c:pt>
                <c:pt idx="12">
                  <c:v>-4.6499999999999995</c:v>
                </c:pt>
                <c:pt idx="13">
                  <c:v>-4.5999999999999996</c:v>
                </c:pt>
                <c:pt idx="14">
                  <c:v>-4.55</c:v>
                </c:pt>
                <c:pt idx="15">
                  <c:v>-4.5</c:v>
                </c:pt>
                <c:pt idx="16">
                  <c:v>-4.45</c:v>
                </c:pt>
                <c:pt idx="17">
                  <c:v>-4.4000000000000004</c:v>
                </c:pt>
                <c:pt idx="18">
                  <c:v>-4.3499999999999996</c:v>
                </c:pt>
                <c:pt idx="19">
                  <c:v>-4.3</c:v>
                </c:pt>
                <c:pt idx="20">
                  <c:v>-4.25</c:v>
                </c:pt>
                <c:pt idx="21">
                  <c:v>-4.2</c:v>
                </c:pt>
                <c:pt idx="22">
                  <c:v>-4.1499999999999995</c:v>
                </c:pt>
                <c:pt idx="23">
                  <c:v>-4.0999999999999996</c:v>
                </c:pt>
                <c:pt idx="24">
                  <c:v>-4.05</c:v>
                </c:pt>
                <c:pt idx="25">
                  <c:v>-4</c:v>
                </c:pt>
                <c:pt idx="26">
                  <c:v>-3.9499999999999997</c:v>
                </c:pt>
                <c:pt idx="27">
                  <c:v>-3.9</c:v>
                </c:pt>
                <c:pt idx="28">
                  <c:v>-3.8499999999999996</c:v>
                </c:pt>
                <c:pt idx="29">
                  <c:v>-3.8</c:v>
                </c:pt>
                <c:pt idx="30">
                  <c:v>-3.75</c:v>
                </c:pt>
                <c:pt idx="31">
                  <c:v>-3.7</c:v>
                </c:pt>
                <c:pt idx="32">
                  <c:v>-3.65</c:v>
                </c:pt>
                <c:pt idx="33">
                  <c:v>-3.6</c:v>
                </c:pt>
                <c:pt idx="34">
                  <c:v>-3.55</c:v>
                </c:pt>
                <c:pt idx="35">
                  <c:v>-3.5</c:v>
                </c:pt>
                <c:pt idx="36">
                  <c:v>-3.4499999999999997</c:v>
                </c:pt>
                <c:pt idx="37">
                  <c:v>-3.4</c:v>
                </c:pt>
                <c:pt idx="38">
                  <c:v>-3.3499999999999996</c:v>
                </c:pt>
                <c:pt idx="39">
                  <c:v>-3.3</c:v>
                </c:pt>
                <c:pt idx="40">
                  <c:v>-3.25</c:v>
                </c:pt>
                <c:pt idx="41">
                  <c:v>-3.2</c:v>
                </c:pt>
                <c:pt idx="42">
                  <c:v>-3.15</c:v>
                </c:pt>
                <c:pt idx="43">
                  <c:v>-3.1</c:v>
                </c:pt>
                <c:pt idx="44">
                  <c:v>-3.05</c:v>
                </c:pt>
                <c:pt idx="45">
                  <c:v>-3</c:v>
                </c:pt>
                <c:pt idx="46">
                  <c:v>-2.9499999999999997</c:v>
                </c:pt>
                <c:pt idx="47">
                  <c:v>-2.9</c:v>
                </c:pt>
                <c:pt idx="48">
                  <c:v>-2.8499999999999996</c:v>
                </c:pt>
                <c:pt idx="49">
                  <c:v>-2.8</c:v>
                </c:pt>
                <c:pt idx="50">
                  <c:v>-2.75</c:v>
                </c:pt>
                <c:pt idx="51">
                  <c:v>-2.7</c:v>
                </c:pt>
                <c:pt idx="52">
                  <c:v>-2.65</c:v>
                </c:pt>
                <c:pt idx="53">
                  <c:v>-2.6</c:v>
                </c:pt>
                <c:pt idx="54">
                  <c:v>-2.5499999999999998</c:v>
                </c:pt>
                <c:pt idx="55">
                  <c:v>-2.5</c:v>
                </c:pt>
                <c:pt idx="56">
                  <c:v>-2.4499999999999997</c:v>
                </c:pt>
                <c:pt idx="57">
                  <c:v>-2.4</c:v>
                </c:pt>
                <c:pt idx="58">
                  <c:v>-2.3499999999999996</c:v>
                </c:pt>
                <c:pt idx="59">
                  <c:v>-2.2999999999999998</c:v>
                </c:pt>
                <c:pt idx="60">
                  <c:v>-2.25</c:v>
                </c:pt>
                <c:pt idx="61">
                  <c:v>-2.2000000000000002</c:v>
                </c:pt>
                <c:pt idx="62">
                  <c:v>-2.15</c:v>
                </c:pt>
                <c:pt idx="63">
                  <c:v>-2.1</c:v>
                </c:pt>
                <c:pt idx="64">
                  <c:v>-2.0499999999999998</c:v>
                </c:pt>
                <c:pt idx="65">
                  <c:v>-2</c:v>
                </c:pt>
                <c:pt idx="66">
                  <c:v>-1.9500000000000002</c:v>
                </c:pt>
                <c:pt idx="67">
                  <c:v>-1.9000000000000001</c:v>
                </c:pt>
                <c:pt idx="68">
                  <c:v>-1.85</c:v>
                </c:pt>
                <c:pt idx="69">
                  <c:v>-1.8</c:v>
                </c:pt>
                <c:pt idx="70">
                  <c:v>-1.75</c:v>
                </c:pt>
                <c:pt idx="71">
                  <c:v>-1.7</c:v>
                </c:pt>
                <c:pt idx="72">
                  <c:v>-1.6500000000000001</c:v>
                </c:pt>
                <c:pt idx="73">
                  <c:v>-1.6</c:v>
                </c:pt>
                <c:pt idx="74">
                  <c:v>-1.55</c:v>
                </c:pt>
                <c:pt idx="75">
                  <c:v>-1.5</c:v>
                </c:pt>
                <c:pt idx="76">
                  <c:v>-1.45</c:v>
                </c:pt>
                <c:pt idx="77">
                  <c:v>-1.4</c:v>
                </c:pt>
                <c:pt idx="78">
                  <c:v>-1.35</c:v>
                </c:pt>
                <c:pt idx="79">
                  <c:v>-1.3</c:v>
                </c:pt>
                <c:pt idx="80">
                  <c:v>-1.25</c:v>
                </c:pt>
                <c:pt idx="81">
                  <c:v>-1.2</c:v>
                </c:pt>
                <c:pt idx="82">
                  <c:v>-1.1499999999999997</c:v>
                </c:pt>
                <c:pt idx="83">
                  <c:v>-1.1000000000000001</c:v>
                </c:pt>
                <c:pt idx="84">
                  <c:v>-1.05</c:v>
                </c:pt>
                <c:pt idx="85">
                  <c:v>-1</c:v>
                </c:pt>
                <c:pt idx="86">
                  <c:v>-0.95000000000000007</c:v>
                </c:pt>
                <c:pt idx="87">
                  <c:v>-0.89999999999999958</c:v>
                </c:pt>
                <c:pt idx="88">
                  <c:v>-0.85000000000000009</c:v>
                </c:pt>
                <c:pt idx="89">
                  <c:v>-0.8</c:v>
                </c:pt>
                <c:pt idx="90">
                  <c:v>-0.75000000000000011</c:v>
                </c:pt>
                <c:pt idx="91">
                  <c:v>-0.70000000000000007</c:v>
                </c:pt>
                <c:pt idx="92">
                  <c:v>-0.64999999999999969</c:v>
                </c:pt>
                <c:pt idx="93">
                  <c:v>-0.60000000000000009</c:v>
                </c:pt>
                <c:pt idx="94">
                  <c:v>-0.55000000000000004</c:v>
                </c:pt>
                <c:pt idx="95">
                  <c:v>-0.5</c:v>
                </c:pt>
                <c:pt idx="96">
                  <c:v>-0.45</c:v>
                </c:pt>
                <c:pt idx="97">
                  <c:v>-0.39999999999999958</c:v>
                </c:pt>
                <c:pt idx="98">
                  <c:v>-0.35000000000000003</c:v>
                </c:pt>
                <c:pt idx="99">
                  <c:v>-0.30000000000000004</c:v>
                </c:pt>
                <c:pt idx="100">
                  <c:v>-0.25</c:v>
                </c:pt>
                <c:pt idx="101">
                  <c:v>-0.19999999999999932</c:v>
                </c:pt>
                <c:pt idx="102">
                  <c:v>-0.14999999999999952</c:v>
                </c:pt>
                <c:pt idx="103">
                  <c:v>-9.9999999999999672E-2</c:v>
                </c:pt>
                <c:pt idx="104">
                  <c:v>-4.9999999999999829E-2</c:v>
                </c:pt>
                <c:pt idx="105">
                  <c:v>0</c:v>
                </c:pt>
                <c:pt idx="106">
                  <c:v>5.0000000000000717E-2</c:v>
                </c:pt>
                <c:pt idx="107">
                  <c:v>0.10000000000000053</c:v>
                </c:pt>
                <c:pt idx="108">
                  <c:v>0.15000000000000002</c:v>
                </c:pt>
                <c:pt idx="109">
                  <c:v>0.2</c:v>
                </c:pt>
                <c:pt idx="110">
                  <c:v>0.25</c:v>
                </c:pt>
                <c:pt idx="111">
                  <c:v>0.30000000000000077</c:v>
                </c:pt>
                <c:pt idx="112">
                  <c:v>0.35000000000000059</c:v>
                </c:pt>
                <c:pt idx="113">
                  <c:v>0.4</c:v>
                </c:pt>
                <c:pt idx="114">
                  <c:v>0.45</c:v>
                </c:pt>
                <c:pt idx="115">
                  <c:v>0.5</c:v>
                </c:pt>
                <c:pt idx="116">
                  <c:v>0.55000000000000071</c:v>
                </c:pt>
                <c:pt idx="117">
                  <c:v>0.60000000000000064</c:v>
                </c:pt>
                <c:pt idx="118">
                  <c:v>0.65000000000000013</c:v>
                </c:pt>
                <c:pt idx="119">
                  <c:v>0.70000000000000007</c:v>
                </c:pt>
                <c:pt idx="120">
                  <c:v>0.75000000000000011</c:v>
                </c:pt>
                <c:pt idx="121">
                  <c:v>0.80000000000000071</c:v>
                </c:pt>
                <c:pt idx="122">
                  <c:v>0.85000000000000064</c:v>
                </c:pt>
                <c:pt idx="123">
                  <c:v>0.9</c:v>
                </c:pt>
                <c:pt idx="124">
                  <c:v>0.95000000000000007</c:v>
                </c:pt>
                <c:pt idx="125">
                  <c:v>1</c:v>
                </c:pt>
                <c:pt idx="126">
                  <c:v>1.05</c:v>
                </c:pt>
                <c:pt idx="127">
                  <c:v>1.1000000000000001</c:v>
                </c:pt>
                <c:pt idx="128">
                  <c:v>1.1499999999999997</c:v>
                </c:pt>
                <c:pt idx="129">
                  <c:v>1.2</c:v>
                </c:pt>
                <c:pt idx="130">
                  <c:v>1.25</c:v>
                </c:pt>
                <c:pt idx="131">
                  <c:v>1.3</c:v>
                </c:pt>
                <c:pt idx="132">
                  <c:v>1.35</c:v>
                </c:pt>
                <c:pt idx="133">
                  <c:v>1.4</c:v>
                </c:pt>
                <c:pt idx="134">
                  <c:v>1.45</c:v>
                </c:pt>
                <c:pt idx="135">
                  <c:v>1.5</c:v>
                </c:pt>
                <c:pt idx="136">
                  <c:v>1.55</c:v>
                </c:pt>
                <c:pt idx="137">
                  <c:v>1.6</c:v>
                </c:pt>
                <c:pt idx="138">
                  <c:v>1.6500000000000001</c:v>
                </c:pt>
                <c:pt idx="139">
                  <c:v>1.7</c:v>
                </c:pt>
                <c:pt idx="140">
                  <c:v>1.75</c:v>
                </c:pt>
                <c:pt idx="141">
                  <c:v>1.8</c:v>
                </c:pt>
                <c:pt idx="142">
                  <c:v>1.85</c:v>
                </c:pt>
                <c:pt idx="143">
                  <c:v>1.9000000000000001</c:v>
                </c:pt>
                <c:pt idx="144">
                  <c:v>1.9500000000000002</c:v>
                </c:pt>
                <c:pt idx="145">
                  <c:v>2</c:v>
                </c:pt>
                <c:pt idx="146">
                  <c:v>2.0499999999999998</c:v>
                </c:pt>
                <c:pt idx="147">
                  <c:v>2.1</c:v>
                </c:pt>
                <c:pt idx="148">
                  <c:v>2.15</c:v>
                </c:pt>
                <c:pt idx="149">
                  <c:v>2.2000000000000002</c:v>
                </c:pt>
                <c:pt idx="150">
                  <c:v>2.25</c:v>
                </c:pt>
                <c:pt idx="151">
                  <c:v>2.2999999999999998</c:v>
                </c:pt>
                <c:pt idx="152">
                  <c:v>2.3499999999999996</c:v>
                </c:pt>
                <c:pt idx="153">
                  <c:v>2.4</c:v>
                </c:pt>
                <c:pt idx="154">
                  <c:v>2.4499999999999997</c:v>
                </c:pt>
                <c:pt idx="155">
                  <c:v>2.5</c:v>
                </c:pt>
                <c:pt idx="156">
                  <c:v>2.5499999999999998</c:v>
                </c:pt>
                <c:pt idx="157">
                  <c:v>2.6</c:v>
                </c:pt>
                <c:pt idx="158">
                  <c:v>2.65</c:v>
                </c:pt>
                <c:pt idx="159">
                  <c:v>2.7</c:v>
                </c:pt>
                <c:pt idx="160">
                  <c:v>2.75</c:v>
                </c:pt>
                <c:pt idx="161">
                  <c:v>2.8</c:v>
                </c:pt>
                <c:pt idx="162">
                  <c:v>2.8499999999999996</c:v>
                </c:pt>
                <c:pt idx="163">
                  <c:v>2.9</c:v>
                </c:pt>
                <c:pt idx="164">
                  <c:v>2.9499999999999997</c:v>
                </c:pt>
                <c:pt idx="165">
                  <c:v>3</c:v>
                </c:pt>
                <c:pt idx="166">
                  <c:v>3.05</c:v>
                </c:pt>
                <c:pt idx="167">
                  <c:v>3.1</c:v>
                </c:pt>
                <c:pt idx="168">
                  <c:v>3.15</c:v>
                </c:pt>
                <c:pt idx="169">
                  <c:v>3.2</c:v>
                </c:pt>
                <c:pt idx="170">
                  <c:v>3.25</c:v>
                </c:pt>
                <c:pt idx="171">
                  <c:v>3.3</c:v>
                </c:pt>
                <c:pt idx="172">
                  <c:v>3.3499999999999996</c:v>
                </c:pt>
                <c:pt idx="173">
                  <c:v>3.4</c:v>
                </c:pt>
                <c:pt idx="174">
                  <c:v>3.4499999999999997</c:v>
                </c:pt>
                <c:pt idx="175">
                  <c:v>3.5</c:v>
                </c:pt>
                <c:pt idx="176">
                  <c:v>3.55</c:v>
                </c:pt>
                <c:pt idx="177">
                  <c:v>3.6</c:v>
                </c:pt>
                <c:pt idx="178">
                  <c:v>3.65</c:v>
                </c:pt>
                <c:pt idx="179">
                  <c:v>3.7</c:v>
                </c:pt>
                <c:pt idx="180">
                  <c:v>3.75</c:v>
                </c:pt>
                <c:pt idx="181">
                  <c:v>3.8</c:v>
                </c:pt>
                <c:pt idx="182">
                  <c:v>3.8499999999999996</c:v>
                </c:pt>
                <c:pt idx="183">
                  <c:v>3.9</c:v>
                </c:pt>
                <c:pt idx="184">
                  <c:v>3.9499999999999997</c:v>
                </c:pt>
                <c:pt idx="185">
                  <c:v>4</c:v>
                </c:pt>
                <c:pt idx="186">
                  <c:v>4.05</c:v>
                </c:pt>
                <c:pt idx="187">
                  <c:v>4.0999999999999996</c:v>
                </c:pt>
                <c:pt idx="188">
                  <c:v>4.1499999999999995</c:v>
                </c:pt>
                <c:pt idx="189">
                  <c:v>4.2</c:v>
                </c:pt>
                <c:pt idx="190">
                  <c:v>4.25</c:v>
                </c:pt>
                <c:pt idx="191">
                  <c:v>4.3</c:v>
                </c:pt>
                <c:pt idx="192">
                  <c:v>4.3499999999999996</c:v>
                </c:pt>
                <c:pt idx="193">
                  <c:v>4.4000000000000004</c:v>
                </c:pt>
                <c:pt idx="194">
                  <c:v>4.45</c:v>
                </c:pt>
                <c:pt idx="195">
                  <c:v>4.5</c:v>
                </c:pt>
                <c:pt idx="196">
                  <c:v>4.55</c:v>
                </c:pt>
                <c:pt idx="197">
                  <c:v>4.5999999999999996</c:v>
                </c:pt>
                <c:pt idx="198">
                  <c:v>4.6499999999999995</c:v>
                </c:pt>
                <c:pt idx="199">
                  <c:v>4.7</c:v>
                </c:pt>
                <c:pt idx="200">
                  <c:v>4.75</c:v>
                </c:pt>
                <c:pt idx="201">
                  <c:v>4.8</c:v>
                </c:pt>
                <c:pt idx="202">
                  <c:v>4.8499999999999996</c:v>
                </c:pt>
                <c:pt idx="203">
                  <c:v>4.9000000000000004</c:v>
                </c:pt>
                <c:pt idx="204">
                  <c:v>4.95</c:v>
                </c:pt>
                <c:pt idx="205">
                  <c:v>5</c:v>
                </c:pt>
                <c:pt idx="206">
                  <c:v>6</c:v>
                </c:pt>
              </c:numCache>
            </c:numRef>
          </c:xVal>
          <c:yVal>
            <c:numRef>
              <c:f>p2N!$B$5:$B$211</c:f>
              <c:numCache>
                <c:formatCode>General</c:formatCode>
                <c:ptCount val="207"/>
                <c:pt idx="0">
                  <c:v>10</c:v>
                </c:pt>
                <c:pt idx="1">
                  <c:v>10.050000000000002</c:v>
                </c:pt>
                <c:pt idx="2">
                  <c:v>10.1</c:v>
                </c:pt>
                <c:pt idx="3">
                  <c:v>10.15</c:v>
                </c:pt>
                <c:pt idx="4">
                  <c:v>10.25</c:v>
                </c:pt>
                <c:pt idx="5">
                  <c:v>10.4</c:v>
                </c:pt>
                <c:pt idx="6">
                  <c:v>10.6</c:v>
                </c:pt>
                <c:pt idx="7">
                  <c:v>10.8</c:v>
                </c:pt>
                <c:pt idx="8">
                  <c:v>11.1</c:v>
                </c:pt>
                <c:pt idx="9">
                  <c:v>11.4</c:v>
                </c:pt>
                <c:pt idx="10">
                  <c:v>11.708154296875</c:v>
                </c:pt>
                <c:pt idx="11">
                  <c:v>12.413408499999999</c:v>
                </c:pt>
                <c:pt idx="12">
                  <c:v>13.222620515624996</c:v>
                </c:pt>
                <c:pt idx="13">
                  <c:v>14.128768000000006</c:v>
                </c:pt>
                <c:pt idx="14">
                  <c:v>15.125010484375004</c:v>
                </c:pt>
                <c:pt idx="15">
                  <c:v>16.204687499999999</c:v>
                </c:pt>
                <c:pt idx="16">
                  <c:v>17.361316703124988</c:v>
                </c:pt>
                <c:pt idx="17">
                  <c:v>18.588591999999984</c:v>
                </c:pt>
                <c:pt idx="18">
                  <c:v>19.880381671875007</c:v>
                </c:pt>
                <c:pt idx="19">
                  <c:v>21.230726500000006</c:v>
                </c:pt>
                <c:pt idx="20">
                  <c:v>22.633837890625003</c:v>
                </c:pt>
                <c:pt idx="21">
                  <c:v>24.084095999999992</c:v>
                </c:pt>
                <c:pt idx="22">
                  <c:v>25.576047859374988</c:v>
                </c:pt>
                <c:pt idx="23">
                  <c:v>27.104405500000016</c:v>
                </c:pt>
                <c:pt idx="24">
                  <c:v>28.664044078125009</c:v>
                </c:pt>
                <c:pt idx="25">
                  <c:v>30.25</c:v>
                </c:pt>
                <c:pt idx="26">
                  <c:v>31.857469046874993</c:v>
                </c:pt>
                <c:pt idx="27">
                  <c:v>33.481804499999996</c:v>
                </c:pt>
                <c:pt idx="28">
                  <c:v>35.118515265625</c:v>
                </c:pt>
                <c:pt idx="29">
                  <c:v>36.763264000000007</c:v>
                </c:pt>
                <c:pt idx="30">
                  <c:v>38.411865234375</c:v>
                </c:pt>
                <c:pt idx="31">
                  <c:v>40.060283499999976</c:v>
                </c:pt>
                <c:pt idx="32">
                  <c:v>41.704631453124996</c:v>
                </c:pt>
                <c:pt idx="33">
                  <c:v>43.341167999999982</c:v>
                </c:pt>
                <c:pt idx="34">
                  <c:v>44.966296421875008</c:v>
                </c:pt>
                <c:pt idx="35">
                  <c:v>46.576562500000001</c:v>
                </c:pt>
                <c:pt idx="36">
                  <c:v>48.168652640625005</c:v>
                </c:pt>
                <c:pt idx="37">
                  <c:v>49.739392000000016</c:v>
                </c:pt>
                <c:pt idx="38">
                  <c:v>51.285742609375006</c:v>
                </c:pt>
                <c:pt idx="39">
                  <c:v>52.804801500000018</c:v>
                </c:pt>
                <c:pt idx="40">
                  <c:v>54.293798828125027</c:v>
                </c:pt>
                <c:pt idx="41">
                  <c:v>55.750095999999999</c:v>
                </c:pt>
                <c:pt idx="42">
                  <c:v>57.171183796875013</c:v>
                </c:pt>
                <c:pt idx="43">
                  <c:v>58.554680499999975</c:v>
                </c:pt>
                <c:pt idx="44">
                  <c:v>59.898330015625021</c:v>
                </c:pt>
                <c:pt idx="45">
                  <c:v>61.2</c:v>
                </c:pt>
                <c:pt idx="46">
                  <c:v>62.457679984375005</c:v>
                </c:pt>
                <c:pt idx="47">
                  <c:v>63.669479500000008</c:v>
                </c:pt>
                <c:pt idx="48">
                  <c:v>64.833626203124979</c:v>
                </c:pt>
                <c:pt idx="49">
                  <c:v>65.948464000000016</c:v>
                </c:pt>
                <c:pt idx="50">
                  <c:v>67.012451171875</c:v>
                </c:pt>
                <c:pt idx="51">
                  <c:v>68.024158499999999</c:v>
                </c:pt>
                <c:pt idx="52">
                  <c:v>68.982267390625012</c:v>
                </c:pt>
                <c:pt idx="53">
                  <c:v>69.885567999999978</c:v>
                </c:pt>
                <c:pt idx="54">
                  <c:v>70.732957359375007</c:v>
                </c:pt>
                <c:pt idx="55">
                  <c:v>71.523437499999986</c:v>
                </c:pt>
                <c:pt idx="56">
                  <c:v>72.256113578124982</c:v>
                </c:pt>
                <c:pt idx="57">
                  <c:v>72.930192000000034</c:v>
                </c:pt>
                <c:pt idx="58">
                  <c:v>73.544978546875001</c:v>
                </c:pt>
                <c:pt idx="59">
                  <c:v>74.099876500000008</c:v>
                </c:pt>
                <c:pt idx="60">
                  <c:v>74.594384765625023</c:v>
                </c:pt>
                <c:pt idx="61">
                  <c:v>75.028095999999991</c:v>
                </c:pt>
                <c:pt idx="62">
                  <c:v>75.400694734375037</c:v>
                </c:pt>
                <c:pt idx="63">
                  <c:v>75.711955500000016</c:v>
                </c:pt>
                <c:pt idx="64">
                  <c:v>75.961740953125002</c:v>
                </c:pt>
                <c:pt idx="65">
                  <c:v>76.149999999999991</c:v>
                </c:pt>
                <c:pt idx="66">
                  <c:v>76.276765921875025</c:v>
                </c:pt>
                <c:pt idx="67">
                  <c:v>76.342154500000021</c:v>
                </c:pt>
                <c:pt idx="68">
                  <c:v>76.346362140624962</c:v>
                </c:pt>
                <c:pt idx="69">
                  <c:v>76.289664000000016</c:v>
                </c:pt>
                <c:pt idx="70">
                  <c:v>76.172412109375003</c:v>
                </c:pt>
                <c:pt idx="71">
                  <c:v>75.995033500000005</c:v>
                </c:pt>
                <c:pt idx="72">
                  <c:v>75.758028328125008</c:v>
                </c:pt>
                <c:pt idx="73">
                  <c:v>75.461967999999999</c:v>
                </c:pt>
                <c:pt idx="74">
                  <c:v>75.107493296875006</c:v>
                </c:pt>
                <c:pt idx="75">
                  <c:v>74.695312499999986</c:v>
                </c:pt>
                <c:pt idx="76">
                  <c:v>74.226199515625012</c:v>
                </c:pt>
                <c:pt idx="77">
                  <c:v>73.700992000000028</c:v>
                </c:pt>
                <c:pt idx="78">
                  <c:v>73.120589484375017</c:v>
                </c:pt>
                <c:pt idx="79">
                  <c:v>72.485951499999999</c:v>
                </c:pt>
                <c:pt idx="80">
                  <c:v>71.798095703125</c:v>
                </c:pt>
                <c:pt idx="81">
                  <c:v>71.058095999999992</c:v>
                </c:pt>
                <c:pt idx="82">
                  <c:v>70.267080671875036</c:v>
                </c:pt>
                <c:pt idx="83">
                  <c:v>69.426230500000003</c:v>
                </c:pt>
                <c:pt idx="84">
                  <c:v>68.536776890624949</c:v>
                </c:pt>
                <c:pt idx="85">
                  <c:v>67.599999999999994</c:v>
                </c:pt>
                <c:pt idx="86">
                  <c:v>66.617226859374995</c:v>
                </c:pt>
                <c:pt idx="87">
                  <c:v>65.589829500000022</c:v>
                </c:pt>
                <c:pt idx="88">
                  <c:v>64.519223078125037</c:v>
                </c:pt>
                <c:pt idx="89">
                  <c:v>63.406863999999999</c:v>
                </c:pt>
                <c:pt idx="90">
                  <c:v>62.254248046875013</c:v>
                </c:pt>
                <c:pt idx="91">
                  <c:v>61.062908500000013</c:v>
                </c:pt>
                <c:pt idx="92">
                  <c:v>59.834414265624979</c:v>
                </c:pt>
                <c:pt idx="93">
                  <c:v>58.570368000000009</c:v>
                </c:pt>
                <c:pt idx="94">
                  <c:v>57.27240423437501</c:v>
                </c:pt>
                <c:pt idx="95">
                  <c:v>55.942187499999996</c:v>
                </c:pt>
                <c:pt idx="96">
                  <c:v>54.581410453124995</c:v>
                </c:pt>
                <c:pt idx="97">
                  <c:v>53.191791999999992</c:v>
                </c:pt>
                <c:pt idx="98">
                  <c:v>51.775075421875009</c:v>
                </c:pt>
                <c:pt idx="99">
                  <c:v>50.333026500000003</c:v>
                </c:pt>
                <c:pt idx="100">
                  <c:v>48.867431640625</c:v>
                </c:pt>
                <c:pt idx="101">
                  <c:v>47.38009599999998</c:v>
                </c:pt>
                <c:pt idx="102">
                  <c:v>45.87284160937498</c:v>
                </c:pt>
                <c:pt idx="103">
                  <c:v>44.347505499999997</c:v>
                </c:pt>
                <c:pt idx="104">
                  <c:v>42.80593782812501</c:v>
                </c:pt>
                <c:pt idx="105">
                  <c:v>41.25</c:v>
                </c:pt>
                <c:pt idx="106">
                  <c:v>39.681562796874992</c:v>
                </c:pt>
                <c:pt idx="107">
                  <c:v>38.102504499999988</c:v>
                </c:pt>
                <c:pt idx="108">
                  <c:v>36.514709015624994</c:v>
                </c:pt>
                <c:pt idx="109">
                  <c:v>34.920064000000004</c:v>
                </c:pt>
                <c:pt idx="110">
                  <c:v>33.320458984375009</c:v>
                </c:pt>
                <c:pt idx="111">
                  <c:v>31.717783499999978</c:v>
                </c:pt>
                <c:pt idx="112">
                  <c:v>30.113925203124985</c:v>
                </c:pt>
                <c:pt idx="113">
                  <c:v>28.510767999999999</c:v>
                </c:pt>
                <c:pt idx="114">
                  <c:v>26.910190171874994</c:v>
                </c:pt>
                <c:pt idx="115">
                  <c:v>25.314062500000006</c:v>
                </c:pt>
                <c:pt idx="116">
                  <c:v>23.724246390624977</c:v>
                </c:pt>
                <c:pt idx="117">
                  <c:v>22.142591999999986</c:v>
                </c:pt>
                <c:pt idx="118">
                  <c:v>20.570936359374993</c:v>
                </c:pt>
                <c:pt idx="119">
                  <c:v>19.011101500000006</c:v>
                </c:pt>
                <c:pt idx="120">
                  <c:v>17.464892578124996</c:v>
                </c:pt>
                <c:pt idx="121">
                  <c:v>15.934095999999979</c:v>
                </c:pt>
                <c:pt idx="122">
                  <c:v>14.420477546874984</c:v>
                </c:pt>
                <c:pt idx="123">
                  <c:v>12.925780500000002</c:v>
                </c:pt>
                <c:pt idx="124">
                  <c:v>11.451723765625001</c:v>
                </c:pt>
                <c:pt idx="125">
                  <c:v>10</c:v>
                </c:pt>
                <c:pt idx="126">
                  <c:v>8.5722737343749991</c:v>
                </c:pt>
                <c:pt idx="127">
                  <c:v>7.1701794999999979</c:v>
                </c:pt>
                <c:pt idx="128">
                  <c:v>5.7953199531250004</c:v>
                </c:pt>
                <c:pt idx="129">
                  <c:v>4.4492640000000012</c:v>
                </c:pt>
                <c:pt idx="130">
                  <c:v>3.133544921875</c:v>
                </c:pt>
                <c:pt idx="131">
                  <c:v>1.8496584999999983</c:v>
                </c:pt>
                <c:pt idx="132">
                  <c:v>0.59906114062499671</c:v>
                </c:pt>
                <c:pt idx="133">
                  <c:v>-0.6168320000000006</c:v>
                </c:pt>
                <c:pt idx="134">
                  <c:v>-1.7966488906249987</c:v>
                </c:pt>
                <c:pt idx="135">
                  <c:v>-2.9390625000000017</c:v>
                </c:pt>
                <c:pt idx="136">
                  <c:v>-4.0427926718750005</c:v>
                </c:pt>
                <c:pt idx="137">
                  <c:v>-5.1066079999999996</c:v>
                </c:pt>
                <c:pt idx="138">
                  <c:v>-6.1293277031250035</c:v>
                </c:pt>
                <c:pt idx="139">
                  <c:v>-7.1098234999999974</c:v>
                </c:pt>
                <c:pt idx="140">
                  <c:v>-8.0470214843749979</c:v>
                </c:pt>
                <c:pt idx="141">
                  <c:v>-8.9399040000000021</c:v>
                </c:pt>
                <c:pt idx="142">
                  <c:v>-9.7875115156250008</c:v>
                </c:pt>
                <c:pt idx="143">
                  <c:v>-10.588944500000004</c:v>
                </c:pt>
                <c:pt idx="144">
                  <c:v>-11.343365296875</c:v>
                </c:pt>
                <c:pt idx="145">
                  <c:v>-12.05</c:v>
                </c:pt>
                <c:pt idx="146">
                  <c:v>-12.708140328125001</c:v>
                </c:pt>
                <c:pt idx="147">
                  <c:v>-13.317145500000002</c:v>
                </c:pt>
                <c:pt idx="148">
                  <c:v>-13.876444109375004</c:v>
                </c:pt>
                <c:pt idx="149">
                  <c:v>-14.385536000000009</c:v>
                </c:pt>
                <c:pt idx="150">
                  <c:v>-14.843994140625004</c:v>
                </c:pt>
                <c:pt idx="151">
                  <c:v>-15.251466500000005</c:v>
                </c:pt>
                <c:pt idx="152">
                  <c:v>-15.607677921874998</c:v>
                </c:pt>
                <c:pt idx="153">
                  <c:v>-15.912432000000006</c:v>
                </c:pt>
                <c:pt idx="154">
                  <c:v>-16.165612953124999</c:v>
                </c:pt>
                <c:pt idx="155">
                  <c:v>-16.3671875</c:v>
                </c:pt>
                <c:pt idx="156">
                  <c:v>-16.517206734375002</c:v>
                </c:pt>
                <c:pt idx="157">
                  <c:v>-16.615807999999998</c:v>
                </c:pt>
                <c:pt idx="158">
                  <c:v>-16.663216765625009</c:v>
                </c:pt>
                <c:pt idx="159">
                  <c:v>-16.659748500000006</c:v>
                </c:pt>
                <c:pt idx="160">
                  <c:v>-16.605810546875002</c:v>
                </c:pt>
                <c:pt idx="161">
                  <c:v>-16.501904000000003</c:v>
                </c:pt>
                <c:pt idx="162">
                  <c:v>-16.348625578124992</c:v>
                </c:pt>
                <c:pt idx="163">
                  <c:v>-16.146669500000002</c:v>
                </c:pt>
                <c:pt idx="164">
                  <c:v>-15.896829359375003</c:v>
                </c:pt>
                <c:pt idx="165">
                  <c:v>-15.600000000000001</c:v>
                </c:pt>
                <c:pt idx="166">
                  <c:v>-15.257179390625009</c:v>
                </c:pt>
                <c:pt idx="167">
                  <c:v>-14.869470500000002</c:v>
                </c:pt>
                <c:pt idx="168">
                  <c:v>-14.438083171875002</c:v>
                </c:pt>
                <c:pt idx="169">
                  <c:v>-13.964335999999998</c:v>
                </c:pt>
                <c:pt idx="170">
                  <c:v>-13.449658203125002</c:v>
                </c:pt>
                <c:pt idx="171">
                  <c:v>-12.895591500000011</c:v>
                </c:pt>
                <c:pt idx="172">
                  <c:v>-12.303791984375</c:v>
                </c:pt>
                <c:pt idx="173">
                  <c:v>-11.676032000000005</c:v>
                </c:pt>
                <c:pt idx="174">
                  <c:v>-11.014202015624994</c:v>
                </c:pt>
                <c:pt idx="175">
                  <c:v>-10.3203125</c:v>
                </c:pt>
                <c:pt idx="176">
                  <c:v>-9.5964957968750042</c:v>
                </c:pt>
                <c:pt idx="177">
                  <c:v>-8.845008</c:v>
                </c:pt>
                <c:pt idx="178">
                  <c:v>-8.0682308281250048</c:v>
                </c:pt>
                <c:pt idx="179">
                  <c:v>-7.2686734999999958</c:v>
                </c:pt>
                <c:pt idx="180">
                  <c:v>-6.4489746093749991</c:v>
                </c:pt>
                <c:pt idx="181">
                  <c:v>-5.6119040000000053</c:v>
                </c:pt>
                <c:pt idx="182">
                  <c:v>-4.7603646406249975</c:v>
                </c:pt>
                <c:pt idx="183">
                  <c:v>-3.8973945000000048</c:v>
                </c:pt>
                <c:pt idx="184">
                  <c:v>-3.0261684218749951</c:v>
                </c:pt>
                <c:pt idx="185">
                  <c:v>-2.1499999999999986</c:v>
                </c:pt>
                <c:pt idx="186">
                  <c:v>-1.2723434531250071</c:v>
                </c:pt>
                <c:pt idx="187">
                  <c:v>-0.39679550000000496</c:v>
                </c:pt>
                <c:pt idx="188">
                  <c:v>0.47290276562500655</c:v>
                </c:pt>
                <c:pt idx="189">
                  <c:v>1.332864000000004</c:v>
                </c:pt>
                <c:pt idx="190">
                  <c:v>2.179052734374999</c:v>
                </c:pt>
                <c:pt idx="191">
                  <c:v>3.0072834999999953</c:v>
                </c:pt>
                <c:pt idx="192">
                  <c:v>3.8132189531249927</c:v>
                </c:pt>
                <c:pt idx="193">
                  <c:v>4.5923680000000049</c:v>
                </c:pt>
                <c:pt idx="194">
                  <c:v>5.340083921875002</c:v>
                </c:pt>
                <c:pt idx="195">
                  <c:v>6.0515624999999993</c:v>
                </c:pt>
                <c:pt idx="196">
                  <c:v>6.7218401406249964</c:v>
                </c:pt>
                <c:pt idx="197">
                  <c:v>7.3457919999999959</c:v>
                </c:pt>
                <c:pt idx="198">
                  <c:v>7.9181301093750047</c:v>
                </c:pt>
                <c:pt idx="199">
                  <c:v>8.4334015000000022</c:v>
                </c:pt>
                <c:pt idx="200">
                  <c:v>8.8859863281250036</c:v>
                </c:pt>
                <c:pt idx="201">
                  <c:v>9.2700960000000006</c:v>
                </c:pt>
                <c:pt idx="202">
                  <c:v>9.5797712968750002</c:v>
                </c:pt>
                <c:pt idx="203">
                  <c:v>9.8088805000000008</c:v>
                </c:pt>
                <c:pt idx="204">
                  <c:v>9.9511175156250022</c:v>
                </c:pt>
                <c:pt idx="205">
                  <c:v>10</c:v>
                </c:pt>
                <c:pt idx="206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0D-4E73-BC22-A29849C20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34784"/>
        <c:axId val="121355264"/>
      </c:scatterChart>
      <c:valAx>
        <c:axId val="121334784"/>
        <c:scaling>
          <c:orientation val="minMax"/>
          <c:max val="6"/>
          <c:min val="-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t(s)</a:t>
                </a:r>
              </a:p>
            </c:rich>
          </c:tx>
          <c:layout>
            <c:manualLayout>
              <c:xMode val="edge"/>
              <c:yMode val="edge"/>
              <c:x val="0.89409368635437925"/>
              <c:y val="0.780487804878048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1355264"/>
        <c:crosses val="autoZero"/>
        <c:crossBetween val="midCat"/>
      </c:valAx>
      <c:valAx>
        <c:axId val="121355264"/>
        <c:scaling>
          <c:orientation val="minMax"/>
          <c:max val="8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6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x(cm)</a:t>
                </a:r>
              </a:p>
            </c:rich>
          </c:tx>
          <c:layout>
            <c:manualLayout>
              <c:xMode val="edge"/>
              <c:yMode val="edge"/>
              <c:x val="0.53564154786150753"/>
              <c:y val="9.756097560975621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1334784"/>
        <c:crosses val="autoZero"/>
        <c:crossBetween val="midCat"/>
        <c:majorUnit val="2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1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foto.if.usp.br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.ph.utexas.edu/~phy-demo/resources/phys_applets.html" TargetMode="External"/><Relationship Id="rId2" Type="http://schemas.openxmlformats.org/officeDocument/2006/relationships/hyperlink" Target="https://phet.colorado.edu/pt_BR/simulations/category/physic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energy-skate-park-basics/latest/energy-skate-park-basics_pt_BR.html" TargetMode="External"/><Relationship Id="rId2" Type="http://schemas.openxmlformats.org/officeDocument/2006/relationships/hyperlink" Target="https://phet.colorado.edu/sims/html/vector-addition/latest/vector-addition_pt_B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et.colorado.edu/sims/cheerpj/motion-series/latest/motion-series.html?simulation=forces-and-motion&amp;locale=pt_B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alileo.phys.virginia.edu/classes/109N/more_stuff/Applets/NewtonCircleAcc/NewtonCircleAcc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Boas-vindas e Revisão de Cinemática</a:t>
            </a:r>
            <a:endParaRPr lang="pt-BR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037665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15-16/08/2022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07" y="1032516"/>
            <a:ext cx="4211761" cy="30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5926" r="7700" b="60123"/>
          <a:stretch/>
        </p:blipFill>
        <p:spPr>
          <a:xfrm>
            <a:off x="67733" y="522817"/>
            <a:ext cx="8137214" cy="43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33358" y="-76780"/>
            <a:ext cx="5130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Critérios de Aprovação</a:t>
            </a:r>
            <a:endParaRPr lang="en-US" sz="3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17D6C1-21D9-4095-9263-3B8D16A82BFA}"/>
                  </a:ext>
                </a:extLst>
              </p:cNvPr>
              <p:cNvSpPr txBox="1"/>
              <p:nvPr/>
            </p:nvSpPr>
            <p:spPr>
              <a:xfrm>
                <a:off x="638735" y="672387"/>
                <a:ext cx="4572000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dirty="0">
                    <a:solidFill>
                      <a:srgbClr val="836967"/>
                    </a:solidFill>
                  </a:rPr>
                  <a:t>Média das duas provas: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+4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17D6C1-21D9-4095-9263-3B8D16A82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5" y="672387"/>
                <a:ext cx="4572000" cy="528222"/>
              </a:xfrm>
              <a:prstGeom prst="rect">
                <a:avLst/>
              </a:prstGeom>
              <a:blipFill>
                <a:blip r:embed="rId2"/>
                <a:stretch>
                  <a:fillRect l="-1467" b="-8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158E48B-E818-458C-93F0-A09019A74D83}"/>
                  </a:ext>
                </a:extLst>
              </p:cNvPr>
              <p:cNvSpPr txBox="1"/>
              <p:nvPr/>
            </p:nvSpPr>
            <p:spPr>
              <a:xfrm>
                <a:off x="1069042" y="2115196"/>
                <a:ext cx="457200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5→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dia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158E48B-E818-458C-93F0-A09019A74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2115196"/>
                <a:ext cx="4572000" cy="423770"/>
              </a:xfrm>
              <a:prstGeom prst="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5224D54-B2E5-45C9-8872-C9615EB38E5A}"/>
                  </a:ext>
                </a:extLst>
              </p:cNvPr>
              <p:cNvSpPr txBox="1"/>
              <p:nvPr/>
            </p:nvSpPr>
            <p:spPr>
              <a:xfrm>
                <a:off x="1479176" y="1324569"/>
                <a:ext cx="4572000" cy="578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000" b="0" dirty="0"/>
                  <a:t>Média potencial: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̄"/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̄"/>
                            <m:ctrlPr>
                              <a:rPr lang="pt-BR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pt-BR" sz="20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5224D54-B2E5-45C9-8872-C9615EB3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6" y="1324569"/>
                <a:ext cx="4572000" cy="578620"/>
              </a:xfrm>
              <a:prstGeom prst="rect">
                <a:avLst/>
              </a:prstGeom>
              <a:blipFill>
                <a:blip r:embed="rId4"/>
                <a:stretch>
                  <a:fillRect l="-1467" b="-73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DB42ED8-9575-42C5-9860-7D4AC6F413D8}"/>
                  </a:ext>
                </a:extLst>
              </p:cNvPr>
              <p:cNvSpPr txBox="1"/>
              <p:nvPr/>
            </p:nvSpPr>
            <p:spPr>
              <a:xfrm>
                <a:off x="1416425" y="2639677"/>
                <a:ext cx="457200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&lt;5→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pt-B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dia</m:t>
                      </m:r>
                      <m:r>
                        <a:rPr lang="pt-BR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DB42ED8-9575-42C5-9860-7D4AC6F4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25" y="2639677"/>
                <a:ext cx="4572000" cy="423770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938717-D0C5-476E-B976-37DD74E811BA}"/>
              </a:ext>
            </a:extLst>
          </p:cNvPr>
          <p:cNvSpPr txBox="1"/>
          <p:nvPr/>
        </p:nvSpPr>
        <p:spPr>
          <a:xfrm>
            <a:off x="605117" y="3164158"/>
            <a:ext cx="812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arredondamento de nota antes da Prova Substitutiva,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aberta e substituirá a nota que resulte na maior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07C2C9F-C1CA-41B8-A442-D5CB4A52B2CF}"/>
                  </a:ext>
                </a:extLst>
              </p:cNvPr>
              <p:cNvSpPr txBox="1"/>
              <p:nvPr/>
            </p:nvSpPr>
            <p:spPr>
              <a:xfrm>
                <a:off x="1069042" y="4179112"/>
                <a:ext cx="637390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Fica em recuperação quem tem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pt-BR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pt-BR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pt-BR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dia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t-B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07C2C9F-C1CA-41B8-A442-D5CB4A52B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4179112"/>
                <a:ext cx="6373906" cy="461665"/>
              </a:xfrm>
              <a:prstGeom prst="rect">
                <a:avLst/>
              </a:prstGeom>
              <a:blipFill>
                <a:blip r:embed="rId6"/>
                <a:stretch>
                  <a:fillRect l="-1434" t="-10667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33358" y="-76780"/>
            <a:ext cx="5130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Critérios de Aprovação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83962" r="7908" b="7478"/>
          <a:stretch/>
        </p:blipFill>
        <p:spPr>
          <a:xfrm>
            <a:off x="59267" y="1295400"/>
            <a:ext cx="8746066" cy="1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134" y="697688"/>
            <a:ext cx="8729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a 19/8 Revisão das leis de Newton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Recordação do conteúdo e significado das leis de Newton.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a alguns exercícios (“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matéria, lista 1)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primeiro questionário será sobre problemas do 1º semestre – só respostas numéricas.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tem que: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a solução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fórmulas algébricas 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 – os problemas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fáceis 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27784" y="-85225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Primeiras Atividades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88424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Experimento de colisões em uma dimensão</a:t>
            </a:r>
          </a:p>
          <a:p>
            <a:endParaRPr lang="pt-BR" b="1" dirty="0">
              <a:hlinkClick r:id="rId2"/>
            </a:endParaRPr>
          </a:p>
          <a:p>
            <a:r>
              <a:rPr lang="pt-BR" sz="1600" b="1" dirty="0">
                <a:hlinkClick r:id="rId2"/>
              </a:rPr>
              <a:t>MEXI</a:t>
            </a:r>
            <a:r>
              <a:rPr lang="pt-BR" sz="1600" dirty="0"/>
              <a:t>, selecione a aba "Experimentos de Translação“, escolha o item "Colisões".</a:t>
            </a:r>
          </a:p>
          <a:p>
            <a:endParaRPr lang="pt-BR" sz="1600" b="1" dirty="0"/>
          </a:p>
          <a:p>
            <a:r>
              <a:rPr lang="pt-BR" sz="1600" b="1" dirty="0"/>
              <a:t>Use o roteiro em anexo a esta tarefa</a:t>
            </a:r>
            <a:r>
              <a:rPr lang="pt-BR" sz="1600" dirty="0"/>
              <a:t> – o da página do MEXI é um pouco diferente. O vídeo é muito útil, mas os detalhes serão um pouco diferentes.</a:t>
            </a:r>
          </a:p>
          <a:p>
            <a:endParaRPr lang="pt-BR" sz="1600" dirty="0"/>
          </a:p>
          <a:p>
            <a:r>
              <a:rPr lang="pt-BR" sz="1600" dirty="0"/>
              <a:t>O trabalho deve ser realizado por equipes de 2 pessoas</a:t>
            </a:r>
          </a:p>
          <a:p>
            <a:r>
              <a:rPr lang="pt-BR" sz="1600" dirty="0"/>
              <a:t>A equipe escolhe um dos 2 conjuntos de imagens designados..</a:t>
            </a:r>
            <a:br>
              <a:rPr lang="pt-BR" sz="1600" dirty="0"/>
            </a:br>
            <a:endParaRPr lang="pt-BR" sz="1600" dirty="0"/>
          </a:p>
          <a:p>
            <a:r>
              <a:rPr lang="pt-BR" sz="1600" dirty="0"/>
              <a:t>O relatório é sintético, até 30/8 </a:t>
            </a:r>
          </a:p>
          <a:p>
            <a:br>
              <a:rPr lang="pt-BR" sz="1600" dirty="0"/>
            </a:br>
            <a:r>
              <a:rPr lang="pt-BR" sz="1600" dirty="0"/>
              <a:t>nomear o seu arquivo da seguinte forma: "nome1_nome2_conjuntoDeImagens.extensao", </a:t>
            </a:r>
          </a:p>
          <a:p>
            <a:endParaRPr lang="pt-BR" sz="1600" dirty="0"/>
          </a:p>
          <a:p>
            <a:r>
              <a:rPr lang="pt-BR" sz="1600" dirty="0"/>
              <a:t>A nota do relatório é a soma das notas ao vários itens pedidos no Roteiro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forneça todas as  tabelas, esboços e cálculos pedidos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responda as questões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faça os comentários solicitados.</a:t>
            </a:r>
          </a:p>
        </p:txBody>
      </p:sp>
    </p:spTree>
    <p:extLst>
      <p:ext uri="{BB962C8B-B14F-4D97-AF65-F5344CB8AC3E}">
        <p14:creationId xmlns:p14="http://schemas.microsoft.com/office/powerpoint/2010/main" val="290703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742" y="522667"/>
            <a:ext cx="88927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rgbClr val="00B0F0"/>
                </a:solidFill>
                <a:latin typeface="-apple-system"/>
              </a:rPr>
              <a:t> </a:t>
            </a:r>
          </a:p>
          <a:p>
            <a:r>
              <a:rPr lang="pt-BR" sz="3200" dirty="0">
                <a:solidFill>
                  <a:srgbClr val="0070C0"/>
                </a:solidFill>
                <a:latin typeface="-apple-system"/>
              </a:rPr>
              <a:t>Conceitos de Matemática Básica  </a:t>
            </a:r>
            <a:endParaRPr lang="pt-BR" sz="3200" dirty="0">
              <a:solidFill>
                <a:srgbClr val="343A40"/>
              </a:solidFill>
              <a:latin typeface="-apple-system"/>
            </a:endParaRPr>
          </a:p>
          <a:p>
            <a:endParaRPr lang="pt-BR" dirty="0">
              <a:solidFill>
                <a:srgbClr val="343A40"/>
              </a:solidFill>
              <a:latin typeface="-apple-system"/>
            </a:endParaRPr>
          </a:p>
          <a:p>
            <a:r>
              <a:rPr lang="pt-BR" dirty="0">
                <a:solidFill>
                  <a:srgbClr val="343A40"/>
                </a:solidFill>
                <a:latin typeface="-apple-system"/>
              </a:rPr>
              <a:t>Neste semestre, estão previstos 4 capítulos de Matemática Básica. </a:t>
            </a:r>
          </a:p>
          <a:p>
            <a:r>
              <a:rPr lang="pt-BR" dirty="0">
                <a:solidFill>
                  <a:srgbClr val="343A40"/>
                </a:solidFill>
                <a:latin typeface="-apple-system"/>
              </a:rPr>
              <a:t>Todos os textos disponíveis na página da disciplina.</a:t>
            </a:r>
          </a:p>
          <a:p>
            <a:endParaRPr lang="pt-BR" dirty="0">
              <a:solidFill>
                <a:srgbClr val="343A40"/>
              </a:solidFill>
              <a:latin typeface="-apple-system"/>
            </a:endParaRPr>
          </a:p>
          <a:p>
            <a:r>
              <a:rPr lang="pt-BR" dirty="0">
                <a:solidFill>
                  <a:srgbClr val="343A40"/>
                </a:solidFill>
                <a:latin typeface="-apple-system"/>
              </a:rPr>
              <a:t>O capítulo IX - construindo gráficos - é o tema desta 1a quinzena de aula. Leia ao longo das próximas </a:t>
            </a:r>
            <a:r>
              <a:rPr lang="pt-BR">
                <a:solidFill>
                  <a:srgbClr val="343A40"/>
                </a:solidFill>
                <a:latin typeface="-apple-system"/>
              </a:rPr>
              <a:t>duas semanas; </a:t>
            </a:r>
            <a:r>
              <a:rPr lang="pt-BR" dirty="0">
                <a:solidFill>
                  <a:srgbClr val="343A40"/>
                </a:solidFill>
                <a:latin typeface="-apple-system"/>
              </a:rPr>
              <a:t>um questionário sobre o texto será aberto depois disso.</a:t>
            </a:r>
            <a:endParaRPr lang="pt-BR" b="0" i="0" dirty="0">
              <a:solidFill>
                <a:srgbClr val="343A4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88981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5504" y="499537"/>
            <a:ext cx="79008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Revisão de Fundamentos de </a:t>
            </a:r>
            <a:r>
              <a:rPr lang="pt-BR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Mêcânica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3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12F29-8119-63BE-732F-D8878F35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092"/>
            <a:ext cx="8100060" cy="368904"/>
          </a:xfrm>
        </p:spPr>
        <p:txBody>
          <a:bodyPr>
            <a:normAutofit/>
          </a:bodyPr>
          <a:lstStyle/>
          <a:p>
            <a:r>
              <a:rPr lang="pt-BR" sz="1800" dirty="0"/>
              <a:t>Lista 1, #2</a:t>
            </a:r>
            <a:r>
              <a:rPr lang="pt-BR" sz="1600" dirty="0"/>
              <a:t>. Descrição do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movimento de um braço mecânico a partir do gráfico da velocidade</a:t>
            </a:r>
            <a:endParaRPr lang="pt-BR" sz="16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DCE7AF2-0BA2-0984-A06F-C46739227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352997"/>
              </p:ext>
            </p:extLst>
          </p:nvPr>
        </p:nvGraphicFramePr>
        <p:xfrm>
          <a:off x="3701627" y="696172"/>
          <a:ext cx="457200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FBD0689-4D02-C049-AD57-0B9131763521}"/>
              </a:ext>
            </a:extLst>
          </p:cNvPr>
          <p:cNvSpPr txBox="1"/>
          <p:nvPr/>
        </p:nvSpPr>
        <p:spPr>
          <a:xfrm>
            <a:off x="480905" y="2991666"/>
            <a:ext cx="8100907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 hangingPunct="0">
              <a:lnSpc>
                <a:spcPct val="107000"/>
              </a:lnSpc>
              <a:buFont typeface="+mj-lt"/>
              <a:buAutoNum type="alphaLcParenR"/>
            </a:pPr>
            <a:r>
              <a:rPr lang="pt-B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Faça o gráfico de aceleração em função do tempo.</a:t>
            </a:r>
          </a:p>
          <a:p>
            <a:pPr marL="342900" lvl="0" indent="-342900" fontAlgn="base" hangingPunct="0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Preencha a tabela de posição por tempo e esboce o gráfico correspondente no quadriculado ao fim da página, sabendo que a posição inicial é </a:t>
            </a:r>
            <a:r>
              <a:rPr lang="pt-BR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 = 10 cm. 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830B24-195E-F4D2-1410-9204546660B2}"/>
              </a:ext>
            </a:extLst>
          </p:cNvPr>
          <p:cNvSpPr txBox="1"/>
          <p:nvPr/>
        </p:nvSpPr>
        <p:spPr>
          <a:xfrm>
            <a:off x="558799" y="4142134"/>
            <a:ext cx="8023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deixe de marcar valores e a unidade de medida no eixo das ordenadas.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474FE6-2DF1-5F43-BF61-04EA1ED225DB}"/>
              </a:ext>
            </a:extLst>
          </p:cNvPr>
          <p:cNvSpPr txBox="1"/>
          <p:nvPr/>
        </p:nvSpPr>
        <p:spPr>
          <a:xfrm>
            <a:off x="203200" y="1065721"/>
            <a:ext cx="3705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gráfico da velocidade de um 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braço mecânico em função do tempo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61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7F5F9-6932-2414-42CE-92B7CC21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" y="60960"/>
            <a:ext cx="7745307" cy="352213"/>
          </a:xfrm>
        </p:spPr>
        <p:txBody>
          <a:bodyPr>
            <a:noAutofit/>
          </a:bodyPr>
          <a:lstStyle/>
          <a:p>
            <a:r>
              <a:rPr lang="pt-BR" sz="2000" dirty="0"/>
              <a:t>Lista 1, #5: 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Queda livre de um objeto de um helicóptero em movimento</a:t>
            </a:r>
            <a:r>
              <a:rPr lang="pt-BR" sz="2000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1CDD92-3738-8D3D-ABD6-59DD65ABF7AE}"/>
              </a:ext>
            </a:extLst>
          </p:cNvPr>
          <p:cNvSpPr txBox="1"/>
          <p:nvPr/>
        </p:nvSpPr>
        <p:spPr>
          <a:xfrm>
            <a:off x="186267" y="714306"/>
            <a:ext cx="82296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helicóptero está descendo verticalmente com velocidade de módulo constante e igual a 36 km/h. Quando ele está a uma altura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solo, uma porca de aço escapa da sua lataria e chega ao solo em 6,0 s. Adote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 m/s</a:t>
            </a:r>
            <a:r>
              <a:rPr lang="pt-B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a aceleração local da gravidade. Forneça a resposta com dois algarismos significativos.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altura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5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8D076-9A0D-136B-DA50-A76D0B51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57816"/>
            <a:ext cx="6891867" cy="362131"/>
          </a:xfrm>
        </p:spPr>
        <p:txBody>
          <a:bodyPr>
            <a:normAutofit fontScale="90000"/>
          </a:bodyPr>
          <a:lstStyle/>
          <a:p>
            <a:r>
              <a:rPr lang="pt-BR" sz="1800" dirty="0"/>
              <a:t>Lista 1, #6: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Influência do vento no deslocamento de um avião</a:t>
            </a:r>
            <a:r>
              <a:rPr lang="pt-BR" sz="2000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F42E3E-E785-EC30-217B-56352F22527D}"/>
              </a:ext>
            </a:extLst>
          </p:cNvPr>
          <p:cNvSpPr txBox="1"/>
          <p:nvPr/>
        </p:nvSpPr>
        <p:spPr>
          <a:xfrm>
            <a:off x="57574" y="844543"/>
            <a:ext cx="8693573" cy="3706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piloto de um avião deseja voar de oeste para leste. Um vento de 80 km/h </a:t>
            </a:r>
          </a:p>
          <a:p>
            <a:pPr algn="just">
              <a:lnSpc>
                <a:spcPct val="114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sopra do norte para o sul e a velocidade do avião em relação ao ar </a:t>
            </a:r>
          </a:p>
          <a:p>
            <a:pPr algn="just">
              <a:lnSpc>
                <a:spcPct val="114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(sua velocidade se o ar estivesse parado) é igual a 320 km/h. </a:t>
            </a:r>
          </a:p>
          <a:p>
            <a:pPr algn="just">
              <a:lnSpc>
                <a:spcPct val="114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Esboce um diagrama que mostre a relação entre </a:t>
            </a:r>
          </a:p>
          <a:p>
            <a:pPr lvl="1" algn="just">
              <a:lnSpc>
                <a:spcPct val="107000"/>
              </a:lnSpc>
            </a:pP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velocidades do avião nos sistemas de referência Solo e Ar, </a:t>
            </a:r>
          </a:p>
          <a:p>
            <a:pPr lvl="1" algn="just">
              <a:lnSpc>
                <a:spcPct val="107000"/>
              </a:lnSpc>
            </a:pP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 velocidade do vento; identifique as direções da rosa dos ventos em seu diagrama.</a:t>
            </a:r>
          </a:p>
          <a:p>
            <a:pPr lvl="1" algn="just">
              <a:lnSpc>
                <a:spcPct val="107000"/>
              </a:lnSpc>
            </a:pP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 direção que o piloto deve escolher, medido no sistema de referência do ar e em relação à direção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Oeste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forneça o ângulo como um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arcsen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arccos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arctg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o módulo da velocidade do avião em relação ao solo. </a:t>
            </a:r>
          </a:p>
        </p:txBody>
      </p:sp>
    </p:spTree>
    <p:extLst>
      <p:ext uri="{BB962C8B-B14F-4D97-AF65-F5344CB8AC3E}">
        <p14:creationId xmlns:p14="http://schemas.microsoft.com/office/powerpoint/2010/main" val="18166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4288" y="456604"/>
            <a:ext cx="426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Bem-vindos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3055" y="1404411"/>
            <a:ext cx="7301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B050"/>
                </a:solidFill>
              </a:rPr>
              <a:t>Mecânica</a:t>
            </a:r>
          </a:p>
          <a:p>
            <a:pPr algn="ctr"/>
            <a:r>
              <a:rPr lang="pt-BR" sz="4000" b="1" dirty="0">
                <a:solidFill>
                  <a:srgbClr val="0070C0"/>
                </a:solidFill>
              </a:rPr>
              <a:t>Segundo Semestre de 2022</a:t>
            </a:r>
          </a:p>
          <a:p>
            <a:pPr algn="ctr"/>
            <a:endParaRPr lang="pt-BR" sz="4000" b="1" dirty="0">
              <a:solidFill>
                <a:srgbClr val="0070C0"/>
              </a:solidFill>
            </a:endParaRPr>
          </a:p>
          <a:p>
            <a:pPr algn="ctr"/>
            <a:r>
              <a:rPr lang="pt-BR" sz="4000" b="1" dirty="0">
                <a:solidFill>
                  <a:srgbClr val="0070C0"/>
                </a:solidFill>
              </a:rPr>
              <a:t>Pós-Pandemia</a:t>
            </a:r>
          </a:p>
        </p:txBody>
      </p:sp>
      <p:pic>
        <p:nvPicPr>
          <p:cNvPr id="12290" name="Picture 2" descr="Kit com 5 Máscaras Descartáveis de TNT com Camada Dupla e Elásti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7" y="292100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7" y="855764"/>
            <a:ext cx="8482157" cy="29085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8120" y="-1786"/>
            <a:ext cx="742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 #7 Dinâmica de um bloco arrastado sobre um plano inclinado.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0418" y="896183"/>
            <a:ext cx="875358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  <a:p>
            <a:endParaRPr lang="pt-BR" dirty="0"/>
          </a:p>
        </p:txBody>
      </p:sp>
      <p:sp>
        <p:nvSpPr>
          <p:cNvPr id="5" name="CaixaDeTexto 5"/>
          <p:cNvSpPr txBox="1"/>
          <p:nvPr/>
        </p:nvSpPr>
        <p:spPr>
          <a:xfrm>
            <a:off x="8578922" y="4482131"/>
            <a:ext cx="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9833" y="416398"/>
            <a:ext cx="8621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dirty="0"/>
              <a:t>Aplicações das leis de Newton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Determinar os elementos do sistema do problema e </a:t>
            </a:r>
          </a:p>
          <a:p>
            <a:pPr lvl="1" hangingPunct="0"/>
            <a:r>
              <a:rPr lang="pt-BR" dirty="0"/>
              <a:t>	entender a questão para a qual se busca a solução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Escolher o(s) sistema(s) de referência </a:t>
            </a:r>
          </a:p>
          <a:p>
            <a:pPr lvl="1" hangingPunct="0"/>
            <a:r>
              <a:rPr lang="pt-BR" dirty="0"/>
              <a:t>	para descrever a evolução temporal dos corpos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Atribuir sinais aos dados do problema, </a:t>
            </a:r>
          </a:p>
          <a:p>
            <a:pPr lvl="1" hangingPunct="0"/>
            <a:r>
              <a:rPr lang="pt-BR" dirty="0"/>
              <a:t>	de acordo com o(s) sistema(s) de referência escolhido(s)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Determinar as interações sobre cada corpo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Desenhar o(s) diagrama(s) de corpo livre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Escrever as equações de movimento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Escrever as equações de vínculos, se houverem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Localizar as incógnitas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Resolver as equações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Verificar o(s) comportamento(s) das soluções nas situações-limite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Substituir os valores numéricos do problema</a:t>
            </a:r>
          </a:p>
          <a:p>
            <a:pPr marL="742950" lvl="1" indent="-285750" hangingPunct="0">
              <a:buFont typeface="Wingdings" panose="05000000000000000000" pitchFamily="2" charset="2"/>
              <a:buChar char="§"/>
            </a:pPr>
            <a:r>
              <a:rPr lang="pt-BR" dirty="0"/>
              <a:t>Verificar a razoabilidade do resultado encontrado – sinal, em particular</a:t>
            </a:r>
          </a:p>
        </p:txBody>
      </p:sp>
    </p:spTree>
    <p:extLst>
      <p:ext uri="{BB962C8B-B14F-4D97-AF65-F5344CB8AC3E}">
        <p14:creationId xmlns:p14="http://schemas.microsoft.com/office/powerpoint/2010/main" val="413343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CD9F2-7ED3-E853-6CE0-A9CCD08B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" y="64589"/>
            <a:ext cx="7846908" cy="395998"/>
          </a:xfrm>
        </p:spPr>
        <p:txBody>
          <a:bodyPr>
            <a:normAutofit/>
          </a:bodyPr>
          <a:lstStyle/>
          <a:p>
            <a:r>
              <a:rPr lang="pt-BR" sz="1800" dirty="0"/>
              <a:t>Lista 1, #3: </a:t>
            </a:r>
            <a:r>
              <a:rPr lang="pt-BR" sz="1800" dirty="0">
                <a:latin typeface="Times New Roman" panose="02020603050405020304" pitchFamily="18" charset="0"/>
              </a:rPr>
              <a:t>M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ovimento de um braço mecânico a partir do gráfico da posição</a:t>
            </a:r>
            <a:endParaRPr lang="pt-BR" sz="18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B4D183C-5A87-0171-1BAD-B19C841CFA4B}"/>
              </a:ext>
            </a:extLst>
          </p:cNvPr>
          <p:cNvGraphicFramePr/>
          <p:nvPr/>
        </p:nvGraphicFramePr>
        <p:xfrm>
          <a:off x="4069291" y="1024729"/>
          <a:ext cx="46767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D70040A-97CD-E61A-7182-28FFB154B1A5}"/>
              </a:ext>
            </a:extLst>
          </p:cNvPr>
          <p:cNvSpPr txBox="1"/>
          <p:nvPr/>
        </p:nvSpPr>
        <p:spPr>
          <a:xfrm>
            <a:off x="335280" y="102134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posição do 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braço mecânico de uma máquina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função do tempo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BE349E-D4A6-ACCB-653F-2F66A0999B67}"/>
              </a:ext>
            </a:extLst>
          </p:cNvPr>
          <p:cNvSpPr txBox="1"/>
          <p:nvPr/>
        </p:nvSpPr>
        <p:spPr>
          <a:xfrm>
            <a:off x="397933" y="3755017"/>
            <a:ext cx="8348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etermine:</a:t>
            </a:r>
          </a:p>
          <a:p>
            <a:pPr marL="342900" indent="-342900">
              <a:buFont typeface="+mj-lt"/>
              <a:buAutoNum type="alphaLcParenR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velocidade em função do tempo e faça o respectivo gráfico</a:t>
            </a:r>
          </a:p>
          <a:p>
            <a:pPr marL="342900" indent="-342900">
              <a:buFont typeface="+mj-lt"/>
              <a:buAutoNum type="alphaLcParenR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 intervalos de tempo (ou instantes) em que a aceleração é: positiva; negativa; nula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00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6988" y="-90741"/>
            <a:ext cx="207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AVISOS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3013" y="1378170"/>
            <a:ext cx="7887131" cy="12695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100" dirty="0"/>
              <a:t>Para a próxima aula:</a:t>
            </a:r>
          </a:p>
          <a:p>
            <a:endParaRPr lang="pt-B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Resolver os exercícios da lista 1 de Mecânica</a:t>
            </a:r>
          </a:p>
          <a:p>
            <a:endParaRPr lang="en-US" sz="135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B85C8B-37C2-4F55-9031-98E1412F2EE6}"/>
              </a:ext>
            </a:extLst>
          </p:cNvPr>
          <p:cNvSpPr txBox="1"/>
          <p:nvPr/>
        </p:nvSpPr>
        <p:spPr>
          <a:xfrm>
            <a:off x="953855" y="668860"/>
            <a:ext cx="57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4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1821" y="2008434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7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1780" y="-101954"/>
            <a:ext cx="6635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solidFill>
                  <a:srgbClr val="0070C0"/>
                </a:solidFill>
              </a:rPr>
              <a:t>Mecânica – 2</a:t>
            </a:r>
            <a:r>
              <a:rPr lang="pt-BR" sz="3300" baseline="30000" dirty="0">
                <a:solidFill>
                  <a:srgbClr val="0070C0"/>
                </a:solidFill>
              </a:rPr>
              <a:t>o</a:t>
            </a:r>
            <a:r>
              <a:rPr lang="pt-BR" sz="3300" dirty="0">
                <a:solidFill>
                  <a:srgbClr val="0070C0"/>
                </a:solidFill>
              </a:rPr>
              <a:t> Semestre de 2022 </a:t>
            </a:r>
          </a:p>
        </p:txBody>
      </p:sp>
      <p:pic>
        <p:nvPicPr>
          <p:cNvPr id="1028" name="Picture 4" descr="Física - Vol. 1 eBook: Halliday, David, Resnick, Robert, Kra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08" y="656467"/>
            <a:ext cx="3028200" cy="39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4576" y="941669"/>
            <a:ext cx="4875637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dirty="0">
                <a:solidFill>
                  <a:srgbClr val="FF0000"/>
                </a:solidFill>
              </a:rPr>
              <a:t>Capítulos 6 a 13 do HRK</a:t>
            </a:r>
          </a:p>
          <a:p>
            <a:endParaRPr lang="pt-BR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Quantidade de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Sistemas de 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Cinemática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Dinâmica Rotacional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Momento Angular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Trabalho 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Energia Potencial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Conservação de energia</a:t>
            </a:r>
          </a:p>
        </p:txBody>
      </p:sp>
    </p:spTree>
    <p:extLst>
      <p:ext uri="{BB962C8B-B14F-4D97-AF65-F5344CB8AC3E}">
        <p14:creationId xmlns:p14="http://schemas.microsoft.com/office/powerpoint/2010/main" val="372851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9772" y="-90010"/>
            <a:ext cx="4590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Atividades Regulares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603" y="410648"/>
            <a:ext cx="8093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do livro HRK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exercícios das 10 listas.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presenciais e online.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Responder os questionários online.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análise e relatórios dos experimentos online –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correspondem ao crédito trabalho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aulas de Mecânica gravadas do ano passado estão disponíveis no site e-aulas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atividades sugeridas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Leitura de livros e artigos científicos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Exemplos: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Por que o pão cai com a parte com manteiga para baixo ?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Análise do chute do Roberto Carlos.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Por que a pipoca estoura ?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Issue: X Rays 100 Years Later 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1995)</a:t>
            </a:r>
          </a:p>
          <a:p>
            <a:endParaRPr lang="en-US" sz="1600" b="1" dirty="0"/>
          </a:p>
          <a:p>
            <a:r>
              <a:rPr lang="pt-BR" sz="1600" dirty="0" err="1"/>
              <a:t>Applets</a:t>
            </a:r>
            <a:r>
              <a:rPr lang="pt-BR" sz="1600" dirty="0"/>
              <a:t> na Internet sobre demonstrações em física.</a:t>
            </a:r>
          </a:p>
          <a:p>
            <a:r>
              <a:rPr lang="en-US" sz="1600" dirty="0">
                <a:solidFill>
                  <a:srgbClr val="0070C0"/>
                </a:solidFill>
                <a:hlinkClick r:id="rId2"/>
              </a:rPr>
              <a:t>https://phet.colorado.edu/pt_BR/simulations/category/physics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  <a:hlinkClick r:id="rId3"/>
              </a:rPr>
              <a:t>https://web2.ph.utexas.edu/~phy-demo/resources/phys_applets.html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4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549" y="1546543"/>
            <a:ext cx="886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https://phet.colorado.edu/sims/html/vector-addition/latest/vector-addition_pt_BR.html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24390" y="448275"/>
            <a:ext cx="44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Adição de Vetores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3754" y="2777649"/>
            <a:ext cx="8547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https://phet.colorado.edu/sims/html/energy-skate-park-basics/latest/energy-skate-park-basics_pt_BR.html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5757" y="1915875"/>
            <a:ext cx="59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Energia na pista de skate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0345" y="4081634"/>
            <a:ext cx="8962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https://phet.colorado.edu/sims/cheerpj/motion-series/latest/motion-series.html?simulation=forces-and-motion&amp;locale=pt_BR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68257" y="3296189"/>
            <a:ext cx="519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Força e Movimento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26056" y="1146127"/>
            <a:ext cx="720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Simulação, projeto </a:t>
            </a:r>
            <a:r>
              <a:rPr lang="pt-BR" dirty="0" err="1">
                <a:hlinkClick r:id="rId2"/>
              </a:rPr>
              <a:t>phet</a:t>
            </a:r>
            <a:r>
              <a:rPr lang="pt-BR" dirty="0">
                <a:hlinkClick r:id="rId2"/>
              </a:rPr>
              <a:t>, da Universidade do Colorado</a:t>
            </a:r>
            <a:r>
              <a:rPr lang="pt-BR" dirty="0"/>
              <a:t>, vetores</a:t>
            </a:r>
          </a:p>
        </p:txBody>
      </p:sp>
    </p:spTree>
    <p:extLst>
      <p:ext uri="{BB962C8B-B14F-4D97-AF65-F5344CB8AC3E}">
        <p14:creationId xmlns:p14="http://schemas.microsoft.com/office/powerpoint/2010/main" val="68635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6629" y="773438"/>
            <a:ext cx="7721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http://galileo.phys.virginia.edu/classes/109N/more_stuff/Applets/NewtonCircleAcc/NewtonCircleAcc.html</a:t>
            </a:r>
            <a:endParaRPr lang="en-US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6134" r="27983" b="22000"/>
          <a:stretch/>
        </p:blipFill>
        <p:spPr>
          <a:xfrm>
            <a:off x="2195736" y="1167595"/>
            <a:ext cx="4350269" cy="34354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43052" y="-82983"/>
            <a:ext cx="43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Momento e Impulso</a:t>
            </a:r>
          </a:p>
        </p:txBody>
      </p:sp>
    </p:spTree>
    <p:extLst>
      <p:ext uri="{BB962C8B-B14F-4D97-AF65-F5344CB8AC3E}">
        <p14:creationId xmlns:p14="http://schemas.microsoft.com/office/powerpoint/2010/main" val="56567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>
            <a:extLst>
              <a:ext uri="{FF2B5EF4-FFF2-40B4-BE49-F238E27FC236}">
                <a16:creationId xmlns:a16="http://schemas.microsoft.com/office/drawing/2014/main" id="{1AE0CB44-5F29-4318-8852-59F315539A9D}"/>
              </a:ext>
            </a:extLst>
          </p:cNvPr>
          <p:cNvSpPr txBox="1"/>
          <p:nvPr/>
        </p:nvSpPr>
        <p:spPr>
          <a:xfrm>
            <a:off x="1190064" y="309592"/>
            <a:ext cx="69991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rofessores: 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Nilberto Medina (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Noturno)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Vito Roberto Vanin (Diurno)</a:t>
            </a:r>
          </a:p>
          <a:p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Estagiários e monitores: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Daniel </a:t>
            </a:r>
            <a:r>
              <a:rPr lang="pt-B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Marczuk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Martin</a:t>
            </a:r>
          </a:p>
          <a:p>
            <a:r>
              <a:rPr lang="pt-B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Itiara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Mayra Barbosa de Albuquerque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Greiciane Cesário (MEXI) 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Guilherme de Almeida Fontana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(MEXI)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Gustavo Kenzo Sato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Pedro </a:t>
            </a:r>
            <a:r>
              <a:rPr lang="pt-B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Stanquevisch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0C9D6-E3C0-479F-8F24-90CA1195F184}"/>
              </a:ext>
            </a:extLst>
          </p:cNvPr>
          <p:cNvSpPr txBox="1"/>
          <p:nvPr/>
        </p:nvSpPr>
        <p:spPr>
          <a:xfrm>
            <a:off x="3617259" y="0"/>
            <a:ext cx="129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Equipe</a:t>
            </a:r>
          </a:p>
        </p:txBody>
      </p:sp>
    </p:spTree>
    <p:extLst>
      <p:ext uri="{BB962C8B-B14F-4D97-AF65-F5344CB8AC3E}">
        <p14:creationId xmlns:p14="http://schemas.microsoft.com/office/powerpoint/2010/main" val="214497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3F3FC-FC50-4765-B147-27F93434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7" y="32562"/>
            <a:ext cx="8229600" cy="351572"/>
          </a:xfrm>
        </p:spPr>
        <p:txBody>
          <a:bodyPr>
            <a:noAutofit/>
          </a:bodyPr>
          <a:lstStyle/>
          <a:p>
            <a:r>
              <a:rPr lang="pt-BR" sz="2400" dirty="0"/>
              <a:t>HORÁRIO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91061A-24CF-48F8-9CFD-D78C9BB10652}"/>
              </a:ext>
            </a:extLst>
          </p:cNvPr>
          <p:cNvSpPr txBox="1"/>
          <p:nvPr/>
        </p:nvSpPr>
        <p:spPr>
          <a:xfrm>
            <a:off x="1405218" y="4235945"/>
            <a:ext cx="69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5</a:t>
            </a:r>
            <a:r>
              <a:rPr lang="pt-BR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monitorias teoria e MEXI em salas separadas, em paralelo.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65315"/>
              </p:ext>
            </p:extLst>
          </p:nvPr>
        </p:nvGraphicFramePr>
        <p:xfrm>
          <a:off x="218160" y="723892"/>
          <a:ext cx="8796443" cy="3409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878">
                  <a:extLst>
                    <a:ext uri="{9D8B030D-6E8A-4147-A177-3AD203B41FA5}">
                      <a16:colId xmlns:a16="http://schemas.microsoft.com/office/drawing/2014/main" val="1025204383"/>
                    </a:ext>
                  </a:extLst>
                </a:gridCol>
                <a:gridCol w="1789377">
                  <a:extLst>
                    <a:ext uri="{9D8B030D-6E8A-4147-A177-3AD203B41FA5}">
                      <a16:colId xmlns:a16="http://schemas.microsoft.com/office/drawing/2014/main" val="3823850372"/>
                    </a:ext>
                  </a:extLst>
                </a:gridCol>
                <a:gridCol w="1182733">
                  <a:extLst>
                    <a:ext uri="{9D8B030D-6E8A-4147-A177-3AD203B41FA5}">
                      <a16:colId xmlns:a16="http://schemas.microsoft.com/office/drawing/2014/main" val="1613968378"/>
                    </a:ext>
                  </a:extLst>
                </a:gridCol>
                <a:gridCol w="1013587">
                  <a:extLst>
                    <a:ext uri="{9D8B030D-6E8A-4147-A177-3AD203B41FA5}">
                      <a16:colId xmlns:a16="http://schemas.microsoft.com/office/drawing/2014/main" val="606491784"/>
                    </a:ext>
                  </a:extLst>
                </a:gridCol>
                <a:gridCol w="1791251">
                  <a:extLst>
                    <a:ext uri="{9D8B030D-6E8A-4147-A177-3AD203B41FA5}">
                      <a16:colId xmlns:a16="http://schemas.microsoft.com/office/drawing/2014/main" val="4214721942"/>
                    </a:ext>
                  </a:extLst>
                </a:gridCol>
                <a:gridCol w="1305339">
                  <a:extLst>
                    <a:ext uri="{9D8B030D-6E8A-4147-A177-3AD203B41FA5}">
                      <a16:colId xmlns:a16="http://schemas.microsoft.com/office/drawing/2014/main" val="1512699054"/>
                    </a:ext>
                  </a:extLst>
                </a:gridCol>
                <a:gridCol w="940278">
                  <a:extLst>
                    <a:ext uri="{9D8B030D-6E8A-4147-A177-3AD203B41FA5}">
                      <a16:colId xmlns:a16="http://schemas.microsoft.com/office/drawing/2014/main" val="628028567"/>
                    </a:ext>
                  </a:extLst>
                </a:gridCol>
              </a:tblGrid>
              <a:tr h="24031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2as-feiras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3as-feiras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4as-feiras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5as-feiras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6as-feiras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Sábado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/>
                </a:tc>
                <a:extLst>
                  <a:ext uri="{0D108BD9-81ED-4DB2-BD59-A6C34878D82A}">
                    <a16:rowId xmlns:a16="http://schemas.microsoft.com/office/drawing/2014/main" val="1173308326"/>
                  </a:ext>
                </a:extLst>
              </a:tr>
              <a:tr h="689727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DIURNO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10-12: Aula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8-10: Aula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10-12 Monitoria online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extLst>
                  <a:ext uri="{0D108BD9-81ED-4DB2-BD59-A6C34878D82A}">
                    <a16:rowId xmlns:a16="http://schemas.microsoft.com/office/drawing/2014/main" val="2222399459"/>
                  </a:ext>
                </a:extLst>
              </a:tr>
              <a:tr h="919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12-13: Monitoria Monitoria MEXi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 Monitoria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12-13: Monitoria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 Monitoria </a:t>
                      </a:r>
                      <a:r>
                        <a:rPr lang="pt-BR" sz="1400" dirty="0" err="1">
                          <a:effectLst/>
                        </a:rPr>
                        <a:t>Monitoria</a:t>
                      </a:r>
                      <a:r>
                        <a:rPr lang="pt-BR" sz="1400" dirty="0">
                          <a:effectLst/>
                        </a:rPr>
                        <a:t> MEXI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 Monitoria</a:t>
                      </a:r>
                      <a:endParaRPr lang="en-US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14-16 Monitoria Online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extLst>
                  <a:ext uri="{0D108BD9-81ED-4DB2-BD59-A6C34878D82A}">
                    <a16:rowId xmlns:a16="http://schemas.microsoft.com/office/drawing/2014/main" val="2816116542"/>
                  </a:ext>
                </a:extLst>
              </a:tr>
              <a:tr h="919636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NOTURNO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18-19: Monitoria </a:t>
                      </a:r>
                      <a:r>
                        <a:rPr lang="pt-BR" sz="1400" dirty="0" err="1">
                          <a:effectLst/>
                        </a:rPr>
                        <a:t>Monitoria</a:t>
                      </a:r>
                      <a:r>
                        <a:rPr lang="pt-BR" sz="1400" dirty="0">
                          <a:effectLst/>
                        </a:rPr>
                        <a:t> MEXI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 Monitoria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18-19: Monitoria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12-13 Monitoria </a:t>
                      </a:r>
                      <a:r>
                        <a:rPr lang="pt-BR" sz="1400" dirty="0" err="1">
                          <a:effectLst/>
                        </a:rPr>
                        <a:t>Monitoria</a:t>
                      </a:r>
                      <a:r>
                        <a:rPr lang="pt-BR" sz="1400" dirty="0">
                          <a:effectLst/>
                        </a:rPr>
                        <a:t> MEXI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18-19: Monitoria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extLst>
                  <a:ext uri="{0D108BD9-81ED-4DB2-BD59-A6C34878D82A}">
                    <a16:rowId xmlns:a16="http://schemas.microsoft.com/office/drawing/2014/main" val="1030341097"/>
                  </a:ext>
                </a:extLst>
              </a:tr>
              <a:tr h="229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21-23: Aula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19-21: Aula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66" marR="65166" marT="0" marB="0" anchor="ctr"/>
                </a:tc>
                <a:extLst>
                  <a:ext uri="{0D108BD9-81ED-4DB2-BD59-A6C34878D82A}">
                    <a16:rowId xmlns:a16="http://schemas.microsoft.com/office/drawing/2014/main" val="363127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15A4B42-0940-4A1D-AABC-B0F43B3A813E}"/>
              </a:ext>
            </a:extLst>
          </p:cNvPr>
          <p:cNvSpPr txBox="1"/>
          <p:nvPr/>
        </p:nvSpPr>
        <p:spPr>
          <a:xfrm>
            <a:off x="510988" y="473601"/>
            <a:ext cx="72883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Provas:</a:t>
            </a:r>
            <a:r>
              <a:rPr lang="pt-B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pt-BR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17/10 (D) e 18/10 (N);</a:t>
            </a:r>
          </a:p>
          <a:p>
            <a:pPr hangingPunct="0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12/12 (D) e 13/12 (N).</a:t>
            </a:r>
          </a:p>
          <a:p>
            <a:pPr hangingPunct="0"/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B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Prova Substitutiva</a:t>
            </a:r>
            <a:r>
              <a:rPr lang="pt-B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pt-B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/12 (D) e 20/12 (N)</a:t>
            </a:r>
            <a:endParaRPr lang="pt-BR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38B3F0-1700-4B1D-8C9F-D82F93BFBBA9}"/>
              </a:ext>
            </a:extLst>
          </p:cNvPr>
          <p:cNvSpPr txBox="1"/>
          <p:nvPr/>
        </p:nvSpPr>
        <p:spPr>
          <a:xfrm>
            <a:off x="510988" y="3738256"/>
            <a:ext cx="7873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disciplina dá direito a 4 créditos (as 4 horas de aula semanais)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mais </a:t>
            </a:r>
          </a:p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crédito-trabalho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correspondente à realização dos experimentos online (6), </a:t>
            </a: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 visita ao Laboratório de Demonstrações e os respectivos relatórios (7).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379BE9-49CD-4772-9345-D0A59EC057F3}"/>
              </a:ext>
            </a:extLst>
          </p:cNvPr>
          <p:cNvSpPr txBox="1"/>
          <p:nvPr/>
        </p:nvSpPr>
        <p:spPr>
          <a:xfrm>
            <a:off x="2073728" y="-49619"/>
            <a:ext cx="474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26A8A"/>
                </a:solidFill>
                <a:latin typeface="Eau Sans Bold Lining"/>
                <a:ea typeface="+mj-ea"/>
                <a:cs typeface="+mj-cs"/>
              </a:rPr>
              <a:t>Calendário de Provas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9F8F2E-0A78-485A-99DA-40264844CE3C}"/>
              </a:ext>
            </a:extLst>
          </p:cNvPr>
          <p:cNvSpPr txBox="1"/>
          <p:nvPr/>
        </p:nvSpPr>
        <p:spPr>
          <a:xfrm>
            <a:off x="510988" y="2785054"/>
            <a:ext cx="7416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Questionários via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 semana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exercícios, textos, e Matemática Básica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responder todos os questionários, a menor nota será descartada.</a:t>
            </a:r>
          </a:p>
        </p:txBody>
      </p:sp>
    </p:spTree>
    <p:extLst>
      <p:ext uri="{BB962C8B-B14F-4D97-AF65-F5344CB8AC3E}">
        <p14:creationId xmlns:p14="http://schemas.microsoft.com/office/powerpoint/2010/main" val="39475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41521</TotalTime>
  <Words>1507</Words>
  <Application>Microsoft Office PowerPoint</Application>
  <PresentationFormat>Apresentação na tela (16:9)</PresentationFormat>
  <Paragraphs>210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24</vt:i4>
      </vt:variant>
    </vt:vector>
  </HeadingPairs>
  <TitlesOfParts>
    <vt:vector size="45" baseType="lpstr">
      <vt:lpstr>-apple-system</vt:lpstr>
      <vt:lpstr>Arial</vt:lpstr>
      <vt:lpstr>Calibri</vt:lpstr>
      <vt:lpstr>Cambria Math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HORÁRIO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1, #2. Descrição do movimento de um braço mecânico a partir do gráfico da velocidade</vt:lpstr>
      <vt:lpstr>Lista 1, #5: Queda livre de um objeto de um helicóptero em movimento </vt:lpstr>
      <vt:lpstr>Lista 1, #6: Influência do vento no deslocamento de um avião </vt:lpstr>
      <vt:lpstr>Apresentação do PowerPoint</vt:lpstr>
      <vt:lpstr>Apresentação do PowerPoint</vt:lpstr>
      <vt:lpstr>Lista 1, #3: Movimento de um braço mecânico a partir do gráfico da posição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1875</cp:revision>
  <dcterms:created xsi:type="dcterms:W3CDTF">2016-03-09T00:36:12Z</dcterms:created>
  <dcterms:modified xsi:type="dcterms:W3CDTF">2022-08-23T19:47:19Z</dcterms:modified>
</cp:coreProperties>
</file>