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92" r:id="rId3"/>
    <p:sldId id="293" r:id="rId4"/>
    <p:sldId id="318" r:id="rId5"/>
    <p:sldId id="303" r:id="rId6"/>
    <p:sldId id="257" r:id="rId7"/>
    <p:sldId id="319" r:id="rId8"/>
    <p:sldId id="314" r:id="rId9"/>
    <p:sldId id="296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58" autoAdjust="0"/>
  </p:normalViewPr>
  <p:slideViewPr>
    <p:cSldViewPr>
      <p:cViewPr varScale="1">
        <p:scale>
          <a:sx n="69" d="100"/>
          <a:sy n="69" d="100"/>
        </p:scale>
        <p:origin x="75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6C5A4-384A-4933-BEE4-5CBA214B0711}" type="datetimeFigureOut">
              <a:rPr lang="pt-BR" smtClean="0"/>
              <a:t>16/08/2022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C0861-FF99-4C3B-91AF-93DBD12B17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8274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E759-4659-4E75-ABF5-F2C18BF692E3}" type="datetimeFigureOut">
              <a:rPr lang="pt-BR" smtClean="0"/>
              <a:pPr/>
              <a:t>16/08/2022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43F0-90B4-4DE8-B29C-9DD86697EA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9262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E759-4659-4E75-ABF5-F2C18BF692E3}" type="datetimeFigureOut">
              <a:rPr lang="pt-BR" smtClean="0"/>
              <a:pPr/>
              <a:t>16/08/2022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43F0-90B4-4DE8-B29C-9DD86697EA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4841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E759-4659-4E75-ABF5-F2C18BF692E3}" type="datetimeFigureOut">
              <a:rPr lang="pt-BR" smtClean="0"/>
              <a:pPr/>
              <a:t>16/08/2022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43F0-90B4-4DE8-B29C-9DD86697EA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3018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E759-4659-4E75-ABF5-F2C18BF692E3}" type="datetimeFigureOut">
              <a:rPr lang="pt-BR" smtClean="0"/>
              <a:pPr/>
              <a:t>16/08/2022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43F0-90B4-4DE8-B29C-9DD86697EA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4917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E759-4659-4E75-ABF5-F2C18BF692E3}" type="datetimeFigureOut">
              <a:rPr lang="pt-BR" smtClean="0"/>
              <a:pPr/>
              <a:t>16/08/2022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43F0-90B4-4DE8-B29C-9DD86697EA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8522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E759-4659-4E75-ABF5-F2C18BF692E3}" type="datetimeFigureOut">
              <a:rPr lang="pt-BR" smtClean="0"/>
              <a:pPr/>
              <a:t>16/08/2022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43F0-90B4-4DE8-B29C-9DD86697EA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5761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E759-4659-4E75-ABF5-F2C18BF692E3}" type="datetimeFigureOut">
              <a:rPr lang="pt-BR" smtClean="0"/>
              <a:pPr/>
              <a:t>16/08/2022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43F0-90B4-4DE8-B29C-9DD86697EA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8844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E759-4659-4E75-ABF5-F2C18BF692E3}" type="datetimeFigureOut">
              <a:rPr lang="pt-BR" smtClean="0"/>
              <a:pPr/>
              <a:t>16/08/2022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43F0-90B4-4DE8-B29C-9DD86697EA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8571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E759-4659-4E75-ABF5-F2C18BF692E3}" type="datetimeFigureOut">
              <a:rPr lang="pt-BR" smtClean="0"/>
              <a:pPr/>
              <a:t>16/08/2022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43F0-90B4-4DE8-B29C-9DD86697EA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9064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E759-4659-4E75-ABF5-F2C18BF692E3}" type="datetimeFigureOut">
              <a:rPr lang="pt-BR" smtClean="0"/>
              <a:pPr/>
              <a:t>16/08/2022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43F0-90B4-4DE8-B29C-9DD86697EA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8478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E759-4659-4E75-ABF5-F2C18BF692E3}" type="datetimeFigureOut">
              <a:rPr lang="pt-BR" smtClean="0"/>
              <a:pPr/>
              <a:t>16/08/2022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43F0-90B4-4DE8-B29C-9DD86697EA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0262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1E759-4659-4E75-ABF5-F2C18BF692E3}" type="datetimeFigureOut">
              <a:rPr lang="pt-BR" smtClean="0"/>
              <a:pPr/>
              <a:t>16/08/2022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943F0-90B4-4DE8-B29C-9DD86697EA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7625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359696" y="836712"/>
            <a:ext cx="5023491" cy="5139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PSE1646 –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Percepção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Cognição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r>
              <a:rPr lang="en-US" sz="2400" b="1" dirty="0" smtClean="0"/>
              <a:t>4°feira</a:t>
            </a:r>
            <a:r>
              <a:rPr lang="en-US" sz="2400" b="1" dirty="0"/>
              <a:t>, das </a:t>
            </a:r>
            <a:r>
              <a:rPr lang="en-US" sz="2400" b="1" dirty="0" smtClean="0"/>
              <a:t>9 </a:t>
            </a:r>
            <a:r>
              <a:rPr lang="en-US" sz="2400" b="1" dirty="0"/>
              <a:t>as </a:t>
            </a:r>
            <a:r>
              <a:rPr lang="en-US" sz="2400" b="1" dirty="0" smtClean="0"/>
              <a:t>12hs</a:t>
            </a:r>
            <a:endParaRPr lang="en-US" sz="2400" b="1" dirty="0"/>
          </a:p>
          <a:p>
            <a:pPr algn="ctr"/>
            <a:endParaRPr lang="en-US" sz="2400" b="1" dirty="0" smtClean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r>
              <a:rPr lang="en-US" sz="2000" dirty="0" smtClean="0"/>
              <a:t>Prof. Dr. Marcelo </a:t>
            </a:r>
            <a:r>
              <a:rPr lang="en-US" sz="2000" dirty="0" err="1" smtClean="0"/>
              <a:t>Fernandes</a:t>
            </a:r>
            <a:r>
              <a:rPr lang="en-US" sz="2000" dirty="0" smtClean="0"/>
              <a:t> da Costa</a:t>
            </a:r>
          </a:p>
          <a:p>
            <a:pPr algn="ctr"/>
            <a:r>
              <a:rPr lang="en-US" sz="2000" dirty="0" err="1" smtClean="0"/>
              <a:t>Profa</a:t>
            </a:r>
            <a:r>
              <a:rPr lang="en-US" sz="2000" dirty="0"/>
              <a:t>. </a:t>
            </a:r>
            <a:r>
              <a:rPr lang="en-US" sz="2000" dirty="0" smtClean="0"/>
              <a:t>Dra. Daniela </a:t>
            </a:r>
            <a:r>
              <a:rPr lang="en-US" sz="2000" dirty="0"/>
              <a:t>M. O. </a:t>
            </a:r>
            <a:r>
              <a:rPr lang="en-US" sz="2000" dirty="0" smtClean="0"/>
              <a:t>Bonci</a:t>
            </a:r>
          </a:p>
          <a:p>
            <a:pPr algn="ctr"/>
            <a:r>
              <a:rPr lang="en-US" sz="2000" dirty="0" err="1" smtClean="0"/>
              <a:t>Profa</a:t>
            </a:r>
            <a:r>
              <a:rPr lang="en-US" sz="2000" dirty="0" smtClean="0"/>
              <a:t>. Dra. </a:t>
            </a:r>
            <a:r>
              <a:rPr lang="en-US" sz="2000" dirty="0" err="1" smtClean="0"/>
              <a:t>Mirella</a:t>
            </a:r>
            <a:r>
              <a:rPr lang="en-US" sz="2000" dirty="0" smtClean="0"/>
              <a:t> </a:t>
            </a:r>
            <a:r>
              <a:rPr lang="en-US" sz="2000" dirty="0" err="1" smtClean="0"/>
              <a:t>Gualtieri</a:t>
            </a:r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r>
              <a:rPr lang="en-US" sz="2000" dirty="0" err="1"/>
              <a:t>Departamento</a:t>
            </a:r>
            <a:r>
              <a:rPr lang="en-US" sz="2000" dirty="0"/>
              <a:t> de </a:t>
            </a:r>
            <a:r>
              <a:rPr lang="en-US" sz="2000" dirty="0" err="1"/>
              <a:t>Psicologia</a:t>
            </a:r>
            <a:r>
              <a:rPr lang="en-US" sz="2000" dirty="0"/>
              <a:t> Experimental</a:t>
            </a:r>
          </a:p>
          <a:p>
            <a:pPr algn="ctr"/>
            <a:r>
              <a:rPr lang="en-US" sz="2000" dirty="0" err="1"/>
              <a:t>Instituto</a:t>
            </a:r>
            <a:r>
              <a:rPr lang="en-US" sz="2000" dirty="0"/>
              <a:t> de </a:t>
            </a:r>
            <a:r>
              <a:rPr lang="en-US" sz="2000" dirty="0" err="1"/>
              <a:t>Psicologia</a:t>
            </a:r>
            <a:r>
              <a:rPr lang="en-US" sz="2000" dirty="0"/>
              <a:t> USP</a:t>
            </a:r>
          </a:p>
        </p:txBody>
      </p:sp>
    </p:spTree>
    <p:extLst>
      <p:ext uri="{BB962C8B-B14F-4D97-AF65-F5344CB8AC3E}">
        <p14:creationId xmlns:p14="http://schemas.microsoft.com/office/powerpoint/2010/main" val="420071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211745" y="2008750"/>
            <a:ext cx="36960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/>
              <a:t>Profa</a:t>
            </a:r>
            <a:r>
              <a:rPr lang="en-US" sz="2000" b="1" dirty="0"/>
              <a:t>. Dra. Daniela M. O. </a:t>
            </a:r>
            <a:r>
              <a:rPr lang="en-US" sz="2000" b="1" dirty="0" err="1"/>
              <a:t>Bonci</a:t>
            </a:r>
            <a:endParaRPr lang="en-US" sz="2000" b="1" dirty="0"/>
          </a:p>
        </p:txBody>
      </p:sp>
      <p:sp>
        <p:nvSpPr>
          <p:cNvPr id="3" name="Retângulo 2"/>
          <p:cNvSpPr/>
          <p:nvPr/>
        </p:nvSpPr>
        <p:spPr>
          <a:xfrm>
            <a:off x="172856" y="2022691"/>
            <a:ext cx="41061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/>
              <a:t>Prof. Dr. Marcelo </a:t>
            </a:r>
            <a:r>
              <a:rPr lang="en-US" sz="2000" b="1" dirty="0" err="1"/>
              <a:t>Fernandes</a:t>
            </a:r>
            <a:r>
              <a:rPr lang="en-US" sz="2000" b="1" dirty="0"/>
              <a:t> da Costa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62604" y="692696"/>
            <a:ext cx="2677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Docentes responsáveis:</a:t>
            </a:r>
            <a:endParaRPr lang="pt-BR" sz="2000" b="1" dirty="0"/>
          </a:p>
        </p:txBody>
      </p:sp>
      <p:pic>
        <p:nvPicPr>
          <p:cNvPr id="3074" name="Picture 2" descr="http://servicosweb.cnpq.br/wspessoa/servletrecuperafoto?tipo=1&amp;id=K4767841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32" y="2777121"/>
            <a:ext cx="341090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servicosweb.cnpq.br/wspessoa/servletrecuperafoto?tipo=1&amp;id=K4706699T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280" y="2777121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551449" y="5658212"/>
            <a:ext cx="1727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smtClean="0"/>
              <a:t>costamf@usp.br</a:t>
            </a:r>
            <a:endParaRPr lang="pt-BR" i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9408368" y="5658212"/>
            <a:ext cx="1622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smtClean="0"/>
              <a:t>dbonci@usp.br</a:t>
            </a:r>
            <a:endParaRPr lang="pt-BR" i="1" dirty="0"/>
          </a:p>
        </p:txBody>
      </p:sp>
      <p:pic>
        <p:nvPicPr>
          <p:cNvPr id="1026" name="Picture 2" descr="Resultado de imagem para mirella gualtier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7"/>
          <a:stretch/>
        </p:blipFill>
        <p:spPr bwMode="auto">
          <a:xfrm>
            <a:off x="4645281" y="2743856"/>
            <a:ext cx="2991083" cy="275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4279045" y="2031216"/>
            <a:ext cx="36960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/>
              <a:t>Profa</a:t>
            </a:r>
            <a:r>
              <a:rPr lang="en-US" sz="2000" b="1" dirty="0"/>
              <a:t>. Dra. </a:t>
            </a:r>
            <a:r>
              <a:rPr lang="en-US" sz="2000" b="1" dirty="0" err="1" smtClean="0"/>
              <a:t>Mirella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Gualtieri</a:t>
            </a:r>
            <a:endParaRPr lang="en-US" sz="20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270231" y="5680432"/>
            <a:ext cx="1741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smtClean="0"/>
              <a:t>mirellag@usp.br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331880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11152" y="2486151"/>
            <a:ext cx="1833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Monitores:</a:t>
            </a:r>
            <a:endParaRPr lang="pt-BR" sz="28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1546354" y="3394024"/>
            <a:ext cx="91450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800" dirty="0" smtClean="0"/>
              <a:t> Patrícia Silva de Camargo </a:t>
            </a:r>
            <a:r>
              <a:rPr lang="pt-BR" dirty="0"/>
              <a:t>(patriciascamargo@usp.br)</a:t>
            </a:r>
            <a:endParaRPr lang="pt-BR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800" dirty="0" smtClean="0"/>
              <a:t>Matheus Henrique Ferreira </a:t>
            </a:r>
            <a:r>
              <a:rPr lang="pt-BR" dirty="0"/>
              <a:t>(matheus.hf.15@usp.br )</a:t>
            </a:r>
          </a:p>
        </p:txBody>
      </p:sp>
      <p:pic>
        <p:nvPicPr>
          <p:cNvPr id="4102" name="Picture 6" descr="Resultado de imagem para monitor da discipl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94" y="502921"/>
            <a:ext cx="2664296" cy="159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80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07368" y="372007"/>
            <a:ext cx="2034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Site da disciplina: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39533" y="545412"/>
            <a:ext cx="39982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/>
              <a:t>https://edisciplinas.usp.br/acessar/</a:t>
            </a:r>
          </a:p>
        </p:txBody>
      </p:sp>
      <p:sp>
        <p:nvSpPr>
          <p:cNvPr id="7" name="Retângulo Arredondado 6"/>
          <p:cNvSpPr/>
          <p:nvPr/>
        </p:nvSpPr>
        <p:spPr>
          <a:xfrm>
            <a:off x="5231904" y="4869160"/>
            <a:ext cx="2160240" cy="100811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118927"/>
            <a:ext cx="10276386" cy="547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3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099462" y="595404"/>
            <a:ext cx="4402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2000" b="1" dirty="0"/>
              <a:t>Critérios de </a:t>
            </a:r>
            <a:r>
              <a:rPr lang="pt-BR" sz="2000" b="1" dirty="0" smtClean="0"/>
              <a:t>avaliação de aprendizagem:</a:t>
            </a:r>
            <a:endParaRPr lang="pt-BR" sz="20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1288015" y="5294197"/>
            <a:ext cx="84777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dirty="0" smtClean="0"/>
              <a:t>                   </a:t>
            </a:r>
            <a:r>
              <a:rPr lang="pt-BR" sz="3600" u="sng" dirty="0" smtClean="0"/>
              <a:t>(Teórica x 2) + Prática </a:t>
            </a:r>
            <a:r>
              <a:rPr lang="pt-BR" sz="3600" dirty="0" smtClean="0"/>
              <a:t>= Nota Final</a:t>
            </a:r>
            <a:endParaRPr lang="pt-BR" sz="3600" u="sng" dirty="0"/>
          </a:p>
          <a:p>
            <a:pPr algn="ctr"/>
            <a:r>
              <a:rPr lang="pt-BR" sz="3600" dirty="0" smtClean="0"/>
              <a:t>3</a:t>
            </a:r>
            <a:endParaRPr lang="pt-BR" sz="3600" dirty="0"/>
          </a:p>
        </p:txBody>
      </p:sp>
      <p:sp>
        <p:nvSpPr>
          <p:cNvPr id="11" name="Retângulo Arredondado 10"/>
          <p:cNvSpPr/>
          <p:nvPr/>
        </p:nvSpPr>
        <p:spPr>
          <a:xfrm>
            <a:off x="1053124" y="1295082"/>
            <a:ext cx="10585176" cy="12661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2403577" y="1514800"/>
            <a:ext cx="71650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Questões a serem respondidas e entregues a cada aula</a:t>
            </a:r>
          </a:p>
          <a:p>
            <a:r>
              <a:rPr lang="pt-BR" sz="2400" dirty="0" smtClean="0">
                <a:solidFill>
                  <a:schemeClr val="accent6">
                    <a:lumMod val="75000"/>
                  </a:schemeClr>
                </a:solidFill>
              </a:rPr>
              <a:t>Valor de 0 a 10</a:t>
            </a:r>
          </a:p>
        </p:txBody>
      </p:sp>
      <p:sp>
        <p:nvSpPr>
          <p:cNvPr id="2" name="Retângulo 1"/>
          <p:cNvSpPr/>
          <p:nvPr/>
        </p:nvSpPr>
        <p:spPr>
          <a:xfrm>
            <a:off x="1262150" y="1788660"/>
            <a:ext cx="10138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/>
              <a:t>Teórica:</a:t>
            </a:r>
            <a:endParaRPr lang="pt-BR" sz="2000" b="1" dirty="0"/>
          </a:p>
        </p:txBody>
      </p:sp>
      <p:sp>
        <p:nvSpPr>
          <p:cNvPr id="12" name="Retângulo Arredondado 11"/>
          <p:cNvSpPr/>
          <p:nvPr/>
        </p:nvSpPr>
        <p:spPr>
          <a:xfrm>
            <a:off x="1078989" y="3195451"/>
            <a:ext cx="10585176" cy="167370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288015" y="3830713"/>
            <a:ext cx="1139111" cy="329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Prática:</a:t>
            </a:r>
          </a:p>
        </p:txBody>
      </p:sp>
      <p:sp>
        <p:nvSpPr>
          <p:cNvPr id="6" name="Retângulo 5"/>
          <p:cNvSpPr/>
          <p:nvPr/>
        </p:nvSpPr>
        <p:spPr>
          <a:xfrm>
            <a:off x="2608977" y="3678784"/>
            <a:ext cx="862747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chemeClr val="accent2">
                    <a:lumMod val="75000"/>
                  </a:schemeClr>
                </a:solidFill>
              </a:rPr>
              <a:t>1 Experimento </a:t>
            </a:r>
            <a:r>
              <a:rPr lang="pt-BR" sz="2800" b="1" dirty="0" smtClean="0">
                <a:solidFill>
                  <a:schemeClr val="accent2">
                    <a:lumMod val="75000"/>
                  </a:schemeClr>
                </a:solidFill>
              </a:rPr>
              <a:t>por grupo</a:t>
            </a:r>
          </a:p>
          <a:p>
            <a:r>
              <a:rPr lang="pt-BR" sz="2400" dirty="0">
                <a:solidFill>
                  <a:schemeClr val="accent2">
                    <a:lumMod val="75000"/>
                  </a:schemeClr>
                </a:solidFill>
              </a:rPr>
              <a:t>V</a:t>
            </a:r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</a:rPr>
              <a:t>alor </a:t>
            </a:r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</a:rPr>
              <a:t>de 0 a 10</a:t>
            </a:r>
          </a:p>
        </p:txBody>
      </p:sp>
    </p:spTree>
    <p:extLst>
      <p:ext uri="{BB962C8B-B14F-4D97-AF65-F5344CB8AC3E}">
        <p14:creationId xmlns:p14="http://schemas.microsoft.com/office/powerpoint/2010/main" val="216628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99606" y="260648"/>
            <a:ext cx="1420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Cronograma:</a:t>
            </a:r>
            <a:endParaRPr lang="pt-BR" b="1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442934"/>
              </p:ext>
            </p:extLst>
          </p:nvPr>
        </p:nvGraphicFramePr>
        <p:xfrm>
          <a:off x="1209961" y="836712"/>
          <a:ext cx="10297144" cy="56578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4286">
                  <a:extLst>
                    <a:ext uri="{9D8B030D-6E8A-4147-A177-3AD203B41FA5}">
                      <a16:colId xmlns:a16="http://schemas.microsoft.com/office/drawing/2014/main" val="3954173453"/>
                    </a:ext>
                  </a:extLst>
                </a:gridCol>
                <a:gridCol w="6994286">
                  <a:extLst>
                    <a:ext uri="{9D8B030D-6E8A-4147-A177-3AD203B41FA5}">
                      <a16:colId xmlns:a16="http://schemas.microsoft.com/office/drawing/2014/main" val="3151765471"/>
                    </a:ext>
                  </a:extLst>
                </a:gridCol>
                <a:gridCol w="1748572">
                  <a:extLst>
                    <a:ext uri="{9D8B030D-6E8A-4147-A177-3AD203B41FA5}">
                      <a16:colId xmlns:a16="http://schemas.microsoft.com/office/drawing/2014/main" val="12575582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u="none" strike="noStrike">
                          <a:effectLst/>
                        </a:rPr>
                        <a:t>17/ago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u="none" strike="noStrike">
                          <a:effectLst/>
                        </a:rPr>
                        <a:t>Aula introdutória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Professor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2490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24/</a:t>
                      </a:r>
                      <a:r>
                        <a:rPr lang="pt-BR" sz="20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ago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Semana da análise do comportamento</a:t>
                      </a:r>
                      <a:endParaRPr lang="pt-BR" sz="2000" b="1" i="1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193747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u="none" strike="noStrike">
                          <a:effectLst/>
                        </a:rPr>
                        <a:t>31/ago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u="none" strike="noStrike">
                          <a:effectLst/>
                        </a:rPr>
                        <a:t>Percepção de profundidade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u="none" strike="noStrike" dirty="0" smtClean="0">
                          <a:effectLst/>
                        </a:rPr>
                        <a:t>Daniela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91678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07/set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semana da pátria</a:t>
                      </a:r>
                      <a:endParaRPr lang="pt-BR" sz="2000" b="1" i="1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777006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u="none" strike="noStrike">
                          <a:effectLst/>
                        </a:rPr>
                        <a:t>14/set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prática turma A (</a:t>
                      </a:r>
                      <a:r>
                        <a:rPr lang="pt-BR" sz="20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experimento)</a:t>
                      </a:r>
                      <a:endParaRPr lang="pt-BR" sz="20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1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051656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u="none" strike="noStrike">
                          <a:effectLst/>
                        </a:rPr>
                        <a:t>21/set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u="none" strike="noStrike">
                          <a:effectLst/>
                        </a:rPr>
                        <a:t>Percepção, Aprendizado e Cultura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u="none" strike="noStrike">
                          <a:effectLst/>
                        </a:rPr>
                        <a:t>Mirella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017318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28/set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semana da psicologia</a:t>
                      </a:r>
                      <a:endParaRPr lang="pt-BR" sz="2000" b="1" i="1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152607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u="none" strike="noStrike">
                          <a:effectLst/>
                        </a:rPr>
                        <a:t>05/out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prática turma B  (</a:t>
                      </a:r>
                      <a:r>
                        <a:rPr lang="pt-BR" sz="20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experimento)</a:t>
                      </a:r>
                      <a:endParaRPr lang="pt-BR" sz="20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1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89365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12/out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Feriado </a:t>
                      </a:r>
                      <a:endParaRPr lang="pt-BR" sz="2000" b="1" i="1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15847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u="none" strike="noStrike">
                          <a:effectLst/>
                        </a:rPr>
                        <a:t>19/out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u="none" strike="noStrike">
                          <a:effectLst/>
                        </a:rPr>
                        <a:t>Percepção dinâmica e movimento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u="none" strike="noStrike" dirty="0" smtClean="0">
                          <a:effectLst/>
                        </a:rPr>
                        <a:t>Daniela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9787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u="none" strike="noStrike">
                          <a:effectLst/>
                        </a:rPr>
                        <a:t>26/out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prática turma A (análise de dados)</a:t>
                      </a:r>
                      <a:endParaRPr lang="pt-BR" sz="20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833953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u="none" strike="noStrike">
                          <a:effectLst/>
                        </a:rPr>
                        <a:t>02/nov</a:t>
                      </a:r>
                      <a:endParaRPr lang="pt-BR" sz="2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i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Feriado</a:t>
                      </a:r>
                      <a:endParaRPr lang="pt-BR" sz="2000" b="1" i="1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07678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u="none" strike="noStrike">
                          <a:effectLst/>
                        </a:rPr>
                        <a:t>09/nov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u="none" strike="noStrike">
                          <a:effectLst/>
                        </a:rPr>
                        <a:t>Desenvolvimento da percepção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u="none" strike="noStrike">
                          <a:effectLst/>
                        </a:rPr>
                        <a:t>Marcelo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045648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u="none" strike="noStrike">
                          <a:effectLst/>
                        </a:rPr>
                        <a:t>16/nov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prática turma B (análise de dados)</a:t>
                      </a:r>
                      <a:endParaRPr lang="pt-BR" sz="20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51848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u="none" strike="noStrike">
                          <a:effectLst/>
                        </a:rPr>
                        <a:t>23/nov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u="none" strike="noStrike">
                          <a:effectLst/>
                        </a:rPr>
                        <a:t>Percepção e Arte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u="none" strike="noStrike">
                          <a:effectLst/>
                        </a:rPr>
                        <a:t>Mirela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897332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u="none" strike="noStrike">
                          <a:effectLst/>
                        </a:rPr>
                        <a:t>30/nov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u="none" strike="noStrike">
                          <a:effectLst/>
                        </a:rPr>
                        <a:t>Memória e Atenção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u="none" strike="noStrike">
                          <a:effectLst/>
                        </a:rPr>
                        <a:t>Marcelo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67731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u="none" strike="noStrike">
                          <a:effectLst/>
                        </a:rPr>
                        <a:t>07/dez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u="none" strike="noStrike">
                          <a:effectLst/>
                        </a:rPr>
                        <a:t>Estados de Consciência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u="none" strike="noStrike">
                          <a:effectLst/>
                        </a:rPr>
                        <a:t>Marcelo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727798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u="none" strike="noStrike">
                          <a:effectLst/>
                        </a:rPr>
                        <a:t>14/dez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Entrega </a:t>
                      </a:r>
                      <a:r>
                        <a:rPr lang="pt-BR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do </a:t>
                      </a:r>
                      <a:r>
                        <a:rPr lang="pt-BR" sz="20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relatório da prática</a:t>
                      </a:r>
                      <a:endParaRPr lang="pt-BR" sz="20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36662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716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35360" y="260648"/>
            <a:ext cx="6096000" cy="12464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BR" sz="3200" b="1" dirty="0"/>
              <a:t>Prática:</a:t>
            </a:r>
          </a:p>
          <a:p>
            <a:pPr>
              <a:lnSpc>
                <a:spcPct val="150000"/>
              </a:lnSpc>
            </a:pPr>
            <a:r>
              <a:rPr lang="pt-BR" dirty="0"/>
              <a:t> 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351584" y="903367"/>
            <a:ext cx="78488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400" b="1" dirty="0" smtClean="0"/>
              <a:t>Laboratório didático de sensorial Bloco G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sz="2400" b="1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400" b="1" dirty="0" smtClean="0"/>
              <a:t>8 grupos de 8 ou 9 alunos</a:t>
            </a:r>
          </a:p>
          <a:p>
            <a:endParaRPr lang="pt-BR" sz="2400" b="1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400" b="1" dirty="0" smtClean="0"/>
              <a:t>Divididos em turma A e turma B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sz="2400" b="1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400" b="1" dirty="0" smtClean="0"/>
              <a:t>Relatório</a:t>
            </a:r>
            <a:endParaRPr lang="pt-BR" sz="2400" b="1" dirty="0"/>
          </a:p>
          <a:p>
            <a:endParaRPr lang="pt-BR" sz="2400" b="1" dirty="0" smtClean="0"/>
          </a:p>
          <a:p>
            <a:r>
              <a:rPr lang="pt-BR" sz="2400" dirty="0" smtClean="0"/>
              <a:t>Introdução – bibliografia sobre o tema</a:t>
            </a:r>
          </a:p>
          <a:p>
            <a:r>
              <a:rPr lang="pt-BR" sz="2400" dirty="0" smtClean="0"/>
              <a:t>Métodos – descrição dos experimentos</a:t>
            </a:r>
          </a:p>
          <a:p>
            <a:r>
              <a:rPr lang="pt-BR" sz="2400" dirty="0" smtClean="0"/>
              <a:t>Resultados e discussão</a:t>
            </a:r>
          </a:p>
          <a:p>
            <a:r>
              <a:rPr lang="pt-BR" sz="2400" dirty="0" smtClean="0"/>
              <a:t>Bibliografia</a:t>
            </a:r>
          </a:p>
          <a:p>
            <a:endParaRPr lang="pt-BR" sz="2400" dirty="0"/>
          </a:p>
          <a:p>
            <a:r>
              <a:rPr lang="pt-BR" sz="2400" b="1" dirty="0">
                <a:solidFill>
                  <a:srgbClr val="FF0000"/>
                </a:solidFill>
              </a:rPr>
              <a:t># </a:t>
            </a:r>
            <a:r>
              <a:rPr lang="pt-BR" sz="2400" b="1" i="1" dirty="0">
                <a:solidFill>
                  <a:srgbClr val="FF0000"/>
                </a:solidFill>
              </a:rPr>
              <a:t>entregar </a:t>
            </a:r>
            <a:r>
              <a:rPr lang="pt-BR" sz="2400" b="1" i="1" dirty="0" smtClean="0">
                <a:solidFill>
                  <a:srgbClr val="FF0000"/>
                </a:solidFill>
              </a:rPr>
              <a:t>o relatório </a:t>
            </a:r>
            <a:r>
              <a:rPr lang="pt-BR" sz="2400" b="1" i="1" dirty="0">
                <a:solidFill>
                  <a:srgbClr val="FF0000"/>
                </a:solidFill>
              </a:rPr>
              <a:t>até  </a:t>
            </a:r>
            <a:r>
              <a:rPr lang="pt-BR" sz="2400" b="1" i="1" dirty="0" smtClean="0">
                <a:solidFill>
                  <a:srgbClr val="FF0000"/>
                </a:solidFill>
              </a:rPr>
              <a:t>14/12/2021 </a:t>
            </a:r>
            <a:r>
              <a:rPr lang="pt-BR" sz="2400" b="1" i="1" dirty="0" smtClean="0">
                <a:solidFill>
                  <a:srgbClr val="FF0000"/>
                </a:solidFill>
              </a:rPr>
              <a:t>no </a:t>
            </a:r>
            <a:r>
              <a:rPr lang="pt-BR" sz="2400" b="1" i="1" dirty="0" err="1" smtClean="0">
                <a:solidFill>
                  <a:srgbClr val="FF0000"/>
                </a:solidFill>
              </a:rPr>
              <a:t>moodle</a:t>
            </a:r>
            <a:endParaRPr lang="pt-B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95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855514" y="1484784"/>
            <a:ext cx="25987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Dúvidas???</a:t>
            </a:r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Resultado de imagem para duvid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6" y="2492896"/>
            <a:ext cx="261937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61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senso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6" y="1052736"/>
            <a:ext cx="635110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089014" y="3459860"/>
            <a:ext cx="217239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Bom </a:t>
            </a:r>
          </a:p>
          <a:p>
            <a:pPr algn="ctr"/>
            <a:r>
              <a:rPr lang="pt-BR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curso!!!!</a:t>
            </a:r>
            <a:endParaRPr lang="pt-BR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978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17888</TotalTime>
  <Words>293</Words>
  <Application>Microsoft Office PowerPoint</Application>
  <PresentationFormat>Widescreen</PresentationFormat>
  <Paragraphs>99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Daniela</dc:creator>
  <cp:lastModifiedBy>Daniela</cp:lastModifiedBy>
  <cp:revision>224</cp:revision>
  <dcterms:created xsi:type="dcterms:W3CDTF">2015-07-24T18:21:19Z</dcterms:created>
  <dcterms:modified xsi:type="dcterms:W3CDTF">2022-08-16T13:12:59Z</dcterms:modified>
</cp:coreProperties>
</file>