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9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05" r:id="rId14"/>
    <p:sldId id="267" r:id="rId15"/>
    <p:sldId id="268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01" r:id="rId36"/>
    <p:sldId id="291" r:id="rId37"/>
    <p:sldId id="292" r:id="rId38"/>
    <p:sldId id="293" r:id="rId39"/>
    <p:sldId id="294" r:id="rId40"/>
    <p:sldId id="295" r:id="rId41"/>
    <p:sldId id="302" r:id="rId42"/>
    <p:sldId id="304" r:id="rId43"/>
    <p:sldId id="303" r:id="rId44"/>
    <p:sldId id="296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C670A-738C-4112-8C7D-3CE57F931D17}" type="datetimeFigureOut">
              <a:rPr lang="cs-CZ" smtClean="0"/>
              <a:pPr/>
              <a:t>21.08.2021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50027-9E4F-43CF-A3AE-329A75A8D161}" type="slidenum">
              <a:rPr lang="cs-CZ" smtClean="0"/>
              <a:pPr/>
              <a:t>‹nº›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03080E-D515-4426-B700-212B83320447}" type="slidenum">
              <a:rPr lang="en-US" altLang="pt-BR" smtClean="0"/>
              <a:pPr/>
              <a:t>4</a:t>
            </a:fld>
            <a:endParaRPr lang="en-US" altLang="pt-B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 smtClean="0"/>
              <a:t>Prenatal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pt-BR" smtClean="0"/>
              <a:t>exogenous hormone administration: 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pt-BR" smtClean="0"/>
              <a:t>DES (synthetic estrogen) -&gt; female offspring more likely to be lesbian</a:t>
            </a:r>
          </a:p>
          <a:p>
            <a:pPr lvl="2" eaLnBrk="1" hangingPunct="1">
              <a:spcBef>
                <a:spcPct val="0"/>
              </a:spcBef>
            </a:pPr>
            <a:endParaRPr lang="en-US" altLang="pt-BR" smtClean="0"/>
          </a:p>
          <a:p>
            <a:pPr lvl="1" eaLnBrk="1" hangingPunct="1">
              <a:spcBef>
                <a:spcPct val="0"/>
              </a:spcBef>
            </a:pPr>
            <a:r>
              <a:rPr lang="en-US" altLang="pt-BR" smtClean="0"/>
              <a:t>maternal stress - 2nd trimester critical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pt-BR" u="sng" smtClean="0"/>
              <a:t>testosterone - high levels ass. Male and female gay</a:t>
            </a:r>
            <a:endParaRPr lang="en-US" altLang="pt-BR" smtClean="0"/>
          </a:p>
          <a:p>
            <a:pPr lvl="1" eaLnBrk="1" hangingPunct="1">
              <a:spcBef>
                <a:spcPct val="0"/>
              </a:spcBef>
            </a:pPr>
            <a:r>
              <a:rPr lang="en-US" altLang="pt-BR" smtClean="0"/>
              <a:t>handedness - mixed and left handedness associated with gay - may be related to prenatal testosterone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pt-BR" smtClean="0"/>
              <a:t>OAEs - higher in hetero females than heteromales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pt-BR" smtClean="0"/>
              <a:t>	-bi and lesbian women intermediate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pt-BR" smtClean="0"/>
              <a:t>	-gay males hypermasculinized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pt-BR" smtClean="0"/>
              <a:t>	-opposite sex twins intermediate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pt-BR" smtClean="0"/>
              <a:t>	-related to prenatal androgens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pt-BR" sz="1000" smtClean="0"/>
              <a:t>finger lengths, 2d:4d - ratio smaller in males than females, smaller in lesbians and gay men - related to prenatal T</a:t>
            </a:r>
            <a:endParaRPr lang="en-US" altLang="pt-BR" smtClean="0"/>
          </a:p>
          <a:p>
            <a:pPr eaLnBrk="1" hangingPunct="1">
              <a:spcBef>
                <a:spcPct val="0"/>
              </a:spcBef>
            </a:pPr>
            <a:r>
              <a:rPr lang="en-US" altLang="pt-BR" smtClean="0"/>
              <a:t>Testosterone levels in adults</a:t>
            </a:r>
          </a:p>
          <a:p>
            <a:pPr eaLnBrk="1" hangingPunct="1">
              <a:spcBef>
                <a:spcPct val="0"/>
              </a:spcBef>
            </a:pPr>
            <a:r>
              <a:rPr lang="en-US" altLang="pt-BR" smtClean="0"/>
              <a:t>	lower in gay men - related to stress</a:t>
            </a:r>
          </a:p>
          <a:p>
            <a:pPr eaLnBrk="1" hangingPunct="1">
              <a:spcBef>
                <a:spcPct val="0"/>
              </a:spcBef>
            </a:pPr>
            <a:r>
              <a:rPr lang="en-US" altLang="pt-BR" smtClean="0"/>
              <a:t>	higher in butch lesbians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03D71A-1E70-4A96-B832-95D1A0BD900B}" type="slidenum">
              <a:rPr lang="en-US" altLang="pt-BR" smtClean="0"/>
              <a:pPr/>
              <a:t>6</a:t>
            </a:fld>
            <a:endParaRPr lang="en-US" altLang="pt-B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 smtClean="0"/>
              <a:t>INAH2 and 3 regions larger in men than women</a:t>
            </a:r>
          </a:p>
          <a:p>
            <a:pPr eaLnBrk="1" hangingPunct="1">
              <a:spcBef>
                <a:spcPct val="0"/>
              </a:spcBef>
            </a:pPr>
            <a:endParaRPr lang="en-US" altLang="pt-BR" smtClean="0"/>
          </a:p>
          <a:p>
            <a:pPr eaLnBrk="1" hangingPunct="1">
              <a:spcBef>
                <a:spcPct val="0"/>
              </a:spcBef>
            </a:pPr>
            <a:r>
              <a:rPr lang="en-US" altLang="pt-BR" smtClean="0"/>
              <a:t>Homosexual men died of AIDS</a:t>
            </a:r>
          </a:p>
          <a:p>
            <a:pPr eaLnBrk="1" hangingPunct="1">
              <a:spcBef>
                <a:spcPct val="0"/>
              </a:spcBef>
            </a:pPr>
            <a:r>
              <a:rPr lang="en-US" altLang="pt-BR" smtClean="0"/>
              <a:t>area INAH3 differentiated groups: larger in straight men, similar in size between gay and straight women.</a:t>
            </a:r>
          </a:p>
          <a:p>
            <a:pPr eaLnBrk="1" hangingPunct="1">
              <a:spcBef>
                <a:spcPct val="0"/>
              </a:spcBef>
            </a:pPr>
            <a:r>
              <a:rPr lang="en-US" altLang="pt-BR" smtClean="0"/>
              <a:t>Heterosexual men with and without AIDS did not differ</a:t>
            </a:r>
          </a:p>
          <a:p>
            <a:pPr eaLnBrk="1" hangingPunct="1">
              <a:spcBef>
                <a:spcPct val="0"/>
              </a:spcBef>
            </a:pPr>
            <a:endParaRPr lang="en-US" altLang="pt-BR" smtClean="0"/>
          </a:p>
          <a:p>
            <a:pPr eaLnBrk="1" hangingPunct="1">
              <a:spcBef>
                <a:spcPct val="0"/>
              </a:spcBef>
            </a:pPr>
            <a:r>
              <a:rPr lang="en-US" altLang="pt-BR" smtClean="0"/>
              <a:t>INAH function unknown - but rich in androgen and estrogen receptors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A9EED8-6057-4BE2-ABCB-68596AF7CE56}" type="slidenum">
              <a:rPr lang="en-GB" altLang="pt-BR" smtClean="0"/>
              <a:pPr/>
              <a:t>9</a:t>
            </a:fld>
            <a:endParaRPr lang="en-GB" altLang="pt-B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pt-BR" smtClean="0"/>
              <a:t>Talks about the article’s findings and what other research there is on structural differences between the brains of homosexuals and heterosexuals.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7397DE-6CD0-44C8-BE05-9022B8E62B63}" type="slidenum">
              <a:rPr lang="en-US" altLang="pt-BR" smtClean="0"/>
              <a:pPr/>
              <a:t>30</a:t>
            </a:fld>
            <a:endParaRPr lang="en-US" altLang="pt-B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42F318-55EE-46D6-AB1E-8067B99B0CE6}" type="slidenum">
              <a:rPr lang="en-US" altLang="pt-BR" smtClean="0"/>
              <a:pPr/>
              <a:t>31</a:t>
            </a:fld>
            <a:endParaRPr lang="en-US" altLang="pt-BR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 smtClean="0"/>
              <a:t>note 48% not concordant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3C9576-81A6-448B-90DF-B20E0DFB8F70}" type="slidenum">
              <a:rPr lang="en-US" altLang="pt-BR" smtClean="0"/>
              <a:pPr/>
              <a:t>33</a:t>
            </a:fld>
            <a:endParaRPr lang="en-US" altLang="pt-BR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B4D338-3D53-4826-B28F-DECA8EB0DFAF}" type="slidenum">
              <a:rPr lang="en-US" altLang="pt-BR" smtClean="0"/>
              <a:pPr/>
              <a:t>34</a:t>
            </a:fld>
            <a:endParaRPr lang="en-US" altLang="pt-B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5FFAB9-8632-4694-8D46-10CCD9C292DE}" type="slidenum">
              <a:rPr lang="en-US" altLang="pt-BR" smtClean="0"/>
              <a:pPr/>
              <a:t>38</a:t>
            </a:fld>
            <a:endParaRPr lang="en-US" altLang="pt-B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A9C-E98B-4531-943D-290769895134}" type="datetimeFigureOut">
              <a:rPr lang="cs-CZ" smtClean="0"/>
              <a:pPr/>
              <a:t>21.08.2021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A43-231A-4A1C-9BED-CBC3F4C7D023}" type="slidenum">
              <a:rPr lang="cs-CZ" smtClean="0"/>
              <a:pPr/>
              <a:t>‹nº›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A9C-E98B-4531-943D-290769895134}" type="datetimeFigureOut">
              <a:rPr lang="cs-CZ" smtClean="0"/>
              <a:pPr/>
              <a:t>21.08.2021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A43-231A-4A1C-9BED-CBC3F4C7D023}" type="slidenum">
              <a:rPr lang="cs-CZ" smtClean="0"/>
              <a:pPr/>
              <a:t>‹nº›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A9C-E98B-4531-943D-290769895134}" type="datetimeFigureOut">
              <a:rPr lang="cs-CZ" smtClean="0"/>
              <a:pPr/>
              <a:t>21.08.2021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A43-231A-4A1C-9BED-CBC3F4C7D023}" type="slidenum">
              <a:rPr lang="cs-CZ" smtClean="0"/>
              <a:pPr/>
              <a:t>‹nº›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A9C-E98B-4531-943D-290769895134}" type="datetimeFigureOut">
              <a:rPr lang="cs-CZ" smtClean="0"/>
              <a:pPr/>
              <a:t>21.08.2021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A43-231A-4A1C-9BED-CBC3F4C7D023}" type="slidenum">
              <a:rPr lang="cs-CZ" smtClean="0"/>
              <a:pPr/>
              <a:t>‹nº›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A9C-E98B-4531-943D-290769895134}" type="datetimeFigureOut">
              <a:rPr lang="cs-CZ" smtClean="0"/>
              <a:pPr/>
              <a:t>21.08.2021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A43-231A-4A1C-9BED-CBC3F4C7D023}" type="slidenum">
              <a:rPr lang="cs-CZ" smtClean="0"/>
              <a:pPr/>
              <a:t>‹nº›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A9C-E98B-4531-943D-290769895134}" type="datetimeFigureOut">
              <a:rPr lang="cs-CZ" smtClean="0"/>
              <a:pPr/>
              <a:t>21.08.2021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A43-231A-4A1C-9BED-CBC3F4C7D023}" type="slidenum">
              <a:rPr lang="cs-CZ" smtClean="0"/>
              <a:pPr/>
              <a:t>‹nº›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A9C-E98B-4531-943D-290769895134}" type="datetimeFigureOut">
              <a:rPr lang="cs-CZ" smtClean="0"/>
              <a:pPr/>
              <a:t>21.08.2021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A43-231A-4A1C-9BED-CBC3F4C7D023}" type="slidenum">
              <a:rPr lang="cs-CZ" smtClean="0"/>
              <a:pPr/>
              <a:t>‹nº›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A9C-E98B-4531-943D-290769895134}" type="datetimeFigureOut">
              <a:rPr lang="cs-CZ" smtClean="0"/>
              <a:pPr/>
              <a:t>21.08.2021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A43-231A-4A1C-9BED-CBC3F4C7D023}" type="slidenum">
              <a:rPr lang="cs-CZ" smtClean="0"/>
              <a:pPr/>
              <a:t>‹nº›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A9C-E98B-4531-943D-290769895134}" type="datetimeFigureOut">
              <a:rPr lang="cs-CZ" smtClean="0"/>
              <a:pPr/>
              <a:t>21.08.2021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A43-231A-4A1C-9BED-CBC3F4C7D023}" type="slidenum">
              <a:rPr lang="cs-CZ" smtClean="0"/>
              <a:pPr/>
              <a:t>‹nº›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A9C-E98B-4531-943D-290769895134}" type="datetimeFigureOut">
              <a:rPr lang="cs-CZ" smtClean="0"/>
              <a:pPr/>
              <a:t>21.08.2021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A43-231A-4A1C-9BED-CBC3F4C7D023}" type="slidenum">
              <a:rPr lang="cs-CZ" smtClean="0"/>
              <a:pPr/>
              <a:t>‹nº›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A9C-E98B-4531-943D-290769895134}" type="datetimeFigureOut">
              <a:rPr lang="cs-CZ" smtClean="0"/>
              <a:pPr/>
              <a:t>21.08.2021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A43-231A-4A1C-9BED-CBC3F4C7D023}" type="slidenum">
              <a:rPr lang="cs-CZ" smtClean="0"/>
              <a:pPr/>
              <a:t>‹nº›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A7A9C-E98B-4531-943D-290769895134}" type="datetimeFigureOut">
              <a:rPr lang="cs-CZ" smtClean="0"/>
              <a:pPr/>
              <a:t>21.08.2021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41A43-231A-4A1C-9BED-CBC3F4C7D023}" type="slidenum">
              <a:rPr lang="cs-CZ" smtClean="0"/>
              <a:pPr/>
              <a:t>‹nº›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Causas próximas da orientação sexual – hormônios e gênes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 smtClean="0">
                <a:solidFill>
                  <a:sysClr val="windowText" lastClr="000000"/>
                </a:solidFill>
                <a:latin typeface="+mj-lt"/>
              </a:rPr>
              <a:t>Núcleo </a:t>
            </a:r>
            <a:r>
              <a:rPr lang="pt-BR" sz="4000" dirty="0">
                <a:solidFill>
                  <a:sysClr val="windowText" lastClr="000000"/>
                </a:solidFill>
                <a:latin typeface="+mj-lt"/>
              </a:rPr>
              <a:t>supraquiasmático do hipotálamo </a:t>
            </a:r>
            <a:r>
              <a:rPr lang="pt-BR" sz="4000" dirty="0" smtClean="0">
                <a:solidFill>
                  <a:sysClr val="windowText" lastClr="000000"/>
                </a:solidFill>
                <a:latin typeface="+mj-lt"/>
              </a:rPr>
              <a:t>anterior</a:t>
            </a:r>
            <a:r>
              <a:rPr lang="cs-CZ" sz="4000" dirty="0" smtClean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pt-BR" sz="4000" dirty="0" smtClean="0">
                <a:solidFill>
                  <a:sysClr val="windowText" lastClr="000000"/>
                </a:solidFill>
                <a:latin typeface="+mj-lt"/>
              </a:rPr>
              <a:t>(</a:t>
            </a:r>
            <a:r>
              <a:rPr lang="cs-CZ" sz="4000" dirty="0" smtClean="0">
                <a:solidFill>
                  <a:sysClr val="windowText" lastClr="000000"/>
                </a:solidFill>
                <a:latin typeface="+mj-lt"/>
              </a:rPr>
              <a:t>SCN</a:t>
            </a:r>
            <a:r>
              <a:rPr lang="pt-BR" sz="4000" dirty="0" smtClean="0">
                <a:solidFill>
                  <a:sysClr val="windowText" lastClr="000000"/>
                </a:solidFill>
                <a:latin typeface="+mj-lt"/>
              </a:rPr>
              <a:t>)</a:t>
            </a:r>
            <a:endParaRPr lang="cs-CZ" sz="40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07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99993" y="1571625"/>
            <a:ext cx="4464495" cy="4829175"/>
          </a:xfrm>
        </p:spPr>
        <p:txBody>
          <a:bodyPr/>
          <a:lstStyle/>
          <a:p>
            <a:pPr algn="just" eaLnBrk="1" hangingPunct="1"/>
            <a:r>
              <a:rPr lang="pt-BR" altLang="pt-BR" sz="2000" dirty="0" smtClean="0"/>
              <a:t>Ínfluencia ritmo circadiano, sono, atividade, memórias, habilidades comunicativas, agressividade, atividades sociais e sexuais</a:t>
            </a:r>
          </a:p>
          <a:p>
            <a:pPr algn="just" eaLnBrk="1" hangingPunct="1"/>
            <a:r>
              <a:rPr lang="pt-BR" altLang="pt-BR" sz="2000" dirty="0" smtClean="0"/>
              <a:t>É sexualmente dimórfico: em jovens adultos, SCN é duas vezes maior nos homens do que nas mulheres (essa diferença muda por volta de 30 anos de idade)</a:t>
            </a:r>
          </a:p>
          <a:p>
            <a:pPr algn="just" eaLnBrk="1" hangingPunct="1"/>
            <a:r>
              <a:rPr lang="pt-BR" altLang="pt-BR" sz="2000" dirty="0" smtClean="0"/>
              <a:t>SCN é significantemente maior e com uma maior densidade celular em homens homossexuais do que em homens heterossexuais</a:t>
            </a:r>
          </a:p>
        </p:txBody>
      </p:sp>
      <p:pic>
        <p:nvPicPr>
          <p:cNvPr id="30724" name="Obrázek 3" descr="SC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8" y="1571625"/>
            <a:ext cx="4286250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ázek 3" descr="komisury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4067944" cy="3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7550" cy="1035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 smtClean="0"/>
              <a:t>Comissuras</a:t>
            </a:r>
            <a:r>
              <a:rPr lang="en-US" sz="4000" dirty="0" smtClean="0"/>
              <a:t> </a:t>
            </a:r>
            <a:r>
              <a:rPr lang="en-US" sz="4000" dirty="0" err="1" smtClean="0"/>
              <a:t>anteriores</a:t>
            </a:r>
            <a:r>
              <a:rPr lang="en-US" sz="4000" dirty="0" smtClean="0"/>
              <a:t>  </a:t>
            </a:r>
            <a:endParaRPr lang="cs-CZ" sz="4000" dirty="0"/>
          </a:p>
        </p:txBody>
      </p:sp>
      <p:sp>
        <p:nvSpPr>
          <p:cNvPr id="3891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3284984"/>
            <a:ext cx="8229600" cy="271462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2000" b="1" dirty="0" smtClean="0"/>
              <a:t>Allen and Gorski, 1992</a:t>
            </a:r>
            <a:r>
              <a:rPr lang="pt-BR" sz="2000" dirty="0" smtClean="0"/>
              <a:t>: 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pt-BR" sz="2000" dirty="0" smtClean="0"/>
              <a:t>34 homens homossexuais, 84 mulheres e 75 homens heterossexuais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pt-BR" sz="2000" dirty="0" smtClean="0"/>
              <a:t>Comissuras anteriores significantemente maiores em homens homossexuais se comparado a tanto homens como mulheres homossexuais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BR" sz="2000" b="1" dirty="0" smtClean="0"/>
              <a:t>Lasco et al. (2002):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BR" sz="2000" dirty="0" smtClean="0"/>
              <a:t>- 120 indivíduos (43 mulheres, 57 homens com a orientação sexual desconhecida, 18 homens com um histórico de comportamento homossexual) 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pt-BR" sz="2000" dirty="0" smtClean="0"/>
              <a:t>Nenhuma diferença nas comissuras anteriores em termos de idade, sexo, e nem mesmo orientação sexual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2000" dirty="0" smtClean="0"/>
          </a:p>
        </p:txBody>
      </p:sp>
      <p:sp>
        <p:nvSpPr>
          <p:cNvPr id="31749" name="TextovéPole 4"/>
          <p:cNvSpPr txBox="1">
            <a:spLocks noChangeArrowheads="1"/>
          </p:cNvSpPr>
          <p:nvPr/>
        </p:nvSpPr>
        <p:spPr bwMode="auto">
          <a:xfrm>
            <a:off x="251520" y="1484784"/>
            <a:ext cx="38576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altLang="pt-BR" sz="2000" dirty="0">
                <a:latin typeface="Gill Sans MT" pitchFamily="34" charset="0"/>
              </a:rPr>
              <a:t>- </a:t>
            </a:r>
            <a:r>
              <a:rPr lang="pt-BR" altLang="pt-BR" sz="2000" dirty="0">
                <a:latin typeface="Gill Sans MT" pitchFamily="34" charset="0"/>
              </a:rPr>
              <a:t>Um </a:t>
            </a:r>
            <a:r>
              <a:rPr lang="pt-BR" altLang="pt-BR" sz="2000" dirty="0" smtClean="0">
                <a:latin typeface="Gill Sans MT" pitchFamily="34" charset="0"/>
              </a:rPr>
              <a:t>conjunto de fibras </a:t>
            </a:r>
            <a:r>
              <a:rPr lang="pt-BR" altLang="pt-BR" sz="2000" dirty="0">
                <a:latin typeface="Gill Sans MT" pitchFamily="34" charset="0"/>
              </a:rPr>
              <a:t>conectando os hemisférios do cérebro que na média apresenta ser maior em mulheres do que em homens</a:t>
            </a:r>
            <a:r>
              <a:rPr lang="en-US" altLang="pt-BR" sz="2000" dirty="0">
                <a:latin typeface="Gill Sans MT" pitchFamily="34" charset="0"/>
              </a:rPr>
              <a:t> (</a:t>
            </a:r>
            <a:r>
              <a:rPr lang="cs-CZ" altLang="pt-BR" sz="2000" b="1" dirty="0" err="1">
                <a:latin typeface="Gill Sans MT" pitchFamily="34" charset="0"/>
              </a:rPr>
              <a:t>Swaab</a:t>
            </a:r>
            <a:r>
              <a:rPr lang="cs-CZ" altLang="pt-BR" sz="2000" b="1" dirty="0">
                <a:latin typeface="Gill Sans MT" pitchFamily="34" charset="0"/>
              </a:rPr>
              <a:t> </a:t>
            </a:r>
            <a:r>
              <a:rPr lang="en-US" altLang="pt-BR" sz="2000" b="1" dirty="0">
                <a:latin typeface="Gill Sans MT" pitchFamily="34" charset="0"/>
              </a:rPr>
              <a:t>et al</a:t>
            </a:r>
            <a:r>
              <a:rPr lang="cs-CZ" altLang="pt-BR" sz="2000" b="1" dirty="0">
                <a:latin typeface="Gill Sans MT" pitchFamily="34" charset="0"/>
              </a:rPr>
              <a:t>., 2001</a:t>
            </a:r>
            <a:r>
              <a:rPr lang="en-US" altLang="pt-BR" sz="2000" b="1" dirty="0">
                <a:latin typeface="Gill Sans MT" pitchFamily="34" charset="0"/>
              </a:rPr>
              <a:t>)</a:t>
            </a:r>
            <a:r>
              <a:rPr lang="cs-CZ" altLang="pt-BR" sz="2000" dirty="0">
                <a:latin typeface="Gill Sans MT" pitchFamily="34" charset="0"/>
              </a:rPr>
              <a:t> </a:t>
            </a:r>
          </a:p>
          <a:p>
            <a:endParaRPr lang="cs-CZ" altLang="pt-BR" sz="20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Hemisferios cerebrais </a:t>
            </a:r>
            <a:endParaRPr lang="cs-CZ" altLang="pt-BR" smtClean="0"/>
          </a:p>
        </p:txBody>
      </p:sp>
      <p:sp>
        <p:nvSpPr>
          <p:cNvPr id="3277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pt-BR" altLang="pt-BR" sz="2000" b="1" dirty="0" smtClean="0"/>
              <a:t>Savic et al. (2008): </a:t>
            </a:r>
            <a:r>
              <a:rPr lang="pt-BR" altLang="pt-BR" sz="2000" dirty="0" smtClean="0"/>
              <a:t>90 homens e mulheres heterossexuais e homossexuais saudáveis</a:t>
            </a:r>
          </a:p>
          <a:p>
            <a:pPr algn="just" eaLnBrk="1" hangingPunct="1"/>
            <a:r>
              <a:rPr lang="pt-BR" altLang="pt-BR" sz="2000" dirty="0" smtClean="0"/>
              <a:t>Tomografia do cerebro (PET), volumetria dos hemisferios cerebrais</a:t>
            </a:r>
          </a:p>
          <a:p>
            <a:pPr algn="just" eaLnBrk="1" hangingPunct="1"/>
            <a:r>
              <a:rPr lang="pt-BR" altLang="pt-BR" sz="2000" dirty="0" smtClean="0"/>
              <a:t>Homens heterossexuais e mulheres homossexuais demonstram uma maior assimetria no cérebro: hemisfério direito maior</a:t>
            </a:r>
          </a:p>
          <a:p>
            <a:pPr algn="just" eaLnBrk="1" hangingPunct="1"/>
            <a:r>
              <a:rPr lang="pt-BR" altLang="pt-BR" sz="2000" dirty="0" smtClean="0"/>
              <a:t>Homens homossexuais e mulheres heterossexuais: nenhuma diferença nos volumes entre os hemisférios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3992563"/>
            <a:ext cx="4932362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731" y="347783"/>
            <a:ext cx="8229600" cy="4525963"/>
          </a:xfrm>
        </p:spPr>
        <p:txBody>
          <a:bodyPr/>
          <a:lstStyle/>
          <a:p>
            <a:r>
              <a:rPr lang="pt-BR" dirty="0" smtClean="0"/>
              <a:t>Wang et al., 2019, diferenças em estruturas cerebrais </a:t>
            </a:r>
            <a:endParaRPr lang="pt-BR" dirty="0"/>
          </a:p>
        </p:txBody>
      </p:sp>
      <p:pic>
        <p:nvPicPr>
          <p:cNvPr id="4098" name="Picture 2" descr="https://ars.els-cdn.com/content/image/1-s2.0-S0091302219300585-gr1_l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3" y="1844824"/>
            <a:ext cx="9058155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734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smtClean="0"/>
              <a:t>Cognição</a:t>
            </a:r>
            <a:endParaRPr lang="cs-CZ" altLang="pt-BR" smtClean="0"/>
          </a:p>
        </p:txBody>
      </p:sp>
      <p:sp>
        <p:nvSpPr>
          <p:cNvPr id="3379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t-BR" altLang="pt-BR" sz="2400" b="1" dirty="0" smtClean="0"/>
              <a:t>Neave, Menaged a Weightman (1999): 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altLang="pt-BR" sz="2400" dirty="0" smtClean="0"/>
              <a:t>Habilidades espaciais (</a:t>
            </a:r>
            <a:r>
              <a:rPr lang="pt-BR" altLang="pt-BR" sz="2400" i="1" dirty="0" smtClean="0"/>
              <a:t>mental rotation tasks, MRt):  </a:t>
            </a:r>
            <a:r>
              <a:rPr lang="pt-BR" altLang="pt-BR" sz="2400" dirty="0" smtClean="0"/>
              <a:t>homens homossexuais são melhores que homens heterossexuais (semelhante a mulheres heterossexuais)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pt-BR" altLang="pt-BR" sz="2400" dirty="0" smtClean="0"/>
              <a:t>Maiores habilidades verbais em homens homossexuais (nenhuma diferença em mulheres lésbicas)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pt-BR" dirty="0" err="1" smtClean="0"/>
              <a:t>Outras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diferenças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em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traços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sexualmente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dimorficos</a:t>
            </a:r>
            <a:endParaRPr lang="cs-CZ" altLang="pt-BR" dirty="0" smtClean="0"/>
          </a:p>
        </p:txBody>
      </p:sp>
      <p:sp>
        <p:nvSpPr>
          <p:cNvPr id="450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588219"/>
            <a:ext cx="8229600" cy="4937125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pt-BR" sz="2200" b="1" u="sng" dirty="0" smtClean="0"/>
              <a:t>Altura e peso: </a:t>
            </a:r>
            <a:r>
              <a:rPr lang="pt-BR" sz="2200" dirty="0" smtClean="0"/>
              <a:t>homens homossexuais são menores e mais leves que heterossexuais (Bogaert &amp; Blanchard, 1996)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200" dirty="0" smtClean="0"/>
              <a:t>Bogaert &amp; Friesen, 2002: não corrobora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200" dirty="0" smtClean="0"/>
              <a:t>Martin &amp; Nguyen, 2004: menor peso em homossexuais, e ossos mais curtos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200" dirty="0" smtClean="0"/>
              <a:t>Yelland &amp; Tiggemann, 2003: homens homossexuais têm maiores tendências a transtornos alimentares – desejo de ser magro e musculoso, insatisfação com a aparência corporal, ainda mais que em mulheres 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pt-BR" sz="2200" b="1" u="sng" dirty="0" smtClean="0"/>
              <a:t>Penis: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pt-BR" sz="2200" dirty="0" smtClean="0"/>
              <a:t>Nedoma &amp; Freund (1961), </a:t>
            </a:r>
            <a:r>
              <a:rPr lang="pt-BR" sz="2200" i="1" dirty="0" smtClean="0"/>
              <a:t>Československá psychiatrie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200" dirty="0" smtClean="0"/>
              <a:t>126 homens homossexuais e 86 homens heterossexuais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200" dirty="0" smtClean="0"/>
              <a:t>Homens homossexuais têm um pênis significantemente maior (mais longo e com maior volume) que o pênis de heterossexuais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200" dirty="0" smtClean="0"/>
              <a:t>Críticas: influencia do pesquisador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200" dirty="0" smtClean="0"/>
              <a:t>Corroborado por Bogaert &amp; Herrshberger (1999) – medidas feitas pelos participantes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pt-BR" dirty="0" err="1" smtClean="0">
                <a:solidFill>
                  <a:srgbClr val="FF0000"/>
                </a:solidFill>
              </a:rPr>
              <a:t>Conclusão</a:t>
            </a:r>
            <a:endParaRPr lang="cs-CZ" altLang="pt-BR" dirty="0" smtClean="0">
              <a:solidFill>
                <a:srgbClr val="FF0000"/>
              </a:solidFill>
            </a:endParaRPr>
          </a:p>
        </p:txBody>
      </p:sp>
      <p:sp>
        <p:nvSpPr>
          <p:cNvPr id="3686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pt-BR" altLang="pt-BR" sz="2400" dirty="0" smtClean="0">
                <a:solidFill>
                  <a:srgbClr val="FF0000"/>
                </a:solidFill>
              </a:rPr>
              <a:t>A teoria do cérebro homossexual é influencial mas pesquisa sobre hormônios prénatais é rara, indireita e em geral problemática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pt-BR" sz="2400" dirty="0" smtClean="0"/>
              <a:t>Crítica de pesquisa sobre diferenças entre cérebros de indivíduos homo e heterossexuais: diferenças no hipotálamo ou outras parte do cérebro podem ser uma </a:t>
            </a:r>
            <a:r>
              <a:rPr lang="pt-BR" sz="2400" b="1" u="sng" dirty="0" smtClean="0"/>
              <a:t>consequência</a:t>
            </a:r>
            <a:r>
              <a:rPr lang="pt-BR" sz="2400" dirty="0" smtClean="0"/>
              <a:t> do comportamento sexual do que propriamente a causa (Savic et al. (2005)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pt-BR" sz="2400" dirty="0" smtClean="0"/>
              <a:t>Há quase experimentos que apoiam a teoria da influência pré natal em formação de orientação sexual – escolha de gênero diferente do sexo depois do nascimento pelos médicos/pais (caso John/Joan/David, e outros) mostram incapacidade de alterar a identidade de gênero e orientação sexual dos indivíduos pela socialização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400" dirty="0" smtClean="0">
                <a:solidFill>
                  <a:srgbClr val="FF0000"/>
                </a:solidFill>
              </a:rPr>
              <a:t> </a:t>
            </a:r>
            <a:endParaRPr lang="pt-BR" alt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Conteúdo do curso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138738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História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pesquisa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voltada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orientação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sexual</a:t>
            </a: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Definições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medição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orientação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sexual</a:t>
            </a: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err="1" smtClean="0">
                <a:solidFill>
                  <a:srgbClr val="BFBFBF"/>
                </a:solidFill>
              </a:rPr>
              <a:t>Não-conformidade</a:t>
            </a:r>
            <a:r>
              <a:rPr lang="en-US" dirty="0" smtClean="0">
                <a:solidFill>
                  <a:srgbClr val="BFBFBF"/>
                </a:solidFill>
              </a:rPr>
              <a:t> de </a:t>
            </a:r>
            <a:r>
              <a:rPr lang="en-US" dirty="0" err="1" smtClean="0">
                <a:solidFill>
                  <a:srgbClr val="BFBFBF"/>
                </a:solidFill>
              </a:rPr>
              <a:t>gênero</a:t>
            </a:r>
            <a:r>
              <a:rPr lang="en-US" dirty="0" smtClean="0">
                <a:solidFill>
                  <a:srgbClr val="BFBFBF"/>
                </a:solidFill>
              </a:rPr>
              <a:t> e a </a:t>
            </a:r>
            <a:r>
              <a:rPr lang="en-US" dirty="0" err="1" smtClean="0">
                <a:solidFill>
                  <a:srgbClr val="BFBFBF"/>
                </a:solidFill>
              </a:rPr>
              <a:t>orientação</a:t>
            </a:r>
            <a:r>
              <a:rPr lang="en-US" dirty="0" smtClean="0">
                <a:solidFill>
                  <a:srgbClr val="BFBFBF"/>
                </a:solidFill>
              </a:rPr>
              <a:t> sexual</a:t>
            </a: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Radar gay e </a:t>
            </a:r>
            <a:r>
              <a:rPr lang="en-US" dirty="0" err="1" smtClean="0">
                <a:solidFill>
                  <a:srgbClr val="BFBFBF"/>
                </a:solidFill>
              </a:rPr>
              <a:t>subcomunidades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confusas</a:t>
            </a:r>
            <a:endParaRPr lang="en-US" dirty="0" smtClean="0">
              <a:solidFill>
                <a:srgbClr val="BFBFBF"/>
              </a:solidFill>
            </a:endParaRP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pt-BR" dirty="0" smtClean="0">
                <a:solidFill>
                  <a:srgbClr val="BFBFBF"/>
                </a:solidFill>
              </a:rPr>
              <a:t>Pesquisa transcultural e relacionamentos de mesmo sexo</a:t>
            </a:r>
            <a:endParaRPr lang="en-US" dirty="0" smtClean="0">
              <a:solidFill>
                <a:srgbClr val="BFBFBF"/>
              </a:solidFill>
            </a:endParaRP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Teoria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do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cérebro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homossexual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err="1" smtClean="0"/>
              <a:t>Ordem</a:t>
            </a:r>
            <a:r>
              <a:rPr lang="en-US" dirty="0" smtClean="0"/>
              <a:t> de </a:t>
            </a:r>
            <a:r>
              <a:rPr lang="en-US" dirty="0" err="1" smtClean="0"/>
              <a:t>nascimento</a:t>
            </a:r>
            <a:r>
              <a:rPr lang="en-US" dirty="0" smtClean="0"/>
              <a:t> e </a:t>
            </a:r>
            <a:r>
              <a:rPr lang="en-US" dirty="0" err="1" smtClean="0"/>
              <a:t>constelação</a:t>
            </a:r>
            <a:r>
              <a:rPr lang="en-US" dirty="0" smtClean="0"/>
              <a:t> familiar</a:t>
            </a: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pt-BR" dirty="0" smtClean="0">
                <a:solidFill>
                  <a:srgbClr val="BFBFBF"/>
                </a:solidFill>
              </a:rPr>
              <a:t>Genética da orientação sexual</a:t>
            </a:r>
            <a:endParaRPr lang="en-US" dirty="0" smtClean="0">
              <a:solidFill>
                <a:srgbClr val="BFBFBF"/>
              </a:solidFill>
            </a:endParaRP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pt-BR" dirty="0" smtClean="0">
                <a:solidFill>
                  <a:srgbClr val="BFBFBF"/>
                </a:solidFill>
              </a:rPr>
              <a:t>Teorias evolucionistas da homossexualidade</a:t>
            </a:r>
            <a:endParaRPr lang="en-US" dirty="0" smtClean="0">
              <a:solidFill>
                <a:srgbClr val="BFBFB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75" y="1285875"/>
            <a:ext cx="4600575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900" b="1" dirty="0" err="1" smtClean="0"/>
              <a:t>Excursão</a:t>
            </a:r>
            <a:r>
              <a:rPr lang="en-US" sz="2900" b="1" dirty="0" smtClean="0"/>
              <a:t> II: </a:t>
            </a:r>
            <a:br>
              <a:rPr lang="en-US" sz="2900" b="1" dirty="0" smtClean="0"/>
            </a:br>
            <a:r>
              <a:rPr lang="en-US" sz="2900" b="1" dirty="0" smtClean="0"/>
              <a:t/>
            </a:r>
            <a:br>
              <a:rPr lang="en-US" sz="2900" b="1" dirty="0" smtClean="0"/>
            </a:br>
            <a:r>
              <a:rPr lang="en-US" sz="2900" b="1" dirty="0" err="1" smtClean="0"/>
              <a:t>Ordem</a:t>
            </a:r>
            <a:r>
              <a:rPr lang="en-US" sz="2900" b="1" dirty="0" smtClean="0"/>
              <a:t> de </a:t>
            </a:r>
            <a:r>
              <a:rPr lang="en-US" sz="2900" b="1" dirty="0" err="1" smtClean="0"/>
              <a:t>nascimento</a:t>
            </a:r>
            <a:r>
              <a:rPr lang="en-US" sz="2900" b="1" dirty="0" smtClean="0"/>
              <a:t>, </a:t>
            </a:r>
            <a:r>
              <a:rPr lang="en-US" sz="2900" b="1" dirty="0" err="1" smtClean="0"/>
              <a:t>constelação</a:t>
            </a:r>
            <a:r>
              <a:rPr lang="en-US" sz="2900" b="1" dirty="0" smtClean="0"/>
              <a:t> familiar, e </a:t>
            </a:r>
            <a:r>
              <a:rPr lang="en-US" sz="2900" b="1" dirty="0" err="1" smtClean="0"/>
              <a:t>orientação</a:t>
            </a:r>
            <a:r>
              <a:rPr lang="en-US" sz="2900" b="1" dirty="0" smtClean="0"/>
              <a:t> sexual</a:t>
            </a:r>
            <a:r>
              <a:rPr lang="en-US" sz="2900" dirty="0" smtClean="0"/>
              <a:t/>
            </a:r>
            <a:br>
              <a:rPr lang="en-US" sz="2900" dirty="0" smtClean="0"/>
            </a:br>
            <a:endParaRPr lang="cs-CZ" sz="2900" dirty="0" smtClean="0"/>
          </a:p>
        </p:txBody>
      </p:sp>
      <p:pic>
        <p:nvPicPr>
          <p:cNvPr id="48131" name="Obrázek 3" descr="big_famil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5475" y="0"/>
            <a:ext cx="34385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Obrázek 3" descr="birth order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3900" y="5400675"/>
            <a:ext cx="20701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16913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Diferenças</a:t>
            </a:r>
            <a:r>
              <a:rPr lang="en-US" dirty="0" smtClean="0"/>
              <a:t> inter-</a:t>
            </a:r>
            <a:r>
              <a:rPr lang="en-US" dirty="0" err="1" smtClean="0"/>
              <a:t>individuais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dentro</a:t>
            </a:r>
            <a:r>
              <a:rPr lang="en-US" dirty="0" smtClean="0"/>
              <a:t> de </a:t>
            </a:r>
            <a:r>
              <a:rPr lang="en-US" dirty="0" err="1" smtClean="0"/>
              <a:t>família</a:t>
            </a:r>
            <a:endParaRPr lang="cs-CZ" dirty="0" smtClean="0"/>
          </a:p>
        </p:txBody>
      </p:sp>
      <p:sp>
        <p:nvSpPr>
          <p:cNvPr id="307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288" y="1268413"/>
            <a:ext cx="8229600" cy="49371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sz="2200" dirty="0" smtClean="0"/>
              <a:t>Como pode que indivíduos que compartilham os mesmos pais, genes, ambiente e educação podem ser tão diferentes?</a:t>
            </a:r>
          </a:p>
          <a:p>
            <a:pPr algn="just" eaLnBrk="1" hangingPunct="1"/>
            <a:r>
              <a:rPr lang="pt-BR" sz="2200" dirty="0" smtClean="0"/>
              <a:t>O princípio da diversidade das espécies através de radiação adaptativa: a única possibilidade para espécies relacionadas habitarem em um mesmo local e ocuparem um nicho diferente, é desenvolver diferentes ecologias</a:t>
            </a:r>
          </a:p>
          <a:p>
            <a:pPr algn="just" eaLnBrk="1" hangingPunct="1"/>
            <a:r>
              <a:rPr lang="pt-BR" sz="2200" dirty="0" smtClean="0"/>
              <a:t>Exclusão competitiva – deslocamento de uma espécie por outra por conta das mesmas demandas ecológicas</a:t>
            </a:r>
          </a:p>
          <a:p>
            <a:pPr algn="just"/>
            <a:r>
              <a:rPr lang="pt-BR" sz="2200" dirty="0" smtClean="0"/>
              <a:t>Cada irmão da família procura um nicho livre – assim pode diminuir a concorrência e agressividade</a:t>
            </a:r>
          </a:p>
          <a:p>
            <a:pPr algn="just" eaLnBrk="1" hangingPunct="1"/>
            <a:r>
              <a:rPr lang="pt-BR" sz="2200" dirty="0" smtClean="0"/>
              <a:t>Os nascidos mais tarde (= os com irmãos mais velhos) são mais abertos para novas experiências, abertos para achar um nicho ainda não ocupado na família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Conteúdo do curso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138738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História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pesquisa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voltada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orientação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sexual</a:t>
            </a: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Definições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medição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orientação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sexual</a:t>
            </a: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err="1" smtClean="0">
                <a:solidFill>
                  <a:srgbClr val="BFBFBF"/>
                </a:solidFill>
              </a:rPr>
              <a:t>Não-conformidade</a:t>
            </a:r>
            <a:r>
              <a:rPr lang="en-US" dirty="0" smtClean="0">
                <a:solidFill>
                  <a:srgbClr val="BFBFBF"/>
                </a:solidFill>
              </a:rPr>
              <a:t> de </a:t>
            </a:r>
            <a:r>
              <a:rPr lang="en-US" dirty="0" err="1" smtClean="0">
                <a:solidFill>
                  <a:srgbClr val="BFBFBF"/>
                </a:solidFill>
              </a:rPr>
              <a:t>gênero</a:t>
            </a:r>
            <a:r>
              <a:rPr lang="en-US" dirty="0" smtClean="0">
                <a:solidFill>
                  <a:srgbClr val="BFBFBF"/>
                </a:solidFill>
              </a:rPr>
              <a:t> e a </a:t>
            </a:r>
            <a:r>
              <a:rPr lang="en-US" dirty="0" err="1" smtClean="0">
                <a:solidFill>
                  <a:srgbClr val="BFBFBF"/>
                </a:solidFill>
              </a:rPr>
              <a:t>orientação</a:t>
            </a:r>
            <a:r>
              <a:rPr lang="en-US" dirty="0" smtClean="0">
                <a:solidFill>
                  <a:srgbClr val="BFBFBF"/>
                </a:solidFill>
              </a:rPr>
              <a:t> sexual</a:t>
            </a: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Radar gay e </a:t>
            </a:r>
            <a:r>
              <a:rPr lang="en-US" dirty="0" err="1" smtClean="0">
                <a:solidFill>
                  <a:srgbClr val="BFBFBF"/>
                </a:solidFill>
              </a:rPr>
              <a:t>subcomunidades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confusas</a:t>
            </a:r>
            <a:endParaRPr lang="en-US" dirty="0" smtClean="0">
              <a:solidFill>
                <a:srgbClr val="BFBFBF"/>
              </a:solidFill>
            </a:endParaRP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pt-BR" dirty="0" smtClean="0">
                <a:solidFill>
                  <a:srgbClr val="BFBFBF"/>
                </a:solidFill>
              </a:rPr>
              <a:t>Pesquisa transcultural e relacionamentos de mesmo sexo</a:t>
            </a:r>
            <a:endParaRPr lang="en-US" dirty="0" smtClean="0">
              <a:solidFill>
                <a:srgbClr val="BFBFBF"/>
              </a:solidFill>
            </a:endParaRP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err="1" smtClean="0"/>
              <a:t>Teoria</a:t>
            </a:r>
            <a:r>
              <a:rPr lang="en-US" dirty="0" smtClean="0"/>
              <a:t> do </a:t>
            </a:r>
            <a:r>
              <a:rPr lang="en-US" dirty="0" err="1" smtClean="0"/>
              <a:t>cérebro</a:t>
            </a:r>
            <a:r>
              <a:rPr lang="en-US" dirty="0" smtClean="0"/>
              <a:t> </a:t>
            </a:r>
            <a:r>
              <a:rPr lang="en-US" dirty="0" err="1" smtClean="0"/>
              <a:t>homossexual</a:t>
            </a:r>
            <a:endParaRPr lang="en-US" dirty="0" smtClean="0"/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err="1" smtClean="0">
                <a:solidFill>
                  <a:srgbClr val="BFBFBF"/>
                </a:solidFill>
              </a:rPr>
              <a:t>Ordem</a:t>
            </a:r>
            <a:r>
              <a:rPr lang="en-US" dirty="0" smtClean="0">
                <a:solidFill>
                  <a:srgbClr val="BFBFBF"/>
                </a:solidFill>
              </a:rPr>
              <a:t> de </a:t>
            </a:r>
            <a:r>
              <a:rPr lang="en-US" dirty="0" err="1" smtClean="0">
                <a:solidFill>
                  <a:srgbClr val="BFBFBF"/>
                </a:solidFill>
              </a:rPr>
              <a:t>nascimento</a:t>
            </a:r>
            <a:r>
              <a:rPr lang="en-US" dirty="0" smtClean="0">
                <a:solidFill>
                  <a:srgbClr val="BFBFBF"/>
                </a:solidFill>
              </a:rPr>
              <a:t> e </a:t>
            </a:r>
            <a:r>
              <a:rPr lang="en-US" dirty="0" err="1" smtClean="0">
                <a:solidFill>
                  <a:srgbClr val="BFBFBF"/>
                </a:solidFill>
              </a:rPr>
              <a:t>constelação</a:t>
            </a:r>
            <a:r>
              <a:rPr lang="en-US" dirty="0" smtClean="0">
                <a:solidFill>
                  <a:srgbClr val="BFBFBF"/>
                </a:solidFill>
              </a:rPr>
              <a:t> familiar</a:t>
            </a: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pt-BR" dirty="0" smtClean="0">
                <a:solidFill>
                  <a:srgbClr val="BFBFBF"/>
                </a:solidFill>
              </a:rPr>
              <a:t>Genética da orientação sexual</a:t>
            </a:r>
            <a:endParaRPr lang="en-US" dirty="0" smtClean="0">
              <a:solidFill>
                <a:srgbClr val="BFBFBF"/>
              </a:solidFill>
            </a:endParaRP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pt-BR" dirty="0" smtClean="0">
                <a:solidFill>
                  <a:srgbClr val="BFBFBF"/>
                </a:solidFill>
              </a:rPr>
              <a:t>Teorias evolucionistas da homossexualidade</a:t>
            </a:r>
            <a:endParaRPr lang="en-US" dirty="0" smtClean="0">
              <a:solidFill>
                <a:srgbClr val="BFBFB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Diferenças</a:t>
            </a:r>
            <a:r>
              <a:rPr lang="en-US" dirty="0"/>
              <a:t> </a:t>
            </a:r>
            <a:r>
              <a:rPr lang="en-US" dirty="0" smtClean="0"/>
              <a:t>inter-</a:t>
            </a:r>
            <a:r>
              <a:rPr lang="en-US" dirty="0" err="1" smtClean="0"/>
              <a:t>individuais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dentro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família</a:t>
            </a:r>
            <a:endParaRPr lang="cs-CZ" dirty="0"/>
          </a:p>
        </p:txBody>
      </p:sp>
      <p:sp>
        <p:nvSpPr>
          <p:cNvPr id="5017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32235"/>
            <a:ext cx="8229600" cy="49371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altLang="pt-BR" sz="2200" b="1" dirty="0" smtClean="0"/>
              <a:t>Fatores genéticos da variabilidade entre irmãos</a:t>
            </a:r>
          </a:p>
          <a:p>
            <a:pPr algn="just" eaLnBrk="1" hangingPunct="1"/>
            <a:r>
              <a:rPr lang="pt-BR" altLang="pt-BR" sz="2200" b="1" dirty="0" smtClean="0"/>
              <a:t>Influencias do ambiente familiar </a:t>
            </a:r>
            <a:r>
              <a:rPr lang="pt-BR" altLang="pt-BR" sz="2200" dirty="0" smtClean="0"/>
              <a:t>(ex. diferentes abordagens de pais) e </a:t>
            </a:r>
            <a:r>
              <a:rPr lang="pt-BR" altLang="pt-BR" sz="2200" b="1" dirty="0" smtClean="0"/>
              <a:t>especialmente fora da família </a:t>
            </a:r>
            <a:r>
              <a:rPr lang="pt-BR" altLang="pt-BR" sz="2200" dirty="0" smtClean="0"/>
              <a:t>(ex. amigos, escola, mídia)</a:t>
            </a:r>
          </a:p>
          <a:p>
            <a:pPr algn="just" eaLnBrk="1" hangingPunct="1"/>
            <a:r>
              <a:rPr lang="pt-BR" altLang="pt-BR" sz="2200" dirty="0" smtClean="0"/>
              <a:t>Schachter:  ser diferente é uma defesa contra a rivalidade de outros irmãos (Complexo de Caim)</a:t>
            </a:r>
          </a:p>
          <a:p>
            <a:pPr algn="just" eaLnBrk="1" hangingPunct="1"/>
            <a:r>
              <a:rPr lang="pt-BR" altLang="pt-BR" sz="2200" dirty="0" smtClean="0"/>
              <a:t>Lógica darwiniana: ser diferente é uma tentativa de obter mais investimentos parentais</a:t>
            </a:r>
            <a:endParaRPr lang="pt-BR" altLang="pt-BR" sz="2200" dirty="0" smtClean="0">
              <a:solidFill>
                <a:srgbClr val="FF0000"/>
              </a:solidFill>
            </a:endParaRPr>
          </a:p>
          <a:p>
            <a:pPr algn="just" eaLnBrk="1" hangingPunct="1"/>
            <a:r>
              <a:rPr lang="pt-BR" altLang="pt-BR" sz="2200" dirty="0" smtClean="0"/>
              <a:t>Primogênitos:  podem escolher qualquer nicho que quiserem</a:t>
            </a:r>
          </a:p>
          <a:p>
            <a:pPr algn="just" eaLnBrk="1" hangingPunct="1"/>
            <a:r>
              <a:rPr lang="pt-BR" altLang="pt-BR" sz="2200" dirty="0" smtClean="0"/>
              <a:t>Later-borns (não-primogênitos): ser diferente acaba compensando,  quanto maior a diferença, menos chances ele/a terá de ser comparado aos seus irmãos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Obrázek 3" descr="sulloway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4349750"/>
            <a:ext cx="16192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Diferenças</a:t>
            </a:r>
            <a:r>
              <a:rPr lang="en-US" dirty="0" smtClean="0"/>
              <a:t> inter-</a:t>
            </a:r>
            <a:r>
              <a:rPr lang="en-US" dirty="0" err="1" smtClean="0"/>
              <a:t>indivíduais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dentro</a:t>
            </a:r>
            <a:r>
              <a:rPr lang="en-US" dirty="0" smtClean="0"/>
              <a:t> de </a:t>
            </a:r>
            <a:r>
              <a:rPr lang="en-US" dirty="0" err="1" smtClean="0"/>
              <a:t>família</a:t>
            </a:r>
            <a:endParaRPr lang="cs-CZ" dirty="0"/>
          </a:p>
        </p:txBody>
      </p:sp>
      <p:sp>
        <p:nvSpPr>
          <p:cNvPr id="5120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0825" y="1372195"/>
            <a:ext cx="8229600" cy="49371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altLang="pt-BR" sz="2000" dirty="0" smtClean="0"/>
              <a:t>Consequências para os irmãos mais novos: tendências a serem diferentes a qualquer custo, tornarem-se radicais, buscarem por novas abordagens, acharem novos nichos, abrangem seus interesses, terem maior abertura a experiência, coragem e tomada de riscos</a:t>
            </a:r>
          </a:p>
          <a:p>
            <a:pPr algn="just" eaLnBrk="1" hangingPunct="1"/>
            <a:r>
              <a:rPr lang="pt-BR" altLang="pt-BR" sz="2000" dirty="0" smtClean="0"/>
              <a:t>Quanto maior a família, maiores as diferenças</a:t>
            </a:r>
          </a:p>
          <a:p>
            <a:pPr algn="just" eaLnBrk="1" hangingPunct="1"/>
            <a:r>
              <a:rPr lang="pt-BR" altLang="pt-BR" sz="2000" dirty="0" smtClean="0"/>
              <a:t>Maior tomada de riscos acaba valendo a pena especialmente em famílias com poucos recursos</a:t>
            </a:r>
          </a:p>
          <a:p>
            <a:pPr algn="just" eaLnBrk="1" hangingPunct="1"/>
            <a:r>
              <a:rPr lang="pt-BR" altLang="pt-BR" sz="2000" dirty="0" smtClean="0"/>
              <a:t>Consequências para os primogênitos: proteção da tradição, críticas as novas ideias, posição dominante na sociedade, tendência a ser o primeiros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043988" cy="9906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pt-BR" dirty="0" err="1" smtClean="0"/>
              <a:t>Ordem</a:t>
            </a:r>
            <a:r>
              <a:rPr lang="en-US" altLang="pt-BR" dirty="0" smtClean="0"/>
              <a:t> de </a:t>
            </a:r>
            <a:r>
              <a:rPr lang="en-US" altLang="pt-BR" dirty="0" err="1" smtClean="0"/>
              <a:t>nascimento</a:t>
            </a:r>
            <a:r>
              <a:rPr lang="en-US" altLang="pt-BR" dirty="0" smtClean="0"/>
              <a:t> e </a:t>
            </a:r>
            <a:br>
              <a:rPr lang="en-US" altLang="pt-BR" dirty="0" smtClean="0"/>
            </a:br>
            <a:r>
              <a:rPr lang="en-US" altLang="pt-BR" dirty="0" smtClean="0"/>
              <a:t>a </a:t>
            </a:r>
            <a:r>
              <a:rPr lang="en-US" altLang="pt-BR" dirty="0" err="1" smtClean="0"/>
              <a:t>orientação</a:t>
            </a:r>
            <a:r>
              <a:rPr lang="en-US" altLang="pt-BR" dirty="0" smtClean="0"/>
              <a:t> sexual</a:t>
            </a:r>
            <a:endParaRPr lang="cs-CZ" altLang="pt-BR" dirty="0" smtClean="0"/>
          </a:p>
        </p:txBody>
      </p:sp>
      <p:sp>
        <p:nvSpPr>
          <p:cNvPr id="5222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607425" cy="4525963"/>
          </a:xfrm>
        </p:spPr>
        <p:txBody>
          <a:bodyPr>
            <a:no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pt-BR" altLang="pt-BR" sz="2000" b="1" dirty="0" smtClean="0"/>
              <a:t>Ray Blanchard: </a:t>
            </a:r>
            <a:r>
              <a:rPr lang="pt-BR" altLang="pt-BR" sz="2000" dirty="0" smtClean="0"/>
              <a:t>Centre for Addiction and Mental Health, University of Toronto</a:t>
            </a:r>
          </a:p>
          <a:p>
            <a:pPr algn="just" eaLnBrk="1" hangingPunct="1"/>
            <a:r>
              <a:rPr lang="pt-BR" altLang="pt-BR" sz="2000" dirty="0" smtClean="0"/>
              <a:t>Comparados a média populacional, homens homossexuais (não mulheres lésbicas) são geralmente later-borns (não primogênitos)</a:t>
            </a:r>
          </a:p>
          <a:p>
            <a:pPr algn="just" eaLnBrk="1" hangingPunct="1"/>
            <a:r>
              <a:rPr lang="pt-BR" altLang="pt-BR" sz="2000" dirty="0" smtClean="0"/>
              <a:t>Os homens homossexuais têm somente maior número de irmãos mais velhos, não de irmãs mais velhas, ou de irmãos mais novos</a:t>
            </a:r>
          </a:p>
          <a:p>
            <a:pPr algn="just" eaLnBrk="1" hangingPunct="1">
              <a:buFont typeface="Arial" charset="0"/>
              <a:buNone/>
            </a:pPr>
            <a:r>
              <a:rPr lang="pt-BR" altLang="pt-BR" sz="2000" dirty="0" smtClean="0"/>
              <a:t>Blanchard, 2004: meta-análise de todos os estudos anteriores, N&gt;10.000 homens</a:t>
            </a:r>
          </a:p>
          <a:p>
            <a:pPr algn="just" eaLnBrk="1" hangingPunct="1">
              <a:buFont typeface="Arial" charset="0"/>
              <a:buNone/>
            </a:pPr>
            <a:r>
              <a:rPr lang="pt-BR" altLang="pt-BR" sz="2000" dirty="0" smtClean="0"/>
              <a:t>Blanchard &amp; Lippa, 2007: um estudo gigante usando a BBC, N&gt; 80.000 homens</a:t>
            </a:r>
          </a:p>
          <a:p>
            <a:pPr algn="just" eaLnBrk="1" hangingPunct="1"/>
            <a:r>
              <a:rPr lang="pt-BR" altLang="pt-BR" sz="2000" dirty="0" smtClean="0"/>
              <a:t>Os resultados semelhantes em pesquisas de grupos independentes, em outros países, e grupos étnicos (Grã-Bretanha, Canada, Holanda, Polinésia) (Camperio-Ciani a kol., 2004; King a kol., 2005 ; Bogaert, 1998, Bogaert, 1998; VanderLaan a Vasey, 2009; Vasey a VanderLaan, 2007)</a:t>
            </a:r>
          </a:p>
          <a:p>
            <a:pPr algn="just">
              <a:buNone/>
            </a:pPr>
            <a:r>
              <a:rPr lang="pt-BR" altLang="pt-BR" sz="2000" b="1" dirty="0" smtClean="0"/>
              <a:t>= „Efeito do irmão mais velho“ (Ao serem comparados a homens heterossexuais, homens homossexuais tem mais irmãos mais velhos)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>
          <a:xfrm>
            <a:off x="0" y="71438"/>
            <a:ext cx="9472613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pt-BR" dirty="0" err="1" smtClean="0"/>
              <a:t>Ordem</a:t>
            </a:r>
            <a:r>
              <a:rPr lang="en-US" altLang="pt-BR" dirty="0" smtClean="0"/>
              <a:t> de </a:t>
            </a:r>
            <a:r>
              <a:rPr lang="en-US" altLang="pt-BR" dirty="0" err="1" smtClean="0"/>
              <a:t>nascimento</a:t>
            </a:r>
            <a:r>
              <a:rPr lang="en-US" altLang="pt-BR" dirty="0" smtClean="0"/>
              <a:t> e </a:t>
            </a:r>
            <a:br>
              <a:rPr lang="en-US" altLang="pt-BR" dirty="0" smtClean="0"/>
            </a:br>
            <a:r>
              <a:rPr lang="en-US" altLang="pt-BR" dirty="0" smtClean="0"/>
              <a:t>a </a:t>
            </a:r>
            <a:r>
              <a:rPr lang="en-US" altLang="pt-BR" dirty="0" err="1" smtClean="0"/>
              <a:t>orientação</a:t>
            </a:r>
            <a:r>
              <a:rPr lang="en-US" altLang="pt-BR" dirty="0" smtClean="0"/>
              <a:t> sexual</a:t>
            </a:r>
            <a:endParaRPr lang="cs-CZ" altLang="pt-BR" dirty="0" smtClean="0"/>
          </a:p>
        </p:txBody>
      </p:sp>
      <p:sp>
        <p:nvSpPr>
          <p:cNvPr id="717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0825" y="1341438"/>
            <a:ext cx="8642350" cy="47847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pt-BR" sz="2000" b="1" dirty="0" smtClean="0"/>
              <a:t>Nem todo homem não primogênito é um homem homossexual: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pt-BR" sz="2000" dirty="0" smtClean="0"/>
              <a:t>-   Blanchard &amp; Bogaert, 1996: a cada irmão mais velho aumenta-se a probabilidade de homossexualidade em 33% no irmão mais novo</a:t>
            </a:r>
          </a:p>
          <a:p>
            <a:pPr algn="just">
              <a:lnSpc>
                <a:spcPct val="90000"/>
              </a:lnSpc>
              <a:buNone/>
            </a:pPr>
            <a:r>
              <a:rPr lang="pt-BR" sz="2000" dirty="0" smtClean="0"/>
              <a:t>-   A chance que um homem não primogênito (selecionado aleatoriamente) seja homossexual é por volta de 2%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sz="2000" b="1" dirty="0" smtClean="0"/>
              <a:t>Nem todo homem homossexual tem irmãos mais velhos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pt-BR" sz="2000" dirty="0" smtClean="0"/>
              <a:t>i.e. o efeito de irmãos mais velhos não se aplica a toda a população homossexual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pt-BR" sz="2000" dirty="0" smtClean="0"/>
              <a:t>Cantor et al., 2002: 15.1% dos homens homossexuais (um a cada sete homens) é um filho não primogênito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sz="2000" dirty="0" smtClean="0"/>
              <a:t>Blanchard a kol. 1996: “o efeito irmão mais velho” está relacionado a não-conformidade de gênero nos homens</a:t>
            </a:r>
          </a:p>
          <a:p>
            <a:pPr algn="just">
              <a:lnSpc>
                <a:spcPct val="90000"/>
              </a:lnSpc>
            </a:pPr>
            <a:r>
              <a:rPr lang="pt-BR" sz="2000" dirty="0" smtClean="0"/>
              <a:t>Bailey a Zucker, 1995: “o efeito do irmão mais velho” aumenta a probabilidade de não-conformidade de gênero, e aumenta a probabilidade de homossexualidade nos homens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pt-BR" dirty="0" smtClean="0"/>
              <a:t>I. </a:t>
            </a:r>
            <a:r>
              <a:rPr lang="pt-BR" altLang="pt-BR" dirty="0" smtClean="0"/>
              <a:t>Teorias psicossexuais</a:t>
            </a:r>
            <a:endParaRPr lang="cs-CZ" altLang="pt-BR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68413"/>
            <a:ext cx="8229600" cy="4824883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pt-BR" sz="1800" b="1" u="sng" dirty="0" smtClean="0"/>
              <a:t>Theory of seduction (Teoria da sedução) </a:t>
            </a:r>
            <a:r>
              <a:rPr lang="pt-BR" sz="1800" dirty="0" smtClean="0"/>
              <a:t>(Archer, 1996; Gallup, 1995):  homossexualidade é causada por experimentações homossexuais cedo na vida – experienciação com o irmão mais velho pode levar a orientação sexual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1800" dirty="0" smtClean="0"/>
              <a:t>Dawood et al., 2000: comportamento homossexual na adolescência e comportamento homossexual do irmão não está conectado a orientação homossexual na vida adulta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1800" dirty="0" smtClean="0"/>
              <a:t>Kirk et al., 1999: menos de 50% dos indivíduos sabia da orientação homossexual do irmão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pt-BR" sz="1800" b="1" u="sng" dirty="0" smtClean="0"/>
              <a:t>Falta de um modelo (idolo) do sexo oposto: </a:t>
            </a:r>
            <a:r>
              <a:rPr lang="pt-BR" sz="1800" dirty="0" smtClean="0"/>
              <a:t>desde a infância passa tempo demais com outros homens, atração adulta por homens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pt-BR" sz="1800" b="1" u="sng" dirty="0" smtClean="0"/>
              <a:t>Overcaring mother </a:t>
            </a:r>
            <a:r>
              <a:rPr lang="pt-BR" sz="1800" dirty="0" smtClean="0"/>
              <a:t>(Jonas, 1963): homossexualidade masculina causada por mães super-protetivas, filhos mais novos ganham muita atenção materna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pt-BR" sz="1800" dirty="0" smtClean="0"/>
              <a:t>- Na realidade as filhas mais novas ganham mais atenção do que os filhos (Sulloway a kol., 2003)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pt-BR" sz="1800" b="1" u="sng" dirty="0" smtClean="0"/>
              <a:t>Decepção por não ter tido uma filha: </a:t>
            </a:r>
            <a:r>
              <a:rPr lang="pt-BR" sz="1800" dirty="0" smtClean="0"/>
              <a:t>mães criam seus filhos como filhas (Nash a Hayes, 1965)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pt-BR" sz="1800" dirty="0" smtClean="0"/>
              <a:t>       - em tais famílias deveriam haver menos filhas, mas não a diferença entre o número de filhos em homossexuais e nos grupos de controle</a:t>
            </a:r>
          </a:p>
          <a:p>
            <a:pPr algn="just">
              <a:lnSpc>
                <a:spcPct val="80000"/>
              </a:lnSpc>
              <a:buNone/>
            </a:pPr>
            <a:r>
              <a:rPr lang="pt-BR" sz="1800" b="1" u="sng" dirty="0" smtClean="0"/>
              <a:t>Abertura para a experimentação dos não primogenitos: (</a:t>
            </a:r>
            <a:r>
              <a:rPr lang="pt-BR" sz="1800" dirty="0" smtClean="0"/>
              <a:t>Sulloway: Born to rebell, 1997): os não primogênitos tem maior abertura para a experimentação incluindo a sexualidade; mas experimentar não necessariamente significa uma preferência de parceiros do mesmo sexo durante a vida inteira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dirty="0" err="1" smtClean="0"/>
              <a:t>Críticas</a:t>
            </a:r>
            <a:r>
              <a:rPr lang="en-US" altLang="pt-BR" dirty="0" smtClean="0"/>
              <a:t> das </a:t>
            </a:r>
            <a:r>
              <a:rPr lang="en-US" altLang="pt-BR" dirty="0" err="1" smtClean="0"/>
              <a:t>teorias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psicosociais</a:t>
            </a:r>
            <a:r>
              <a:rPr lang="en-US" altLang="pt-BR" dirty="0" smtClean="0"/>
              <a:t> </a:t>
            </a:r>
            <a:endParaRPr lang="cs-CZ" altLang="pt-BR" dirty="0" smtClean="0"/>
          </a:p>
        </p:txBody>
      </p:sp>
      <p:sp>
        <p:nvSpPr>
          <p:cNvPr id="5529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686300"/>
          </a:xfrm>
        </p:spPr>
        <p:txBody>
          <a:bodyPr/>
          <a:lstStyle/>
          <a:p>
            <a:pPr algn="just" eaLnBrk="1" hangingPunct="1">
              <a:buFont typeface="Arial" charset="0"/>
              <a:buChar char="•"/>
            </a:pPr>
            <a:r>
              <a:rPr lang="pt-BR" altLang="pt-BR" sz="2000" b="1" dirty="0" smtClean="0"/>
              <a:t>Bogaert (2006):</a:t>
            </a:r>
            <a:r>
              <a:rPr lang="pt-BR" altLang="pt-BR" sz="2000" dirty="0" smtClean="0"/>
              <a:t> amostra de 944 homens homossexuais e heterossexuais </a:t>
            </a:r>
          </a:p>
          <a:p>
            <a:pPr algn="just" eaLnBrk="1" hangingPunct="1">
              <a:buFontTx/>
              <a:buChar char="-"/>
            </a:pPr>
            <a:r>
              <a:rPr lang="pt-BR" altLang="pt-BR" sz="2000" dirty="0" smtClean="0"/>
              <a:t>Homens homossexuais tem um número maior de irmãos mais velhos sanguíneos (i.e. irmãos da mesma mãe, independentemente de se eles cresceram juntos ou não)</a:t>
            </a:r>
          </a:p>
          <a:p>
            <a:pPr algn="just" eaLnBrk="1" hangingPunct="1">
              <a:buFontTx/>
              <a:buChar char="-"/>
            </a:pPr>
            <a:r>
              <a:rPr lang="pt-BR" altLang="pt-BR" sz="2000" dirty="0" smtClean="0"/>
              <a:t>Não há efeito do irmão mais velho em homossexuais que cresceram juntos com irmãos mais velhos da mãe diferente</a:t>
            </a:r>
          </a:p>
          <a:p>
            <a:pPr algn="just" eaLnBrk="1" hangingPunct="1">
              <a:buFont typeface="Arial" charset="0"/>
              <a:buChar char="•"/>
            </a:pPr>
            <a:r>
              <a:rPr lang="pt-BR" altLang="pt-BR" sz="2000" b="1" dirty="0" smtClean="0"/>
              <a:t>Ellis &amp; Blanchard (2001): </a:t>
            </a:r>
            <a:r>
              <a:rPr lang="pt-BR" altLang="pt-BR" sz="2000" dirty="0" smtClean="0"/>
              <a:t>mães de homens homossexuais ficaram grávidas mais vezes com fetos masculinos, incluindo os casos que foram abortados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pt-BR" smtClean="0"/>
              <a:t>II.</a:t>
            </a:r>
            <a:r>
              <a:rPr lang="pt-BR" altLang="pt-BR" smtClean="0"/>
              <a:t> Teorias biológicas</a:t>
            </a:r>
            <a:endParaRPr lang="cs-CZ" altLang="pt-BR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000" b="1" dirty="0" smtClean="0"/>
              <a:t>Idade parental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pt-BR" sz="2000" dirty="0" smtClean="0"/>
              <a:t>Idade paterna – mutações na esparmatogenese em idades mais avançadas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pt-BR" sz="2000" dirty="0" smtClean="0"/>
              <a:t>Idade materna – mudanças nos níveis hormonais em idade mais avançada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pt-BR" sz="2000" dirty="0" smtClean="0"/>
              <a:t>Contudo, o efeito do irmão mais velho permanece mesmo controlando a idade parental; alguns estudos mostraram que os homens homossexuais com irmãos mais velhos são mais jovens do que os grupos de controle (Bogaert, 2006)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endParaRPr lang="pt-BR" sz="2000" dirty="0" smtClean="0"/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000" b="1" dirty="0" smtClean="0"/>
              <a:t>Testosterona</a:t>
            </a:r>
            <a:r>
              <a:rPr lang="pt-BR" sz="2000" dirty="0" smtClean="0"/>
              <a:t>: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pt-BR" sz="2000" dirty="0" smtClean="0">
                <a:solidFill>
                  <a:srgbClr val="FF0000"/>
                </a:solidFill>
              </a:rPr>
              <a:t>hipótese de intervalo entre partos: </a:t>
            </a:r>
            <a:r>
              <a:rPr lang="pt-BR" sz="2000" dirty="0" smtClean="0"/>
              <a:t>Homens recém-nascidos nascidos </a:t>
            </a:r>
            <a:r>
              <a:rPr lang="pt-BR" sz="2000" b="1" u="sng" dirty="0" smtClean="0"/>
              <a:t>logo</a:t>
            </a:r>
            <a:r>
              <a:rPr lang="pt-BR" sz="2000" dirty="0" smtClean="0"/>
              <a:t> após um irmão tem um nível menor de testosterona do que os que nasceram antes (Maccoby a kol., 1979)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pt-BR" sz="2000" dirty="0" smtClean="0"/>
              <a:t>Blanchard &amp; Bogaert (1997):  não há diferença em intervalo de partos entre homens homossexuais e heterossexuais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endParaRPr lang="cs-CZ" sz="2000" dirty="0" smtClean="0"/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Hipóteses imunológicas</a:t>
            </a:r>
            <a:endParaRPr lang="cs-CZ" altLang="pt-BR" dirty="0" smtClean="0"/>
          </a:p>
        </p:txBody>
      </p:sp>
      <p:sp>
        <p:nvSpPr>
          <p:cNvPr id="5734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642350" cy="4525962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pt-BR" altLang="pt-BR" sz="2000" b="1" dirty="0" smtClean="0"/>
              <a:t>Blanchard &amp; Bogaert (1996):  </a:t>
            </a:r>
            <a:r>
              <a:rPr lang="pt-BR" altLang="pt-BR" sz="2000" dirty="0" smtClean="0"/>
              <a:t>o efeito do irmão mais velho pode ser causado por uma reação imunológica materna</a:t>
            </a:r>
          </a:p>
          <a:p>
            <a:pPr algn="just">
              <a:buFontTx/>
              <a:buChar char="-"/>
            </a:pPr>
            <a:r>
              <a:rPr lang="pt-BR" altLang="pt-BR" sz="2000" dirty="0" smtClean="0"/>
              <a:t>Reação imunológica pode ser provocada somente por fetos masculinos, e após cada gravidez com o feto masculino a reação é mais forte</a:t>
            </a:r>
          </a:p>
          <a:p>
            <a:pPr algn="just" eaLnBrk="1" hangingPunct="1"/>
            <a:r>
              <a:rPr lang="pt-BR" altLang="pt-BR" sz="2000" dirty="0" smtClean="0"/>
              <a:t>Antígenos histocompativeis conectados ao cromossomo Y (antígenos H-Y), e podem talvez provocar uma reação imunitária</a:t>
            </a:r>
          </a:p>
          <a:p>
            <a:pPr algn="just">
              <a:buFontTx/>
              <a:buChar char="-"/>
            </a:pPr>
            <a:r>
              <a:rPr lang="pt-BR" altLang="pt-BR" sz="2000" dirty="0" smtClean="0"/>
              <a:t>Pesquisa em ratos: sistema imunológico materno reage com os antígenos H-Y; o sistema cria anti-corpos contra esses antígenos o que pode influenciar desenvolvimento do feto</a:t>
            </a:r>
            <a:endParaRPr lang="pt-BR" altLang="pt-BR" sz="2000" dirty="0" smtClean="0">
              <a:solidFill>
                <a:srgbClr val="FF0000"/>
              </a:solidFill>
            </a:endParaRPr>
          </a:p>
          <a:p>
            <a:pPr algn="just" eaLnBrk="1" hangingPunct="1">
              <a:buFontTx/>
              <a:buChar char="-"/>
            </a:pPr>
            <a:r>
              <a:rPr lang="pt-BR" altLang="pt-BR" sz="2000" dirty="0" smtClean="0"/>
              <a:t>Os antígenos H-Y fetais podem entrar no sistema circulatório sanguíneo da mãe, e sobrecarregar o seu sistema imunológico, o que pode afetar o desenvolvimento de características sexualmente dimórficas e desenvolvimento do cérebro fetal</a:t>
            </a:r>
          </a:p>
          <a:p>
            <a:pPr algn="just" eaLnBrk="1" hangingPunct="1">
              <a:buFontTx/>
              <a:buChar char="-"/>
            </a:pPr>
            <a:r>
              <a:rPr lang="pt-BR" altLang="pt-BR" sz="2000" dirty="0" smtClean="0"/>
              <a:t>Consequência: o filho será atraído por outros homens e não por mulheres; as diferenças morfológicas e neuranatómicas entre homens homossexuais e heterossexuais seriam também explicadas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Conteúdo do curso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138738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História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pesquisa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voltada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orientação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sexual</a:t>
            </a: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Definições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medição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orientação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sexual</a:t>
            </a: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err="1" smtClean="0">
                <a:solidFill>
                  <a:srgbClr val="BFBFBF"/>
                </a:solidFill>
              </a:rPr>
              <a:t>Não-conformidade</a:t>
            </a:r>
            <a:r>
              <a:rPr lang="en-US" dirty="0" smtClean="0">
                <a:solidFill>
                  <a:srgbClr val="BFBFBF"/>
                </a:solidFill>
              </a:rPr>
              <a:t> de </a:t>
            </a:r>
            <a:r>
              <a:rPr lang="en-US" dirty="0" err="1" smtClean="0">
                <a:solidFill>
                  <a:srgbClr val="BFBFBF"/>
                </a:solidFill>
              </a:rPr>
              <a:t>gênero</a:t>
            </a:r>
            <a:r>
              <a:rPr lang="en-US" dirty="0" smtClean="0">
                <a:solidFill>
                  <a:srgbClr val="BFBFBF"/>
                </a:solidFill>
              </a:rPr>
              <a:t> e a </a:t>
            </a:r>
            <a:r>
              <a:rPr lang="en-US" dirty="0" err="1" smtClean="0">
                <a:solidFill>
                  <a:srgbClr val="BFBFBF"/>
                </a:solidFill>
              </a:rPr>
              <a:t>orientação</a:t>
            </a:r>
            <a:r>
              <a:rPr lang="en-US" dirty="0" smtClean="0">
                <a:solidFill>
                  <a:srgbClr val="BFBFBF"/>
                </a:solidFill>
              </a:rPr>
              <a:t> sexual</a:t>
            </a: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Radar gay e </a:t>
            </a:r>
            <a:r>
              <a:rPr lang="en-US" dirty="0" err="1" smtClean="0">
                <a:solidFill>
                  <a:srgbClr val="BFBFBF"/>
                </a:solidFill>
              </a:rPr>
              <a:t>subcomunidades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confusas</a:t>
            </a:r>
            <a:endParaRPr lang="en-US" dirty="0" smtClean="0">
              <a:solidFill>
                <a:srgbClr val="BFBFBF"/>
              </a:solidFill>
            </a:endParaRP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pt-BR" dirty="0" smtClean="0">
                <a:solidFill>
                  <a:srgbClr val="BFBFBF"/>
                </a:solidFill>
              </a:rPr>
              <a:t>Pesquisa transcultural e relacionamentos de mesmo sexo</a:t>
            </a:r>
            <a:endParaRPr lang="en-US" dirty="0" smtClean="0">
              <a:solidFill>
                <a:srgbClr val="BFBFBF"/>
              </a:solidFill>
            </a:endParaRP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Teoria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do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cérebro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homossexual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Ordem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nascimento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constelação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familiar</a:t>
            </a: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pt-BR" dirty="0" smtClean="0"/>
              <a:t>Genética da orientação sexual</a:t>
            </a:r>
            <a:endParaRPr lang="en-US" dirty="0" smtClean="0"/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pt-BR" dirty="0" smtClean="0">
                <a:solidFill>
                  <a:srgbClr val="BFBFBF"/>
                </a:solidFill>
              </a:rPr>
              <a:t>Teorias evolucionistas da homossexualidade</a:t>
            </a:r>
            <a:endParaRPr lang="en-US" dirty="0" smtClean="0">
              <a:solidFill>
                <a:srgbClr val="BFBFB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/>
          <p:cNvSpPr>
            <a:spLocks noGrp="1"/>
          </p:cNvSpPr>
          <p:nvPr>
            <p:ph type="ctrTitle"/>
          </p:nvPr>
        </p:nvSpPr>
        <p:spPr>
          <a:xfrm>
            <a:off x="1000125" y="714375"/>
            <a:ext cx="7772400" cy="1470025"/>
          </a:xfrm>
        </p:spPr>
        <p:txBody>
          <a:bodyPr/>
          <a:lstStyle/>
          <a:p>
            <a:pPr eaLnBrk="1" hangingPunct="1"/>
            <a:r>
              <a:rPr lang="pt-BR" smtClean="0"/>
              <a:t>Genética da orientação sexual</a:t>
            </a:r>
            <a:r>
              <a:rPr lang="en-US" smtClean="0"/>
              <a:t/>
            </a:r>
            <a:br>
              <a:rPr lang="en-US" smtClean="0"/>
            </a:br>
            <a:endParaRPr lang="cs-CZ" altLang="pt-BR" smtClean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mtClean="0"/>
          </a:p>
        </p:txBody>
      </p:sp>
      <p:pic>
        <p:nvPicPr>
          <p:cNvPr id="60420" name="Obrázek 3" descr="genes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Obrázek 4" descr="genes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113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dirty="0" err="1" smtClean="0"/>
              <a:t>Teoria</a:t>
            </a:r>
            <a:r>
              <a:rPr lang="en-US" altLang="pt-BR" dirty="0" smtClean="0"/>
              <a:t> do ‘</a:t>
            </a:r>
            <a:r>
              <a:rPr lang="en-US" altLang="pt-BR" dirty="0" err="1" smtClean="0"/>
              <a:t>cérebro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homossexual</a:t>
            </a:r>
            <a:r>
              <a:rPr lang="en-US" altLang="pt-BR" dirty="0" smtClean="0"/>
              <a:t>’</a:t>
            </a:r>
            <a:endParaRPr lang="cs-CZ" altLang="pt-BR" dirty="0" smtClean="0"/>
          </a:p>
        </p:txBody>
      </p:sp>
      <p:sp>
        <p:nvSpPr>
          <p:cNvPr id="2150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183857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000" dirty="0" smtClean="0"/>
              <a:t>Teoria da causa biológica da orientação homossexual (Ellis &amp; Ames, 1987)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000" dirty="0" smtClean="0"/>
              <a:t>Hormônios sexuais são parcialmente responsáveis pelas diferenças médias entre homens e mulheres (fisiológicas, morfológicas, neuroanatomicas, cognitivas e comportamentais)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000" dirty="0" smtClean="0"/>
              <a:t>Tal teoria assume diferenças entre indivíduos homossexuais e heterossexuais em aspectos influenciados pelos hormônios sexuais, e portanto indivíduos homossexuais supostamente demonstram traços sexuais atípicos (traços masculinos em mulheres e traços femininos em homens)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000" dirty="0" smtClean="0"/>
              <a:t>Independentemente do gênero, influencia pré-natal de andrógenos aumenta posteriormente a atração por mulheres, e a falta de tais hormonios leva ao aumento posterior da atração por homens</a:t>
            </a:r>
            <a:r>
              <a:rPr lang="pt-BR" sz="2000" dirty="0" smtClean="0">
                <a:solidFill>
                  <a:srgbClr val="FF0000"/>
                </a:solidFill>
              </a:rPr>
              <a:t> </a:t>
            </a:r>
            <a:r>
              <a:rPr lang="pt-BR" sz="2000" dirty="0" smtClean="0"/>
              <a:t>(Mustanski et al., 2002)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endParaRPr lang="pt-BR" sz="2000" dirty="0" smtClean="0"/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000" dirty="0" smtClean="0"/>
              <a:t>Nesse sentido a homossexualidade representa um dos traços atípicos para cada sexo (parte de masculinisação em mulheres e feminilidade em homens)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pt-BR" dirty="0" err="1" smtClean="0"/>
              <a:t>Genética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comportamental</a:t>
            </a:r>
            <a:endParaRPr lang="en-US" altLang="pt-BR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340768"/>
            <a:ext cx="8569200" cy="497205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Arial" charset="0"/>
              <a:buChar char="•"/>
            </a:pPr>
            <a:r>
              <a:rPr lang="pt-BR" sz="2200" dirty="0" smtClean="0"/>
              <a:t>Herdabilidade: até que ponto a grau de variabilidade de uma característica entre pessoas é causado por fatores genéticos (de 0 = nenhum efeito genético, variabilidade totalmente dependente em fatores ambientais; até 1 = nenhum fator ambiental, variabilidade totalmente causada por fatores genéticos)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200" dirty="0" smtClean="0"/>
              <a:t>Genética comportamental: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BR" sz="2200" dirty="0" smtClean="0"/>
              <a:t>1. Estudos de gêmeos </a:t>
            </a:r>
            <a:endParaRPr lang="pt-BR" sz="2200" b="1" dirty="0" smtClean="0"/>
          </a:p>
          <a:p>
            <a:pPr lvl="1" algn="just" eaLnBrk="1" hangingPunct="1">
              <a:lnSpc>
                <a:spcPct val="80000"/>
              </a:lnSpc>
              <a:buFont typeface="Arial" charset="0"/>
              <a:buChar char="–"/>
            </a:pPr>
            <a:r>
              <a:rPr lang="pt-BR" sz="1900" dirty="0" smtClean="0">
                <a:solidFill>
                  <a:schemeClr val="tx1"/>
                </a:solidFill>
              </a:rPr>
              <a:t>Gêmeos monozigóticos compartilham 100% do DNA – eles deveriam compartilhar todas as características geneticamente causadas </a:t>
            </a:r>
          </a:p>
          <a:p>
            <a:pPr lvl="1" algn="just" eaLnBrk="1" hangingPunct="1">
              <a:lnSpc>
                <a:spcPct val="80000"/>
              </a:lnSpc>
              <a:buFont typeface="Arial" charset="0"/>
              <a:buChar char="–"/>
            </a:pPr>
            <a:r>
              <a:rPr lang="pt-BR" sz="1900" dirty="0" smtClean="0">
                <a:solidFill>
                  <a:schemeClr val="tx1"/>
                </a:solidFill>
              </a:rPr>
              <a:t>Estudos comparam gêmeos monozigóticos e dizigóticos, e outros tipos de irmãos</a:t>
            </a:r>
          </a:p>
          <a:p>
            <a:pPr lvl="1" algn="just">
              <a:lnSpc>
                <a:spcPct val="80000"/>
              </a:lnSpc>
              <a:buFont typeface="Arial" charset="0"/>
              <a:buChar char="–"/>
            </a:pPr>
            <a:r>
              <a:rPr lang="pt-BR" sz="1900" dirty="0" smtClean="0">
                <a:solidFill>
                  <a:schemeClr val="tx1"/>
                </a:solidFill>
              </a:rPr>
              <a:t>Em características </a:t>
            </a:r>
            <a:r>
              <a:rPr lang="pt-BR" sz="1900" dirty="0" smtClean="0"/>
              <a:t>pelo menos parcialmente </a:t>
            </a:r>
            <a:r>
              <a:rPr lang="pt-BR" sz="1900" dirty="0" smtClean="0">
                <a:solidFill>
                  <a:schemeClr val="tx1"/>
                </a:solidFill>
              </a:rPr>
              <a:t>herdáveis, gêmeos MZ devem compartilhar maior proporção dessa característica do que gêmeos dizigóticos ou outros irmãos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BR" sz="2200" dirty="0" smtClean="0"/>
              <a:t>2. Estudos de árvores genealógicas e estudos de adoção</a:t>
            </a:r>
            <a:endParaRPr lang="pt-BR" sz="2200" b="1" dirty="0" smtClean="0"/>
          </a:p>
          <a:p>
            <a:pPr lvl="1" algn="just" eaLnBrk="1" hangingPunct="1">
              <a:lnSpc>
                <a:spcPct val="80000"/>
              </a:lnSpc>
              <a:buFont typeface="Arial" charset="0"/>
              <a:buChar char="–"/>
            </a:pPr>
            <a:r>
              <a:rPr lang="pt-BR" sz="1900" dirty="0" smtClean="0">
                <a:solidFill>
                  <a:schemeClr val="tx1"/>
                </a:solidFill>
              </a:rPr>
              <a:t>Comparam a concordância de uma característica em parentes sanguíneos e pessoas sem parentesco vivendo juntos, e vivendo separados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214313"/>
            <a:ext cx="7186613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pt-BR" sz="4000" dirty="0" err="1" smtClean="0"/>
              <a:t>Fatores</a:t>
            </a:r>
            <a:r>
              <a:rPr lang="en-US" altLang="pt-BR" sz="4000" dirty="0" smtClean="0"/>
              <a:t> </a:t>
            </a:r>
            <a:r>
              <a:rPr lang="en-US" altLang="pt-BR" sz="4000" dirty="0" err="1" smtClean="0"/>
              <a:t>genéticos</a:t>
            </a:r>
            <a:r>
              <a:rPr lang="cs-CZ" altLang="pt-BR" sz="4000" dirty="0" smtClean="0"/>
              <a:t> – </a:t>
            </a:r>
            <a:r>
              <a:rPr lang="pt-BR" altLang="pt-BR" sz="4000" dirty="0" smtClean="0"/>
              <a:t/>
            </a:r>
            <a:br>
              <a:rPr lang="pt-BR" altLang="pt-BR" sz="4000" dirty="0" smtClean="0"/>
            </a:br>
            <a:r>
              <a:rPr lang="pt-BR" altLang="pt-BR" sz="4000" dirty="0" smtClean="0"/>
              <a:t>estudos de família</a:t>
            </a:r>
            <a:endParaRPr lang="en-US" altLang="pt-BR" sz="4000" dirty="0" smtClean="0"/>
          </a:p>
        </p:txBody>
      </p:sp>
      <p:sp>
        <p:nvSpPr>
          <p:cNvPr id="6246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F2E964-57F4-4F6C-B1B3-886B05951E71}" type="slidenum">
              <a:rPr lang="en-US" altLang="pt-BR" smtClean="0">
                <a:ea typeface="宋体" pitchFamily="2" charset="-122"/>
              </a:rPr>
              <a:pPr/>
              <a:t>31</a:t>
            </a:fld>
            <a:endParaRPr lang="en-US" altLang="pt-BR" smtClean="0">
              <a:ea typeface="宋体" pitchFamily="2" charset="-122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72195"/>
            <a:ext cx="8229600" cy="4937125"/>
          </a:xfrm>
        </p:spPr>
        <p:txBody>
          <a:bodyPr/>
          <a:lstStyle/>
          <a:p>
            <a:pPr lvl="1" algn="just" eaLnBrk="1" hangingPunct="1"/>
            <a:r>
              <a:rPr lang="pt-BR" altLang="pt-BR" sz="2000" dirty="0" smtClean="0">
                <a:solidFill>
                  <a:schemeClr val="tx1"/>
                </a:solidFill>
              </a:rPr>
              <a:t>Mulheres lésbicas  tem mais irmãos homossexuais do que mulheres heterossexuais (Bailey &amp; Bell, 1993)</a:t>
            </a:r>
          </a:p>
          <a:p>
            <a:pPr lvl="1" algn="just" eaLnBrk="1" hangingPunct="1"/>
            <a:r>
              <a:rPr lang="pt-BR" altLang="pt-BR" sz="2000" dirty="0" smtClean="0">
                <a:solidFill>
                  <a:schemeClr val="tx1"/>
                </a:solidFill>
              </a:rPr>
              <a:t>Não-heterossexuais (i.e.  homens e mulheres com orientação homossexual e bissexual) tem 2-5 vezes mais irmãos não-heterossexuais do que heterossexuais</a:t>
            </a:r>
          </a:p>
          <a:p>
            <a:pPr lvl="1" algn="just"/>
            <a:r>
              <a:rPr lang="pt-BR" altLang="pt-BR" sz="2000" dirty="0" smtClean="0">
                <a:solidFill>
                  <a:schemeClr val="tx1"/>
                </a:solidFill>
              </a:rPr>
              <a:t>mais parentes homossexuais na linhagem materna (</a:t>
            </a:r>
            <a:r>
              <a:rPr lang="pt-BR" altLang="pt-BR" sz="2000" dirty="0" smtClean="0"/>
              <a:t>Pillard, 1981, 1982)</a:t>
            </a:r>
            <a:endParaRPr lang="pt-BR" altLang="pt-BR" sz="2000" dirty="0" smtClean="0">
              <a:solidFill>
                <a:schemeClr val="tx1"/>
              </a:solidFill>
            </a:endParaRPr>
          </a:p>
          <a:p>
            <a:pPr lvl="1" algn="just" eaLnBrk="1" hangingPunct="1"/>
            <a:r>
              <a:rPr lang="pt-BR" altLang="pt-BR" sz="2000" dirty="0" smtClean="0">
                <a:solidFill>
                  <a:schemeClr val="tx1"/>
                </a:solidFill>
              </a:rPr>
              <a:t>90% dos filhos de homens homossexuais e bissexuais são heterossexuais  (Bailey, 1995)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ea typeface="宋体" pitchFamily="2" charset="-122"/>
              </a:rPr>
              <a:t>www.ThePsychFiles.com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342900" lvl="1" indent="-342900" algn="just" eaLnBrk="1" hangingPunct="1">
              <a:lnSpc>
                <a:spcPct val="80000"/>
              </a:lnSpc>
              <a:buFontTx/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marL="342900" lvl="1" indent="-342900"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200" b="1" u="sng" dirty="0" smtClean="0">
                <a:solidFill>
                  <a:schemeClr val="tx1"/>
                </a:solidFill>
              </a:rPr>
              <a:t>Sanders (1934): </a:t>
            </a:r>
            <a:r>
              <a:rPr lang="pt-BR" sz="2200" dirty="0" smtClean="0">
                <a:solidFill>
                  <a:schemeClr val="tx1"/>
                </a:solidFill>
              </a:rPr>
              <a:t>4 de 5 gêmeos monozigóticos tinham orientação sexual concordante 	</a:t>
            </a:r>
          </a:p>
          <a:p>
            <a:pPr marL="342900" lvl="1" indent="-342900"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200" b="1" u="sng" dirty="0" smtClean="0">
                <a:solidFill>
                  <a:schemeClr val="tx1"/>
                </a:solidFill>
              </a:rPr>
              <a:t>Kallman (1953): </a:t>
            </a:r>
          </a:p>
          <a:p>
            <a:pPr marL="342900" lvl="1" indent="-342900" algn="just" eaLnBrk="1" hangingPunct="1">
              <a:lnSpc>
                <a:spcPct val="80000"/>
              </a:lnSpc>
              <a:buFontTx/>
              <a:buChar char="-"/>
            </a:pPr>
            <a:r>
              <a:rPr lang="pt-BR" sz="2200" dirty="0" smtClean="0">
                <a:solidFill>
                  <a:schemeClr val="tx1"/>
                </a:solidFill>
              </a:rPr>
              <a:t>100 % concordância na orientação sexual em 37 casais de gêmeos monozigóticos</a:t>
            </a:r>
          </a:p>
          <a:p>
            <a:pPr marL="342900" lvl="1" indent="-342900" algn="just" eaLnBrk="1" hangingPunct="1">
              <a:lnSpc>
                <a:spcPct val="80000"/>
              </a:lnSpc>
              <a:buFontTx/>
              <a:buChar char="-"/>
            </a:pPr>
            <a:r>
              <a:rPr lang="pt-BR" sz="2200" dirty="0" smtClean="0">
                <a:solidFill>
                  <a:schemeClr val="tx1"/>
                </a:solidFill>
              </a:rPr>
              <a:t>12 % concordancia na OS em 26 casais de gêmeos dizigóticos </a:t>
            </a:r>
            <a:endParaRPr lang="pt-BR" sz="2200" dirty="0" smtClean="0">
              <a:solidFill>
                <a:srgbClr val="FF0000"/>
              </a:solidFill>
            </a:endParaRPr>
          </a:p>
          <a:p>
            <a:pPr marL="342900" lvl="1" indent="-342900" algn="just" eaLnBrk="1" hangingPunct="1">
              <a:lnSpc>
                <a:spcPct val="80000"/>
              </a:lnSpc>
              <a:buFontTx/>
              <a:buChar char="-"/>
            </a:pPr>
            <a:r>
              <a:rPr lang="pt-BR" sz="2200" dirty="0" smtClean="0">
                <a:solidFill>
                  <a:schemeClr val="tx1"/>
                </a:solidFill>
              </a:rPr>
              <a:t>críticas: coleta de dados no festival orgulho gay de Nova York, onde há uma maior probabilidade de irmãos com a mesma orientação sexual</a:t>
            </a:r>
          </a:p>
          <a:p>
            <a:pPr marL="342900" lvl="1" indent="-342900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pt-BR" sz="2200" b="1" u="sng" dirty="0" smtClean="0">
                <a:solidFill>
                  <a:schemeClr val="tx1"/>
                </a:solidFill>
              </a:rPr>
              <a:t>Eckert (1986):</a:t>
            </a:r>
            <a:r>
              <a:rPr lang="pt-BR" sz="2200" dirty="0" smtClean="0">
                <a:solidFill>
                  <a:schemeClr val="tx1"/>
                </a:solidFill>
              </a:rPr>
              <a:t> estudo de gêmeos crescendo separadamente (compartilham genes, mas não o ambiente)</a:t>
            </a:r>
          </a:p>
          <a:p>
            <a:pPr marL="615950" lvl="2" indent="-342900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pt-BR" sz="1900" dirty="0" smtClean="0"/>
              <a:t>Concordância de orientação sexual era maior em gêmeos monozigóticos homens do que em gêmeos dizigóticos, e nenhuma concordância em gêmeas </a:t>
            </a:r>
          </a:p>
          <a:p>
            <a:pPr marL="342900" lvl="1" indent="-342900" algn="just" eaLnBrk="1" hangingPunct="1">
              <a:lnSpc>
                <a:spcPct val="80000"/>
              </a:lnSpc>
              <a:buFontTx/>
              <a:buChar char="-"/>
            </a:pPr>
            <a:endParaRPr lang="cs-CZ" sz="2200" dirty="0" smtClean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57250" y="214313"/>
            <a:ext cx="7186613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Fatores</a:t>
            </a:r>
            <a:r>
              <a:rPr kumimoji="0" lang="en-US" alt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pt-B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genéticos</a:t>
            </a:r>
            <a:r>
              <a:rPr kumimoji="0" lang="cs-CZ" alt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pt-BR" alt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estudos de gêmeos</a:t>
            </a:r>
            <a:endParaRPr kumimoji="0" lang="en-US" altLang="pt-B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57188" y="142875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>
                <a:solidFill>
                  <a:srgbClr val="000000"/>
                </a:solidFill>
              </a:rPr>
              <a:t>Fatores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genéticos</a:t>
            </a:r>
            <a:r>
              <a:rPr lang="cs-CZ" dirty="0" smtClean="0">
                <a:solidFill>
                  <a:srgbClr val="000000"/>
                </a:solidFill>
              </a:rPr>
              <a:t> – </a:t>
            </a:r>
            <a:r>
              <a:rPr lang="pt-BR" dirty="0" smtClean="0">
                <a:solidFill>
                  <a:srgbClr val="000000"/>
                </a:solidFill>
              </a:rPr>
              <a:t/>
            </a:r>
            <a:br>
              <a:rPr lang="pt-BR" dirty="0" smtClean="0">
                <a:solidFill>
                  <a:srgbClr val="000000"/>
                </a:solidFill>
              </a:rPr>
            </a:br>
            <a:r>
              <a:rPr lang="pt-BR" dirty="0" smtClean="0">
                <a:solidFill>
                  <a:srgbClr val="000000"/>
                </a:solidFill>
              </a:rPr>
              <a:t>estudos de gêmeos</a:t>
            </a:r>
            <a:endParaRPr lang="en-US" altLang="pt-BR" dirty="0" smtClean="0"/>
          </a:p>
        </p:txBody>
      </p:sp>
      <p:sp>
        <p:nvSpPr>
          <p:cNvPr id="64515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AFD698-0397-438B-9BB4-7FDB3DAAEE66}" type="slidenum">
              <a:rPr lang="en-US" altLang="pt-BR" smtClean="0">
                <a:ea typeface="宋体" pitchFamily="2" charset="-122"/>
              </a:rPr>
              <a:pPr/>
              <a:t>33</a:t>
            </a:fld>
            <a:endParaRPr lang="en-US" altLang="pt-BR" smtClean="0">
              <a:ea typeface="宋体" pitchFamily="2" charset="-122"/>
            </a:endParaRP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395288" y="1268413"/>
            <a:ext cx="8229600" cy="497205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pt-BR" sz="1700" b="1" u="sng" dirty="0" smtClean="0"/>
              <a:t>Bailey &amp; </a:t>
            </a:r>
            <a:r>
              <a:rPr lang="pt-BR" sz="2000" b="1" u="sng" dirty="0" smtClean="0"/>
              <a:t>Pillard, 1991: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sz="2000" b="1" dirty="0" smtClean="0"/>
              <a:t>1. Gêmeos monozigóticos: </a:t>
            </a:r>
          </a:p>
          <a:p>
            <a:pPr marL="457200" lvl="1" indent="-457200" algn="just" eaLnBrk="1" hangingPunct="1">
              <a:lnSpc>
                <a:spcPct val="90000"/>
              </a:lnSpc>
              <a:buFontTx/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-   52% de concordância da orientação sexual em homens homossexuais </a:t>
            </a:r>
          </a:p>
          <a:p>
            <a:pPr marL="457200" lvl="1" indent="-45720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-   48% concordância em lésbicas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sz="2000" b="1" dirty="0" smtClean="0"/>
              <a:t>2. Gêmeos dizigóticos:</a:t>
            </a:r>
          </a:p>
          <a:p>
            <a:pPr marL="457200" lvl="1" indent="-457200" algn="just" eaLnBrk="1" hangingPunct="1">
              <a:lnSpc>
                <a:spcPct val="90000"/>
              </a:lnSpc>
              <a:buFontTx/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- 22% de concordância da orientação sexual em homens</a:t>
            </a:r>
            <a:r>
              <a:rPr lang="pt-BR" sz="2000" dirty="0" smtClean="0">
                <a:solidFill>
                  <a:srgbClr val="FF0000"/>
                </a:solidFill>
              </a:rPr>
              <a:t> </a:t>
            </a:r>
          </a:p>
          <a:p>
            <a:pPr marL="457200" lvl="2" indent="-45720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pt-BR" sz="2000" dirty="0" smtClean="0"/>
              <a:t>- 16% de concordância da orientação sexual em lésbicas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sz="2000" b="1" dirty="0" smtClean="0"/>
              <a:t>3. Indivíduos geneticamente não relacionados: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pt-BR" sz="2000" dirty="0" smtClean="0"/>
              <a:t>11% de concordância da orientação sexual em irmãos não relacionados geneticamente</a:t>
            </a:r>
            <a:r>
              <a:rPr lang="pt-BR" sz="2000" dirty="0" smtClean="0">
                <a:solidFill>
                  <a:srgbClr val="FF0000"/>
                </a:solidFill>
              </a:rPr>
              <a:t> </a:t>
            </a:r>
            <a:endParaRPr lang="pt-BR" sz="2000" dirty="0" smtClean="0"/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pt-BR" sz="2000" b="1" u="sng" dirty="0" smtClean="0"/>
              <a:t>Kendler et al.(2000), Kirk at al. (2000):</a:t>
            </a:r>
            <a:endParaRPr lang="pt-BR" sz="2000" dirty="0" smtClean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sz="2000" dirty="0" smtClean="0"/>
              <a:t>- Gêmeos MZ = 31,6% de concordância </a:t>
            </a:r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pt-BR" sz="2000" dirty="0" smtClean="0"/>
              <a:t>- Gêmeos DZ = 8,3% de concordância</a:t>
            </a:r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pt-BR" sz="2000" dirty="0" smtClean="0"/>
              <a:t>- Outros irmãos = 15,1% de concordância</a:t>
            </a:r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pt-BR" sz="2000" b="1" u="sng" dirty="0" smtClean="0"/>
              <a:t>Hershberger (1997):</a:t>
            </a:r>
            <a:r>
              <a:rPr lang="pt-BR" sz="2000" dirty="0" smtClean="0"/>
              <a:t> efeitos genéticos somente em mulheres, não em homens</a:t>
            </a:r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pt-BR" sz="2000" b="1" u="sng" dirty="0" smtClean="0"/>
              <a:t>Bearman a Brückner (2002):</a:t>
            </a:r>
            <a:r>
              <a:rPr lang="pt-BR" sz="2000" dirty="0" smtClean="0"/>
              <a:t> sem forma alguma de hereditibilidade da orientação (amostra de adolescentes)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1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Fatores genéticos</a:t>
            </a:r>
            <a:r>
              <a:rPr lang="cs-CZ" smtClean="0">
                <a:solidFill>
                  <a:srgbClr val="000000"/>
                </a:solidFill>
              </a:rPr>
              <a:t> – </a:t>
            </a:r>
            <a:r>
              <a:rPr lang="pt-BR" smtClean="0">
                <a:solidFill>
                  <a:srgbClr val="000000"/>
                </a:solidFill>
              </a:rPr>
              <a:t>estudos de gêmeos</a:t>
            </a:r>
            <a:endParaRPr lang="en-US" altLang="pt-BR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pt-BR" sz="2000" b="1" u="sng" dirty="0" smtClean="0"/>
              <a:t>Bailey et al., 2000:</a:t>
            </a:r>
          </a:p>
          <a:p>
            <a:pPr eaLnBrk="1" hangingPunct="1"/>
            <a:r>
              <a:rPr lang="pt-BR" altLang="pt-BR" sz="2000" dirty="0" smtClean="0"/>
              <a:t>Analise de uma amostra nacional de 25 000 pares de gêmeos da Austrália</a:t>
            </a:r>
          </a:p>
          <a:p>
            <a:pPr lvl="1" eaLnBrk="1" hangingPunct="1"/>
            <a:r>
              <a:rPr lang="pt-BR" altLang="pt-BR" sz="2000" dirty="0" smtClean="0">
                <a:solidFill>
                  <a:schemeClr val="tx1"/>
                </a:solidFill>
              </a:rPr>
              <a:t>Gêmeos preencheram questionários sobre o comportamento na infância e sobre a orientação sexual na vida adulta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 dirty="0" smtClean="0">
                <a:solidFill>
                  <a:schemeClr val="tx1"/>
                </a:solidFill>
              </a:rPr>
              <a:t>3% dos homens e 1% das mulheres eram exclusivamente homossexuais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 dirty="0" smtClean="0">
                <a:solidFill>
                  <a:schemeClr val="tx1"/>
                </a:solidFill>
              </a:rPr>
              <a:t>20% dos pares de gêmeos e 24% dos pares de gêmeas estavam em concordância em termos de orientação sexual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 dirty="0" smtClean="0">
                <a:solidFill>
                  <a:schemeClr val="tx1"/>
                </a:solidFill>
              </a:rPr>
              <a:t>Maior herdabilidade de não-conformidade de gênero na infância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16216" y="1600200"/>
            <a:ext cx="2448272" cy="4525963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/>
              <a:t>Um terço de variabilidade em orientação sexual é causada por fatores genéticos</a:t>
            </a:r>
          </a:p>
          <a:p>
            <a:pPr algn="just"/>
            <a:r>
              <a:rPr lang="pt-BR" sz="2000" dirty="0" smtClean="0"/>
              <a:t>A orientação sexual tem um componente genético mas a maioria de variação é explicada por fatores não genéticos </a:t>
            </a:r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776" t="11601" r="23882"/>
          <a:stretch>
            <a:fillRect/>
          </a:stretch>
        </p:blipFill>
        <p:spPr bwMode="auto">
          <a:xfrm>
            <a:off x="-1" y="116631"/>
            <a:ext cx="6444209" cy="391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8933" t="18562" r="24600" b="17314"/>
          <a:stretch>
            <a:fillRect/>
          </a:stretch>
        </p:blipFill>
        <p:spPr bwMode="auto">
          <a:xfrm>
            <a:off x="0" y="4005064"/>
            <a:ext cx="644282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>
                <a:solidFill>
                  <a:srgbClr val="000000"/>
                </a:solidFill>
              </a:rPr>
              <a:t>Fatores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genéticos</a:t>
            </a:r>
            <a:r>
              <a:rPr lang="cs-CZ" dirty="0" smtClean="0">
                <a:solidFill>
                  <a:srgbClr val="000000"/>
                </a:solidFill>
              </a:rPr>
              <a:t> – </a:t>
            </a:r>
            <a:r>
              <a:rPr lang="pt-BR" dirty="0" smtClean="0">
                <a:solidFill>
                  <a:srgbClr val="000000"/>
                </a:solidFill>
              </a:rPr>
              <a:t/>
            </a:r>
            <a:br>
              <a:rPr lang="pt-BR" dirty="0" smtClean="0">
                <a:solidFill>
                  <a:srgbClr val="000000"/>
                </a:solidFill>
              </a:rPr>
            </a:br>
            <a:r>
              <a:rPr lang="pt-BR" dirty="0" smtClean="0">
                <a:solidFill>
                  <a:srgbClr val="000000"/>
                </a:solidFill>
              </a:rPr>
              <a:t>estudos de gêmeos</a:t>
            </a:r>
            <a:endParaRPr lang="cs-CZ" altLang="pt-BR" dirty="0" smtClean="0"/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44203"/>
            <a:ext cx="8229600" cy="49371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000" b="1" u="sng" dirty="0" smtClean="0"/>
              <a:t>Santtila, 2008</a:t>
            </a:r>
            <a:r>
              <a:rPr lang="pt-BR" sz="2000" dirty="0" smtClean="0"/>
              <a:t>: Potencial para uma resposta homossexual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000" dirty="0" smtClean="0"/>
              <a:t>‘‘Se um, em sua opinião, homem bonito [para participantes homens]/mulher bonita [para participantes mulheres], o</a:t>
            </a:r>
            <a:r>
              <a:rPr lang="en-US" sz="2000" dirty="0" smtClean="0"/>
              <a:t>/a</a:t>
            </a:r>
            <a:r>
              <a:rPr lang="pt-BR" sz="2000" dirty="0" smtClean="0"/>
              <a:t> qual você gosta, sugerisse interação sexual com você, quão provavelmente você seria capaz de aceitar (se você pudesse definir a natureza da interação e ninguém mais saberia sobre isso)</a:t>
            </a:r>
            <a:r>
              <a:rPr lang="en-US" sz="2000" dirty="0" smtClean="0"/>
              <a:t>?”</a:t>
            </a:r>
            <a:endParaRPr lang="pt-BR" sz="2000" dirty="0" smtClean="0"/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pt-BR" sz="2000" dirty="0" smtClean="0"/>
              <a:t>    (quase impossível, muito improvável, improvável, um tanto improvável, não improvável, relativamente provavel, muito provável)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000" dirty="0" smtClean="0"/>
              <a:t>6 001 mulheres e 3 152 homens gemeas/os e seus irmãos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000" dirty="0" smtClean="0"/>
              <a:t>32.8% dos homens e 65.4% das mulheres tinham um certo „Potencial para uma respota homossexual“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000" dirty="0" smtClean="0"/>
              <a:t>91.5% destes homens e 98.3% destas mulheres não se comportaram homossexualmente durnate o ano anterior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000" dirty="0" smtClean="0"/>
              <a:t>37.4% das gêmeas 46.4% dos gêmeos compartilharam essa característica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000" dirty="0" smtClean="0"/>
              <a:t>Conclusão: o potencial homossexual pode ser mais herdável do que o comportamento,  ou orientação sexual auto-identificada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pt-BR" smtClean="0"/>
              <a:t>Genética comportamental - resumo</a:t>
            </a:r>
            <a:endParaRPr lang="cs-CZ" altLang="pt-BR" smtClean="0"/>
          </a:p>
        </p:txBody>
      </p:sp>
      <p:sp>
        <p:nvSpPr>
          <p:cNvPr id="675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algn="just" eaLnBrk="1" hangingPunct="1"/>
            <a:r>
              <a:rPr lang="pt-BR" altLang="pt-BR" sz="2400" dirty="0" smtClean="0"/>
              <a:t>Estudos de gêmeos não revelaram 100% de concordância na orientação sexual – deve haver algo no ambiente que proporciona tal discrepância </a:t>
            </a:r>
          </a:p>
          <a:p>
            <a:pPr algn="just" eaLnBrk="1" hangingPunct="1"/>
            <a:r>
              <a:rPr lang="pt-BR" altLang="pt-BR" sz="2400" dirty="0" smtClean="0"/>
              <a:t>Fatores genéticos estão envolvidos na orientação sexual, mas não é tão simples</a:t>
            </a:r>
          </a:p>
          <a:p>
            <a:pPr algn="just" eaLnBrk="1" hangingPunct="1"/>
            <a:r>
              <a:rPr lang="pt-BR" altLang="pt-BR" sz="2400" dirty="0" smtClean="0"/>
              <a:t>Em homens, tanto os fatores genéticos como o ambiente influenciam na orientação sexual, em mulheres são de maior significância os fatores relacionados ao ambiente</a:t>
            </a:r>
          </a:p>
          <a:p>
            <a:pPr algn="just" eaLnBrk="1" hangingPunct="1"/>
            <a:r>
              <a:rPr lang="pt-BR" altLang="pt-BR" sz="2400" dirty="0" smtClean="0"/>
              <a:t>Potencial homossexual pode ser mais hereditário do que o comportamento, ou orientação sexual auto-identificada, em ambos homens e mulheres</a:t>
            </a:r>
          </a:p>
          <a:p>
            <a:pPr algn="just" eaLnBrk="1" hangingPunct="1"/>
            <a:endParaRPr lang="cs-CZ" alt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mtClean="0"/>
              <a:t>Fatores genéticos </a:t>
            </a:r>
            <a:r>
              <a:rPr lang="cs-CZ" smtClean="0"/>
              <a:t>– </a:t>
            </a:r>
            <a:r>
              <a:rPr lang="pt-BR" smtClean="0"/>
              <a:t>genética molecular</a:t>
            </a:r>
            <a:endParaRPr lang="en-US" smtClean="0"/>
          </a:p>
        </p:txBody>
      </p:sp>
      <p:sp>
        <p:nvSpPr>
          <p:cNvPr id="68611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algn="just" eaLnBrk="1" hangingPunct="1"/>
            <a:r>
              <a:rPr lang="cs-CZ" altLang="pt-BR" sz="2400" b="1" dirty="0" err="1" smtClean="0"/>
              <a:t>Dean</a:t>
            </a:r>
            <a:r>
              <a:rPr lang="cs-CZ" altLang="pt-BR" sz="2400" b="1" dirty="0" smtClean="0"/>
              <a:t> Hamer: </a:t>
            </a:r>
            <a:r>
              <a:rPr lang="cs-CZ" altLang="pt-BR" sz="2400" dirty="0" smtClean="0"/>
              <a:t>- </a:t>
            </a:r>
            <a:r>
              <a:rPr lang="en-US" altLang="pt-BR" sz="2400" dirty="0" smtClean="0"/>
              <a:t>Laboratory of Biochemistry, National Cancer Institute, National Institutes of Health, Bethesda, MD 20892.</a:t>
            </a:r>
          </a:p>
          <a:p>
            <a:pPr algn="just" eaLnBrk="1" hangingPunct="1"/>
            <a:r>
              <a:rPr lang="pt-BR" altLang="pt-BR" sz="2400" b="1" dirty="0" smtClean="0"/>
              <a:t>A linkage between DNA markers on the X chromossome and male sexual orientation</a:t>
            </a:r>
            <a:r>
              <a:rPr lang="cs-CZ" altLang="pt-BR" sz="2400" b="1" dirty="0" smtClean="0"/>
              <a:t>, </a:t>
            </a:r>
            <a:r>
              <a:rPr lang="en-US" altLang="pt-BR" sz="2400" dirty="0" smtClean="0"/>
              <a:t>DH </a:t>
            </a:r>
            <a:r>
              <a:rPr lang="en-US" altLang="pt-BR" sz="2400" dirty="0" err="1" smtClean="0"/>
              <a:t>Hamer</a:t>
            </a:r>
            <a:r>
              <a:rPr lang="en-US" altLang="pt-BR" sz="2400" dirty="0" smtClean="0"/>
              <a:t>, S </a:t>
            </a:r>
            <a:r>
              <a:rPr lang="en-US" altLang="pt-BR" sz="2400" dirty="0" err="1" smtClean="0"/>
              <a:t>Hu</a:t>
            </a:r>
            <a:r>
              <a:rPr lang="en-US" altLang="pt-BR" sz="2400" dirty="0" smtClean="0"/>
              <a:t>, VL Magnuson, N </a:t>
            </a:r>
            <a:r>
              <a:rPr lang="en-US" altLang="pt-BR" sz="2400" dirty="0" err="1" smtClean="0"/>
              <a:t>Hu</a:t>
            </a:r>
            <a:r>
              <a:rPr lang="en-US" altLang="pt-BR" sz="2400" dirty="0" smtClean="0"/>
              <a:t>, and AM </a:t>
            </a:r>
            <a:r>
              <a:rPr lang="en-US" altLang="pt-BR" sz="2400" dirty="0" err="1" smtClean="0"/>
              <a:t>Pattatucci</a:t>
            </a:r>
            <a:r>
              <a:rPr lang="cs-CZ" altLang="pt-BR" sz="2400" dirty="0" smtClean="0"/>
              <a:t>, </a:t>
            </a:r>
            <a:r>
              <a:rPr lang="en-US" altLang="pt-BR" sz="2400" i="1" dirty="0" smtClean="0"/>
              <a:t>Science</a:t>
            </a:r>
            <a:r>
              <a:rPr lang="en-US" altLang="pt-BR" sz="2400" dirty="0" smtClean="0"/>
              <a:t> 16 July 1993:</a:t>
            </a:r>
            <a:r>
              <a:rPr lang="cs-CZ" altLang="pt-BR" sz="2400" dirty="0" smtClean="0"/>
              <a:t> </a:t>
            </a:r>
            <a:r>
              <a:rPr lang="en-US" altLang="pt-BR" sz="2400" dirty="0" smtClean="0"/>
              <a:t>Vol. 261. no. 5119, pp. 321 - 327 </a:t>
            </a:r>
            <a:endParaRPr lang="cs-CZ" altLang="pt-BR" sz="2400" dirty="0" smtClean="0"/>
          </a:p>
          <a:p>
            <a:pPr algn="just" eaLnBrk="1" hangingPunct="1"/>
            <a:r>
              <a:rPr lang="en-US" altLang="pt-BR" sz="2400" b="1" i="1" dirty="0" smtClean="0"/>
              <a:t>The Science of Desire</a:t>
            </a:r>
            <a:r>
              <a:rPr lang="en-US" altLang="pt-BR" sz="2400" b="1" dirty="0" smtClean="0"/>
              <a:t> </a:t>
            </a:r>
            <a:r>
              <a:rPr lang="en-US" altLang="pt-BR" sz="2400" dirty="0" smtClean="0"/>
              <a:t>(New York, New York: Simon &amp; Schuster, 1994)</a:t>
            </a:r>
          </a:p>
          <a:p>
            <a:pPr eaLnBrk="1" hangingPunct="1"/>
            <a:endParaRPr lang="cs-CZ" alt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mtClean="0"/>
              <a:t>Fatores genéticos </a:t>
            </a:r>
            <a:r>
              <a:rPr lang="cs-CZ" smtClean="0"/>
              <a:t>– </a:t>
            </a:r>
            <a:r>
              <a:rPr lang="pt-BR" smtClean="0"/>
              <a:t>genética molecular</a:t>
            </a:r>
            <a:endParaRPr lang="cs-CZ" smtClean="0"/>
          </a:p>
        </p:txBody>
      </p:sp>
      <p:sp>
        <p:nvSpPr>
          <p:cNvPr id="696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algn="just" eaLnBrk="1" hangingPunct="1"/>
            <a:r>
              <a:rPr lang="pt-BR" altLang="pt-BR" sz="2000" dirty="0" smtClean="0"/>
              <a:t>Analise do DNA em 40 famílias com dois irmãos homossexuais</a:t>
            </a:r>
          </a:p>
          <a:p>
            <a:pPr algn="just" eaLnBrk="1" hangingPunct="1"/>
            <a:r>
              <a:rPr lang="pt-BR" altLang="pt-BR" sz="2000" dirty="0" smtClean="0"/>
              <a:t>Região Xq28: irmãos examinados com concordância na homossexualidade, região Xq28 foi compartilhado em 33/40 pares de irmãos, i.e. 83% dos pares de irmãos homossexuais compartilhavam essa região</a:t>
            </a:r>
          </a:p>
          <a:p>
            <a:pPr algn="just" eaLnBrk="1" hangingPunct="1"/>
            <a:r>
              <a:rPr lang="pt-BR" altLang="pt-BR" sz="2000" dirty="0" smtClean="0"/>
              <a:t>Conexão com o cromossomo X – linhagem materna</a:t>
            </a:r>
          </a:p>
          <a:p>
            <a:pPr algn="just" eaLnBrk="1" hangingPunct="1"/>
            <a:r>
              <a:rPr lang="pt-BR" altLang="pt-BR" sz="2000" b="1" i="1" dirty="0" smtClean="0"/>
              <a:t>Hu a kol. (1995): </a:t>
            </a:r>
            <a:r>
              <a:rPr lang="pt-BR" altLang="pt-BR" sz="2000" dirty="0" smtClean="0"/>
              <a:t>replicação da pesquisa - 67 % dos irmãos homens homossexuais compartilham Xq28</a:t>
            </a:r>
          </a:p>
          <a:p>
            <a:pPr algn="just" eaLnBrk="1" hangingPunct="1"/>
            <a:r>
              <a:rPr lang="pt-BR" altLang="pt-BR" sz="2000" dirty="0" smtClean="0"/>
              <a:t>Irmãos que compartilham o Xq28 apresentam maior tendência para a conformidade de gênero (eram mais masculinos)</a:t>
            </a:r>
          </a:p>
          <a:p>
            <a:pPr eaLnBrk="1" hangingPunct="1"/>
            <a:endParaRPr lang="cs-CZ" alt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9299575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rgbClr val="FF0000"/>
                </a:solidFill>
              </a:rPr>
              <a:t>Níveis atuais e pré-natais </a:t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>de hormônios  sexuais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560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E8D60C-0641-4E73-BFEE-781C5C16B490}" type="slidenum">
              <a:rPr lang="en-US" altLang="pt-BR" smtClean="0">
                <a:ea typeface="宋体" pitchFamily="2" charset="-122"/>
              </a:rPr>
              <a:pPr/>
              <a:t>4</a:t>
            </a:fld>
            <a:endParaRPr lang="en-US" altLang="pt-BR" smtClean="0">
              <a:ea typeface="宋体" pitchFamily="2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219200"/>
            <a:ext cx="8640960" cy="4937125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BR" sz="2000" dirty="0" smtClean="0"/>
              <a:t>- divisão entre ação hormonal organizacional (pré natal, irreversível), e ativacional (atual, reversível)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BR" sz="2000" dirty="0" smtClean="0"/>
              <a:t>- Primeiros estudos analisaram diferenças em nível atual de hormônios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BR" sz="2000" b="1" u="sng" dirty="0" smtClean="0"/>
              <a:t>Newmark et al. (1979): 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pt-BR" sz="2000" dirty="0" smtClean="0"/>
              <a:t>4 homens homossexuais (pacientes de psicoterapia) e uma amostra controle de 4 homens heterossexuais (sem psicoterapia)	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pt-BR" sz="2000" dirty="0" smtClean="0"/>
              <a:t>Amostras de sangue e esperma 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pt-BR" sz="2000" dirty="0" smtClean="0"/>
              <a:t>Em homens homossexuais havia maiores níveis de estrogênio e progesterona, e níveis menores de estradiol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BR" sz="2000" b="1" u="sng" dirty="0" smtClean="0"/>
              <a:t>Neave, Menaged &amp; Weightman, 1999: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pt-BR" sz="2000" dirty="0" smtClean="0"/>
              <a:t>17 homens, níveis não significantemente maiores de testosterona em homens homossexuais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mtClean="0"/>
              <a:t>Fatores genéticos </a:t>
            </a:r>
            <a:r>
              <a:rPr lang="cs-CZ" smtClean="0"/>
              <a:t>– </a:t>
            </a:r>
            <a:r>
              <a:rPr lang="pt-BR" smtClean="0"/>
              <a:t>genética molecular</a:t>
            </a:r>
            <a:endParaRPr lang="cs-CZ" smtClean="0"/>
          </a:p>
        </p:txBody>
      </p:sp>
      <p:sp>
        <p:nvSpPr>
          <p:cNvPr id="706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en-US" altLang="pt-BR" sz="2000" b="1" u="sng" dirty="0" smtClean="0"/>
              <a:t>Rice, </a:t>
            </a:r>
            <a:r>
              <a:rPr lang="en-US" altLang="pt-BR" sz="2000" b="1" u="sng" dirty="0" err="1" smtClean="0"/>
              <a:t>Risch</a:t>
            </a:r>
            <a:r>
              <a:rPr lang="en-US" altLang="pt-BR" sz="2000" b="1" u="sng" dirty="0" smtClean="0"/>
              <a:t> e </a:t>
            </a:r>
            <a:r>
              <a:rPr lang="en-US" altLang="pt-BR" sz="2000" b="1" u="sng" dirty="0" err="1" smtClean="0"/>
              <a:t>Ebers</a:t>
            </a:r>
            <a:r>
              <a:rPr lang="cs-CZ" altLang="pt-BR" sz="2000" b="1" u="sng" dirty="0" smtClean="0"/>
              <a:t> </a:t>
            </a:r>
            <a:r>
              <a:rPr lang="cs-CZ" altLang="pt-BR" sz="2000" dirty="0" smtClean="0"/>
              <a:t>(</a:t>
            </a:r>
            <a:r>
              <a:rPr lang="en-US" altLang="pt-BR" sz="2000" dirty="0" smtClean="0"/>
              <a:t>1999</a:t>
            </a:r>
            <a:r>
              <a:rPr lang="cs-CZ" altLang="pt-BR" sz="2000" dirty="0" smtClean="0"/>
              <a:t>): </a:t>
            </a:r>
            <a:r>
              <a:rPr lang="en-US" altLang="pt-BR" sz="2000" i="1" dirty="0" smtClean="0"/>
              <a:t>Male Homosexuality: Absence of Linkage to Microsatellite Markers at Xq28</a:t>
            </a:r>
            <a:r>
              <a:rPr lang="en-US" altLang="pt-BR" sz="2000" b="1" dirty="0" smtClean="0"/>
              <a:t> </a:t>
            </a:r>
            <a:r>
              <a:rPr lang="cs-CZ" altLang="pt-BR" sz="2000" b="1" dirty="0" smtClean="0"/>
              <a:t>, </a:t>
            </a:r>
            <a:r>
              <a:rPr lang="en-US" altLang="pt-BR" sz="2000" i="1" dirty="0" smtClean="0"/>
              <a:t>Science</a:t>
            </a:r>
            <a:r>
              <a:rPr lang="en-US" altLang="pt-BR" sz="2000" dirty="0" smtClean="0"/>
              <a:t> 23 April 1999:</a:t>
            </a:r>
            <a:r>
              <a:rPr lang="cs-CZ" altLang="pt-BR" sz="2000" dirty="0" smtClean="0"/>
              <a:t> </a:t>
            </a:r>
            <a:r>
              <a:rPr lang="en-US" altLang="pt-BR" sz="2000" dirty="0" smtClean="0"/>
              <a:t>Vol. 284. no. 5414, pp. 665 - 667</a:t>
            </a:r>
            <a:endParaRPr lang="en-US" altLang="pt-BR" sz="2000" b="1" dirty="0" smtClean="0"/>
          </a:p>
          <a:p>
            <a:pPr algn="just" eaLnBrk="1" hangingPunct="1"/>
            <a:r>
              <a:rPr lang="en-US" altLang="pt-BR" sz="2000" dirty="0" err="1" smtClean="0"/>
              <a:t>Tentativa</a:t>
            </a:r>
            <a:r>
              <a:rPr lang="en-US" altLang="pt-BR" sz="2000" dirty="0" smtClean="0"/>
              <a:t> de </a:t>
            </a:r>
            <a:r>
              <a:rPr lang="en-US" altLang="pt-BR" sz="2000" dirty="0" err="1" smtClean="0"/>
              <a:t>replicar</a:t>
            </a:r>
            <a:r>
              <a:rPr lang="en-US" altLang="pt-BR" sz="2000" dirty="0" smtClean="0"/>
              <a:t> o </a:t>
            </a:r>
            <a:r>
              <a:rPr lang="en-US" altLang="pt-BR" sz="2000" dirty="0" err="1" smtClean="0"/>
              <a:t>estudo</a:t>
            </a:r>
            <a:r>
              <a:rPr lang="en-US" altLang="pt-BR" sz="2000" dirty="0" smtClean="0"/>
              <a:t> de </a:t>
            </a:r>
            <a:r>
              <a:rPr lang="en-US" altLang="pt-BR" sz="2000" dirty="0" err="1" smtClean="0"/>
              <a:t>Hamer</a:t>
            </a:r>
            <a:r>
              <a:rPr lang="en-US" altLang="pt-BR" sz="2000" dirty="0" smtClean="0"/>
              <a:t> com 52 </a:t>
            </a:r>
            <a:r>
              <a:rPr lang="en-US" altLang="pt-BR" sz="2000" dirty="0" err="1" smtClean="0"/>
              <a:t>casais</a:t>
            </a:r>
            <a:r>
              <a:rPr lang="en-US" altLang="pt-BR" sz="2000" dirty="0" smtClean="0"/>
              <a:t> de </a:t>
            </a:r>
            <a:r>
              <a:rPr lang="en-US" altLang="pt-BR" sz="2000" dirty="0" err="1" smtClean="0"/>
              <a:t>irmãos</a:t>
            </a:r>
            <a:r>
              <a:rPr lang="en-US" altLang="pt-BR" sz="2000" dirty="0" smtClean="0"/>
              <a:t> de </a:t>
            </a:r>
            <a:r>
              <a:rPr lang="en-US" altLang="pt-BR" sz="2000" dirty="0" err="1" smtClean="0"/>
              <a:t>homens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homossexuais</a:t>
            </a:r>
            <a:endParaRPr lang="en-US" altLang="pt-BR" sz="2000" dirty="0" smtClean="0"/>
          </a:p>
          <a:p>
            <a:pPr algn="just" eaLnBrk="1" hangingPunct="1"/>
            <a:r>
              <a:rPr lang="en-US" altLang="pt-BR" sz="2000" dirty="0" err="1" smtClean="0"/>
              <a:t>Só</a:t>
            </a:r>
            <a:r>
              <a:rPr lang="cs-CZ" altLang="pt-BR" sz="2000" dirty="0" smtClean="0"/>
              <a:t> 46</a:t>
            </a:r>
            <a:r>
              <a:rPr lang="en-US" altLang="pt-BR" sz="2000" dirty="0" smtClean="0"/>
              <a:t> % dos </a:t>
            </a:r>
            <a:r>
              <a:rPr lang="en-US" altLang="pt-BR" sz="2000" dirty="0" err="1" smtClean="0"/>
              <a:t>casais</a:t>
            </a:r>
            <a:r>
              <a:rPr lang="en-US" altLang="pt-BR" sz="2000" dirty="0" smtClean="0"/>
              <a:t> de </a:t>
            </a:r>
            <a:r>
              <a:rPr lang="en-US" altLang="pt-BR" sz="2000" dirty="0" err="1" smtClean="0"/>
              <a:t>irmãos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compartilhou</a:t>
            </a:r>
            <a:r>
              <a:rPr lang="en-US" altLang="pt-BR" sz="2000" dirty="0" smtClean="0"/>
              <a:t> o Xq28, </a:t>
            </a:r>
            <a:r>
              <a:rPr lang="en-US" altLang="pt-BR" sz="2000" dirty="0" err="1" smtClean="0"/>
              <a:t>sem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corroboração</a:t>
            </a:r>
            <a:r>
              <a:rPr lang="en-US" altLang="pt-BR" sz="2000" dirty="0" smtClean="0"/>
              <a:t> com a </a:t>
            </a:r>
            <a:r>
              <a:rPr lang="en-US" altLang="pt-BR" sz="2000" dirty="0" err="1" smtClean="0"/>
              <a:t>pesquisa</a:t>
            </a:r>
            <a:r>
              <a:rPr lang="en-US" altLang="pt-BR" sz="2000" dirty="0" smtClean="0"/>
              <a:t> anterior</a:t>
            </a:r>
          </a:p>
          <a:p>
            <a:pPr algn="just" eaLnBrk="1" hangingPunct="1"/>
            <a:r>
              <a:rPr lang="en-US" altLang="pt-BR" sz="2000" dirty="0" err="1" smtClean="0"/>
              <a:t>Outros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dois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estudos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também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não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corroboraram</a:t>
            </a:r>
            <a:r>
              <a:rPr lang="en-US" altLang="pt-BR" sz="2000" dirty="0" smtClean="0"/>
              <a:t> o </a:t>
            </a:r>
            <a:r>
              <a:rPr lang="en-US" altLang="pt-BR" sz="2000" dirty="0" err="1" smtClean="0"/>
              <a:t>estudo</a:t>
            </a:r>
            <a:r>
              <a:rPr lang="en-US" altLang="pt-BR" sz="2000" dirty="0" smtClean="0"/>
              <a:t> do </a:t>
            </a:r>
            <a:r>
              <a:rPr lang="en-US" altLang="pt-BR" sz="2000" dirty="0" err="1" smtClean="0"/>
              <a:t>Hamer</a:t>
            </a:r>
            <a:r>
              <a:rPr lang="en-US" altLang="pt-BR" sz="2000" dirty="0" smtClean="0"/>
              <a:t> </a:t>
            </a:r>
            <a:r>
              <a:rPr lang="cs-CZ" altLang="pt-BR" sz="2000" dirty="0" smtClean="0"/>
              <a:t>(</a:t>
            </a:r>
            <a:r>
              <a:rPr lang="cs-CZ" altLang="pt-BR" sz="2000" dirty="0" err="1" smtClean="0"/>
              <a:t>Bailey</a:t>
            </a:r>
            <a:r>
              <a:rPr lang="cs-CZ" altLang="pt-BR" sz="2000" dirty="0" smtClean="0"/>
              <a:t> a kol, 1999, </a:t>
            </a:r>
            <a:r>
              <a:rPr lang="cs-CZ" altLang="pt-BR" sz="2000" dirty="0" err="1" smtClean="0"/>
              <a:t>Mustanski</a:t>
            </a:r>
            <a:r>
              <a:rPr lang="cs-CZ" altLang="pt-BR" sz="2000" dirty="0" smtClean="0"/>
              <a:t> a kol, 2005)</a:t>
            </a:r>
          </a:p>
          <a:p>
            <a:pPr algn="just" eaLnBrk="1" hangingPunct="1"/>
            <a:r>
              <a:rPr lang="cs-CZ" altLang="pt-BR" sz="2000" b="1" u="sng" dirty="0" err="1" smtClean="0"/>
              <a:t>Mustanski</a:t>
            </a:r>
            <a:r>
              <a:rPr lang="cs-CZ" altLang="pt-BR" sz="2000" b="1" u="sng" dirty="0" smtClean="0"/>
              <a:t> </a:t>
            </a:r>
            <a:r>
              <a:rPr lang="en-US" altLang="pt-BR" sz="2000" b="1" u="sng" dirty="0" smtClean="0"/>
              <a:t>et al. (</a:t>
            </a:r>
            <a:r>
              <a:rPr lang="cs-CZ" altLang="pt-BR" sz="2000" b="1" u="sng" dirty="0" smtClean="0"/>
              <a:t>2005</a:t>
            </a:r>
            <a:r>
              <a:rPr lang="en-US" altLang="pt-BR" sz="2000" b="1" u="sng" dirty="0" smtClean="0"/>
              <a:t>)</a:t>
            </a:r>
            <a:r>
              <a:rPr lang="cs-CZ" altLang="pt-BR" sz="2000" b="1" u="sng" dirty="0" smtClean="0"/>
              <a:t>: </a:t>
            </a:r>
            <a:r>
              <a:rPr lang="cs-CZ" altLang="pt-BR" sz="2000" dirty="0" smtClean="0"/>
              <a:t>f</a:t>
            </a:r>
            <a:r>
              <a:rPr lang="pt-BR" altLang="pt-BR" sz="2000" dirty="0" smtClean="0"/>
              <a:t>ull </a:t>
            </a:r>
            <a:r>
              <a:rPr lang="cs-CZ" altLang="pt-BR" sz="2000" dirty="0" smtClean="0"/>
              <a:t>genome </a:t>
            </a:r>
            <a:r>
              <a:rPr lang="cs-CZ" altLang="pt-BR" sz="2000" dirty="0" err="1" smtClean="0"/>
              <a:t>scan</a:t>
            </a:r>
            <a:r>
              <a:rPr lang="pt-BR" altLang="pt-BR" sz="2000" dirty="0" smtClean="0"/>
              <a:t> (mapeamento completo do genoma)</a:t>
            </a:r>
            <a:r>
              <a:rPr lang="cs-CZ" altLang="pt-BR" sz="2000" dirty="0" smtClean="0"/>
              <a:t>,</a:t>
            </a:r>
            <a:r>
              <a:rPr lang="pt-BR" altLang="pt-BR" sz="2000" dirty="0" smtClean="0"/>
              <a:t> acharam 3 genes que podem estar conectados a orientação sexual, um deles (</a:t>
            </a:r>
            <a:r>
              <a:rPr lang="cs-CZ" altLang="pt-BR" sz="2000" dirty="0" smtClean="0"/>
              <a:t>10q26</a:t>
            </a:r>
            <a:r>
              <a:rPr lang="pt-BR" altLang="pt-BR" sz="2000" dirty="0" smtClean="0"/>
              <a:t>) foi</a:t>
            </a:r>
            <a:r>
              <a:rPr lang="cs-CZ" altLang="pt-BR" sz="2000" dirty="0" smtClean="0"/>
              <a:t> </a:t>
            </a:r>
            <a:r>
              <a:rPr lang="en-US" altLang="pt-BR" sz="2000" dirty="0" smtClean="0"/>
              <a:t>no </a:t>
            </a:r>
            <a:r>
              <a:rPr lang="en-US" altLang="pt-BR" sz="2000" dirty="0" err="1" smtClean="0"/>
              <a:t>cromossomo</a:t>
            </a:r>
            <a:r>
              <a:rPr lang="en-US" altLang="pt-BR" sz="2000" dirty="0" smtClean="0"/>
              <a:t> </a:t>
            </a:r>
            <a:r>
              <a:rPr lang="cs-CZ" altLang="pt-BR" sz="2000" dirty="0" smtClean="0"/>
              <a:t>X</a:t>
            </a:r>
            <a:endParaRPr lang="pt-BR" altLang="pt-BR" sz="2000" dirty="0" smtClean="0"/>
          </a:p>
          <a:p>
            <a:pPr algn="just" eaLnBrk="1" hangingPunct="1"/>
            <a:r>
              <a:rPr lang="pt-BR" altLang="pt-BR" sz="2000" dirty="0" smtClean="0"/>
              <a:t>Sanders et al. (2014): 409 pares de irmãos homossexuais, acharam compartilhamento de um locus em cromossomo 8, e replicaram o resultado com Xq28</a:t>
            </a:r>
          </a:p>
          <a:p>
            <a:pPr algn="just" eaLnBrk="1" hangingPunct="1"/>
            <a:r>
              <a:rPr lang="pt-BR" altLang="pt-BR" sz="2000" dirty="0" smtClean="0"/>
              <a:t>Drabant et al. (2012): nenhuma associação significativa com a orientação sexual, mas a tendência foi achada no cromossomo 8</a:t>
            </a:r>
            <a:endParaRPr lang="cs-CZ" alt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Orientação sexual é poligênica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7234" y="1196752"/>
            <a:ext cx="8229600" cy="4525963"/>
          </a:xfrm>
        </p:spPr>
        <p:txBody>
          <a:bodyPr>
            <a:normAutofit/>
          </a:bodyPr>
          <a:lstStyle/>
          <a:p>
            <a:r>
              <a:rPr lang="pt-BR" sz="2400" dirty="0" err="1" smtClean="0"/>
              <a:t>Ganna</a:t>
            </a:r>
            <a:r>
              <a:rPr lang="pt-BR" sz="2400" dirty="0" smtClean="0"/>
              <a:t> et al., 2019</a:t>
            </a:r>
          </a:p>
          <a:p>
            <a:r>
              <a:rPr lang="en-US" sz="2000" b="1" dirty="0"/>
              <a:t>Fig. 2</a:t>
            </a:r>
            <a:r>
              <a:rPr lang="en-US" sz="2000" dirty="0"/>
              <a:t> </a:t>
            </a:r>
            <a:r>
              <a:rPr lang="en-US" sz="2000" b="1" dirty="0"/>
              <a:t>Manhattan plot for a GWAS of same-sex sexual behavior</a:t>
            </a:r>
            <a:r>
              <a:rPr lang="en-US" sz="2000" b="1" dirty="0" smtClean="0"/>
              <a:t>. </a:t>
            </a:r>
            <a:r>
              <a:rPr lang="en-US" sz="2000" dirty="0" smtClean="0"/>
              <a:t>Diamonds </a:t>
            </a:r>
            <a:r>
              <a:rPr lang="en-US" sz="2000" dirty="0"/>
              <a:t>(red) represent genome-wide significant signals from analysis of males and females combined, and triangles represent genome-wide significant signals that are female (pointing up, blue) or male (pointing down, green) specific.</a:t>
            </a:r>
          </a:p>
          <a:p>
            <a:endParaRPr lang="pt-BR" sz="2400" dirty="0"/>
          </a:p>
        </p:txBody>
      </p:sp>
      <p:pic>
        <p:nvPicPr>
          <p:cNvPr id="1028" name="Picture 4" descr="https://science.sciencemag.org/content/sci/365/6456/eaat7693/F3.large.jpg?width=800&amp;height=600&amp;carouse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54910"/>
            <a:ext cx="7403976" cy="336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1391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Correlações genéticas com diferentes medidas de orientação</a:t>
            </a:r>
            <a:endParaRPr lang="pt-BR" dirty="0"/>
          </a:p>
        </p:txBody>
      </p:sp>
      <p:pic>
        <p:nvPicPr>
          <p:cNvPr id="3074" name="Picture 2" descr="https://science.sciencemag.org/content/sci/365/6456/eaat7693/F6.large.jpg?width=800&amp;height=600&amp;carousel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2" t="60243"/>
          <a:stretch/>
        </p:blipFill>
        <p:spPr bwMode="auto">
          <a:xfrm>
            <a:off x="1313892" y="1772816"/>
            <a:ext cx="6516216" cy="48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8307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/>
              <a:t>Fig. </a:t>
            </a:r>
            <a:r>
              <a:rPr lang="en-US" sz="2400" b="1" dirty="0" smtClean="0"/>
              <a:t>4</a:t>
            </a:r>
          </a:p>
          <a:p>
            <a:pPr algn="just"/>
            <a:r>
              <a:rPr lang="en-US" sz="2400" b="1" dirty="0" smtClean="0"/>
              <a:t>Genetic </a:t>
            </a:r>
            <a:r>
              <a:rPr lang="en-US" sz="2400" b="1" dirty="0"/>
              <a:t>correlations of same-sex sexual behavior with various preselected traits and disorders, separately for males and females.</a:t>
            </a:r>
            <a:endParaRPr lang="pt-BR" sz="2400" dirty="0"/>
          </a:p>
        </p:txBody>
      </p:sp>
      <p:pic>
        <p:nvPicPr>
          <p:cNvPr id="2050" name="Picture 2" descr="https://science.sciencemag.org/content/sci/365/6456/eaat7693/F5.large.jpg?width=800&amp;height=600&amp;carouse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861"/>
            <a:ext cx="4372323" cy="685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537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Genética molecular </a:t>
            </a:r>
            <a:r>
              <a:rPr lang="cs-CZ" altLang="pt-BR" smtClean="0"/>
              <a:t>- </a:t>
            </a:r>
            <a:r>
              <a:rPr lang="en-US" altLang="pt-BR" smtClean="0"/>
              <a:t>conclusões</a:t>
            </a:r>
            <a:endParaRPr lang="cs-CZ" altLang="pt-BR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algn="just"/>
            <a:r>
              <a:rPr lang="pt-BR" altLang="pt-BR" sz="2000" b="1" dirty="0" smtClean="0"/>
              <a:t>Orientação sexual tem um componente genético, </a:t>
            </a:r>
            <a:r>
              <a:rPr lang="pt-BR" altLang="pt-BR" sz="2000" b="1" dirty="0" smtClean="0"/>
              <a:t>mas é um traço poligênico</a:t>
            </a:r>
            <a:endParaRPr lang="pt-BR" altLang="pt-BR" sz="2000" b="1" dirty="0" smtClean="0"/>
          </a:p>
          <a:p>
            <a:pPr algn="just"/>
            <a:r>
              <a:rPr lang="pt-BR" sz="2000" dirty="0" smtClean="0"/>
              <a:t>Orientação </a:t>
            </a:r>
            <a:r>
              <a:rPr lang="pt-BR" sz="2000" dirty="0" smtClean="0"/>
              <a:t>sexual não é uma simples característica mendeliana;  portanto ambos os fatores genéticos e ambientais tem importância</a:t>
            </a:r>
          </a:p>
          <a:p>
            <a:pPr algn="just">
              <a:lnSpc>
                <a:spcPct val="90000"/>
              </a:lnSpc>
            </a:pPr>
            <a:r>
              <a:rPr lang="pt-BR" altLang="pt-BR" sz="2000" b="1" dirty="0" smtClean="0"/>
              <a:t>nem todos os indivíduos homossexuais tem o componente genético da orientação homossexual, e homossexualidade é um resultado de fatores genéticos, hormonais, sociais e outros</a:t>
            </a:r>
          </a:p>
          <a:p>
            <a:pPr algn="just"/>
            <a:r>
              <a:rPr lang="pt-BR" altLang="pt-BR" sz="2000" dirty="0" smtClean="0"/>
              <a:t>Efeitos ambientais biológicos (hormonais e imunológicos) e genéticos aplicam-se mais ao caso da orientação sexual masculina do que feminina</a:t>
            </a:r>
          </a:p>
          <a:p>
            <a:pPr algn="just"/>
            <a:r>
              <a:rPr lang="pt-BR" sz="2000" b="1" dirty="0" smtClean="0"/>
              <a:t>A orientação sexual de homens e mulheres pode ter diferentes causas proximais e distais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Níveis pré-natais </a:t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>de hormônios  sexuais</a:t>
            </a:r>
            <a:endParaRPr lang="pt-BR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pt-BR" sz="2000" dirty="0" smtClean="0"/>
              <a:t>- Há mais pesquisa sobre níveis organizacionais (pré natais) de hormônios sexuais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pt-BR" sz="2000" dirty="0" smtClean="0"/>
              <a:t>Níveis pré-natais de testosterona medidos indiretamente, alguns traços somáticos estão associoados a ação hormonal pré-natal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pt-BR" sz="2000" dirty="0" smtClean="0"/>
              <a:t>e.g. razão 2D:4D: estabelecida prenatalmente, e não muda muito durante a vida, uma razão maior em homens do que em mulheres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pt-BR" sz="2000" dirty="0" smtClean="0"/>
              <a:t>= quanto maior a razão, maiores serão os níveis de testosterona no útero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pt-BR" sz="2000" dirty="0" smtClean="0"/>
              <a:t>Evidência mista em homens homossexuais, em mulheres lésbicas a razão dos dedos é semelhante a homens heterossexuais (Grimbos et al., 2010)</a:t>
            </a:r>
          </a:p>
          <a:p>
            <a:pPr algn="just">
              <a:lnSpc>
                <a:spcPct val="80000"/>
              </a:lnSpc>
              <a:buFontTx/>
              <a:buChar char="-"/>
            </a:pPr>
            <a:endParaRPr lang="pt-BR" sz="2000" dirty="0" smtClean="0"/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pt-BR" sz="2000" dirty="0" smtClean="0"/>
              <a:t>Os mesmos hormônios que inluenciam desenvolvimento somático dos homens e mulheres influenciam o desenvolvimento do cérebro</a:t>
            </a:r>
          </a:p>
          <a:p>
            <a:pPr algn="just">
              <a:lnSpc>
                <a:spcPct val="80000"/>
              </a:lnSpc>
              <a:buFontTx/>
              <a:buChar char="-"/>
            </a:pPr>
            <a:endParaRPr lang="pt-BR" sz="2000" dirty="0" smtClean="0"/>
          </a:p>
          <a:p>
            <a:pPr algn="just">
              <a:lnSpc>
                <a:spcPct val="80000"/>
              </a:lnSpc>
              <a:buFontTx/>
              <a:buChar char="-"/>
            </a:pPr>
            <a:endParaRPr lang="pt-BR" sz="2000" dirty="0" smtClean="0"/>
          </a:p>
          <a:p>
            <a:pPr algn="just">
              <a:lnSpc>
                <a:spcPct val="80000"/>
              </a:lnSpc>
              <a:buFontTx/>
              <a:buChar char="-"/>
            </a:pPr>
            <a:endParaRPr lang="cs-CZ" sz="2000" dirty="0" smtClean="0"/>
          </a:p>
          <a:p>
            <a:endParaRPr lang="pt-BR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Anatomia do cérebro: hipotálamo</a:t>
            </a:r>
          </a:p>
        </p:txBody>
      </p:sp>
      <p:sp>
        <p:nvSpPr>
          <p:cNvPr id="2662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16BED8-2FA6-4F48-A116-D4AD8F8728C0}" type="slidenum">
              <a:rPr lang="en-US" altLang="pt-BR" smtClean="0">
                <a:ea typeface="宋体" pitchFamily="2" charset="-122"/>
              </a:rPr>
              <a:pPr/>
              <a:t>6</a:t>
            </a:fld>
            <a:endParaRPr lang="en-US" altLang="pt-BR" smtClean="0">
              <a:ea typeface="宋体" pitchFamily="2" charset="-122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algn="just" eaLnBrk="1" hangingPunct="1">
              <a:spcBef>
                <a:spcPts val="500"/>
              </a:spcBef>
              <a:spcAft>
                <a:spcPts val="500"/>
              </a:spcAft>
            </a:pPr>
            <a:r>
              <a:rPr lang="pt-BR" altLang="pt-BR" sz="2000" b="1" dirty="0" smtClean="0"/>
              <a:t>Núcleo do hipotálamo anterior é sexualmente dimórfico </a:t>
            </a:r>
            <a:r>
              <a:rPr lang="pt-BR" altLang="pt-BR" sz="2000" b="1" dirty="0" smtClean="0">
                <a:solidFill>
                  <a:srgbClr val="FF0000"/>
                </a:solidFill>
              </a:rPr>
              <a:t>(</a:t>
            </a:r>
            <a:r>
              <a:rPr lang="pt-BR" altLang="pt-BR" sz="2000" dirty="0" smtClean="0">
                <a:solidFill>
                  <a:srgbClr val="FF0000"/>
                </a:solidFill>
              </a:rPr>
              <a:t>SDN – POA)</a:t>
            </a:r>
          </a:p>
          <a:p>
            <a:pPr marL="342900" lvl="1" indent="-342900" algn="just" eaLnBrk="1" hangingPunct="1">
              <a:spcAft>
                <a:spcPts val="500"/>
              </a:spcAft>
              <a:buFont typeface="Arial" charset="0"/>
              <a:buChar char="•"/>
            </a:pPr>
            <a:r>
              <a:rPr lang="pt-BR" altLang="pt-BR" sz="2000" dirty="0" smtClean="0"/>
              <a:t>Região que influencia o comportamento sexual em mamíferos</a:t>
            </a:r>
          </a:p>
          <a:p>
            <a:pPr marL="342900" lvl="1" indent="-342900" algn="just" eaLnBrk="1" hangingPunct="1">
              <a:spcAft>
                <a:spcPts val="500"/>
              </a:spcAft>
              <a:buFont typeface="Arial" charset="0"/>
              <a:buChar char="•"/>
            </a:pPr>
            <a:r>
              <a:rPr lang="pt-BR" altLang="pt-BR" sz="2000" dirty="0" smtClean="0"/>
              <a:t>Em humanos é significantemente maior e com uma maior densidade de células em homens do que em mulheres</a:t>
            </a:r>
          </a:p>
          <a:p>
            <a:pPr marL="342900" lvl="1" indent="-342900" algn="just" eaLnBrk="1" hangingPunct="1">
              <a:spcAft>
                <a:spcPts val="500"/>
              </a:spcAft>
              <a:buFont typeface="Arial" charset="0"/>
              <a:buChar char="•"/>
            </a:pPr>
            <a:r>
              <a:rPr lang="pt-BR" altLang="pt-BR" sz="2000" b="1" dirty="0" smtClean="0"/>
              <a:t>Em homens heterosseuxais </a:t>
            </a:r>
            <a:r>
              <a:rPr lang="pt-BR" altLang="pt-BR" sz="2000" b="1" dirty="0" smtClean="0">
                <a:solidFill>
                  <a:srgbClr val="FF0000"/>
                </a:solidFill>
              </a:rPr>
              <a:t>SDN</a:t>
            </a:r>
            <a:r>
              <a:rPr lang="pt-BR" altLang="pt-BR" sz="2000" b="1" dirty="0" smtClean="0"/>
              <a:t> é significantemente maior e com maior densidade de neuronios do que em homens homossexuais </a:t>
            </a:r>
            <a:r>
              <a:rPr lang="pt-BR" altLang="pt-BR" sz="2000" dirty="0" smtClean="0"/>
              <a:t>(Swaab, 1990)</a:t>
            </a:r>
          </a:p>
        </p:txBody>
      </p:sp>
      <p:pic>
        <p:nvPicPr>
          <p:cNvPr id="26629" name="Obrázek 4" descr="220px-Hypothalamu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149080"/>
            <a:ext cx="20161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pt-BR" smtClean="0"/>
              <a:t>Anatomia do cerebro: hipotalamo</a:t>
            </a:r>
            <a:endParaRPr lang="cs-CZ" altLang="pt-BR" smtClean="0"/>
          </a:p>
        </p:txBody>
      </p:sp>
      <p:sp>
        <p:nvSpPr>
          <p:cNvPr id="3174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23988"/>
            <a:ext cx="8229600" cy="452596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70000"/>
              </a:lnSpc>
              <a:buFont typeface="Arial" charset="0"/>
              <a:buNone/>
            </a:pPr>
            <a:r>
              <a:rPr lang="pt-BR" sz="2000" b="1" u="sng" dirty="0" smtClean="0"/>
              <a:t>Simon LeVay (1991):</a:t>
            </a:r>
            <a:endParaRPr lang="pt-BR" sz="2000" dirty="0" smtClean="0"/>
          </a:p>
          <a:p>
            <a:pPr algn="just" eaLnBrk="1" hangingPunct="1">
              <a:lnSpc>
                <a:spcPct val="70000"/>
              </a:lnSpc>
              <a:buFont typeface="Arial" charset="0"/>
              <a:buChar char="•"/>
            </a:pPr>
            <a:r>
              <a:rPr lang="pt-BR" sz="2000" i="1" dirty="0" smtClean="0"/>
              <a:t>A difference in hypothalamic structure between homosexual and heterosexual men. 1991, Science, 253, 1034-1037.</a:t>
            </a:r>
          </a:p>
          <a:p>
            <a:pPr algn="just" eaLnBrk="1" hangingPunct="1">
              <a:lnSpc>
                <a:spcPct val="70000"/>
              </a:lnSpc>
              <a:buFont typeface="Arial" charset="0"/>
              <a:buChar char="•"/>
            </a:pPr>
            <a:r>
              <a:rPr lang="pt-BR" sz="2000" dirty="0" smtClean="0"/>
              <a:t>41 indivíduos, 19 cérebros de homens homossexuais que morreram de AIDS, 16 cérebros de heterossexuais (6 morreram de AIDS), e 6 cérebros femininos (1 morreu de AIDS)</a:t>
            </a:r>
          </a:p>
          <a:p>
            <a:pPr algn="just" eaLnBrk="1" hangingPunct="1">
              <a:lnSpc>
                <a:spcPct val="70000"/>
              </a:lnSpc>
              <a:buFont typeface="Arial" charset="0"/>
              <a:buChar char="•"/>
            </a:pPr>
            <a:r>
              <a:rPr lang="pt-BR" sz="2000" dirty="0" smtClean="0"/>
              <a:t>O volume de INAH-3 era duas vezes maior em homens heterossexuais do que em homens homossexuais e mulheres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pt-BR" sz="2000" b="1" u="sng" dirty="0" smtClean="0"/>
              <a:t>Byne a kol. (2001):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000" dirty="0" smtClean="0"/>
              <a:t>Volume de INAH-3 era menor em homens homossexuais do que em homens heterossexuais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000" dirty="0" smtClean="0"/>
              <a:t>MAS nenhuma diferença no número de neurônios (densidade de neurônios era sutilmente maior em homens homossexuais)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2000" dirty="0" smtClean="0"/>
          </a:p>
          <a:p>
            <a:pPr eaLnBrk="1" hangingPunct="1">
              <a:lnSpc>
                <a:spcPct val="70000"/>
              </a:lnSpc>
              <a:buFontTx/>
              <a:buChar char="-"/>
            </a:pPr>
            <a:endParaRPr lang="cs-CZ" sz="2000" dirty="0" smtClean="0"/>
          </a:p>
          <a:p>
            <a:pPr eaLnBrk="1" hangingPunct="1">
              <a:lnSpc>
                <a:spcPct val="70000"/>
              </a:lnSpc>
              <a:buFont typeface="Arial" charset="0"/>
              <a:buChar char="•"/>
            </a:pPr>
            <a:endParaRPr lang="cs-CZ" sz="2000" dirty="0" smtClean="0"/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pt-BR" smtClean="0"/>
          </a:p>
        </p:txBody>
      </p:sp>
      <p:sp>
        <p:nvSpPr>
          <p:cNvPr id="2867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en-US" altLang="pt-BR" smtClean="0"/>
          </a:p>
        </p:txBody>
      </p:sp>
      <p:pic>
        <p:nvPicPr>
          <p:cNvPr id="28676" name="Zástupný symbol pro obsah 3" descr="ina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29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ázek 6" descr="pinksheep_cropp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288925"/>
            <a:ext cx="4457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844824"/>
            <a:ext cx="8393113" cy="41148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altLang="pt-BR" sz="2000" b="1" u="sng" dirty="0" smtClean="0"/>
              <a:t>Roselli </a:t>
            </a:r>
            <a:r>
              <a:rPr lang="pt-BR" altLang="pt-BR" sz="2000" b="1" i="1" u="sng" dirty="0" smtClean="0"/>
              <a:t>et al</a:t>
            </a:r>
            <a:r>
              <a:rPr lang="pt-BR" altLang="pt-BR" sz="2000" b="1" u="sng" dirty="0" smtClean="0"/>
              <a:t> (2004) </a:t>
            </a:r>
            <a:r>
              <a:rPr lang="pt-BR" altLang="pt-BR" sz="2000" dirty="0" smtClean="0"/>
              <a:t>‘The Volume of a Sexually Dimorphic Nucleus in the Ovine Medial Preoptic Area/Anterior Hypothalamus Varies with Sexual Partner Preference’, </a:t>
            </a:r>
            <a:r>
              <a:rPr lang="pt-BR" altLang="pt-BR" sz="2000" i="1" dirty="0" smtClean="0"/>
              <a:t>Neuroendocrinology</a:t>
            </a:r>
            <a:r>
              <a:rPr lang="pt-BR" altLang="pt-BR" sz="2000" dirty="0" smtClean="0"/>
              <a:t>, 145 (2): 478 </a:t>
            </a:r>
          </a:p>
          <a:p>
            <a:pPr lvl="1" algn="just" eaLnBrk="1" hangingPunct="1"/>
            <a:r>
              <a:rPr lang="pt-BR" altLang="pt-BR" sz="2000" dirty="0" smtClean="0"/>
              <a:t>Núcleo do hipotalamo sexualmente dimórfico em ovinos é maior em carneiros do que em ovelhas, e é duas vezes maior em carneiros ‘heterossexuais’ do que em carneiros que preferem machos como parceiro sexual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3678</TotalTime>
  <Words>3905</Words>
  <Application>Microsoft Office PowerPoint</Application>
  <PresentationFormat>Apresentação na tela (4:3)</PresentationFormat>
  <Paragraphs>310</Paragraphs>
  <Slides>44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0" baseType="lpstr">
      <vt:lpstr>SimSun</vt:lpstr>
      <vt:lpstr>Arial</vt:lpstr>
      <vt:lpstr>Calibri</vt:lpstr>
      <vt:lpstr>Gill Sans MT</vt:lpstr>
      <vt:lpstr>Wingdings 3</vt:lpstr>
      <vt:lpstr>Motiv sady Office</vt:lpstr>
      <vt:lpstr>Causas próximas da orientação sexual – hormônios e gênes</vt:lpstr>
      <vt:lpstr>Conteúdo do curso</vt:lpstr>
      <vt:lpstr>Teoria do ‘cérebro homossexual’</vt:lpstr>
      <vt:lpstr>Níveis atuais e pré-natais  de hormônios  sexuais</vt:lpstr>
      <vt:lpstr>Níveis pré-natais  de hormônios  sexuais</vt:lpstr>
      <vt:lpstr>Anatomia do cérebro: hipotálamo</vt:lpstr>
      <vt:lpstr>Anatomia do cerebro: hipotalamo</vt:lpstr>
      <vt:lpstr>Apresentação do PowerPoint</vt:lpstr>
      <vt:lpstr>Apresentação do PowerPoint</vt:lpstr>
      <vt:lpstr>Núcleo supraquiasmático do hipotálamo anterior (SCN)</vt:lpstr>
      <vt:lpstr>Comissuras anteriores  </vt:lpstr>
      <vt:lpstr>Hemisferios cerebrais </vt:lpstr>
      <vt:lpstr>Apresentação do PowerPoint</vt:lpstr>
      <vt:lpstr>Cognição</vt:lpstr>
      <vt:lpstr>Outras diferenças em traços sexualmente dimorficos</vt:lpstr>
      <vt:lpstr>Conclusão</vt:lpstr>
      <vt:lpstr>Conteúdo do curso</vt:lpstr>
      <vt:lpstr>Excursão II:   Ordem de nascimento, constelação familiar, e orientação sexual </vt:lpstr>
      <vt:lpstr>Diferenças inter-individuais  dentro de família</vt:lpstr>
      <vt:lpstr>Diferenças inter-individuais  dentro de família</vt:lpstr>
      <vt:lpstr>Diferenças inter-indivíduais  dentro de família</vt:lpstr>
      <vt:lpstr>Ordem de nascimento e  a orientação sexual</vt:lpstr>
      <vt:lpstr>Ordem de nascimento e  a orientação sexual</vt:lpstr>
      <vt:lpstr>I. Teorias psicossexuais</vt:lpstr>
      <vt:lpstr>Críticas das teorias psicosociais </vt:lpstr>
      <vt:lpstr>II. Teorias biológicas</vt:lpstr>
      <vt:lpstr>Hipóteses imunológicas</vt:lpstr>
      <vt:lpstr>Conteúdo do curso</vt:lpstr>
      <vt:lpstr>Genética da orientação sexual </vt:lpstr>
      <vt:lpstr>Genética comportamental</vt:lpstr>
      <vt:lpstr>Fatores genéticos –  estudos de família</vt:lpstr>
      <vt:lpstr>Apresentação do PowerPoint</vt:lpstr>
      <vt:lpstr>Fatores genéticos –  estudos de gêmeos</vt:lpstr>
      <vt:lpstr>Fatores genéticos – estudos de gêmeos</vt:lpstr>
      <vt:lpstr>Apresentação do PowerPoint</vt:lpstr>
      <vt:lpstr>Fatores genéticos –  estudos de gêmeos</vt:lpstr>
      <vt:lpstr>Genética comportamental - resumo</vt:lpstr>
      <vt:lpstr>Fatores genéticos – genética molecular</vt:lpstr>
      <vt:lpstr>Fatores genéticos – genética molecular</vt:lpstr>
      <vt:lpstr>Fatores genéticos – genética molecular</vt:lpstr>
      <vt:lpstr>Orientação sexual é poligênica</vt:lpstr>
      <vt:lpstr>Correlações genéticas com diferentes medidas de orientação</vt:lpstr>
      <vt:lpstr>Apresentação do PowerPoint</vt:lpstr>
      <vt:lpstr>Genética molecular - conclusões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Jaroslava Varella Valentova</dc:creator>
  <cp:lastModifiedBy>Jarka</cp:lastModifiedBy>
  <cp:revision>155</cp:revision>
  <dcterms:created xsi:type="dcterms:W3CDTF">2018-10-11T17:32:25Z</dcterms:created>
  <dcterms:modified xsi:type="dcterms:W3CDTF">2021-08-22T12:51:36Z</dcterms:modified>
</cp:coreProperties>
</file>