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044-C396-4DB5-B501-2D6FA2618AE9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DC14-69D5-4489-9B6D-2D3DA10517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044-C396-4DB5-B501-2D6FA2618AE9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DC14-69D5-4489-9B6D-2D3DA10517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044-C396-4DB5-B501-2D6FA2618AE9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DC14-69D5-4489-9B6D-2D3DA10517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044-C396-4DB5-B501-2D6FA2618AE9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DC14-69D5-4489-9B6D-2D3DA10517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044-C396-4DB5-B501-2D6FA2618AE9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DC14-69D5-4489-9B6D-2D3DA10517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044-C396-4DB5-B501-2D6FA2618AE9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DC14-69D5-4489-9B6D-2D3DA10517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044-C396-4DB5-B501-2D6FA2618AE9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DC14-69D5-4489-9B6D-2D3DA10517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044-C396-4DB5-B501-2D6FA2618AE9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DC14-69D5-4489-9B6D-2D3DA10517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044-C396-4DB5-B501-2D6FA2618AE9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DC14-69D5-4489-9B6D-2D3DA10517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044-C396-4DB5-B501-2D6FA2618AE9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DC14-69D5-4489-9B6D-2D3DA10517B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A044-C396-4DB5-B501-2D6FA2618AE9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1DC14-69D5-4489-9B6D-2D3DA10517B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381DC14-69D5-4489-9B6D-2D3DA10517B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233A044-C396-4DB5-B501-2D6FA2618AE9}" type="datetimeFigureOut">
              <a:rPr lang="pt-BR" smtClean="0"/>
              <a:t>28/09/2021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Metodologia dialética em sala de aula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Celso S. Vasconcelos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916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764704"/>
            <a:ext cx="7620000" cy="5636096"/>
          </a:xfrm>
        </p:spPr>
        <p:txBody>
          <a:bodyPr>
            <a:normAutofit/>
          </a:bodyPr>
          <a:lstStyle/>
          <a:p>
            <a:pPr algn="just"/>
            <a:r>
              <a:rPr lang="pt-BR" sz="1800" dirty="0"/>
              <a:t>Um conhecimento, para levar à ação, deve ser carregado de </a:t>
            </a:r>
            <a:r>
              <a:rPr lang="pt-BR" sz="1800" dirty="0" smtClean="0"/>
              <a:t>significado(compreensão</a:t>
            </a:r>
            <a:r>
              <a:rPr lang="pt-BR" sz="1800" dirty="0"/>
              <a:t>) e de afetividade (envolvimento emocional). Desta </a:t>
            </a:r>
            <a:r>
              <a:rPr lang="pt-BR" sz="1800" dirty="0" smtClean="0"/>
              <a:t>forma compreendemos </a:t>
            </a:r>
            <a:r>
              <a:rPr lang="pt-BR" sz="1800" dirty="0"/>
              <a:t>que o trabalho com o conhecimento deve estar articulado com </a:t>
            </a:r>
            <a:r>
              <a:rPr lang="pt-BR" sz="1800" dirty="0" smtClean="0"/>
              <a:t>a realidade </a:t>
            </a:r>
            <a:r>
              <a:rPr lang="pt-BR" sz="1800" dirty="0"/>
              <a:t>no sentido de sua transformação. É certo que nem todo </a:t>
            </a:r>
            <a:r>
              <a:rPr lang="pt-BR" sz="1800" dirty="0" smtClean="0"/>
              <a:t>conhecimento permite </a:t>
            </a:r>
            <a:r>
              <a:rPr lang="pt-BR" sz="1800" dirty="0"/>
              <a:t>uma articulação prática imediata, mas é importante que, mesmo através </a:t>
            </a:r>
            <a:r>
              <a:rPr lang="pt-BR" sz="1800" dirty="0" smtClean="0"/>
              <a:t>de mediações</a:t>
            </a:r>
            <a:r>
              <a:rPr lang="pt-BR" sz="1800" dirty="0"/>
              <a:t>, seja garantido seu vínculo com a transformação da realidade</a:t>
            </a:r>
            <a:r>
              <a:rPr lang="pt-BR" dirty="0" smtClean="0"/>
              <a:t>.</a:t>
            </a:r>
          </a:p>
          <a:p>
            <a:pPr algn="just"/>
            <a:r>
              <a:rPr lang="pt-BR" sz="1700" i="1" dirty="0"/>
              <a:t>A teoria em si (...) não transforma o mundo. Pode contribuir para sua </a:t>
            </a:r>
            <a:r>
              <a:rPr lang="pt-BR" sz="1700" i="1" dirty="0" smtClean="0"/>
              <a:t>transformação, mas </a:t>
            </a:r>
            <a:r>
              <a:rPr lang="pt-BR" sz="1700" i="1" dirty="0"/>
              <a:t>para isso tem que sair de si mesma, e, em primeiro lugar, tem que ser </a:t>
            </a:r>
            <a:r>
              <a:rPr lang="pt-BR" sz="1700" i="1" dirty="0" smtClean="0"/>
              <a:t>assimilada pelos </a:t>
            </a:r>
            <a:r>
              <a:rPr lang="pt-BR" sz="1700" i="1" dirty="0"/>
              <a:t>que vão ocasionar com seus atos reais, efetivos, tal transformação. Entre a </a:t>
            </a:r>
            <a:r>
              <a:rPr lang="pt-BR" sz="1700" i="1" dirty="0" smtClean="0"/>
              <a:t>teoria e </a:t>
            </a:r>
            <a:r>
              <a:rPr lang="pt-BR" sz="1700" i="1" dirty="0"/>
              <a:t>a atividade prática transformadora se insere um trabalho de educação </a:t>
            </a:r>
            <a:r>
              <a:rPr lang="pt-BR" sz="1700" i="1" dirty="0" smtClean="0"/>
              <a:t>das consciências</a:t>
            </a:r>
            <a:r>
              <a:rPr lang="pt-BR" sz="1700" i="1" dirty="0"/>
              <a:t>, de organização dos meios materiais e planos concretos de </a:t>
            </a:r>
            <a:r>
              <a:rPr lang="pt-BR" sz="1700" i="1" dirty="0" smtClean="0"/>
              <a:t>ação.(</a:t>
            </a:r>
            <a:r>
              <a:rPr lang="pt-BR" sz="1700" i="1" dirty="0" err="1" smtClean="0"/>
              <a:t>Vazques</a:t>
            </a:r>
            <a:r>
              <a:rPr lang="pt-BR" sz="1700" i="1" dirty="0" smtClean="0"/>
              <a:t>. Filosofia da práxis)</a:t>
            </a:r>
          </a:p>
          <a:p>
            <a:pPr algn="just"/>
            <a:endParaRPr lang="pt-BR" sz="1700" i="1" dirty="0" smtClean="0"/>
          </a:p>
          <a:p>
            <a:pPr algn="just"/>
            <a:r>
              <a:rPr lang="pt-BR" sz="1700" dirty="0"/>
              <a:t>A educação se coloca justamente nesta tarefa </a:t>
            </a:r>
            <a:r>
              <a:rPr lang="pt-BR" sz="1700" i="1" dirty="0"/>
              <a:t>de assimilação, de educação </a:t>
            </a:r>
            <a:r>
              <a:rPr lang="pt-BR" sz="1700" i="1" dirty="0" smtClean="0"/>
              <a:t>das consciências</a:t>
            </a:r>
            <a:r>
              <a:rPr lang="pt-BR" sz="1700" i="1" dirty="0"/>
              <a:t>,</a:t>
            </a:r>
            <a:r>
              <a:rPr lang="pt-BR" sz="1700" dirty="0"/>
              <a:t> sendo uma forma de </a:t>
            </a:r>
            <a:r>
              <a:rPr lang="pt-BR" sz="1700" b="1" dirty="0"/>
              <a:t>mediação </a:t>
            </a:r>
            <a:r>
              <a:rPr lang="pt-BR" sz="1700" dirty="0"/>
              <a:t>com relação ao processo </a:t>
            </a:r>
            <a:r>
              <a:rPr lang="pt-BR" sz="1700" dirty="0" smtClean="0"/>
              <a:t>de transformação </a:t>
            </a:r>
            <a:r>
              <a:rPr lang="pt-BR" sz="1700" dirty="0"/>
              <a:t>objetiva da realidade.</a:t>
            </a:r>
          </a:p>
        </p:txBody>
      </p:sp>
    </p:spTree>
    <p:extLst>
      <p:ext uri="{BB962C8B-B14F-4D97-AF65-F5344CB8AC3E}">
        <p14:creationId xmlns:p14="http://schemas.microsoft.com/office/powerpoint/2010/main" val="355978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Problemas básicos da metodologia expositiva: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400" dirty="0" smtClean="0"/>
              <a:t>Alto risco de não aprendizagem;</a:t>
            </a:r>
          </a:p>
          <a:p>
            <a:r>
              <a:rPr lang="pt-BR" sz="2400" dirty="0" smtClean="0"/>
              <a:t>Baixo nível de interação sujeito-objeto// educador-educando-objeto;</a:t>
            </a:r>
          </a:p>
          <a:p>
            <a:r>
              <a:rPr lang="pt-BR" sz="2400" dirty="0" smtClean="0"/>
              <a:t>Formação do homem passivo  - apenas determinados segmentos sociais estão acostumados a esse tipo de discurso e pensamento abstrato.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3615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908050"/>
            <a:ext cx="8229600" cy="521811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Conhecimento não é transferido ou depositado pelo outro nem inventado pelo sujeito;</a:t>
            </a:r>
          </a:p>
          <a:p>
            <a:r>
              <a:rPr lang="pt-BR" sz="2400" dirty="0" smtClean="0"/>
              <a:t>Conhecimento é construído pelo sujeito na sua relação com os outros e com o mundo;</a:t>
            </a:r>
          </a:p>
          <a:p>
            <a:endParaRPr lang="pt-BR" sz="2400" dirty="0"/>
          </a:p>
          <a:p>
            <a:pPr marL="0" indent="0">
              <a:buNone/>
            </a:pPr>
            <a:r>
              <a:rPr lang="pt-BR" sz="2400" b="1" dirty="0" smtClean="0"/>
              <a:t>Teoria dialética</a:t>
            </a:r>
          </a:p>
          <a:p>
            <a:r>
              <a:rPr lang="pt-BR" sz="2400" dirty="0" smtClean="0"/>
              <a:t>O conhecimento se dá em três grandes momentos –SÍNCRESE/ANÁLISE/SÍNTESE</a:t>
            </a:r>
          </a:p>
          <a:p>
            <a:r>
              <a:rPr lang="pt-BR" sz="2400" dirty="0" smtClean="0"/>
              <a:t>Cabe ao educador não apenas apresentar os elementos a serem conhecidos mas despertar e acompanhar o interesse dos educando pelo conhecimento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4492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908050"/>
            <a:ext cx="8229600" cy="5218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600" dirty="0" smtClean="0"/>
              <a:t>Metodologia dialética – três grandes preocupações do educador no trabalho pedagógico:</a:t>
            </a:r>
          </a:p>
          <a:p>
            <a:pPr marL="0" indent="0">
              <a:buNone/>
            </a:pPr>
            <a:endParaRPr lang="pt-BR" sz="1600" dirty="0" smtClean="0"/>
          </a:p>
          <a:p>
            <a:r>
              <a:rPr lang="pt-BR" sz="1600" b="1" dirty="0" smtClean="0"/>
              <a:t>Mobilização para o conhecimento</a:t>
            </a:r>
            <a:r>
              <a:rPr lang="pt-BR" sz="1600" dirty="0" smtClean="0"/>
              <a:t>: provocar o interesse pelo conhecimento – provocar/acordar/desequilibrar – desfio de conhecer e elaborar as primeiras representações mentais do objeto -</a:t>
            </a:r>
            <a:r>
              <a:rPr lang="pt-BR" sz="1600" b="1" dirty="0" smtClean="0"/>
              <a:t>1º nível de significação</a:t>
            </a:r>
          </a:p>
          <a:p>
            <a:pPr marL="0" indent="0">
              <a:buNone/>
            </a:pPr>
            <a:endParaRPr lang="pt-BR" sz="1600" dirty="0" smtClean="0"/>
          </a:p>
          <a:p>
            <a:endParaRPr lang="pt-BR" sz="1600" dirty="0" smtClean="0"/>
          </a:p>
          <a:p>
            <a:r>
              <a:rPr lang="pt-BR" sz="1600" b="1" dirty="0" smtClean="0"/>
              <a:t>Construção do conhecimento</a:t>
            </a:r>
            <a:r>
              <a:rPr lang="pt-BR" sz="1600" dirty="0" smtClean="0"/>
              <a:t>: </a:t>
            </a:r>
            <a:r>
              <a:rPr lang="pt-BR" sz="1600" dirty="0"/>
              <a:t>penetrar no objeto, compreendê-lo em suas relações internas</a:t>
            </a:r>
          </a:p>
          <a:p>
            <a:pPr marL="114300" indent="0">
              <a:buNone/>
            </a:pPr>
            <a:r>
              <a:rPr lang="pt-BR" sz="1600" dirty="0" smtClean="0"/>
              <a:t> e </a:t>
            </a:r>
            <a:r>
              <a:rPr lang="pt-BR" sz="1600" dirty="0"/>
              <a:t>externas, </a:t>
            </a:r>
            <a:r>
              <a:rPr lang="pt-BR" sz="1600" dirty="0" err="1"/>
              <a:t>captar-lhe</a:t>
            </a:r>
            <a:r>
              <a:rPr lang="pt-BR" sz="1600" dirty="0"/>
              <a:t> a </a:t>
            </a:r>
            <a:r>
              <a:rPr lang="pt-BR" sz="1600" dirty="0" smtClean="0"/>
              <a:t>essência - confronto sujeito-objeto  - construir o conhecimento através  da elaboração de relações o mais totalizantes possível /conhecer é estabelecer relações  </a:t>
            </a:r>
            <a:r>
              <a:rPr lang="pt-BR" sz="1600" b="1" dirty="0" smtClean="0"/>
              <a:t>- 2º nível de interação.</a:t>
            </a:r>
            <a:r>
              <a:rPr lang="pt-BR" sz="1600" dirty="0" smtClean="0"/>
              <a:t> Professor colabora na decifração/ na construção da representação mental do objeto em estudo.</a:t>
            </a:r>
          </a:p>
          <a:p>
            <a:endParaRPr lang="pt-BR" sz="1600" dirty="0"/>
          </a:p>
          <a:p>
            <a:endParaRPr lang="pt-BR" sz="1600" dirty="0" smtClean="0"/>
          </a:p>
          <a:p>
            <a:r>
              <a:rPr lang="pt-BR" sz="1600" b="1" dirty="0" smtClean="0"/>
              <a:t>Elaboração da síntese do conhecimento: </a:t>
            </a:r>
            <a:r>
              <a:rPr lang="pt-BR" sz="1600" dirty="0" smtClean="0"/>
              <a:t>sistematização dos conhecimentos que vem sendo elaborados/adquiridos   bem como de sua expressão (apresentação) -síntese essa que é sempre provisória.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927742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412875"/>
            <a:ext cx="8229600" cy="4713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/>
              <a:t>1-M</a:t>
            </a:r>
            <a:r>
              <a:rPr lang="pt-BR" sz="1800" b="1" dirty="0" smtClean="0"/>
              <a:t>obilização para o conhecimento</a:t>
            </a:r>
          </a:p>
          <a:p>
            <a:pPr marL="0" indent="0">
              <a:buNone/>
            </a:pPr>
            <a:endParaRPr lang="pt-BR" sz="1800" b="1" dirty="0" smtClean="0"/>
          </a:p>
          <a:p>
            <a:pPr marL="0" indent="0">
              <a:buNone/>
            </a:pPr>
            <a:r>
              <a:rPr lang="pt-BR" sz="1800" dirty="0" smtClean="0"/>
              <a:t>   1.1 -Articulação Realidade-Objetivo-Mediação</a:t>
            </a:r>
          </a:p>
          <a:p>
            <a:r>
              <a:rPr lang="pt-BR" sz="1800" dirty="0"/>
              <a:t>a</a:t>
            </a:r>
            <a:r>
              <a:rPr lang="pt-BR" sz="1800" dirty="0" smtClean="0"/>
              <a:t>)conhecer (e atuar a partir da)  realidade</a:t>
            </a:r>
          </a:p>
          <a:p>
            <a:r>
              <a:rPr lang="pt-BR" sz="1800" dirty="0"/>
              <a:t>b</a:t>
            </a:r>
            <a:r>
              <a:rPr lang="pt-BR" sz="1800" dirty="0" smtClean="0"/>
              <a:t>)Ter clareza dos objetivos</a:t>
            </a:r>
          </a:p>
          <a:p>
            <a:r>
              <a:rPr lang="pt-BR" sz="1800" dirty="0"/>
              <a:t>c</a:t>
            </a:r>
            <a:r>
              <a:rPr lang="pt-BR" sz="1800" dirty="0" smtClean="0"/>
              <a:t>)propiciar uma prática significativa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  1.2 Motivação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   1.3Apresentação sincrética do conhecimento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8438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981075"/>
            <a:ext cx="8229600" cy="51450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1800" b="1" dirty="0" smtClean="0"/>
              <a:t>2- Construção do conhecimento</a:t>
            </a:r>
          </a:p>
          <a:p>
            <a:pPr marL="0" indent="0">
              <a:buNone/>
            </a:pPr>
            <a:endParaRPr lang="pt-BR" sz="1800" b="1" dirty="0" smtClean="0"/>
          </a:p>
          <a:p>
            <a:pPr marL="0" indent="0">
              <a:buNone/>
            </a:pPr>
            <a:r>
              <a:rPr lang="pt-BR" sz="1800" dirty="0" smtClean="0"/>
              <a:t>   2.1-Categorias/critérios para a construção do conhecimento</a:t>
            </a:r>
          </a:p>
          <a:p>
            <a:r>
              <a:rPr lang="pt-BR" sz="1800" b="1" dirty="0" smtClean="0"/>
              <a:t>a) </a:t>
            </a:r>
            <a:r>
              <a:rPr lang="pt-BR" sz="1800" b="1" dirty="0"/>
              <a:t>significação </a:t>
            </a:r>
            <a:r>
              <a:rPr lang="pt-BR" sz="1800" dirty="0"/>
              <a:t>-educação significativa implica em atividades que tenham</a:t>
            </a:r>
          </a:p>
          <a:p>
            <a:pPr marL="114300" indent="0" algn="just">
              <a:buNone/>
            </a:pPr>
            <a:r>
              <a:rPr lang="pt-BR" sz="1800" dirty="0" smtClean="0"/>
              <a:t> significado para o educando -e para o educador-, vinculadas à alguma necessidade, finalidade, plano de ação do educando. Trata-se de buscar um conhecimento vinculado às necessidades, interesses e problemas oriundos da realidade do educando e da realidade social mais ampla. </a:t>
            </a:r>
          </a:p>
          <a:p>
            <a:pPr marL="114300" indent="0" algn="just">
              <a:buNone/>
            </a:pPr>
            <a:endParaRPr lang="pt-BR" sz="1800" dirty="0" smtClean="0"/>
          </a:p>
          <a:p>
            <a:r>
              <a:rPr lang="pt-BR" sz="1800" b="1" dirty="0"/>
              <a:t>b)práxis </a:t>
            </a:r>
            <a:r>
              <a:rPr lang="pt-BR" sz="1800" b="1" dirty="0" smtClean="0"/>
              <a:t>- </a:t>
            </a:r>
            <a:r>
              <a:rPr lang="pt-BR" sz="1800" dirty="0"/>
              <a:t>toda aprendizagem é ativa, é resultado da ação </a:t>
            </a:r>
            <a:r>
              <a:rPr lang="pt-BR" sz="1800" dirty="0" smtClean="0"/>
              <a:t>de determinado </a:t>
            </a:r>
            <a:r>
              <a:rPr lang="pt-BR" sz="1800" dirty="0"/>
              <a:t>sujeito sobre determinado objeto, qual seja, é fruto da interação do </a:t>
            </a:r>
            <a:r>
              <a:rPr lang="pt-BR" sz="1800" dirty="0" smtClean="0"/>
              <a:t>sujeito com </a:t>
            </a:r>
            <a:r>
              <a:rPr lang="pt-BR" sz="1800" dirty="0"/>
              <a:t>o objeto</a:t>
            </a:r>
            <a:r>
              <a:rPr lang="pt-BR" sz="1800" b="1" dirty="0" smtClean="0"/>
              <a:t>.</a:t>
            </a:r>
          </a:p>
          <a:p>
            <a:endParaRPr lang="pt-BR" sz="1800" b="1" dirty="0" smtClean="0"/>
          </a:p>
          <a:p>
            <a:r>
              <a:rPr lang="pt-BR" sz="1800" b="1" dirty="0"/>
              <a:t>c)problematização - </a:t>
            </a:r>
            <a:r>
              <a:rPr lang="pt-BR" sz="1800" dirty="0"/>
              <a:t>a produção </a:t>
            </a:r>
            <a:r>
              <a:rPr lang="pt-BR" sz="1800" dirty="0" err="1" smtClean="0"/>
              <a:t>doconhecimento</a:t>
            </a:r>
            <a:r>
              <a:rPr lang="pt-BR" sz="1800" dirty="0" smtClean="0"/>
              <a:t> </a:t>
            </a:r>
            <a:r>
              <a:rPr lang="pt-BR" sz="1800" dirty="0"/>
              <a:t>é resultado da ação do homem por sentir-se </a:t>
            </a:r>
            <a:r>
              <a:rPr lang="pt-BR" sz="1800" dirty="0" smtClean="0"/>
              <a:t>problematizado, desafiado </a:t>
            </a:r>
            <a:r>
              <a:rPr lang="pt-BR" sz="1800" dirty="0"/>
              <a:t>pela natureza e pela sociedade, na produção e reprodução da </a:t>
            </a:r>
            <a:r>
              <a:rPr lang="pt-BR" sz="1800" dirty="0" err="1" smtClean="0"/>
              <a:t>existência.Na</a:t>
            </a:r>
            <a:r>
              <a:rPr lang="pt-BR" sz="1800" dirty="0" smtClean="0"/>
              <a:t> </a:t>
            </a:r>
            <a:r>
              <a:rPr lang="pt-BR" sz="1800" dirty="0"/>
              <a:t>origem do conhecimento, está colocado um problema</a:t>
            </a:r>
            <a:r>
              <a:rPr lang="pt-BR" sz="1800" b="1" dirty="0" smtClean="0"/>
              <a:t>.</a:t>
            </a:r>
          </a:p>
          <a:p>
            <a:endParaRPr lang="pt-BR" sz="1800" b="1" dirty="0" smtClean="0"/>
          </a:p>
          <a:p>
            <a:pPr algn="just"/>
            <a:r>
              <a:rPr lang="pt-BR" sz="1800" b="1" dirty="0"/>
              <a:t>d)continuidade/ruptura </a:t>
            </a:r>
            <a:r>
              <a:rPr lang="pt-BR" sz="1800" dirty="0"/>
              <a:t>- O conhecimento novo se constrói a partir do antigo. O educador tem uma </a:t>
            </a:r>
            <a:r>
              <a:rPr lang="pt-BR" sz="1800" dirty="0" smtClean="0"/>
              <a:t>tarefa  muito </a:t>
            </a:r>
            <a:r>
              <a:rPr lang="pt-BR" sz="1800" dirty="0"/>
              <a:t>exigente: estabelecer a dialética entre a continuidade e ruptura em relação </a:t>
            </a:r>
            <a:r>
              <a:rPr lang="pt-BR" sz="1800" dirty="0" smtClean="0"/>
              <a:t>aos educandos.. </a:t>
            </a:r>
            <a:r>
              <a:rPr lang="pt-BR" sz="1800" dirty="0"/>
              <a:t>Deve partir de onde o educando se encontra (</a:t>
            </a:r>
            <a:r>
              <a:rPr lang="pt-BR" sz="1800" dirty="0" smtClean="0"/>
              <a:t>senso comum</a:t>
            </a:r>
            <a:r>
              <a:rPr lang="pt-BR" sz="1800" dirty="0"/>
              <a:t>, visão fragmentada, parcial, sincrética) e, através de sua mediação, propiciar </a:t>
            </a:r>
            <a:r>
              <a:rPr lang="pt-BR" sz="1800" dirty="0" smtClean="0"/>
              <a:t>a análise </a:t>
            </a:r>
            <a:r>
              <a:rPr lang="pt-BR" sz="1800" dirty="0"/>
              <a:t>e síntese do educando, de forma a que chegue ao conhecimento </a:t>
            </a:r>
            <a:r>
              <a:rPr lang="pt-BR" sz="1800" dirty="0" smtClean="0"/>
              <a:t>mais elaborado.</a:t>
            </a:r>
          </a:p>
          <a:p>
            <a:pPr algn="just"/>
            <a:endParaRPr lang="pt-BR" sz="1800" dirty="0" smtClean="0"/>
          </a:p>
          <a:p>
            <a:r>
              <a:rPr lang="pt-BR" sz="1800" b="1" dirty="0"/>
              <a:t>e)criticidade -</a:t>
            </a:r>
            <a:r>
              <a:rPr lang="pt-BR" sz="1800" dirty="0"/>
              <a:t>O conhecimento na perspectiva libertadora deve estar articulado a uma </a:t>
            </a:r>
            <a:r>
              <a:rPr lang="pt-BR" sz="1800" dirty="0" smtClean="0"/>
              <a:t>visão crítica </a:t>
            </a:r>
            <a:r>
              <a:rPr lang="pt-BR" sz="1800" dirty="0"/>
              <a:t>da realidade. Visão crítica não significa "falar mal de tudo"; ser crítico </a:t>
            </a:r>
            <a:r>
              <a:rPr lang="pt-BR" sz="1800" dirty="0" smtClean="0"/>
              <a:t>significa buscar </a:t>
            </a:r>
            <a:r>
              <a:rPr lang="pt-BR" sz="1800" dirty="0"/>
              <a:t>as verdadeiras causas das coisas, superando a aparência, buscando </a:t>
            </a:r>
            <a:r>
              <a:rPr lang="pt-BR" sz="1800" dirty="0" smtClean="0"/>
              <a:t>a essência </a:t>
            </a:r>
            <a:r>
              <a:rPr lang="pt-BR" sz="1800" dirty="0"/>
              <a:t>dos processos, sejam naturais ou sociais. O conhecimento não é neutro; </a:t>
            </a:r>
            <a:r>
              <a:rPr lang="pt-BR" sz="1800" dirty="0" smtClean="0"/>
              <a:t>por detrás </a:t>
            </a:r>
            <a:r>
              <a:rPr lang="pt-BR" sz="1800" dirty="0"/>
              <a:t>de sua veiculação estão interesses de classe. A questão que deve ser </a:t>
            </a:r>
            <a:r>
              <a:rPr lang="pt-BR" sz="1800" dirty="0" smtClean="0"/>
              <a:t>colocada é</a:t>
            </a:r>
            <a:r>
              <a:rPr lang="pt-BR" sz="1800" dirty="0"/>
              <a:t>: a serviço de quem estamos trabalhando</a:t>
            </a:r>
            <a:r>
              <a:rPr lang="pt-BR" sz="1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41690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268760"/>
            <a:ext cx="7620000" cy="5132040"/>
          </a:xfrm>
        </p:spPr>
        <p:txBody>
          <a:bodyPr>
            <a:normAutofit lnSpcReduction="10000"/>
          </a:bodyPr>
          <a:lstStyle/>
          <a:p>
            <a:r>
              <a:rPr lang="pt-BR" b="1" dirty="0"/>
              <a:t>f)historicidade -</a:t>
            </a:r>
            <a:r>
              <a:rPr lang="pt-BR" dirty="0"/>
              <a:t> Uma outra perspectiva que pode ajudar o professor no processo de </a:t>
            </a:r>
            <a:r>
              <a:rPr lang="pt-BR" dirty="0" smtClean="0"/>
              <a:t>construção do </a:t>
            </a:r>
            <a:r>
              <a:rPr lang="pt-BR" dirty="0"/>
              <a:t>conhecimento é a historicidade. Em primeiro lugar, é importante que o </a:t>
            </a:r>
            <a:r>
              <a:rPr lang="pt-BR" dirty="0" smtClean="0"/>
              <a:t>aluno perceba </a:t>
            </a:r>
            <a:r>
              <a:rPr lang="pt-BR" dirty="0"/>
              <a:t>que os conhecimentos não surgiram prontos e acabados, como fazem </a:t>
            </a:r>
            <a:r>
              <a:rPr lang="pt-BR" dirty="0" smtClean="0"/>
              <a:t>crer muitos </a:t>
            </a:r>
            <a:r>
              <a:rPr lang="pt-BR" dirty="0"/>
              <a:t>professores e livros didáticos. Resgatar a história do conhecimento ajuda a </a:t>
            </a:r>
            <a:r>
              <a:rPr lang="pt-BR" dirty="0" err="1" smtClean="0"/>
              <a:t>re-significá-lo</a:t>
            </a:r>
            <a:r>
              <a:rPr lang="pt-BR" dirty="0"/>
              <a:t>, na medida em que se entende em que contexto surgiu, que tipo </a:t>
            </a:r>
            <a:r>
              <a:rPr lang="pt-BR" dirty="0" smtClean="0"/>
              <a:t>de problema </a:t>
            </a:r>
            <a:r>
              <a:rPr lang="pt-BR" dirty="0"/>
              <a:t>veio resolver, etc.</a:t>
            </a:r>
          </a:p>
          <a:p>
            <a:r>
              <a:rPr lang="pt-BR" b="1" dirty="0"/>
              <a:t>g)totalidade - </a:t>
            </a:r>
            <a:r>
              <a:rPr lang="pt-BR" dirty="0"/>
              <a:t>O conhecimento tem origem num todo social; para recuperar seu significado, </a:t>
            </a:r>
            <a:r>
              <a:rPr lang="pt-BR" dirty="0" smtClean="0"/>
              <a:t>o educador </a:t>
            </a:r>
            <a:r>
              <a:rPr lang="pt-BR" dirty="0"/>
              <a:t>deve articulá-lo com a totalidade. Muitas vezes, na expectativa de tornar </a:t>
            </a:r>
            <a:r>
              <a:rPr lang="pt-BR" dirty="0" smtClean="0"/>
              <a:t>o conteúdo </a:t>
            </a:r>
            <a:r>
              <a:rPr lang="pt-BR" dirty="0"/>
              <a:t>mais simples, o professor acaba retirando-o de seu contexto, o que </a:t>
            </a:r>
            <a:r>
              <a:rPr lang="pt-BR" dirty="0" smtClean="0"/>
              <a:t>acaba dificultando </a:t>
            </a:r>
            <a:r>
              <a:rPr lang="pt-BR" dirty="0"/>
              <a:t>sua compreensão por parte do educando. O </a:t>
            </a:r>
            <a:r>
              <a:rPr lang="pt-BR" dirty="0" smtClean="0"/>
              <a:t>sujeito deve </a:t>
            </a:r>
            <a:r>
              <a:rPr lang="pt-BR" dirty="0"/>
              <a:t>construir </a:t>
            </a:r>
            <a:r>
              <a:rPr lang="pt-BR" dirty="0" smtClean="0"/>
              <a:t>o conhecimento</a:t>
            </a:r>
            <a:r>
              <a:rPr lang="pt-BR" dirty="0"/>
              <a:t>, num nível de relação o mais totalizante possível.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2548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196752"/>
            <a:ext cx="7620000" cy="5204048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/>
              <a:t>2.2- Forma de trabalho</a:t>
            </a:r>
          </a:p>
          <a:p>
            <a:endParaRPr lang="pt-BR" b="1" dirty="0" smtClean="0"/>
          </a:p>
          <a:p>
            <a:r>
              <a:rPr lang="pt-BR" dirty="0" smtClean="0"/>
              <a:t>construção </a:t>
            </a:r>
            <a:r>
              <a:rPr lang="pt-BR" dirty="0"/>
              <a:t>do conhecimento implica uma mudança </a:t>
            </a:r>
            <a:r>
              <a:rPr lang="pt-BR" dirty="0" smtClean="0"/>
              <a:t>de paradigma </a:t>
            </a:r>
            <a:r>
              <a:rPr lang="pt-BR" dirty="0"/>
              <a:t>pedagógico, qual seja, ao invés de dar o raciocínio pronto, de </a:t>
            </a:r>
            <a:r>
              <a:rPr lang="pt-BR" dirty="0" smtClean="0"/>
              <a:t>fazer para/pelo </a:t>
            </a:r>
            <a:r>
              <a:rPr lang="pt-BR" dirty="0"/>
              <a:t>aluno, o professor passa a ser o mediador da relação educando-objeto </a:t>
            </a:r>
            <a:r>
              <a:rPr lang="pt-BR" dirty="0" smtClean="0"/>
              <a:t>de conhecimento</a:t>
            </a:r>
            <a:r>
              <a:rPr lang="pt-BR" dirty="0"/>
              <a:t>, ajudando o educando a construir a reflexão, pela organização </a:t>
            </a:r>
            <a:r>
              <a:rPr lang="pt-BR" dirty="0" smtClean="0"/>
              <a:t>de atividades</a:t>
            </a:r>
            <a:r>
              <a:rPr lang="pt-BR" dirty="0"/>
              <a:t>, pela interação e problematização junto ao aluno; os conceitos </a:t>
            </a:r>
            <a:r>
              <a:rPr lang="pt-BR" dirty="0" smtClean="0"/>
              <a:t>não precisam </a:t>
            </a:r>
            <a:r>
              <a:rPr lang="pt-BR" dirty="0"/>
              <a:t>ser dados prontos; podem ser construídos pelos alunos, propiciando </a:t>
            </a:r>
            <a:r>
              <a:rPr lang="pt-BR" dirty="0" smtClean="0"/>
              <a:t>que caminhem </a:t>
            </a:r>
            <a:r>
              <a:rPr lang="pt-BR" dirty="0"/>
              <a:t>para a autonomia. </a:t>
            </a:r>
            <a:endParaRPr lang="pt-BR" dirty="0" smtClean="0"/>
          </a:p>
          <a:p>
            <a:r>
              <a:rPr lang="pt-BR" dirty="0" smtClean="0"/>
              <a:t>Assim</a:t>
            </a:r>
            <a:r>
              <a:rPr lang="pt-BR" dirty="0"/>
              <a:t>, poderia se superar aquela ilusão de </a:t>
            </a:r>
            <a:r>
              <a:rPr lang="pt-BR" dirty="0" smtClean="0"/>
              <a:t>facilidade que </a:t>
            </a:r>
            <a:r>
              <a:rPr lang="pt-BR" dirty="0"/>
              <a:t>o educando tem ao assistir passivamente a explicação do mestre, vindo </a:t>
            </a:r>
            <a:r>
              <a:rPr lang="pt-BR" dirty="0" smtClean="0"/>
              <a:t>a perceber </a:t>
            </a:r>
            <a:r>
              <a:rPr lang="pt-BR" dirty="0"/>
              <a:t>a dificuldade somente mais tarde, quando se confronta pessoalmente com </a:t>
            </a:r>
            <a:r>
              <a:rPr lang="pt-BR" dirty="0" smtClean="0"/>
              <a:t>o assunto</a:t>
            </a:r>
            <a:r>
              <a:rPr lang="pt-BR" dirty="0"/>
              <a:t>. O professor deve levantar situações-problema que estimulem o raciocínio, </a:t>
            </a:r>
            <a:r>
              <a:rPr lang="pt-BR" dirty="0" smtClean="0"/>
              <a:t>ao invés </a:t>
            </a:r>
            <a:r>
              <a:rPr lang="pt-BR" dirty="0"/>
              <a:t>de sobrecarregar a memória com uma série de informações desconexas.</a:t>
            </a:r>
          </a:p>
        </p:txBody>
      </p:sp>
    </p:spTree>
    <p:extLst>
      <p:ext uri="{BB962C8B-B14F-4D97-AF65-F5344CB8AC3E}">
        <p14:creationId xmlns:p14="http://schemas.microsoft.com/office/powerpoint/2010/main" val="1014571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/>
              <a:t>3- Elaboração da síntese do conhecimento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dirty="0" smtClean="0"/>
              <a:t>Momento no processo de ensino e aprendizagem em que o aluno tendo percorrido as etapas anteriores qual sejam, de aproximação e análise do objeto de conhecimento, deve ter a oportunidade de sistematizar o conhecimento que vem adquirindo e expressá-lo concretamente  seja de forma oral, gráfica/escrita prática...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94528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701</TotalTime>
  <Words>1113</Words>
  <Application>Microsoft Office PowerPoint</Application>
  <PresentationFormat>Apresentação na tela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Adjacência</vt:lpstr>
      <vt:lpstr>Metodologia dialética em sala de aula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 dialética em sala de aula</dc:title>
  <dc:creator>Núria</dc:creator>
  <cp:lastModifiedBy>User</cp:lastModifiedBy>
  <cp:revision>19</cp:revision>
  <dcterms:created xsi:type="dcterms:W3CDTF">2017-08-28T18:40:00Z</dcterms:created>
  <dcterms:modified xsi:type="dcterms:W3CDTF">2021-09-29T01:41:26Z</dcterms:modified>
</cp:coreProperties>
</file>