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i8vxdek+b79PAWQ6lbTCTzLRag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6200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1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rotWithShape="1">
            <a:blip r:embed="rId3">
              <a:alphaModFix amt="85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1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rotWithShape="1">
            <a:blip r:embed="rId4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" name="Google Shape;18;p11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9" name="Google Shape;19;p11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5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11"/>
          <p:cNvSpPr txBox="1"/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0"/>
              <a:buFont typeface="Rockwell"/>
              <a:buNone/>
              <a:defRPr sz="9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" type="subTitle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70"/>
              <a:buNone/>
              <a:defRPr sz="22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700"/>
              <a:buNone/>
              <a:defRPr sz="2000"/>
            </a:lvl9pPr>
          </a:lstStyle>
          <a:p/>
        </p:txBody>
      </p:sp>
      <p:sp>
        <p:nvSpPr>
          <p:cNvPr id="23" name="Google Shape;23;p11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2" type="sldNum"/>
          </p:nvPr>
        </p:nvSpPr>
        <p:spPr>
          <a:xfrm>
            <a:off x="9592733" y="4289334"/>
            <a:ext cx="1193868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body"/>
          </p:nvPr>
        </p:nvSpPr>
        <p:spPr>
          <a:xfrm rot="5400000">
            <a:off x="4073652" y="-882396"/>
            <a:ext cx="4050792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type="title"/>
          </p:nvPr>
        </p:nvSpPr>
        <p:spPr>
          <a:xfrm rot="5400000">
            <a:off x="7181850" y="2076450"/>
            <a:ext cx="56388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1"/>
          <p:cNvSpPr txBox="1"/>
          <p:nvPr>
            <p:ph idx="1" type="body"/>
          </p:nvPr>
        </p:nvSpPr>
        <p:spPr>
          <a:xfrm rot="5400000">
            <a:off x="2000250" y="-400050"/>
            <a:ext cx="5638800" cy="7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97" name="Google Shape;97;p21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1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showMasterSp="0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4"/>
          <p:cNvSpPr txBox="1"/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Font typeface="Rockwell"/>
              <a:buNone/>
              <a:defRPr b="0"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" type="body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4"/>
          <p:cNvSpPr txBox="1"/>
          <p:nvPr>
            <p:ph idx="10" type="dt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1" type="ftr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42" name="Google Shape;42;p14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43" name="Google Shape;43;p14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14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14"/>
          <p:cNvSpPr txBox="1"/>
          <p:nvPr>
            <p:ph idx="12" type="sldNum"/>
          </p:nvPr>
        </p:nvSpPr>
        <p:spPr>
          <a:xfrm>
            <a:off x="843702" y="2506133"/>
            <a:ext cx="1188298" cy="720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" type="body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49" name="Google Shape;49;p15"/>
          <p:cNvSpPr txBox="1"/>
          <p:nvPr>
            <p:ph idx="2" type="body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0" name="Google Shape;50;p15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" type="body"/>
          </p:nvPr>
        </p:nvSpPr>
        <p:spPr>
          <a:xfrm>
            <a:off x="1066800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b="1" sz="20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56" name="Google Shape;56;p16"/>
          <p:cNvSpPr txBox="1"/>
          <p:nvPr>
            <p:ph idx="2" type="body"/>
          </p:nvPr>
        </p:nvSpPr>
        <p:spPr>
          <a:xfrm>
            <a:off x="1069848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7" name="Google Shape;57;p16"/>
          <p:cNvSpPr txBox="1"/>
          <p:nvPr>
            <p:ph idx="3" type="body"/>
          </p:nvPr>
        </p:nvSpPr>
        <p:spPr>
          <a:xfrm>
            <a:off x="6364224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b="1" sz="20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58" name="Google Shape;58;p16"/>
          <p:cNvSpPr txBox="1"/>
          <p:nvPr>
            <p:ph idx="4" type="body"/>
          </p:nvPr>
        </p:nvSpPr>
        <p:spPr>
          <a:xfrm>
            <a:off x="6364224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9" name="Google Shape;59;p16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showMasterSp="0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8"/>
          <p:cNvSpPr txBox="1"/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71" name="Google Shape;71;p18"/>
          <p:cNvSpPr txBox="1"/>
          <p:nvPr>
            <p:ph idx="2" type="body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/>
        </p:txBody>
      </p:sp>
      <p:sp>
        <p:nvSpPr>
          <p:cNvPr id="72" name="Google Shape;72;p18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4" name="Google Shape;74;p18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5" name="Google Shape;75;p1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9"/>
          <p:cNvSpPr txBox="1"/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/>
          <p:nvPr>
            <p:ph idx="2" type="pic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rgbClr val="E1DFDF"/>
          </a:solidFill>
          <a:ln>
            <a:noFill/>
          </a:ln>
        </p:spPr>
      </p:sp>
      <p:sp>
        <p:nvSpPr>
          <p:cNvPr id="82" name="Google Shape;82;p19"/>
          <p:cNvSpPr txBox="1"/>
          <p:nvPr>
            <p:ph idx="1" type="body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/>
        </p:txBody>
      </p:sp>
      <p:sp>
        <p:nvSpPr>
          <p:cNvPr id="83" name="Google Shape;83;p19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84" name="Google Shape;84;p19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5" name="Google Shape;85;p1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Google Shape;87;p19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  <a:defRPr b="0" i="0" sz="5400" u="none" cap="none" strike="noStrike"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25755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53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1496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496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496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496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496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4959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4959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grpSp>
        <p:nvGrpSpPr>
          <p:cNvPr id="10" name="Google Shape;10;p10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1" name="Google Shape;11;p10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1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" name="Google Shape;13;p10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/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</a:pPr>
            <a:r>
              <a:rPr lang="pt-BR" sz="3200"/>
              <a:t>PROPOSTAS E PRESCRIÇÕES CURRICULARES</a:t>
            </a:r>
            <a:endParaRPr sz="3200"/>
          </a:p>
        </p:txBody>
      </p:sp>
      <p:sp>
        <p:nvSpPr>
          <p:cNvPr id="105" name="Google Shape;105;p1"/>
          <p:cNvSpPr txBox="1"/>
          <p:nvPr>
            <p:ph idx="1" type="subTitle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Profª Drª Núria Hanglei Cacete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>
            <p:ph idx="4294967295" type="body"/>
          </p:nvPr>
        </p:nvSpPr>
        <p:spPr>
          <a:xfrm>
            <a:off x="1079157" y="675503"/>
            <a:ext cx="10058400" cy="45328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Os anos  de 1980</a:t>
            </a:r>
            <a:endParaRPr sz="1600"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Char char="▪"/>
            </a:pPr>
            <a:r>
              <a:rPr lang="pt-BR" sz="1600"/>
              <a:t>Proposta de Geografia para o 1 º grau Capa vermelha CENP/SE- anos 1980/1990 Elaborada por professores da rede estadual e universidades</a:t>
            </a:r>
            <a:r>
              <a:rPr lang="pt-BR"/>
              <a:t> –</a:t>
            </a:r>
            <a:r>
              <a:rPr lang="pt-BR" sz="1600"/>
              <a:t> contexto político e econômico – movimento de renovação da Geografia- Fim dos Estudos Sociais. Fim dos Guias curriculares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t/>
            </a:r>
            <a:endParaRPr sz="1600"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Char char="▪"/>
            </a:pPr>
            <a:r>
              <a:rPr lang="pt-BR" sz="1600"/>
              <a:t>“Década perdida” Brasil e América Latina crise econômica endividamento externo, hiperinflação, redução do PIB aumento das desigualdade sociais -1982 eleições Governadores.</a:t>
            </a:r>
            <a:endParaRPr/>
          </a:p>
          <a:p>
            <a:pPr indent="-9651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t/>
            </a:r>
            <a:endParaRPr sz="1600"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Char char="▪"/>
            </a:pPr>
            <a:r>
              <a:rPr lang="pt-BR" sz="1600"/>
              <a:t>Queda do Muro de Berlim Nova ordem Mundial.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t/>
            </a:r>
            <a:endParaRPr sz="1600"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Char char="▪"/>
            </a:pPr>
            <a:r>
              <a:rPr lang="pt-BR" sz="1600"/>
              <a:t>Eleições Presidenciais indiretas 1984 Tancredo Neves 1989 eleições diretas Collor de Mello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/>
          <p:nvPr>
            <p:ph idx="4294967295" type="body"/>
          </p:nvPr>
        </p:nvSpPr>
        <p:spPr>
          <a:xfrm>
            <a:off x="2133600" y="2120900"/>
            <a:ext cx="10058400" cy="40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Os anos de 1990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FMI BM ajuste neoliberal políticas compensatórias educação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Conferência Mundial sobre Educação para Todos” realizada em Jomtien / Tailândia, em março de 1990.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Relatório Delors 1998 diagnóstico do “contexto planetário de interdependência e globalização”, o papel da educação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Sistemas de avaliação SAEB Prova Brasil, SARESP, ENEM, SINAES 0- LDBEN nº 9394 /1996</a:t>
            </a:r>
            <a:endParaRPr sz="1800"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Passagem do estado executor para estado regulador/ avaliador.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PARÂMETROS CURRICULARES NACIONAIS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/>
          <p:nvPr>
            <p:ph idx="4294967295" type="body"/>
          </p:nvPr>
        </p:nvSpPr>
        <p:spPr>
          <a:xfrm>
            <a:off x="988541" y="881448"/>
            <a:ext cx="10058400" cy="51012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pt-BR"/>
              <a:t>Os anos 2000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Char char="▪"/>
            </a:pPr>
            <a:r>
              <a:rPr lang="pt-BR" sz="1600"/>
              <a:t>2001 Diretrizes curriculares nacionais para formação inicial de professores em nível superior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Char char="▪"/>
            </a:pPr>
            <a:r>
              <a:rPr lang="pt-BR" sz="1600"/>
              <a:t>2007/ 8 Currículo para a escola básica do Estado de SP Programa São Paulo faz Escola.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Char char="▪"/>
            </a:pPr>
            <a:r>
              <a:rPr lang="pt-BR" sz="1600"/>
              <a:t>2015 Inicio da formulação da BNCC Especialistas das SE e Universidades 2017 homologada a BNCC da Educação Infantil e Ensino Fundamental 2018 homologada BNCC do Ensino Médio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Char char="▪"/>
            </a:pPr>
            <a:r>
              <a:rPr lang="pt-BR" sz="1600"/>
              <a:t>BNCC tensionada pelos defensores da educação pública de qualidade socialmente referenciada ( organizações e sindicatos docentes X adequação do sistema educacional brasileiro às determinações do sistema mundial de produção em bases capitalistas. e ao ideário neoliberal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Char char="▪"/>
            </a:pPr>
            <a:r>
              <a:rPr lang="pt-BR" sz="1600"/>
              <a:t>Tensões: Restrições aos conteúdos por ventura ideologizados, assim como às questões filosóficas, sociológicas, de gênero e sexualidade ; Pressões exercidas pelos integrantes e simpatizantes do Movimento Escola Sem Partido e de segmentos religiosos fundamentalistas às disciplinas de Artes, Filosofia, História e Sociologia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/>
          <p:nvPr>
            <p:ph idx="4294967295" type="body"/>
          </p:nvPr>
        </p:nvSpPr>
        <p:spPr>
          <a:xfrm>
            <a:off x="0" y="477838"/>
            <a:ext cx="10515600" cy="5699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5000"/>
              <a:buNone/>
            </a:pPr>
            <a:r>
              <a:rPr lang="pt-BR" sz="1800"/>
              <a:t>Proposta CENP/SE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pt-BR" sz="1800"/>
              <a:t>Princípios para construção de conceitos: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pt-BR" sz="1800"/>
              <a:t>Realidade é ponto de partida e simultaneamente ponto de chegada -E a partir da realidade de cada um, rural, urbana, pobre, rica, privilegiada, marginalizada, que se pode entender o Brasil e o mundo atingindo níveis cada vez mais amplos de generalização.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pt-BR" sz="1800"/>
              <a:t>O confronto com essa realidade permite cada vez mais apreendê-la cada vez melhor dai a importância da observação do meio – da sua localização/representação.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pt-BR" sz="1800"/>
              <a:t>Abstrai-se em diversos níveis de complexidade, ao compreender-se a estrutura da realidade observada, informando-se por ela.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pt-BR" sz="1800"/>
              <a:t>generaliza-se quando se identificam, em outros lugares,  em outras situações, aquelas mesmas situações verificadas no nosso local, isto é, o que é comum aqui e lá. Dessa forma, pode-se compreender o que é, por exemplo, uma região industrial, seja em São Paulo, seja em outro centro industrial como Porto Alegre, Campinas, Singapura, Chicago.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pt-BR" sz="1800"/>
              <a:t>Essa generalização. implica a formulação de nexos explicativos entre um determinado lugar e outro, uma situação e outra resultando numa compreensão crítica;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pt-BR" sz="1800"/>
              <a:t>A compreensão crítica pelo qual se representam os elementos da realidade como estes se dão na prática </a:t>
            </a:r>
            <a:r>
              <a:rPr lang="pt-BR" sz="1800"/>
              <a:t>cotidiana</a:t>
            </a:r>
            <a:r>
              <a:rPr lang="pt-BR" sz="1800"/>
              <a:t>, com suas relações causais e circunstanciais resultantes das abstrações e das generalizações realizadas;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pt-BR" sz="1800"/>
              <a:t>O conhecimento portanto, se constrói num movimento contínuo entre o real aparente e o concreto pensado – síntese de múltiplas determinações. De posse desse conhecimento, pode-se ter .outra prática,  resultado de outra maneira de pensar e entender o mundo.</a:t>
            </a:r>
            <a:endParaRPr/>
          </a:p>
          <a:p>
            <a:pPr indent="-93011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/>
          <p:nvPr>
            <p:ph idx="4294967295" type="body"/>
          </p:nvPr>
        </p:nvSpPr>
        <p:spPr>
          <a:xfrm>
            <a:off x="0" y="206375"/>
            <a:ext cx="10515600" cy="5970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pt-BR" sz="1800"/>
              <a:t>Temas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rPr b="1" lang="pt-BR" sz="1800"/>
              <a:t>Tema l –Ciclo básico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rPr lang="pt-BR" sz="1800"/>
              <a:t> O lugar de vivência do aluno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A escola como espaço de relações</a:t>
            </a:r>
            <a:endParaRPr sz="1800"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Itinerário casa-escola e arredores da escola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rPr b="1" lang="pt-BR" sz="1800"/>
              <a:t>Tema ll – 3ª série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rPr lang="pt-BR" sz="1800"/>
              <a:t> A inserção do lugar do aluno no espaço brasileiro.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 Cidade e campo: locais de atividades características que marcam uma complementaridade no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rPr lang="pt-BR" sz="1800"/>
              <a:t>conjunto económico.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A natureza como fonte de recurso para suprir as necessidades da sociedade.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b="1" lang="pt-BR" sz="1800"/>
              <a:t>TEMA III -4ª série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rPr lang="pt-BR" sz="1800"/>
              <a:t> Cidade e campo: o elo através do trabalho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A relação sociedade/natureza se faz pela mediação do trabalho.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A produção do espaço na cidade e no campo.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</a:pPr>
            <a:r>
              <a:rPr lang="pt-BR" sz="1800"/>
              <a:t> As transformações na cidade e no campo ao longo do tempo.</a:t>
            </a:r>
            <a:endParaRPr/>
          </a:p>
          <a:p>
            <a:pPr indent="-85724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/>
          <p:nvPr>
            <p:ph idx="4294967295" type="body"/>
          </p:nvPr>
        </p:nvSpPr>
        <p:spPr>
          <a:xfrm>
            <a:off x="741405" y="140043"/>
            <a:ext cx="11450595" cy="60321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360"/>
              <a:buChar char="▪"/>
            </a:pPr>
            <a:r>
              <a:rPr lang="pt-BR" sz="1600"/>
              <a:t>TEMA IV - Quinta Série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Char char="▪"/>
            </a:pPr>
            <a:r>
              <a:rPr b="1" lang="pt-BR" sz="1600"/>
              <a:t>O processo de industrialização e a produção do espaço brasileiro</a:t>
            </a:r>
            <a:r>
              <a:rPr lang="pt-BR" sz="1600"/>
              <a:t>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1 - O processo de produção caracteriza-se pelo tipo de sociedade: o que fazemos e de que necessitamos para poder obter um produto na nossa realidade.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2 -A distribuição e a circulação da produção e das pessoas e o consumo da produção.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3 -A realidade brasileira no contexto mundial.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1.1 O trabalho humano como elo entre a natureza e a sociedade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1.2 A natureza enquanto recurso fundamental às atividades produtivas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1.3 A natureza, seus mecanismos próprio se sua inserção no processo de produção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1.4 Os instrumentos de trabalho como condição fundamental à transformação da natureza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1.5 A divisão do trabalho e a complementaridade entre indústrias nacionais e internacionais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1.6 As noções espaciais como suporte à compreensão da localização/circulação dos elementos da produção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1.7 Condições naturais, meios de produção e técnicas de plantio para o desenvolvimento da agropecuária capitalista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360"/>
              <a:buNone/>
            </a:pPr>
            <a:r>
              <a:rPr lang="pt-BR" sz="1600"/>
              <a:t>1.8 A organização do espaço rural, as relações de trabalho no campo e a vinculação da atividade agrícola com o todo da produção de base industrial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>
            <p:ph idx="4294967295" type="body"/>
          </p:nvPr>
        </p:nvSpPr>
        <p:spPr>
          <a:xfrm>
            <a:off x="749643" y="428368"/>
            <a:ext cx="11442357" cy="5743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pt-BR"/>
              <a:t>2.1 O consumo como mecanismo de reprodução/aumento da produção e do lucro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pt-BR"/>
              <a:t>2.2 Circulação de mercadorias como elo de integração entre espaços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pt-BR"/>
              <a:t>2.3 Concentração populacional e circulação diária de pessoas como decorrência da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pt-BR"/>
              <a:t>produção de base industrial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pt-BR"/>
              <a:t>2.4 Êxodo rural, movimentos migratórios e crescimento populacional urbano enquanto condição para o estabelecimento de excedente de mão-de-obra, rebaixamento de salários e aumento de lucros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pt-BR"/>
              <a:t>2.5 A organização do espaço urbano como uma expressão das relações estabelecidas entre produção, circulação de mercadorias, movimentos populacionais e consumo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>
            <p:ph idx="4294967295" type="body"/>
          </p:nvPr>
        </p:nvSpPr>
        <p:spPr>
          <a:xfrm>
            <a:off x="387178" y="576649"/>
            <a:ext cx="11804822" cy="5595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pt-BR"/>
              <a:t>3.1As multinacionais no Brasil como expressão de uma economia internacionalizada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pt-BR"/>
              <a:t>3.2 O papel do poder político na instalação/manutenção/reprodução do capitalismo mundial em território nacional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ipo de Madeira">
  <a:themeElements>
    <a:clrScheme name="Tipo de Madeira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2021-05-05T18:19:48Z</dcterms:created>
  <dc:creator>User</dc:creator>
</cp:coreProperties>
</file>