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9" r:id="rId5"/>
    <p:sldId id="270" r:id="rId6"/>
    <p:sldId id="271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14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7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69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94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0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93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40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3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5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15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49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9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Introdução à Ciência Política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Cristiane Lucena e Leandro Piquet</a:t>
            </a:r>
          </a:p>
        </p:txBody>
      </p:sp>
      <p:pic>
        <p:nvPicPr>
          <p:cNvPr id="4" name="Aula 5a">
            <a:hlinkClick r:id="" action="ppaction://media"/>
            <a:extLst>
              <a:ext uri="{FF2B5EF4-FFF2-40B4-BE49-F238E27FC236}">
                <a16:creationId xmlns:a16="http://schemas.microsoft.com/office/drawing/2014/main" id="{8ADFD561-349C-A946-B2AF-C9D186148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1581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Roteiro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Albert </a:t>
            </a:r>
            <a:r>
              <a:rPr lang="pt-BR" dirty="0" err="1"/>
              <a:t>Hirschman</a:t>
            </a:r>
            <a:endParaRPr lang="pt-BR" dirty="0"/>
          </a:p>
          <a:p>
            <a:pPr marL="742950" lvl="2" indent="-342900">
              <a:buFont typeface="Wingdings" charset="2"/>
              <a:buChar char="²"/>
            </a:pPr>
            <a:r>
              <a:rPr lang="pt-BR" sz="2800" i="1" dirty="0" err="1"/>
              <a:t>Exit</a:t>
            </a:r>
            <a:r>
              <a:rPr lang="pt-BR" sz="2800" i="1" dirty="0"/>
              <a:t>, </a:t>
            </a:r>
            <a:r>
              <a:rPr lang="pt-BR" sz="2800" i="1" dirty="0" err="1"/>
              <a:t>Voice</a:t>
            </a:r>
            <a:r>
              <a:rPr lang="pt-BR" sz="2800" i="1" dirty="0"/>
              <a:t>, </a:t>
            </a:r>
            <a:r>
              <a:rPr lang="pt-BR" sz="2800" i="1" dirty="0" err="1"/>
              <a:t>and</a:t>
            </a:r>
            <a:r>
              <a:rPr lang="pt-BR" sz="2800" i="1" dirty="0"/>
              <a:t> </a:t>
            </a:r>
            <a:r>
              <a:rPr lang="pt-BR" sz="2800" i="1" dirty="0" err="1"/>
              <a:t>Loyalty</a:t>
            </a:r>
            <a:endParaRPr lang="pt-BR" sz="2800" dirty="0"/>
          </a:p>
          <a:p>
            <a:pPr>
              <a:buNone/>
            </a:pPr>
            <a:endParaRPr lang="pt-BR" dirty="0"/>
          </a:p>
        </p:txBody>
      </p:sp>
      <p:pic>
        <p:nvPicPr>
          <p:cNvPr id="4" name="Aula 5b">
            <a:hlinkClick r:id="" action="ppaction://media"/>
            <a:extLst>
              <a:ext uri="{FF2B5EF4-FFF2-40B4-BE49-F238E27FC236}">
                <a16:creationId xmlns:a16="http://schemas.microsoft.com/office/drawing/2014/main" id="{50F087CD-048D-9A42-966D-928EDDED8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0473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 err="1"/>
              <a:t>Exit</a:t>
            </a:r>
            <a:r>
              <a:rPr lang="pt-BR" sz="4000" dirty="0"/>
              <a:t>, </a:t>
            </a:r>
            <a:r>
              <a:rPr lang="pt-BR" sz="4000" dirty="0" err="1"/>
              <a:t>Voice</a:t>
            </a:r>
            <a:r>
              <a:rPr lang="pt-BR" sz="4000" dirty="0"/>
              <a:t>, </a:t>
            </a:r>
            <a:r>
              <a:rPr lang="pt-BR" sz="4000" dirty="0" err="1"/>
              <a:t>and</a:t>
            </a:r>
            <a:r>
              <a:rPr lang="pt-BR" sz="4000" dirty="0"/>
              <a:t> </a:t>
            </a:r>
            <a:r>
              <a:rPr lang="pt-BR" sz="4000" dirty="0" err="1"/>
              <a:t>Loyalty</a:t>
            </a:r>
            <a:br>
              <a:rPr lang="pt-BR" sz="3200" dirty="0"/>
            </a:br>
            <a:r>
              <a:rPr lang="pt-BR" sz="3200" dirty="0"/>
              <a:t>Albert </a:t>
            </a:r>
            <a:r>
              <a:rPr lang="pt-BR" sz="3200" dirty="0" err="1"/>
              <a:t>Hirschman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Lapsos no comportamento racional, eficiente, virtuoso, ou funcional</a:t>
            </a:r>
          </a:p>
          <a:p>
            <a:r>
              <a:rPr lang="pt-BR" dirty="0"/>
              <a:t>Tolerância ao comportamento disfuncional</a:t>
            </a:r>
          </a:p>
          <a:p>
            <a:r>
              <a:rPr lang="pt-BR" dirty="0"/>
              <a:t>Forças sociais para reverter este comportamento:	</a:t>
            </a:r>
          </a:p>
          <a:p>
            <a:pPr lvl="1"/>
            <a:r>
              <a:rPr lang="pt-BR" dirty="0"/>
              <a:t>Saída</a:t>
            </a:r>
          </a:p>
          <a:p>
            <a:pPr lvl="1"/>
            <a:r>
              <a:rPr lang="pt-BR" dirty="0"/>
              <a:t>Voz</a:t>
            </a:r>
          </a:p>
        </p:txBody>
      </p:sp>
      <p:pic>
        <p:nvPicPr>
          <p:cNvPr id="4" name="Aula 5c">
            <a:hlinkClick r:id="" action="ppaction://media"/>
            <a:extLst>
              <a:ext uri="{FF2B5EF4-FFF2-40B4-BE49-F238E27FC236}">
                <a16:creationId xmlns:a16="http://schemas.microsoft.com/office/drawing/2014/main" id="{08A2BAA8-CC19-ED45-A16F-836901CE1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8400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9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Exit</a:t>
            </a:r>
            <a:r>
              <a:rPr lang="pt-BR" dirty="0"/>
              <a:t>, </a:t>
            </a:r>
            <a:r>
              <a:rPr lang="pt-BR" dirty="0" err="1"/>
              <a:t>Voice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Loyalty</a:t>
            </a:r>
            <a:br>
              <a:rPr lang="pt-BR" sz="3600" dirty="0"/>
            </a:br>
            <a:r>
              <a:rPr lang="pt-BR" sz="3600" dirty="0"/>
              <a:t>Albert </a:t>
            </a:r>
            <a:r>
              <a:rPr lang="pt-BR" sz="3600" dirty="0" err="1"/>
              <a:t>Hirschman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Saída → Economia</a:t>
            </a:r>
          </a:p>
          <a:p>
            <a:r>
              <a:rPr lang="pt-BR" dirty="0"/>
              <a:t>Voz → Ciência Política</a:t>
            </a:r>
          </a:p>
          <a:p>
            <a:pPr lvl="1"/>
            <a:r>
              <a:rPr lang="pt-BR" dirty="0"/>
              <a:t>Efeito gradual da “voz”</a:t>
            </a:r>
          </a:p>
          <a:p>
            <a:pPr lvl="1"/>
            <a:r>
              <a:rPr lang="pt-BR" dirty="0"/>
              <a:t>Mecanismo operacional da “saída”: mercado</a:t>
            </a:r>
          </a:p>
          <a:p>
            <a:pPr lvl="1"/>
            <a:r>
              <a:rPr lang="pt-BR" dirty="0"/>
              <a:t>O mecanismo de “saída” na política e o mecanismo da “voz” na economia</a:t>
            </a:r>
          </a:p>
          <a:p>
            <a:pPr lvl="2">
              <a:buFont typeface="Wingdings" pitchFamily="2" charset="2"/>
              <a:buChar char="Ø"/>
            </a:pPr>
            <a:r>
              <a:rPr lang="pt-BR" dirty="0"/>
              <a:t> deserção, traição</a:t>
            </a:r>
          </a:p>
        </p:txBody>
      </p:sp>
      <p:pic>
        <p:nvPicPr>
          <p:cNvPr id="4" name="Aula 5d">
            <a:hlinkClick r:id="" action="ppaction://media"/>
            <a:extLst>
              <a:ext uri="{FF2B5EF4-FFF2-40B4-BE49-F238E27FC236}">
                <a16:creationId xmlns:a16="http://schemas.microsoft.com/office/drawing/2014/main" id="{74A1322A-620F-0E47-9DFB-D16DF1165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5782" y="160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6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Saída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Na economia ortodoxa, a demanda é função do preço</a:t>
            </a:r>
          </a:p>
          <a:p>
            <a:r>
              <a:rPr lang="pt-BR" dirty="0"/>
              <a:t>Possibilidade de relacionar níveis distintos de demanda ao nível de qualidade do produto</a:t>
            </a:r>
          </a:p>
          <a:p>
            <a:pPr lvl="1"/>
            <a:r>
              <a:rPr lang="pt-BR" dirty="0"/>
              <a:t>Reação dos gestores a uma redução da demanda: melhora da qualidade, e não redução do preço</a:t>
            </a:r>
          </a:p>
        </p:txBody>
      </p:sp>
      <p:pic>
        <p:nvPicPr>
          <p:cNvPr id="4" name="Aula 5e">
            <a:hlinkClick r:id="" action="ppaction://media"/>
            <a:extLst>
              <a:ext uri="{FF2B5EF4-FFF2-40B4-BE49-F238E27FC236}">
                <a16:creationId xmlns:a16="http://schemas.microsoft.com/office/drawing/2014/main" id="{2A261FF2-3850-3147-BDEE-DABB7847B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0691" y="131849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Voz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dirty="0"/>
              <a:t>Voz enquanto um complemento ou um substituto para a opção de “saída”</a:t>
            </a:r>
          </a:p>
          <a:p>
            <a:r>
              <a:rPr lang="pt-BR" dirty="0"/>
              <a:t>O papel da “voz” cresce na medida em que as oportunidade de saída diminuem</a:t>
            </a:r>
          </a:p>
          <a:p>
            <a:pPr lvl="3">
              <a:buFont typeface="Wingdings" pitchFamily="2" charset="2"/>
              <a:buChar char="ü"/>
            </a:pPr>
            <a:r>
              <a:rPr lang="pt-BR" sz="2800" dirty="0"/>
              <a:t>A família, o estado, uma religião</a:t>
            </a:r>
          </a:p>
          <a:p>
            <a:pPr lvl="3">
              <a:buFont typeface="Wingdings" pitchFamily="2" charset="2"/>
              <a:buChar char="ü"/>
            </a:pPr>
            <a:r>
              <a:rPr lang="pt-BR" sz="2800" dirty="0"/>
              <a:t> Opção de “saída” quando o protesto (voz) falha</a:t>
            </a:r>
          </a:p>
          <a:p>
            <a:pPr lvl="3">
              <a:buFont typeface="Wingdings" pitchFamily="2" charset="2"/>
              <a:buChar char="ü"/>
            </a:pPr>
            <a:r>
              <a:rPr lang="pt-BR" sz="2800" dirty="0"/>
              <a:t>Incentivos para mobilização (Wilson 1980)</a:t>
            </a:r>
          </a:p>
        </p:txBody>
      </p:sp>
      <p:pic>
        <p:nvPicPr>
          <p:cNvPr id="4" name="Aula 5f">
            <a:hlinkClick r:id="" action="ppaction://media"/>
            <a:extLst>
              <a:ext uri="{FF2B5EF4-FFF2-40B4-BE49-F238E27FC236}">
                <a16:creationId xmlns:a16="http://schemas.microsoft.com/office/drawing/2014/main" id="{AE5FE01D-CCB1-A64D-91B2-B00615F92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5782" y="130463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Lealdade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Reduz a probabilidade da “saída”</a:t>
            </a:r>
          </a:p>
          <a:p>
            <a:pPr lvl="1"/>
            <a:r>
              <a:rPr lang="pt-BR" dirty="0"/>
              <a:t>Lealdade cria mais oportunidade para a “voz?”</a:t>
            </a:r>
          </a:p>
          <a:p>
            <a:r>
              <a:rPr lang="pt-BR" dirty="0"/>
              <a:t>A lealdade aumenta os custos da “saída”</a:t>
            </a:r>
          </a:p>
          <a:p>
            <a:pPr lvl="1"/>
            <a:r>
              <a:rPr lang="pt-BR" dirty="0"/>
              <a:t>Lealdade irracional (quando as instituições competidoras são muito semelhantes)</a:t>
            </a:r>
          </a:p>
          <a:p>
            <a:r>
              <a:rPr lang="pt-BR" dirty="0"/>
              <a:t>A lealdade e a noção de “ameaça de saída”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/>
              <a:t> O “boicote” como promessa de </a:t>
            </a:r>
            <a:r>
              <a:rPr lang="pt-BR" dirty="0" err="1"/>
              <a:t>re-entrada</a:t>
            </a:r>
            <a:endParaRPr lang="pt-BR" dirty="0"/>
          </a:p>
        </p:txBody>
      </p:sp>
      <p:pic>
        <p:nvPicPr>
          <p:cNvPr id="4" name="Aula 5g">
            <a:hlinkClick r:id="" action="ppaction://media"/>
            <a:extLst>
              <a:ext uri="{FF2B5EF4-FFF2-40B4-BE49-F238E27FC236}">
                <a16:creationId xmlns:a16="http://schemas.microsoft.com/office/drawing/2014/main" id="{31D9984A-6B1E-D34B-A962-7F161CA7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327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0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9448</TotalTime>
  <Words>260</Words>
  <Application>Microsoft Macintosh PowerPoint</Application>
  <PresentationFormat>Apresentação na tela (4:3)</PresentationFormat>
  <Paragraphs>41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 Theme</vt:lpstr>
      <vt:lpstr>Introdução à Ciência Política</vt:lpstr>
      <vt:lpstr>Roteiro</vt:lpstr>
      <vt:lpstr>Exit, Voice, and Loyalty Albert Hirschman</vt:lpstr>
      <vt:lpstr>Exit, Voice, and Loyalty Albert Hirschman</vt:lpstr>
      <vt:lpstr>Saída</vt:lpstr>
      <vt:lpstr>Voz</vt:lpstr>
      <vt:lpstr>Lealdade</vt:lpstr>
    </vt:vector>
  </TitlesOfParts>
  <Company>University of Sao Paulo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de Relacoes Internacionais: Teorias Avancadas</dc:title>
  <dc:creator>Cristiane Lucena</dc:creator>
  <cp:lastModifiedBy>Cristiane</cp:lastModifiedBy>
  <cp:revision>145</cp:revision>
  <dcterms:created xsi:type="dcterms:W3CDTF">2012-08-17T19:15:05Z</dcterms:created>
  <dcterms:modified xsi:type="dcterms:W3CDTF">2022-05-05T15:05:20Z</dcterms:modified>
</cp:coreProperties>
</file>