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81" r:id="rId5"/>
    <p:sldId id="267" r:id="rId6"/>
    <p:sldId id="27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691"/>
  </p:normalViewPr>
  <p:slideViewPr>
    <p:cSldViewPr snapToGrid="0" snapToObjects="1">
      <p:cViewPr varScale="1">
        <p:scale>
          <a:sx n="83" d="100"/>
          <a:sy n="83" d="100"/>
        </p:scale>
        <p:origin x="13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67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69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94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1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0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93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40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13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5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15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49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26D7-BF34-0745-97FD-1ECCE03FCE5A}" type="datetimeFigureOut">
              <a:rPr lang="en-US" smtClean="0"/>
              <a:pPr/>
              <a:t>5/5/22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A8800-1DE3-A240-B7ED-7B29236D82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91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Introdução à Ciência Política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Cristiane Lucena e Leandro Piquet</a:t>
            </a:r>
          </a:p>
        </p:txBody>
      </p:sp>
      <p:pic>
        <p:nvPicPr>
          <p:cNvPr id="4" name="Aula 4a">
            <a:hlinkClick r:id="" action="ppaction://media"/>
            <a:extLst>
              <a:ext uri="{FF2B5EF4-FFF2-40B4-BE49-F238E27FC236}">
                <a16:creationId xmlns:a16="http://schemas.microsoft.com/office/drawing/2014/main" id="{6C8DCEF4-4365-AD46-AFD7-8FC2F99F4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9600" y="1438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Roteiro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 err="1"/>
              <a:t>Mancur</a:t>
            </a:r>
            <a:r>
              <a:rPr lang="pt-BR" dirty="0"/>
              <a:t> </a:t>
            </a:r>
            <a:r>
              <a:rPr lang="pt-BR" dirty="0" err="1"/>
              <a:t>Olson</a:t>
            </a:r>
            <a:endParaRPr lang="pt-BR" dirty="0"/>
          </a:p>
          <a:p>
            <a:pPr lvl="1"/>
            <a:r>
              <a:rPr lang="pt-BR" i="1" dirty="0"/>
              <a:t>The </a:t>
            </a:r>
            <a:r>
              <a:rPr lang="pt-BR" i="1" dirty="0" err="1"/>
              <a:t>Logic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Collective</a:t>
            </a:r>
            <a:r>
              <a:rPr lang="pt-BR" i="1" dirty="0"/>
              <a:t> </a:t>
            </a:r>
            <a:r>
              <a:rPr lang="pt-BR" i="1" dirty="0" err="1"/>
              <a:t>Action</a:t>
            </a:r>
            <a:r>
              <a:rPr lang="pt-BR" i="1" dirty="0"/>
              <a:t> (1971)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Hale</a:t>
            </a:r>
            <a:r>
              <a:rPr lang="pt-BR" dirty="0"/>
              <a:t>, </a:t>
            </a:r>
            <a:r>
              <a:rPr lang="pt-BR" dirty="0" err="1"/>
              <a:t>Held</a:t>
            </a:r>
            <a:r>
              <a:rPr lang="pt-BR" dirty="0"/>
              <a:t> e Young</a:t>
            </a:r>
          </a:p>
          <a:p>
            <a:pPr lvl="1"/>
            <a:r>
              <a:rPr lang="pt-BR" dirty="0"/>
              <a:t> </a:t>
            </a:r>
            <a:r>
              <a:rPr lang="pt-BR" i="1" dirty="0" err="1"/>
              <a:t>Gridlock</a:t>
            </a:r>
            <a:r>
              <a:rPr lang="pt-BR" i="1" dirty="0"/>
              <a:t> (2013)</a:t>
            </a:r>
            <a:endParaRPr lang="pt-BR" dirty="0"/>
          </a:p>
          <a:p>
            <a:pPr lvl="2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4" name="Aula 4b">
            <a:hlinkClick r:id="" action="ppaction://media"/>
            <a:extLst>
              <a:ext uri="{FF2B5EF4-FFF2-40B4-BE49-F238E27FC236}">
                <a16:creationId xmlns:a16="http://schemas.microsoft.com/office/drawing/2014/main" id="{19960BF8-79E5-7140-A1ED-A435917C8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6291" y="160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/>
              <a:t>The </a:t>
            </a:r>
            <a:r>
              <a:rPr lang="pt-BR" sz="4000" dirty="0" err="1"/>
              <a:t>Logic</a:t>
            </a:r>
            <a:r>
              <a:rPr lang="pt-BR" sz="4000" dirty="0"/>
              <a:t> </a:t>
            </a:r>
            <a:r>
              <a:rPr lang="pt-BR" sz="4000" dirty="0" err="1"/>
              <a:t>of</a:t>
            </a:r>
            <a:r>
              <a:rPr lang="pt-BR" sz="4000" dirty="0"/>
              <a:t> </a:t>
            </a:r>
            <a:r>
              <a:rPr lang="pt-BR" sz="4000" dirty="0" err="1"/>
              <a:t>Collective</a:t>
            </a:r>
            <a:r>
              <a:rPr lang="pt-BR" sz="4000" dirty="0"/>
              <a:t> </a:t>
            </a:r>
            <a:r>
              <a:rPr lang="pt-BR" sz="4000" dirty="0" err="1"/>
              <a:t>Action</a:t>
            </a:r>
            <a:br>
              <a:rPr lang="pt-BR" sz="3200" dirty="0"/>
            </a:br>
            <a:r>
              <a:rPr lang="pt-BR" sz="3200" dirty="0" err="1"/>
              <a:t>Mancur</a:t>
            </a:r>
            <a:r>
              <a:rPr lang="pt-BR" sz="3200" dirty="0"/>
              <a:t> </a:t>
            </a:r>
            <a:r>
              <a:rPr lang="pt-BR" sz="3200" dirty="0" err="1"/>
              <a:t>Olson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sz="2800" dirty="0"/>
              <a:t>Tamanho e comportamento dos grupos</a:t>
            </a:r>
          </a:p>
          <a:p>
            <a:r>
              <a:rPr lang="pt-BR" sz="2800" dirty="0"/>
              <a:t>Organizações buscam interesses comuns</a:t>
            </a:r>
          </a:p>
          <a:p>
            <a:r>
              <a:rPr lang="pt-BR" sz="2800" dirty="0"/>
              <a:t>Exemplos de organizações:</a:t>
            </a:r>
          </a:p>
          <a:p>
            <a:pPr lvl="1"/>
            <a:r>
              <a:rPr lang="pt-BR" sz="2400" dirty="0"/>
              <a:t>O mercado, o estado, o sindicato, a firma</a:t>
            </a:r>
          </a:p>
          <a:p>
            <a:r>
              <a:rPr lang="pt-BR" sz="2800" dirty="0"/>
              <a:t>A teoria tradicional</a:t>
            </a:r>
          </a:p>
        </p:txBody>
      </p:sp>
      <p:pic>
        <p:nvPicPr>
          <p:cNvPr id="4" name="Aula 4c">
            <a:hlinkClick r:id="" action="ppaction://media"/>
            <a:extLst>
              <a:ext uri="{FF2B5EF4-FFF2-40B4-BE49-F238E27FC236}">
                <a16:creationId xmlns:a16="http://schemas.microsoft.com/office/drawing/2014/main" id="{74EB817C-F61B-5843-85D3-D926B31B4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9762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9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Bens Públicos e Ação Coletiva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i="1" dirty="0"/>
          </a:p>
          <a:p>
            <a:pPr lvl="1"/>
            <a:r>
              <a:rPr lang="pt-BR" dirty="0"/>
              <a:t>Definição de bens públicos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BR" dirty="0"/>
              <a:t>Impossibilidade de exclusão 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BR" dirty="0"/>
              <a:t>Consumo </a:t>
            </a:r>
            <a:r>
              <a:rPr lang="pt-BR" dirty="0" err="1"/>
              <a:t>não-rival</a:t>
            </a:r>
            <a:endParaRPr lang="pt-BR" dirty="0"/>
          </a:p>
          <a:p>
            <a:pPr lvl="1"/>
            <a:r>
              <a:rPr lang="pt-BR" dirty="0"/>
              <a:t>O comportamento do “carona”</a:t>
            </a:r>
          </a:p>
          <a:p>
            <a:pPr lvl="1"/>
            <a:r>
              <a:rPr lang="pt-BR" dirty="0"/>
              <a:t>O dilema da ação coletiva enquanto falha do mercado</a:t>
            </a:r>
          </a:p>
        </p:txBody>
      </p:sp>
      <p:pic>
        <p:nvPicPr>
          <p:cNvPr id="4" name="Aula 4d">
            <a:hlinkClick r:id="" action="ppaction://media"/>
            <a:extLst>
              <a:ext uri="{FF2B5EF4-FFF2-40B4-BE49-F238E27FC236}">
                <a16:creationId xmlns:a16="http://schemas.microsoft.com/office/drawing/2014/main" id="{2039B9BE-B064-EA45-B9AB-662E2EF9A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2820" y="160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5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9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The </a:t>
            </a:r>
            <a:r>
              <a:rPr lang="pt-BR" sz="3600" dirty="0" err="1"/>
              <a:t>Logic</a:t>
            </a:r>
            <a:r>
              <a:rPr lang="pt-BR" sz="3600" dirty="0"/>
              <a:t> </a:t>
            </a:r>
            <a:r>
              <a:rPr lang="pt-BR" sz="3600" dirty="0" err="1"/>
              <a:t>of</a:t>
            </a:r>
            <a:r>
              <a:rPr lang="pt-BR" sz="3600" dirty="0"/>
              <a:t> </a:t>
            </a:r>
            <a:r>
              <a:rPr lang="pt-BR" sz="3600" dirty="0" err="1"/>
              <a:t>Collective</a:t>
            </a:r>
            <a:r>
              <a:rPr lang="pt-BR" sz="3600" dirty="0"/>
              <a:t> </a:t>
            </a:r>
            <a:r>
              <a:rPr lang="pt-BR" sz="3600" dirty="0" err="1"/>
              <a:t>Action</a:t>
            </a:r>
            <a:br>
              <a:rPr lang="pt-BR" sz="3600" dirty="0"/>
            </a:br>
            <a:r>
              <a:rPr lang="pt-BR" sz="3600" dirty="0" err="1"/>
              <a:t>Mancur</a:t>
            </a:r>
            <a:r>
              <a:rPr lang="pt-BR" sz="3600" dirty="0"/>
              <a:t> </a:t>
            </a:r>
            <a:r>
              <a:rPr lang="pt-BR" sz="3600" dirty="0" err="1"/>
              <a:t>Olson</a:t>
            </a:r>
            <a:endParaRPr lang="pt-B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sz="2800" dirty="0"/>
              <a:t>Tendência de grupos numerosos a produzir quantidades subótimas do bem público</a:t>
            </a:r>
          </a:p>
          <a:p>
            <a:r>
              <a:rPr lang="pt-BR" sz="2800" dirty="0"/>
              <a:t>Grupos excludentes e inclusivos</a:t>
            </a:r>
          </a:p>
          <a:p>
            <a:pPr lvl="1"/>
            <a:r>
              <a:rPr lang="pt-BR" sz="2400" dirty="0"/>
              <a:t>Natureza do objetivo do grupo</a:t>
            </a:r>
          </a:p>
          <a:p>
            <a:r>
              <a:rPr lang="pt-BR" sz="2800" dirty="0"/>
              <a:t>Tamanho do grupo e o papel da reputação</a:t>
            </a:r>
          </a:p>
          <a:p>
            <a:pPr lvl="2"/>
            <a:r>
              <a:rPr lang="pt-BR" dirty="0"/>
              <a:t>Custos organizacionais</a:t>
            </a:r>
          </a:p>
        </p:txBody>
      </p:sp>
      <p:pic>
        <p:nvPicPr>
          <p:cNvPr id="4" name="Aula 4e">
            <a:hlinkClick r:id="" action="ppaction://media"/>
            <a:extLst>
              <a:ext uri="{FF2B5EF4-FFF2-40B4-BE49-F238E27FC236}">
                <a16:creationId xmlns:a16="http://schemas.microsoft.com/office/drawing/2014/main" id="{F8043DDE-E422-D14A-9E95-5B5CEF78D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3783" y="1417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1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Grupos e  Bens Públicos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sz="2800" dirty="0"/>
              <a:t>Grupos privilegiados</a:t>
            </a:r>
          </a:p>
          <a:p>
            <a:r>
              <a:rPr lang="pt-BR" sz="2800" dirty="0"/>
              <a:t>Grupos intermediários</a:t>
            </a:r>
          </a:p>
          <a:p>
            <a:pPr lvl="1"/>
            <a:r>
              <a:rPr lang="pt-BR" sz="2400" dirty="0"/>
              <a:t>A ação coletiva pode ou não ocorrer, ela depende de coordenação e organização</a:t>
            </a:r>
          </a:p>
          <a:p>
            <a:r>
              <a:rPr lang="pt-BR" sz="2800" dirty="0"/>
              <a:t>Grupos latentes</a:t>
            </a:r>
          </a:p>
          <a:p>
            <a:pPr lvl="1"/>
            <a:r>
              <a:rPr lang="pt-BR" sz="2400" dirty="0"/>
              <a:t>Incentivos positivos ou negativos, i.e. mecanismo de indução ou coerção</a:t>
            </a:r>
          </a:p>
          <a:p>
            <a:pPr lvl="1"/>
            <a:r>
              <a:rPr lang="pt-BR" sz="2400"/>
              <a:t>Papel dos incentivos seletivos</a:t>
            </a:r>
          </a:p>
          <a:p>
            <a:pPr lvl="1"/>
            <a:endParaRPr lang="pt-BR" sz="2400" dirty="0"/>
          </a:p>
        </p:txBody>
      </p:sp>
      <p:pic>
        <p:nvPicPr>
          <p:cNvPr id="4" name="Aula 4f">
            <a:hlinkClick r:id="" action="ppaction://media"/>
            <a:extLst>
              <a:ext uri="{FF2B5EF4-FFF2-40B4-BE49-F238E27FC236}">
                <a16:creationId xmlns:a16="http://schemas.microsoft.com/office/drawing/2014/main" id="{F0E6C36D-1DCA-F94B-8D64-7E1E7B9C4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285" y="1600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1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15308</TotalTime>
  <Words>174</Words>
  <Application>Microsoft Macintosh PowerPoint</Application>
  <PresentationFormat>Apresentação na tela (4:3)</PresentationFormat>
  <Paragraphs>38</Paragraphs>
  <Slides>6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Office Theme</vt:lpstr>
      <vt:lpstr>Introdução à Ciência Política</vt:lpstr>
      <vt:lpstr>Roteiro</vt:lpstr>
      <vt:lpstr>The Logic of Collective Action Mancur Olson</vt:lpstr>
      <vt:lpstr>Bens Públicos e Ação Coletiva</vt:lpstr>
      <vt:lpstr>The Logic of Collective Action Mancur Olson</vt:lpstr>
      <vt:lpstr>Grupos e  Bens Públicos</vt:lpstr>
    </vt:vector>
  </TitlesOfParts>
  <Company>University of Sao Paulo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de Relacoes Internacionais: Teorias Avancadas</dc:title>
  <dc:creator>Cristiane Lucena</dc:creator>
  <cp:lastModifiedBy>Cristiane</cp:lastModifiedBy>
  <cp:revision>184</cp:revision>
  <dcterms:created xsi:type="dcterms:W3CDTF">2012-08-17T19:15:05Z</dcterms:created>
  <dcterms:modified xsi:type="dcterms:W3CDTF">2022-05-05T15:04:13Z</dcterms:modified>
</cp:coreProperties>
</file>