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1" r:id="rId4"/>
    <p:sldId id="266" r:id="rId5"/>
    <p:sldId id="267" r:id="rId6"/>
    <p:sldId id="269" r:id="rId7"/>
    <p:sldId id="275" r:id="rId8"/>
    <p:sldId id="276" r:id="rId9"/>
    <p:sldId id="278" r:id="rId10"/>
    <p:sldId id="280" r:id="rId11"/>
    <p:sldId id="279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87"/>
    <p:restoredTop sz="94691"/>
  </p:normalViewPr>
  <p:slideViewPr>
    <p:cSldViewPr snapToGrid="0" snapToObjects="1">
      <p:cViewPr varScale="1">
        <p:scale>
          <a:sx n="83" d="100"/>
          <a:sy n="83" d="100"/>
        </p:scale>
        <p:origin x="10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5676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9699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20946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29218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5007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1935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3403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513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151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8151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44494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F26D7-BF34-0745-97FD-1ECCE03FCE5A}" type="datetimeFigureOut">
              <a:rPr lang="en-US" smtClean="0"/>
              <a:pPr/>
              <a:t>5/5/22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A8800-1DE3-A240-B7ED-7B29236D82D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191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Introdução à Ciência Política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Cristiane Lucena e Leandro Piquet</a:t>
            </a:r>
          </a:p>
        </p:txBody>
      </p:sp>
      <p:pic>
        <p:nvPicPr>
          <p:cNvPr id="4" name="Aula 3a">
            <a:hlinkClick r:id="" action="ppaction://media"/>
            <a:extLst>
              <a:ext uri="{FF2B5EF4-FFF2-40B4-BE49-F238E27FC236}">
                <a16:creationId xmlns:a16="http://schemas.microsoft.com/office/drawing/2014/main" id="{97ECBD37-0B65-C94F-8ECD-BA71F0516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7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dirty="0"/>
              <a:t>Transição de Ordens Limitadas para </a:t>
            </a:r>
            <a:br>
              <a:rPr lang="pt-BR" sz="3600" dirty="0"/>
            </a:br>
            <a:r>
              <a:rPr lang="pt-BR" sz="3600" dirty="0"/>
              <a:t>Ordens Abertas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sz="2800" dirty="0"/>
              <a:t>Mecanismos de transição:</a:t>
            </a:r>
          </a:p>
          <a:p>
            <a:pPr marL="971550" lvl="1" indent="-514350">
              <a:buFont typeface="+mj-lt"/>
              <a:buAutoNum type="arabicParenR"/>
            </a:pPr>
            <a:r>
              <a:rPr lang="pt-BR" sz="2400" dirty="0"/>
              <a:t>Mecanismo fiscal</a:t>
            </a:r>
          </a:p>
          <a:p>
            <a:pPr marL="971550" lvl="1" indent="-514350">
              <a:buFont typeface="+mj-lt"/>
              <a:buAutoNum type="arabicParenR"/>
            </a:pPr>
            <a:r>
              <a:rPr lang="pt-BR" sz="2400" dirty="0"/>
              <a:t>Mecanismo de representação</a:t>
            </a:r>
          </a:p>
          <a:p>
            <a:pPr marL="971550" lvl="1" indent="-514350">
              <a:buFont typeface="+mj-lt"/>
              <a:buAutoNum type="arabicParenR"/>
            </a:pPr>
            <a:r>
              <a:rPr lang="pt-BR" sz="2400" dirty="0"/>
              <a:t>Mecanismo de competição internacional, militar e econômica</a:t>
            </a:r>
          </a:p>
        </p:txBody>
      </p:sp>
      <p:pic>
        <p:nvPicPr>
          <p:cNvPr id="4" name="Aula 3i">
            <a:hlinkClick r:id="" action="ppaction://media"/>
            <a:extLst>
              <a:ext uri="{FF2B5EF4-FFF2-40B4-BE49-F238E27FC236}">
                <a16:creationId xmlns:a16="http://schemas.microsoft.com/office/drawing/2014/main" id="{2575B59C-0E18-C448-82B2-FDFE224F6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9141" y="1600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8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Conclusão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2800" dirty="0"/>
          </a:p>
          <a:p>
            <a:r>
              <a:rPr lang="pt-BR" sz="2800" dirty="0"/>
              <a:t>Sociedades economicamente e politicamente competitivas não existem sem que tenhamos acesso aberto a formas organizacionais</a:t>
            </a:r>
          </a:p>
          <a:p>
            <a:r>
              <a:rPr lang="pt-BR" sz="2800" dirty="0"/>
              <a:t>Entender como sociedades mantiveram acesso aberto a formas organizacionais é a chave para a compreensão do desenvolvimento moderno</a:t>
            </a:r>
          </a:p>
        </p:txBody>
      </p:sp>
      <p:pic>
        <p:nvPicPr>
          <p:cNvPr id="4" name="Aula 3j">
            <a:hlinkClick r:id="" action="ppaction://media"/>
            <a:extLst>
              <a:ext uri="{FF2B5EF4-FFF2-40B4-BE49-F238E27FC236}">
                <a16:creationId xmlns:a16="http://schemas.microsoft.com/office/drawing/2014/main" id="{E3F044A7-23F7-0B4E-BDAC-4EEBCB559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3271" y="12879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8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Roteiro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pt-BR" dirty="0"/>
          </a:p>
          <a:p>
            <a:r>
              <a:rPr lang="pt-BR" sz="2800" dirty="0"/>
              <a:t>Douglass North, Joseph Wallis, e Barry </a:t>
            </a:r>
            <a:r>
              <a:rPr lang="pt-BR" sz="2800" dirty="0" err="1"/>
              <a:t>Weingast</a:t>
            </a:r>
            <a:r>
              <a:rPr lang="pt-BR" sz="2800" dirty="0"/>
              <a:t> (2006)</a:t>
            </a:r>
          </a:p>
          <a:p>
            <a:pPr lvl="1"/>
            <a:r>
              <a:rPr lang="pt-BR" sz="2400" i="1" dirty="0" err="1"/>
              <a:t>Violence</a:t>
            </a:r>
            <a:r>
              <a:rPr lang="pt-BR" sz="2400" i="1" dirty="0"/>
              <a:t> </a:t>
            </a:r>
            <a:r>
              <a:rPr lang="pt-BR" sz="2400" i="1" dirty="0" err="1"/>
              <a:t>and</a:t>
            </a:r>
            <a:r>
              <a:rPr lang="pt-BR" sz="2400" i="1" dirty="0"/>
              <a:t> Social </a:t>
            </a:r>
            <a:r>
              <a:rPr lang="pt-BR" sz="2400" i="1" dirty="0" err="1"/>
              <a:t>Orders</a:t>
            </a:r>
            <a:r>
              <a:rPr lang="pt-BR" sz="2400" i="1" dirty="0"/>
              <a:t> </a:t>
            </a:r>
            <a:r>
              <a:rPr lang="pt-BR" sz="2400" dirty="0"/>
              <a:t>(2009)</a:t>
            </a:r>
          </a:p>
          <a:p>
            <a:pPr marL="1200150" lvl="3" indent="-342900">
              <a:buSzPct val="70000"/>
              <a:buFont typeface="Wingdings" charset="2"/>
              <a:buChar char="²"/>
            </a:pPr>
            <a:r>
              <a:rPr lang="pt-BR" i="1" dirty="0"/>
              <a:t>A Conceptual Framework for </a:t>
            </a:r>
            <a:r>
              <a:rPr lang="pt-BR" i="1" dirty="0" err="1"/>
              <a:t>Interpreting</a:t>
            </a:r>
            <a:r>
              <a:rPr lang="pt-BR" i="1" dirty="0"/>
              <a:t> </a:t>
            </a:r>
            <a:r>
              <a:rPr lang="pt-BR" i="1" dirty="0" err="1"/>
              <a:t>Recorded</a:t>
            </a:r>
            <a:r>
              <a:rPr lang="pt-BR" i="1" dirty="0"/>
              <a:t> </a:t>
            </a:r>
            <a:r>
              <a:rPr lang="pt-BR" i="1" dirty="0" err="1"/>
              <a:t>Human</a:t>
            </a:r>
            <a:r>
              <a:rPr lang="pt-BR" i="1" dirty="0"/>
              <a:t> </a:t>
            </a:r>
            <a:r>
              <a:rPr lang="pt-BR" i="1" dirty="0" err="1"/>
              <a:t>History</a:t>
            </a:r>
            <a:endParaRPr lang="pt-BR" dirty="0"/>
          </a:p>
          <a:p>
            <a:endParaRPr lang="pt-BR" sz="2800" dirty="0"/>
          </a:p>
          <a:p>
            <a:r>
              <a:rPr lang="pt-BR" sz="2800" dirty="0"/>
              <a:t>Lee </a:t>
            </a:r>
            <a:r>
              <a:rPr lang="pt-BR" sz="2800" dirty="0" err="1"/>
              <a:t>Alston</a:t>
            </a:r>
            <a:r>
              <a:rPr lang="pt-BR" sz="2800" dirty="0"/>
              <a:t>, Marcus André Melo, Bernardo Mueller, e Carlos Pereira (2016)</a:t>
            </a:r>
          </a:p>
          <a:p>
            <a:pPr lvl="1"/>
            <a:r>
              <a:rPr lang="pt-BR" sz="2400" i="1" dirty="0" err="1"/>
              <a:t>Brazil</a:t>
            </a:r>
            <a:r>
              <a:rPr lang="pt-BR" sz="2400" i="1" dirty="0"/>
              <a:t> in </a:t>
            </a:r>
            <a:r>
              <a:rPr lang="pt-BR" sz="2400" i="1" dirty="0" err="1"/>
              <a:t>Transition</a:t>
            </a:r>
            <a:r>
              <a:rPr lang="pt-BR" sz="2400" i="1" dirty="0"/>
              <a:t>: </a:t>
            </a:r>
            <a:r>
              <a:rPr lang="pt-BR" sz="2400" i="1" dirty="0" err="1"/>
              <a:t>Beliefs</a:t>
            </a:r>
            <a:r>
              <a:rPr lang="pt-BR" sz="2400" i="1" dirty="0"/>
              <a:t>, </a:t>
            </a:r>
            <a:r>
              <a:rPr lang="pt-BR" sz="2400" i="1" dirty="0" err="1"/>
              <a:t>Leadership</a:t>
            </a:r>
            <a:r>
              <a:rPr lang="pt-BR" sz="2400" i="1" dirty="0"/>
              <a:t> </a:t>
            </a:r>
            <a:r>
              <a:rPr lang="pt-BR" sz="2400" i="1" dirty="0" err="1"/>
              <a:t>and</a:t>
            </a:r>
            <a:r>
              <a:rPr lang="pt-BR" sz="2400" i="1" dirty="0"/>
              <a:t> </a:t>
            </a:r>
            <a:r>
              <a:rPr lang="pt-BR" sz="2400" i="1" dirty="0" err="1"/>
              <a:t>Institutional</a:t>
            </a:r>
            <a:r>
              <a:rPr lang="pt-BR" sz="2400" i="1" dirty="0"/>
              <a:t> </a:t>
            </a:r>
            <a:r>
              <a:rPr lang="pt-BR" sz="2400" i="1" dirty="0" err="1"/>
              <a:t>Change</a:t>
            </a:r>
            <a:endParaRPr lang="pt-BR" sz="2400" i="1" dirty="0"/>
          </a:p>
          <a:p>
            <a:endParaRPr lang="pt-BR" sz="2800" dirty="0"/>
          </a:p>
          <a:p>
            <a:pPr>
              <a:buNone/>
            </a:pPr>
            <a:endParaRPr lang="pt-BR" dirty="0"/>
          </a:p>
        </p:txBody>
      </p:sp>
      <p:pic>
        <p:nvPicPr>
          <p:cNvPr id="4" name="Aula 3b">
            <a:hlinkClick r:id="" action="ppaction://media"/>
            <a:extLst>
              <a:ext uri="{FF2B5EF4-FFF2-40B4-BE49-F238E27FC236}">
                <a16:creationId xmlns:a16="http://schemas.microsoft.com/office/drawing/2014/main" id="{F4A64474-D69F-0E46-AE7F-483A16C1A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1557" y="14176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2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9AFAE-9CC6-194C-896E-A72963052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F3256B-5339-2B44-9665-761E6445E6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8654" y="1918952"/>
            <a:ext cx="3696236" cy="40568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3861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8565"/>
            <a:ext cx="8229600" cy="1143000"/>
          </a:xfrm>
        </p:spPr>
        <p:txBody>
          <a:bodyPr>
            <a:normAutofit/>
          </a:bodyPr>
          <a:lstStyle/>
          <a:p>
            <a:pPr lvl="2" algn="ctr" defTabSz="457200" rtl="0">
              <a:spcBef>
                <a:spcPct val="0"/>
              </a:spcBef>
            </a:pPr>
            <a:r>
              <a:rPr lang="pt-BR" sz="3600" i="1" dirty="0"/>
              <a:t>Interpreting Recorded Human History</a:t>
            </a:r>
            <a:br>
              <a:rPr lang="pt-BR" dirty="0"/>
            </a:br>
            <a:r>
              <a:rPr lang="pt-BR" sz="2800" dirty="0"/>
              <a:t>North, Wallis, e Weingast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Teoria integrada da economia e da política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Papel principal das ordens sociais de “acesso limitado:”</a:t>
            </a:r>
          </a:p>
          <a:p>
            <a:pPr marL="1371600" lvl="2" indent="-457200">
              <a:buFont typeface="+mj-lt"/>
              <a:buAutoNum type="arabicPeriod"/>
            </a:pPr>
            <a:r>
              <a:rPr lang="pt-BR" dirty="0"/>
              <a:t>Controlar a violência</a:t>
            </a:r>
          </a:p>
          <a:p>
            <a:pPr marL="1371600" lvl="2" indent="-457200">
              <a:buFont typeface="+mj-lt"/>
              <a:buAutoNum type="arabicPeriod"/>
            </a:pPr>
            <a:r>
              <a:rPr lang="pt-BR" dirty="0"/>
              <a:t>Prover ordem</a:t>
            </a:r>
          </a:p>
          <a:p>
            <a:pPr marL="1371600" lvl="2" indent="-457200">
              <a:buFont typeface="+mj-lt"/>
              <a:buAutoNum type="arabicPeriod"/>
            </a:pPr>
            <a:r>
              <a:rPr lang="pt-BR" dirty="0"/>
              <a:t>Fomentar níveis mais altos de produção, através da especialização e da troca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617A28-DCCB-A540-B244-0507EC620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091" y="2325929"/>
            <a:ext cx="1051517" cy="1006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ED99A-DB7F-1C4E-A0A3-EAE931B8B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1348" y="2325929"/>
            <a:ext cx="1055499" cy="1006207"/>
          </a:xfrm>
          <a:prstGeom prst="rect">
            <a:avLst/>
          </a:prstGeom>
        </p:spPr>
      </p:pic>
      <p:pic>
        <p:nvPicPr>
          <p:cNvPr id="8" name="Aula 3c">
            <a:hlinkClick r:id="" action="ppaction://media"/>
            <a:extLst>
              <a:ext uri="{FF2B5EF4-FFF2-40B4-BE49-F238E27FC236}">
                <a16:creationId xmlns:a16="http://schemas.microsoft.com/office/drawing/2014/main" id="{8833D65A-EE22-7945-A3D5-25AF47EF8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10928" y="13915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4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86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000" i="1" dirty="0"/>
              <a:t>Interpreting Recorded Human History</a:t>
            </a:r>
            <a:br>
              <a:rPr lang="pt-BR" dirty="0"/>
            </a:br>
            <a:r>
              <a:rPr lang="pt-BR" sz="3100" dirty="0"/>
              <a:t>North, Wallis, e Weingast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r>
              <a:rPr lang="pt-BR" dirty="0"/>
              <a:t>Ordens sociais de acesso limitado v. ordens sociais de acesso aberto</a:t>
            </a:r>
          </a:p>
          <a:p>
            <a:pPr lvl="1"/>
            <a:r>
              <a:rPr lang="pt-BR" dirty="0"/>
              <a:t>As ordens sociais de acesso aberto constituem um fenômeno histórico recente</a:t>
            </a:r>
          </a:p>
          <a:p>
            <a:pPr lvl="1"/>
            <a:r>
              <a:rPr lang="pt-BR" dirty="0"/>
              <a:t>Elas garantem a ordem social através da competição política e econômica</a:t>
            </a:r>
          </a:p>
          <a:p>
            <a:pPr lvl="1"/>
            <a:endParaRPr lang="pt-BR" dirty="0"/>
          </a:p>
        </p:txBody>
      </p:sp>
      <p:pic>
        <p:nvPicPr>
          <p:cNvPr id="4" name="Aula 3d">
            <a:hlinkClick r:id="" action="ppaction://media"/>
            <a:extLst>
              <a:ext uri="{FF2B5EF4-FFF2-40B4-BE49-F238E27FC236}">
                <a16:creationId xmlns:a16="http://schemas.microsoft.com/office/drawing/2014/main" id="{BEC5FF68-AD51-E045-BB2C-B907CDA16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12956" y="1600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5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2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000" i="1" dirty="0"/>
              <a:t>Interpreting Recorded Human History</a:t>
            </a:r>
            <a:br>
              <a:rPr lang="pt-BR" dirty="0"/>
            </a:br>
            <a:r>
              <a:rPr lang="pt-BR" sz="3100" dirty="0"/>
              <a:t>North, Wallis, e Weingast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Acesso Limitado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pt-BR" dirty="0"/>
          </a:p>
          <a:p>
            <a:r>
              <a:rPr lang="pt-BR" dirty="0"/>
              <a:t>Privilégios</a:t>
            </a:r>
          </a:p>
          <a:p>
            <a:r>
              <a:rPr lang="pt-BR" dirty="0"/>
              <a:t>Diferenças entre as elites e os demais grupos sociais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dirty="0"/>
              <a:t>Grã-Bretanha, Holanda, França, Estados Unidos</a:t>
            </a:r>
          </a:p>
          <a:p>
            <a:pPr marL="0" indent="0">
              <a:buNone/>
            </a:pPr>
            <a:r>
              <a:rPr lang="pt-BR" dirty="0"/>
              <a:t>			     ➡️</a:t>
            </a:r>
          </a:p>
          <a:p>
            <a:pPr marL="0" indent="0">
              <a:buNone/>
            </a:pPr>
            <a:r>
              <a:rPr lang="pt-BR" dirty="0"/>
              <a:t>Coréia do Sul, Taiwan, Irlanda, Espanha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Acesso Aberto</a:t>
            </a:r>
          </a:p>
        </p:txBody>
      </p:sp>
      <p:sp>
        <p:nvSpPr>
          <p:cNvPr id="7" name="Espaço Reservado para Conteúdo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Competição sistemática</a:t>
            </a:r>
          </a:p>
          <a:p>
            <a:r>
              <a:rPr lang="pt-BR" dirty="0"/>
              <a:t>Livre acesso e mobilidade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    Sec. XVIII (final) e XIX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    Sec. XX</a:t>
            </a:r>
          </a:p>
        </p:txBody>
      </p:sp>
      <p:pic>
        <p:nvPicPr>
          <p:cNvPr id="3" name="Aula 3e">
            <a:hlinkClick r:id="" action="ppaction://media"/>
            <a:extLst>
              <a:ext uri="{FF2B5EF4-FFF2-40B4-BE49-F238E27FC236}">
                <a16:creationId xmlns:a16="http://schemas.microsoft.com/office/drawing/2014/main" id="{AF1AB3F1-B460-304C-8464-E922C253F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2572" y="1244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4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i="1" dirty="0"/>
              <a:t>A Teoria do Duplo Balanço</a:t>
            </a:r>
            <a:endParaRPr lang="pt-BR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sz="2800" dirty="0"/>
              <a:t>Um sistema político de acesso limitado não suportaria um sistema econômico de acesso aberto</a:t>
            </a:r>
          </a:p>
          <a:p>
            <a:pPr lvl="1"/>
            <a:r>
              <a:rPr lang="pt-BR" sz="2400" dirty="0"/>
              <a:t>O controle político sobre a “entrada” compromete a competição econômica</a:t>
            </a:r>
          </a:p>
          <a:p>
            <a:r>
              <a:rPr lang="pt-BR" sz="2800" dirty="0"/>
              <a:t>Um sistema econômico de acesso limitado não suportaria um sistema político de acesso aberto</a:t>
            </a:r>
          </a:p>
          <a:p>
            <a:pPr lvl="1"/>
            <a:r>
              <a:rPr lang="pt-BR" sz="2400" dirty="0"/>
              <a:t>A concentração de benefícios possibilita aos grupos da elite comprometerem a competição política</a:t>
            </a:r>
          </a:p>
        </p:txBody>
      </p:sp>
      <p:pic>
        <p:nvPicPr>
          <p:cNvPr id="4" name="Aula 3f">
            <a:hlinkClick r:id="" action="ppaction://media"/>
            <a:extLst>
              <a:ext uri="{FF2B5EF4-FFF2-40B4-BE49-F238E27FC236}">
                <a16:creationId xmlns:a16="http://schemas.microsoft.com/office/drawing/2014/main" id="{802EFB6F-CF56-2345-9164-BD021E48A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0506" y="14176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3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4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i="1" dirty="0" err="1"/>
              <a:t>Institucionalismo</a:t>
            </a:r>
            <a:r>
              <a:rPr lang="pt-BR" i="1" dirty="0"/>
              <a:t> Econômico e Economia Neoclássica</a:t>
            </a:r>
            <a:br>
              <a:rPr lang="pt-BR" dirty="0"/>
            </a:br>
            <a:endParaRPr lang="pt-BR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2800" dirty="0"/>
          </a:p>
          <a:p>
            <a:r>
              <a:rPr lang="pt-BR" sz="2800" dirty="0"/>
              <a:t>Pressupostos (problemáticos) na economia neoclássica</a:t>
            </a:r>
          </a:p>
          <a:p>
            <a:pPr marL="914400" lvl="1" indent="-457200">
              <a:buFont typeface="+mj-lt"/>
              <a:buAutoNum type="alphaLcPeriod"/>
            </a:pPr>
            <a:r>
              <a:rPr lang="pt-BR" sz="2400" dirty="0"/>
              <a:t>A competição prevalece</a:t>
            </a:r>
          </a:p>
          <a:p>
            <a:pPr marL="914400" lvl="1" indent="-457200">
              <a:buFont typeface="+mj-lt"/>
              <a:buAutoNum type="alphaLcPeriod"/>
            </a:pPr>
            <a:r>
              <a:rPr lang="pt-BR" sz="2400" dirty="0"/>
              <a:t>A entrada é sempre possível</a:t>
            </a:r>
          </a:p>
          <a:p>
            <a:pPr marL="914400" lvl="1" indent="-457200">
              <a:buFont typeface="+mj-lt"/>
              <a:buAutoNum type="alphaLcPeriod"/>
            </a:pPr>
            <a:r>
              <a:rPr lang="pt-BR" sz="2400" dirty="0"/>
              <a:t>Direitos de propriedade existem e são “enforced”</a:t>
            </a:r>
          </a:p>
          <a:p>
            <a:pPr marL="914400" lvl="1" indent="-457200">
              <a:buFont typeface="+mj-lt"/>
              <a:buAutoNum type="alphaLcPeriod"/>
            </a:pPr>
            <a:r>
              <a:rPr lang="pt-BR" sz="2400" dirty="0"/>
              <a:t>A violência não é utilizada na alocação de recursos</a:t>
            </a:r>
          </a:p>
          <a:p>
            <a:pPr marL="914400" lvl="1" indent="-457200">
              <a:buFont typeface="+mj-lt"/>
              <a:buAutoNum type="alphaLcPeriod"/>
            </a:pPr>
            <a:r>
              <a:rPr lang="pt-BR" sz="2400" dirty="0"/>
              <a:t>Existência de uma sociedade ordenada (custos de transação = zero)</a:t>
            </a:r>
          </a:p>
        </p:txBody>
      </p:sp>
      <p:pic>
        <p:nvPicPr>
          <p:cNvPr id="4" name="Aula 3g">
            <a:hlinkClick r:id="" action="ppaction://media"/>
            <a:extLst>
              <a:ext uri="{FF2B5EF4-FFF2-40B4-BE49-F238E27FC236}">
                <a16:creationId xmlns:a16="http://schemas.microsoft.com/office/drawing/2014/main" id="{31BF540F-7610-B84A-9A77-D1300D90E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0506" y="14176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4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000" dirty="0"/>
              <a:t>Transição de Ordens Limitadas para Ordens Abertas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2800" dirty="0"/>
          </a:p>
          <a:p>
            <a:r>
              <a:rPr lang="pt-BR" sz="2800" dirty="0"/>
              <a:t>Desenvolvimento de trocas impessoais entre os membros da elite</a:t>
            </a:r>
          </a:p>
          <a:p>
            <a:pPr lvl="1"/>
            <a:r>
              <a:rPr lang="pt-BR" sz="2400" dirty="0"/>
              <a:t>Trocas repetidas constituem um elemento central do “</a:t>
            </a:r>
            <a:r>
              <a:rPr lang="pt-BR" sz="2400" dirty="0" err="1"/>
              <a:t>enforcement</a:t>
            </a:r>
            <a:r>
              <a:rPr lang="pt-BR" sz="2400" dirty="0"/>
              <a:t>,” através da noção de reputação</a:t>
            </a:r>
          </a:p>
          <a:p>
            <a:r>
              <a:rPr lang="pt-BR" sz="2800" dirty="0"/>
              <a:t>“</a:t>
            </a:r>
            <a:r>
              <a:rPr lang="pt-BR" sz="2800" dirty="0" err="1"/>
              <a:t>Doorstep</a:t>
            </a:r>
            <a:r>
              <a:rPr lang="pt-BR" sz="2800" dirty="0"/>
              <a:t> </a:t>
            </a:r>
            <a:r>
              <a:rPr lang="pt-BR" sz="2800" dirty="0" err="1"/>
              <a:t>conditions</a:t>
            </a:r>
            <a:r>
              <a:rPr lang="pt-BR" sz="2800" dirty="0"/>
              <a:t>”</a:t>
            </a:r>
          </a:p>
          <a:p>
            <a:pPr marL="1371600" lvl="2" indent="-457200">
              <a:buFont typeface="+mj-lt"/>
              <a:buAutoNum type="arabicParenR"/>
            </a:pPr>
            <a:r>
              <a:rPr lang="pt-BR" sz="2000" dirty="0"/>
              <a:t>Estado de direito para as elites</a:t>
            </a:r>
          </a:p>
          <a:p>
            <a:pPr marL="1371600" lvl="2" indent="-457200">
              <a:buFont typeface="+mj-lt"/>
              <a:buAutoNum type="arabicParenR"/>
            </a:pPr>
            <a:r>
              <a:rPr lang="pt-BR" sz="2000" dirty="0"/>
              <a:t>Formas perpétuas de organizações para as elites, ou “</a:t>
            </a:r>
            <a:r>
              <a:rPr lang="pt-BR" sz="2000" dirty="0" err="1"/>
              <a:t>perpetually</a:t>
            </a:r>
            <a:r>
              <a:rPr lang="pt-BR" sz="2000" dirty="0"/>
              <a:t> </a:t>
            </a:r>
            <a:r>
              <a:rPr lang="pt-BR" sz="2000" dirty="0" err="1"/>
              <a:t>lived</a:t>
            </a:r>
            <a:r>
              <a:rPr lang="pt-BR" sz="2000" dirty="0"/>
              <a:t> </a:t>
            </a:r>
            <a:r>
              <a:rPr lang="pt-BR" sz="2000" dirty="0" err="1"/>
              <a:t>organizations</a:t>
            </a:r>
            <a:r>
              <a:rPr lang="pt-BR" sz="2000" dirty="0"/>
              <a:t>”</a:t>
            </a:r>
          </a:p>
          <a:p>
            <a:pPr marL="1371600" lvl="2" indent="-457200">
              <a:buFont typeface="+mj-lt"/>
              <a:buAutoNum type="arabicParenR"/>
            </a:pPr>
            <a:r>
              <a:rPr lang="pt-BR" sz="2000" dirty="0"/>
              <a:t>Controle político sobre os militares</a:t>
            </a:r>
          </a:p>
        </p:txBody>
      </p:sp>
      <p:pic>
        <p:nvPicPr>
          <p:cNvPr id="2" name="Aula 3h">
            <a:hlinkClick r:id="" action="ppaction://media"/>
            <a:extLst>
              <a:ext uri="{FF2B5EF4-FFF2-40B4-BE49-F238E27FC236}">
                <a16:creationId xmlns:a16="http://schemas.microsoft.com/office/drawing/2014/main" id="{75F598AF-6645-C54E-B90A-ACF20F946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1529" y="14176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1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4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13910</TotalTime>
  <Words>448</Words>
  <Application>Microsoft Macintosh PowerPoint</Application>
  <PresentationFormat>Apresentação na tela (4:3)</PresentationFormat>
  <Paragraphs>73</Paragraphs>
  <Slides>11</Slides>
  <Notes>0</Notes>
  <HiddenSlides>0</HiddenSlides>
  <MMClips>10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Office Theme</vt:lpstr>
      <vt:lpstr>Introdução à Ciência Política</vt:lpstr>
      <vt:lpstr>Roteiro</vt:lpstr>
      <vt:lpstr>Apresentação do PowerPoint</vt:lpstr>
      <vt:lpstr>Interpreting Recorded Human History North, Wallis, e Weingast</vt:lpstr>
      <vt:lpstr>Interpreting Recorded Human History North, Wallis, e Weingast</vt:lpstr>
      <vt:lpstr>Interpreting Recorded Human History North, Wallis, e Weingast</vt:lpstr>
      <vt:lpstr>A Teoria do Duplo Balanço</vt:lpstr>
      <vt:lpstr>Institucionalismo Econômico e Economia Neoclássica </vt:lpstr>
      <vt:lpstr>Transição de Ordens Limitadas para Ordens Abertas</vt:lpstr>
      <vt:lpstr>Transição de Ordens Limitadas para  Ordens Abertas</vt:lpstr>
      <vt:lpstr>Conclusão</vt:lpstr>
    </vt:vector>
  </TitlesOfParts>
  <Company>University of Sao Paulo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Teoria de Relacoes Internacionais: Teorias Avancadas</dc:title>
  <dc:creator>Cristiane Lucena</dc:creator>
  <cp:lastModifiedBy>Cristiane</cp:lastModifiedBy>
  <cp:revision>191</cp:revision>
  <dcterms:created xsi:type="dcterms:W3CDTF">2012-08-17T19:15:05Z</dcterms:created>
  <dcterms:modified xsi:type="dcterms:W3CDTF">2022-05-05T15:03:09Z</dcterms:modified>
</cp:coreProperties>
</file>