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sldIdLst>
    <p:sldId id="283" r:id="rId2"/>
    <p:sldId id="285" r:id="rId3"/>
    <p:sldId id="286" r:id="rId4"/>
    <p:sldId id="288" r:id="rId5"/>
    <p:sldId id="287" r:id="rId6"/>
    <p:sldId id="289" r:id="rId7"/>
    <p:sldId id="290" r:id="rId8"/>
    <p:sldId id="324" r:id="rId9"/>
    <p:sldId id="325" r:id="rId10"/>
    <p:sldId id="291" r:id="rId11"/>
    <p:sldId id="294" r:id="rId12"/>
    <p:sldId id="292" r:id="rId13"/>
    <p:sldId id="293" r:id="rId14"/>
    <p:sldId id="295" r:id="rId15"/>
    <p:sldId id="296" r:id="rId16"/>
    <p:sldId id="297" r:id="rId17"/>
    <p:sldId id="298" r:id="rId18"/>
    <p:sldId id="299" r:id="rId19"/>
    <p:sldId id="300" r:id="rId20"/>
    <p:sldId id="302" r:id="rId21"/>
    <p:sldId id="303" r:id="rId22"/>
    <p:sldId id="304" r:id="rId23"/>
    <p:sldId id="301" r:id="rId24"/>
    <p:sldId id="305" r:id="rId25"/>
    <p:sldId id="306" r:id="rId26"/>
    <p:sldId id="307" r:id="rId27"/>
    <p:sldId id="309" r:id="rId28"/>
    <p:sldId id="310" r:id="rId29"/>
    <p:sldId id="311" r:id="rId30"/>
    <p:sldId id="312" r:id="rId31"/>
    <p:sldId id="313" r:id="rId32"/>
    <p:sldId id="317" r:id="rId33"/>
    <p:sldId id="318" r:id="rId34"/>
    <p:sldId id="319" r:id="rId35"/>
    <p:sldId id="320" r:id="rId36"/>
    <p:sldId id="321" r:id="rId37"/>
    <p:sldId id="322" r:id="rId38"/>
    <p:sldId id="284" r:id="rId39"/>
    <p:sldId id="282" r:id="rId40"/>
    <p:sldId id="257" r:id="rId41"/>
    <p:sldId id="258" r:id="rId42"/>
    <p:sldId id="259" r:id="rId43"/>
    <p:sldId id="260" r:id="rId44"/>
    <p:sldId id="261" r:id="rId45"/>
    <p:sldId id="262" r:id="rId46"/>
    <p:sldId id="263" r:id="rId47"/>
    <p:sldId id="264" r:id="rId48"/>
    <p:sldId id="266" r:id="rId49"/>
    <p:sldId id="265" r:id="rId50"/>
    <p:sldId id="267" r:id="rId51"/>
    <p:sldId id="268" r:id="rId52"/>
    <p:sldId id="269" r:id="rId53"/>
    <p:sldId id="270" r:id="rId54"/>
    <p:sldId id="271" r:id="rId55"/>
    <p:sldId id="272" r:id="rId56"/>
    <p:sldId id="273" r:id="rId57"/>
    <p:sldId id="274" r:id="rId58"/>
    <p:sldId id="276" r:id="rId59"/>
    <p:sldId id="275" r:id="rId60"/>
    <p:sldId id="277" r:id="rId61"/>
    <p:sldId id="278" r:id="rId62"/>
    <p:sldId id="281" r:id="rId63"/>
    <p:sldId id="279" r:id="rId64"/>
    <p:sldId id="280" r:id="rId6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14"/>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6757A-8524-CD4F-BE6D-26D16A282CC5}" type="datetimeFigureOut">
              <a:rPr lang="pt-BR" smtClean="0"/>
              <a:t>27/04/2022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06F7E-29F3-8A42-BBCD-0CE188C2F044}" type="slidenum">
              <a:rPr lang="pt-BR" smtClean="0"/>
              <a:t>‹nº›</a:t>
            </a:fld>
            <a:endParaRPr lang="pt-BR"/>
          </a:p>
        </p:txBody>
      </p:sp>
    </p:spTree>
    <p:extLst>
      <p:ext uri="{BB962C8B-B14F-4D97-AF65-F5344CB8AC3E}">
        <p14:creationId xmlns:p14="http://schemas.microsoft.com/office/powerpoint/2010/main" val="2171249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D9862C-92F8-6345-97E6-34D681FA0E8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31D1066-B6E8-C14D-AC01-FB89AA4C87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CF02A4E-E5B5-0B4F-8DA5-863179065E84}"/>
              </a:ext>
            </a:extLst>
          </p:cNvPr>
          <p:cNvSpPr>
            <a:spLocks noGrp="1"/>
          </p:cNvSpPr>
          <p:nvPr>
            <p:ph type="dt" sz="half" idx="10"/>
          </p:nvPr>
        </p:nvSpPr>
        <p:spPr/>
        <p:txBody>
          <a:bodyPr/>
          <a:lstStyle/>
          <a:p>
            <a:fld id="{6A4E9207-DA57-024D-8BF7-A72C65113C26}" type="datetime1">
              <a:rPr lang="pt-BR" smtClean="0"/>
              <a:t>27/04/2022</a:t>
            </a:fld>
            <a:endParaRPr lang="pt-BR"/>
          </a:p>
        </p:txBody>
      </p:sp>
      <p:sp>
        <p:nvSpPr>
          <p:cNvPr id="5" name="Espaço Reservado para Rodapé 4">
            <a:extLst>
              <a:ext uri="{FF2B5EF4-FFF2-40B4-BE49-F238E27FC236}">
                <a16:creationId xmlns:a16="http://schemas.microsoft.com/office/drawing/2014/main" id="{1F15825A-37EE-AF44-86D6-17C8EC23137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EC8C451-F18B-B74A-A344-68DC33E4F1FA}"/>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0982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20F70-C29B-7648-9A52-CE0016496A3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CE36EC7-D6B6-2748-8A82-2BEE74BE6A5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3AC86FD-E4B9-EC4B-99FA-BC9FE0DC05FF}"/>
              </a:ext>
            </a:extLst>
          </p:cNvPr>
          <p:cNvSpPr>
            <a:spLocks noGrp="1"/>
          </p:cNvSpPr>
          <p:nvPr>
            <p:ph type="dt" sz="half" idx="10"/>
          </p:nvPr>
        </p:nvSpPr>
        <p:spPr/>
        <p:txBody>
          <a:bodyPr/>
          <a:lstStyle/>
          <a:p>
            <a:fld id="{FB33B22C-B4A4-724B-8077-D7B585430647}" type="datetime1">
              <a:rPr lang="pt-BR" smtClean="0"/>
              <a:t>27/04/2022</a:t>
            </a:fld>
            <a:endParaRPr lang="pt-BR"/>
          </a:p>
        </p:txBody>
      </p:sp>
      <p:sp>
        <p:nvSpPr>
          <p:cNvPr id="5" name="Espaço Reservado para Rodapé 4">
            <a:extLst>
              <a:ext uri="{FF2B5EF4-FFF2-40B4-BE49-F238E27FC236}">
                <a16:creationId xmlns:a16="http://schemas.microsoft.com/office/drawing/2014/main" id="{DB0DC04A-6850-7142-9D22-9C2E98F0D60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47F1A4D-BA09-FD43-BFDE-A862350FA0F3}"/>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788975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255F83E-8A4E-4D41-A4F5-B620DAAFB81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6EF6CD6-7D98-C444-A48C-A6FAA8B1981F}"/>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D8600A-86A3-5F43-AD1F-18771CA0A44A}"/>
              </a:ext>
            </a:extLst>
          </p:cNvPr>
          <p:cNvSpPr>
            <a:spLocks noGrp="1"/>
          </p:cNvSpPr>
          <p:nvPr>
            <p:ph type="dt" sz="half" idx="10"/>
          </p:nvPr>
        </p:nvSpPr>
        <p:spPr/>
        <p:txBody>
          <a:bodyPr/>
          <a:lstStyle/>
          <a:p>
            <a:fld id="{52969456-C23D-6441-A63C-9750528353D0}" type="datetime1">
              <a:rPr lang="pt-BR" smtClean="0"/>
              <a:t>27/04/2022</a:t>
            </a:fld>
            <a:endParaRPr lang="pt-BR"/>
          </a:p>
        </p:txBody>
      </p:sp>
      <p:sp>
        <p:nvSpPr>
          <p:cNvPr id="5" name="Espaço Reservado para Rodapé 4">
            <a:extLst>
              <a:ext uri="{FF2B5EF4-FFF2-40B4-BE49-F238E27FC236}">
                <a16:creationId xmlns:a16="http://schemas.microsoft.com/office/drawing/2014/main" id="{65B1AB13-0998-9F43-9684-8FC7EA4A1B1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D8A3927-7EC0-F04B-983C-7CBE9849C85B}"/>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50931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45D4AE-D937-4E47-8AB3-B4D67EB8748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C639DEE-5DBE-914E-8740-AE8C82EEB40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CED461D-F3C6-0A49-A099-DFEC49C16EE2}"/>
              </a:ext>
            </a:extLst>
          </p:cNvPr>
          <p:cNvSpPr>
            <a:spLocks noGrp="1"/>
          </p:cNvSpPr>
          <p:nvPr>
            <p:ph type="dt" sz="half" idx="10"/>
          </p:nvPr>
        </p:nvSpPr>
        <p:spPr/>
        <p:txBody>
          <a:bodyPr/>
          <a:lstStyle/>
          <a:p>
            <a:fld id="{DA922DAB-A255-A74C-914E-22A99526DC68}" type="datetime1">
              <a:rPr lang="pt-BR" smtClean="0"/>
              <a:t>27/04/2022</a:t>
            </a:fld>
            <a:endParaRPr lang="pt-BR"/>
          </a:p>
        </p:txBody>
      </p:sp>
      <p:sp>
        <p:nvSpPr>
          <p:cNvPr id="5" name="Espaço Reservado para Rodapé 4">
            <a:extLst>
              <a:ext uri="{FF2B5EF4-FFF2-40B4-BE49-F238E27FC236}">
                <a16:creationId xmlns:a16="http://schemas.microsoft.com/office/drawing/2014/main" id="{42B9554D-7F02-C543-99EA-27C12F58960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E99E815-3970-1845-A845-A0068B1C830C}"/>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83814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4C1AE4-9401-3448-B1A1-EC65182958D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CD3CEB2-4F00-6741-8842-FE0F30E37A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5016DC6D-63B8-294E-AE45-16DEB3F2D461}"/>
              </a:ext>
            </a:extLst>
          </p:cNvPr>
          <p:cNvSpPr>
            <a:spLocks noGrp="1"/>
          </p:cNvSpPr>
          <p:nvPr>
            <p:ph type="dt" sz="half" idx="10"/>
          </p:nvPr>
        </p:nvSpPr>
        <p:spPr/>
        <p:txBody>
          <a:bodyPr/>
          <a:lstStyle/>
          <a:p>
            <a:fld id="{5CE1DDEF-6A76-3546-B910-A8B8AD236108}" type="datetime1">
              <a:rPr lang="pt-BR" smtClean="0"/>
              <a:t>27/04/2022</a:t>
            </a:fld>
            <a:endParaRPr lang="pt-BR"/>
          </a:p>
        </p:txBody>
      </p:sp>
      <p:sp>
        <p:nvSpPr>
          <p:cNvPr id="5" name="Espaço Reservado para Rodapé 4">
            <a:extLst>
              <a:ext uri="{FF2B5EF4-FFF2-40B4-BE49-F238E27FC236}">
                <a16:creationId xmlns:a16="http://schemas.microsoft.com/office/drawing/2014/main" id="{FC532DF3-D501-7D46-835A-243DC6D5881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E3F5A2D-833E-E04A-84A9-625188695266}"/>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61707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FB9241-E0EE-6446-A40E-7A0FCCBE1E4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B6B26E1-6142-6045-B149-48D86BBD93F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D9B25C3-1E10-1F4C-BEDF-D16F13318064}"/>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753756DA-2960-7046-923E-D926770DEEF9}"/>
              </a:ext>
            </a:extLst>
          </p:cNvPr>
          <p:cNvSpPr>
            <a:spLocks noGrp="1"/>
          </p:cNvSpPr>
          <p:nvPr>
            <p:ph type="dt" sz="half" idx="10"/>
          </p:nvPr>
        </p:nvSpPr>
        <p:spPr/>
        <p:txBody>
          <a:bodyPr/>
          <a:lstStyle/>
          <a:p>
            <a:fld id="{24D23B37-63B3-7743-8E3C-40296981D3CD}" type="datetime1">
              <a:rPr lang="pt-BR" smtClean="0"/>
              <a:t>27/04/2022</a:t>
            </a:fld>
            <a:endParaRPr lang="pt-BR"/>
          </a:p>
        </p:txBody>
      </p:sp>
      <p:sp>
        <p:nvSpPr>
          <p:cNvPr id="6" name="Espaço Reservado para Rodapé 5">
            <a:extLst>
              <a:ext uri="{FF2B5EF4-FFF2-40B4-BE49-F238E27FC236}">
                <a16:creationId xmlns:a16="http://schemas.microsoft.com/office/drawing/2014/main" id="{6FD83C13-93D5-F743-9566-DEA91092AED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33AE3B1-7F7E-7945-B54F-BD9256A363D2}"/>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89586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86572A-9CEE-104B-90E9-507A72911E3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FB04183-4B8D-3542-B2FF-F56DE2DB0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CB1834F-0977-7C4B-B731-6E2ED303307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DFCED20-6885-EB4E-9E21-4E0E6A8008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6D16174-5049-6545-A413-63E5197E3920}"/>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EDA0F70-BE4C-BD4E-B655-095C62329853}"/>
              </a:ext>
            </a:extLst>
          </p:cNvPr>
          <p:cNvSpPr>
            <a:spLocks noGrp="1"/>
          </p:cNvSpPr>
          <p:nvPr>
            <p:ph type="dt" sz="half" idx="10"/>
          </p:nvPr>
        </p:nvSpPr>
        <p:spPr/>
        <p:txBody>
          <a:bodyPr/>
          <a:lstStyle/>
          <a:p>
            <a:fld id="{4DC7B6CF-B54B-4043-826B-281598CD15E9}" type="datetime1">
              <a:rPr lang="pt-BR" smtClean="0"/>
              <a:t>27/04/2022</a:t>
            </a:fld>
            <a:endParaRPr lang="pt-BR"/>
          </a:p>
        </p:txBody>
      </p:sp>
      <p:sp>
        <p:nvSpPr>
          <p:cNvPr id="8" name="Espaço Reservado para Rodapé 7">
            <a:extLst>
              <a:ext uri="{FF2B5EF4-FFF2-40B4-BE49-F238E27FC236}">
                <a16:creationId xmlns:a16="http://schemas.microsoft.com/office/drawing/2014/main" id="{D8B156C0-65D3-A44F-B4D3-DFC2C41589E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4B745543-1776-F94C-AB79-327A578403A3}"/>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6644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0D226C-3570-0F46-B42D-B5A222F49C7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6380BB49-43F0-1041-9B1B-D834E57CAD74}"/>
              </a:ext>
            </a:extLst>
          </p:cNvPr>
          <p:cNvSpPr>
            <a:spLocks noGrp="1"/>
          </p:cNvSpPr>
          <p:nvPr>
            <p:ph type="dt" sz="half" idx="10"/>
          </p:nvPr>
        </p:nvSpPr>
        <p:spPr/>
        <p:txBody>
          <a:bodyPr/>
          <a:lstStyle/>
          <a:p>
            <a:fld id="{C6D23D5B-2F00-B943-A01B-5E7C0270B3A1}" type="datetime1">
              <a:rPr lang="pt-BR" smtClean="0"/>
              <a:t>27/04/2022</a:t>
            </a:fld>
            <a:endParaRPr lang="pt-BR"/>
          </a:p>
        </p:txBody>
      </p:sp>
      <p:sp>
        <p:nvSpPr>
          <p:cNvPr id="4" name="Espaço Reservado para Rodapé 3">
            <a:extLst>
              <a:ext uri="{FF2B5EF4-FFF2-40B4-BE49-F238E27FC236}">
                <a16:creationId xmlns:a16="http://schemas.microsoft.com/office/drawing/2014/main" id="{35C69A6F-87A8-8E46-85E0-40B1330D8B5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502A97B-4C5D-D146-818C-17A4E7B5B81A}"/>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27005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921309B-D28F-294E-9B59-48F5A3D15FE2}"/>
              </a:ext>
            </a:extLst>
          </p:cNvPr>
          <p:cNvSpPr>
            <a:spLocks noGrp="1"/>
          </p:cNvSpPr>
          <p:nvPr>
            <p:ph type="dt" sz="half" idx="10"/>
          </p:nvPr>
        </p:nvSpPr>
        <p:spPr/>
        <p:txBody>
          <a:bodyPr/>
          <a:lstStyle/>
          <a:p>
            <a:fld id="{6451FE09-30F4-E043-8E61-3EF2EBABC307}" type="datetime1">
              <a:rPr lang="pt-BR" smtClean="0"/>
              <a:t>27/04/2022</a:t>
            </a:fld>
            <a:endParaRPr lang="pt-BR"/>
          </a:p>
        </p:txBody>
      </p:sp>
      <p:sp>
        <p:nvSpPr>
          <p:cNvPr id="3" name="Espaço Reservado para Rodapé 2">
            <a:extLst>
              <a:ext uri="{FF2B5EF4-FFF2-40B4-BE49-F238E27FC236}">
                <a16:creationId xmlns:a16="http://schemas.microsoft.com/office/drawing/2014/main" id="{1964FE23-7E30-604B-BB38-184FC2AD8B0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91B61C8-E01C-BF40-9241-B72CF62C158E}"/>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90035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822B0E-3D4D-2040-A5E1-0E8D5E456DB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4171B42-C5C3-2843-87B9-564783180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9471C54-4A74-DA49-B540-DD2F8215F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2FFACAF-10A6-3D4C-A83E-99E75F877C2D}"/>
              </a:ext>
            </a:extLst>
          </p:cNvPr>
          <p:cNvSpPr>
            <a:spLocks noGrp="1"/>
          </p:cNvSpPr>
          <p:nvPr>
            <p:ph type="dt" sz="half" idx="10"/>
          </p:nvPr>
        </p:nvSpPr>
        <p:spPr/>
        <p:txBody>
          <a:bodyPr/>
          <a:lstStyle/>
          <a:p>
            <a:fld id="{B77788AA-39C6-8846-A944-385C66445474}" type="datetime1">
              <a:rPr lang="pt-BR" smtClean="0"/>
              <a:t>27/04/2022</a:t>
            </a:fld>
            <a:endParaRPr lang="pt-BR"/>
          </a:p>
        </p:txBody>
      </p:sp>
      <p:sp>
        <p:nvSpPr>
          <p:cNvPr id="6" name="Espaço Reservado para Rodapé 5">
            <a:extLst>
              <a:ext uri="{FF2B5EF4-FFF2-40B4-BE49-F238E27FC236}">
                <a16:creationId xmlns:a16="http://schemas.microsoft.com/office/drawing/2014/main" id="{65A9B412-02CF-9246-84FD-9527BD39EE9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384C8BA-6C55-1543-B7EC-0B69658DA556}"/>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299322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7F013-B90F-AD45-BCB6-386C75885D0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43B782B-9E50-8E47-9519-02DF524B8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77F1EC8-11B8-0145-8C0B-6075BA235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308474B-BD9A-AD49-82B6-A4DFA42EC800}"/>
              </a:ext>
            </a:extLst>
          </p:cNvPr>
          <p:cNvSpPr>
            <a:spLocks noGrp="1"/>
          </p:cNvSpPr>
          <p:nvPr>
            <p:ph type="dt" sz="half" idx="10"/>
          </p:nvPr>
        </p:nvSpPr>
        <p:spPr/>
        <p:txBody>
          <a:bodyPr/>
          <a:lstStyle/>
          <a:p>
            <a:fld id="{AF99EECB-8AC1-D64A-BB1C-982D70D0EFA3}" type="datetime1">
              <a:rPr lang="pt-BR" smtClean="0"/>
              <a:t>27/04/2022</a:t>
            </a:fld>
            <a:endParaRPr lang="pt-BR"/>
          </a:p>
        </p:txBody>
      </p:sp>
      <p:sp>
        <p:nvSpPr>
          <p:cNvPr id="6" name="Espaço Reservado para Rodapé 5">
            <a:extLst>
              <a:ext uri="{FF2B5EF4-FFF2-40B4-BE49-F238E27FC236}">
                <a16:creationId xmlns:a16="http://schemas.microsoft.com/office/drawing/2014/main" id="{6CDD1142-638B-1A40-8529-85F802F9023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2B3D817-5A3A-DF4B-94BF-FACCC76480D8}"/>
              </a:ext>
            </a:extLst>
          </p:cNvPr>
          <p:cNvSpPr>
            <a:spLocks noGrp="1"/>
          </p:cNvSpPr>
          <p:nvPr>
            <p:ph type="sldNum" sz="quarter" idx="12"/>
          </p:nvPr>
        </p:nvSpPr>
        <p:spPr/>
        <p:txBody>
          <a:bodyPr/>
          <a:lstStyle/>
          <a:p>
            <a:fld id="{6C7ABB0B-BF14-6745-8341-D4BE7FE0EE7F}" type="slidenum">
              <a:rPr lang="pt-BR" smtClean="0"/>
              <a:t>‹nº›</a:t>
            </a:fld>
            <a:endParaRPr lang="pt-BR"/>
          </a:p>
        </p:txBody>
      </p:sp>
    </p:spTree>
    <p:extLst>
      <p:ext uri="{BB962C8B-B14F-4D97-AF65-F5344CB8AC3E}">
        <p14:creationId xmlns:p14="http://schemas.microsoft.com/office/powerpoint/2010/main" val="153555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DD621C1-D680-9F44-85B0-886A52D123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C2D53F6-F287-034F-B281-AF0786EAA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7EBDA34-3265-0C40-B43C-9B429AC070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26061-A0CA-6E42-A2D2-91F12C2BA9BE}" type="datetime1">
              <a:rPr lang="pt-BR" smtClean="0"/>
              <a:t>27/04/2022</a:t>
            </a:fld>
            <a:endParaRPr lang="pt-BR"/>
          </a:p>
        </p:txBody>
      </p:sp>
      <p:sp>
        <p:nvSpPr>
          <p:cNvPr id="5" name="Espaço Reservado para Rodapé 4">
            <a:extLst>
              <a:ext uri="{FF2B5EF4-FFF2-40B4-BE49-F238E27FC236}">
                <a16:creationId xmlns:a16="http://schemas.microsoft.com/office/drawing/2014/main" id="{78554FF8-CDA0-6744-9833-02AB4CCC6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6AE01A1D-8AFC-864A-A824-6B1829BE39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ABB0B-BF14-6745-8341-D4BE7FE0EE7F}" type="slidenum">
              <a:rPr lang="pt-BR" smtClean="0"/>
              <a:t>‹nº›</a:t>
            </a:fld>
            <a:endParaRPr lang="pt-BR"/>
          </a:p>
        </p:txBody>
      </p:sp>
    </p:spTree>
    <p:extLst>
      <p:ext uri="{BB962C8B-B14F-4D97-AF65-F5344CB8AC3E}">
        <p14:creationId xmlns:p14="http://schemas.microsoft.com/office/powerpoint/2010/main" val="4044687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timecode:00:09:55:21" TargetMode="External"/><Relationship Id="rId3" Type="http://schemas.openxmlformats.org/officeDocument/2006/relationships/hyperlink" Target="timecode:00:00:00:00" TargetMode="External"/><Relationship Id="rId7" Type="http://schemas.openxmlformats.org/officeDocument/2006/relationships/hyperlink" Target="timecode:00:22:37:14" TargetMode="External"/><Relationship Id="rId2" Type="http://schemas.openxmlformats.org/officeDocument/2006/relationships/hyperlink" Target="https://www.psynem.org/Perinatalite/La_place_du_psy/Manuel_de_psychologie_clinique_de_la_perinatalite" TargetMode="External"/><Relationship Id="rId1" Type="http://schemas.openxmlformats.org/officeDocument/2006/relationships/slideLayout" Target="../slideLayouts/slideLayout2.xml"/><Relationship Id="rId6" Type="http://schemas.openxmlformats.org/officeDocument/2006/relationships/hyperlink" Target="timecode:00:17:59:02" TargetMode="External"/><Relationship Id="rId5" Type="http://schemas.openxmlformats.org/officeDocument/2006/relationships/hyperlink" Target="timecode:00:32:18:05" TargetMode="External"/><Relationship Id="rId10" Type="http://schemas.openxmlformats.org/officeDocument/2006/relationships/hyperlink" Target="timecode:00:40:16:15" TargetMode="External"/><Relationship Id="rId4" Type="http://schemas.openxmlformats.org/officeDocument/2006/relationships/hyperlink" Target="timecode:00:05:09:04" TargetMode="External"/><Relationship Id="rId9" Type="http://schemas.openxmlformats.org/officeDocument/2006/relationships/hyperlink" Target="timecode:00:13:30:04"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5FF018-9C1D-4345-9103-52DA44A4A90E}"/>
              </a:ext>
            </a:extLst>
          </p:cNvPr>
          <p:cNvSpPr>
            <a:spLocks noGrp="1"/>
          </p:cNvSpPr>
          <p:nvPr>
            <p:ph type="ctrTitle"/>
          </p:nvPr>
        </p:nvSpPr>
        <p:spPr/>
        <p:txBody>
          <a:bodyPr>
            <a:normAutofit/>
          </a:bodyPr>
          <a:lstStyle/>
          <a:p>
            <a:r>
              <a:rPr lang="pt-BR" sz="2000" b="1" dirty="0"/>
              <a:t>AULA 05.</a:t>
            </a:r>
            <a:br>
              <a:rPr lang="pt-BR" sz="2000" b="1" dirty="0"/>
            </a:br>
            <a:br>
              <a:rPr lang="pt-BR" sz="2000" b="1" dirty="0"/>
            </a:br>
            <a:r>
              <a:rPr lang="pt-BR" sz="2000" b="1" dirty="0"/>
              <a:t>A CLÍNICA PSICOTERÁPICA PSICANALÍTICA COM A PERINATALIDADE</a:t>
            </a:r>
            <a:br>
              <a:rPr lang="pt-BR" sz="2000" b="1" dirty="0"/>
            </a:br>
            <a:br>
              <a:rPr lang="pt-BR" sz="2000" b="1" dirty="0"/>
            </a:br>
            <a:r>
              <a:rPr lang="pt-BR" sz="2000" b="1" i="1" dirty="0"/>
              <a:t>Manuel de </a:t>
            </a:r>
            <a:r>
              <a:rPr lang="pt-BR" sz="2000" b="1" i="1" dirty="0" err="1"/>
              <a:t>psychologie</a:t>
            </a:r>
            <a:r>
              <a:rPr lang="pt-BR" sz="2000" b="1" i="1" dirty="0"/>
              <a:t> clinique de </a:t>
            </a:r>
            <a:r>
              <a:rPr lang="pt-BR" sz="2000" b="1" i="1" dirty="0" err="1"/>
              <a:t>la</a:t>
            </a:r>
            <a:r>
              <a:rPr lang="pt-BR" sz="2000" b="1" i="1" dirty="0"/>
              <a:t> </a:t>
            </a:r>
            <a:r>
              <a:rPr lang="pt-BR" sz="2000" b="1" i="1" dirty="0" err="1"/>
              <a:t>périnatalité</a:t>
            </a:r>
            <a:br>
              <a:rPr lang="pt-BR" sz="2000" b="1" i="1" dirty="0"/>
            </a:br>
            <a:br>
              <a:rPr lang="pt-BR" sz="2000" b="1" dirty="0"/>
            </a:br>
            <a:r>
              <a:rPr lang="pt-BR" sz="2000" i="1" dirty="0"/>
              <a:t>SYLVAIN MISSONIER et. al. </a:t>
            </a:r>
            <a:br>
              <a:rPr lang="pt-BR" sz="2000" i="1" dirty="0"/>
            </a:br>
            <a:r>
              <a:rPr lang="pt-BR" sz="2000" dirty="0"/>
              <a:t> </a:t>
            </a:r>
          </a:p>
        </p:txBody>
      </p:sp>
      <p:sp>
        <p:nvSpPr>
          <p:cNvPr id="3" name="Subtítulo 2">
            <a:extLst>
              <a:ext uri="{FF2B5EF4-FFF2-40B4-BE49-F238E27FC236}">
                <a16:creationId xmlns:a16="http://schemas.microsoft.com/office/drawing/2014/main" id="{39D6C9CC-0078-0C42-9B97-114545BF3F52}"/>
              </a:ext>
            </a:extLst>
          </p:cNvPr>
          <p:cNvSpPr>
            <a:spLocks noGrp="1"/>
          </p:cNvSpPr>
          <p:nvPr>
            <p:ph type="subTitle" idx="1"/>
          </p:nvPr>
        </p:nvSpPr>
        <p:spPr/>
        <p:txBody>
          <a:bodyPr>
            <a:normAutofit/>
          </a:bodyPr>
          <a:lstStyle/>
          <a:p>
            <a:r>
              <a:rPr lang="pt-BR" sz="2000" dirty="0"/>
              <a:t>Prof. Dr. </a:t>
            </a:r>
            <a:r>
              <a:rPr lang="pt-BR" sz="2000" i="1" dirty="0"/>
              <a:t>Leopoldo </a:t>
            </a:r>
            <a:r>
              <a:rPr lang="pt-BR" sz="2000" i="1" dirty="0" err="1"/>
              <a:t>Fulgencio</a:t>
            </a:r>
            <a:endParaRPr lang="pt-BR" sz="2000" i="1" dirty="0"/>
          </a:p>
          <a:p>
            <a:r>
              <a:rPr lang="pt-BR" sz="2000" dirty="0"/>
              <a:t>Programa de Pós-Graduação em Psicologia Escolar e do Desenvolvimento Humano</a:t>
            </a:r>
          </a:p>
          <a:p>
            <a:r>
              <a:rPr lang="pt-BR" sz="2000" dirty="0"/>
              <a:t>Instituto de Psicologia da Universidade de São Paulo</a:t>
            </a:r>
          </a:p>
          <a:p>
            <a:r>
              <a:rPr lang="pt-BR" sz="2000" dirty="0"/>
              <a:t>2022</a:t>
            </a:r>
          </a:p>
        </p:txBody>
      </p:sp>
      <p:sp>
        <p:nvSpPr>
          <p:cNvPr id="4" name="Espaço Reservado para Número de Slide 3">
            <a:extLst>
              <a:ext uri="{FF2B5EF4-FFF2-40B4-BE49-F238E27FC236}">
                <a16:creationId xmlns:a16="http://schemas.microsoft.com/office/drawing/2014/main" id="{2CE81C4A-983E-CF4D-9C25-9B277F0BC78F}"/>
              </a:ext>
            </a:extLst>
          </p:cNvPr>
          <p:cNvSpPr>
            <a:spLocks noGrp="1"/>
          </p:cNvSpPr>
          <p:nvPr>
            <p:ph type="sldNum" sz="quarter" idx="12"/>
          </p:nvPr>
        </p:nvSpPr>
        <p:spPr/>
        <p:txBody>
          <a:bodyPr/>
          <a:lstStyle/>
          <a:p>
            <a:fld id="{6C7ABB0B-BF14-6745-8341-D4BE7FE0EE7F}" type="slidenum">
              <a:rPr lang="pt-BR" smtClean="0"/>
              <a:t>1</a:t>
            </a:fld>
            <a:endParaRPr lang="pt-BR"/>
          </a:p>
        </p:txBody>
      </p:sp>
    </p:spTree>
    <p:extLst>
      <p:ext uri="{BB962C8B-B14F-4D97-AF65-F5344CB8AC3E}">
        <p14:creationId xmlns:p14="http://schemas.microsoft.com/office/powerpoint/2010/main" val="3843264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A65C98-3946-7142-9242-3E2F8C33538A}"/>
              </a:ext>
            </a:extLst>
          </p:cNvPr>
          <p:cNvSpPr>
            <a:spLocks noGrp="1"/>
          </p:cNvSpPr>
          <p:nvPr>
            <p:ph type="title"/>
          </p:nvPr>
        </p:nvSpPr>
        <p:spPr/>
        <p:txBody>
          <a:bodyPr>
            <a:normAutofit fontScale="90000"/>
          </a:bodyPr>
          <a:lstStyle/>
          <a:p>
            <a:pPr algn="ctr"/>
            <a:r>
              <a:rPr lang="pt-BR" sz="3100" b="1" i="1" dirty="0"/>
              <a:t>Manuel de </a:t>
            </a:r>
            <a:r>
              <a:rPr lang="pt-BR" sz="3100" b="1" i="1" dirty="0" err="1"/>
              <a:t>psychologie</a:t>
            </a:r>
            <a:r>
              <a:rPr lang="pt-BR" sz="3100" b="1" i="1" dirty="0"/>
              <a:t> clinique de </a:t>
            </a:r>
            <a:r>
              <a:rPr lang="pt-BR" sz="3100" b="1" i="1" dirty="0" err="1"/>
              <a:t>la</a:t>
            </a:r>
            <a:r>
              <a:rPr lang="pt-BR" sz="3100" b="1" i="1" dirty="0"/>
              <a:t> </a:t>
            </a:r>
            <a:r>
              <a:rPr lang="pt-BR" sz="3100" b="1" i="1" dirty="0" err="1"/>
              <a:t>périnatalité</a:t>
            </a:r>
            <a:r>
              <a:rPr lang="pt-BR" sz="3100" b="1" dirty="0"/>
              <a:t>. </a:t>
            </a:r>
            <a:br>
              <a:rPr lang="pt-BR" sz="3100" dirty="0"/>
            </a:br>
            <a:r>
              <a:rPr lang="pt-BR" sz="3100" b="1" dirty="0"/>
              <a:t> </a:t>
            </a:r>
            <a:br>
              <a:rPr lang="pt-BR" sz="3100" dirty="0"/>
            </a:br>
            <a:r>
              <a:rPr lang="en-US" sz="3100" b="1" dirty="0"/>
              <a:t>TABLE DES MATIÈRES </a:t>
            </a:r>
            <a:endParaRPr lang="pt-BR" dirty="0"/>
          </a:p>
        </p:txBody>
      </p:sp>
      <p:sp>
        <p:nvSpPr>
          <p:cNvPr id="3" name="Espaço Reservado para Conteúdo 2">
            <a:extLst>
              <a:ext uri="{FF2B5EF4-FFF2-40B4-BE49-F238E27FC236}">
                <a16:creationId xmlns:a16="http://schemas.microsoft.com/office/drawing/2014/main" id="{46C8F46F-FED9-8743-A702-7A7D46487109}"/>
              </a:ext>
            </a:extLst>
          </p:cNvPr>
          <p:cNvSpPr>
            <a:spLocks noGrp="1"/>
          </p:cNvSpPr>
          <p:nvPr>
            <p:ph idx="1"/>
          </p:nvPr>
        </p:nvSpPr>
        <p:spPr/>
        <p:txBody>
          <a:bodyPr>
            <a:noAutofit/>
          </a:bodyPr>
          <a:lstStyle/>
          <a:p>
            <a:pPr marL="0" indent="0">
              <a:lnSpc>
                <a:spcPct val="170000"/>
              </a:lnSpc>
              <a:buNone/>
            </a:pPr>
            <a:r>
              <a:rPr lang="en-US" sz="1400" b="1" dirty="0"/>
              <a:t>CHAPITRE 1. INTRODUCTION (</a:t>
            </a:r>
            <a:r>
              <a:rPr lang="en-US" sz="1400" i="1" dirty="0"/>
              <a:t>Sylvain </a:t>
            </a:r>
            <a:r>
              <a:rPr lang="en-US" sz="1400" i="1" dirty="0" err="1"/>
              <a:t>Missonnier</a:t>
            </a:r>
            <a:r>
              <a:rPr lang="en-US" sz="1400" dirty="0"/>
              <a:t>)</a:t>
            </a:r>
            <a:endParaRPr lang="pt-BR" sz="1400" dirty="0"/>
          </a:p>
          <a:p>
            <a:pPr marL="0" indent="0">
              <a:lnSpc>
                <a:spcPct val="170000"/>
              </a:lnSpc>
              <a:buNone/>
            </a:pPr>
            <a:r>
              <a:rPr lang="pt-BR" sz="1400" b="1" dirty="0"/>
              <a:t>	1.1. Le </a:t>
            </a:r>
            <a:r>
              <a:rPr lang="pt-BR" sz="1400" b="1" dirty="0" err="1"/>
              <a:t>champ</a:t>
            </a:r>
            <a:r>
              <a:rPr lang="pt-BR" sz="1400" b="1" dirty="0"/>
              <a:t> </a:t>
            </a:r>
            <a:r>
              <a:rPr lang="pt-BR" sz="1400" b="1" dirty="0" err="1"/>
              <a:t>interdisciplinaire</a:t>
            </a:r>
            <a:r>
              <a:rPr lang="pt-BR" sz="1400" b="1" dirty="0"/>
              <a:t> </a:t>
            </a:r>
            <a:r>
              <a:rPr lang="pt-BR" sz="1400" b="1" dirty="0" err="1"/>
              <a:t>périnatal</a:t>
            </a:r>
            <a:r>
              <a:rPr lang="pt-BR" sz="1400" b="1" dirty="0"/>
              <a:t> </a:t>
            </a:r>
            <a:endParaRPr lang="pt-BR" sz="1400" dirty="0"/>
          </a:p>
          <a:p>
            <a:pPr marL="0" indent="0">
              <a:lnSpc>
                <a:spcPct val="170000"/>
              </a:lnSpc>
              <a:buNone/>
            </a:pPr>
            <a:r>
              <a:rPr lang="pt-BR" sz="1400" b="1" dirty="0"/>
              <a:t>	1.2. La </a:t>
            </a:r>
            <a:r>
              <a:rPr lang="pt-BR" sz="1400" b="1" dirty="0" err="1"/>
              <a:t>psychologie</a:t>
            </a:r>
            <a:r>
              <a:rPr lang="pt-BR" sz="1400" b="1" dirty="0"/>
              <a:t> clinique </a:t>
            </a:r>
            <a:r>
              <a:rPr lang="pt-BR" sz="1400" b="1" dirty="0" err="1"/>
              <a:t>périnatale</a:t>
            </a:r>
            <a:r>
              <a:rPr lang="pt-BR" sz="1400" b="1" dirty="0"/>
              <a:t> </a:t>
            </a:r>
            <a:r>
              <a:rPr lang="pt-BR" sz="1400" dirty="0"/>
              <a:t> </a:t>
            </a:r>
          </a:p>
          <a:p>
            <a:pPr marL="0" indent="0">
              <a:lnSpc>
                <a:spcPct val="170000"/>
              </a:lnSpc>
              <a:buNone/>
            </a:pPr>
            <a:r>
              <a:rPr lang="pt-BR" sz="1400" b="1" dirty="0"/>
              <a:t>CHAPITRE 2. PSYCHOLOGIE CLINIQUE DE LA PARENTALITÉ ET DU NAÎTRE HUMAIN. </a:t>
            </a:r>
          </a:p>
          <a:p>
            <a:pPr marL="0" indent="0">
              <a:lnSpc>
                <a:spcPct val="170000"/>
              </a:lnSpc>
              <a:buNone/>
            </a:pPr>
            <a:r>
              <a:rPr lang="pt-BR" sz="1400" b="1" dirty="0"/>
              <a:t>	</a:t>
            </a:r>
            <a:r>
              <a:rPr lang="en-US" sz="1400" b="1" dirty="0" err="1"/>
              <a:t>Devenir</a:t>
            </a:r>
            <a:r>
              <a:rPr lang="en-US" sz="1400" b="1" dirty="0"/>
              <a:t> parent, </a:t>
            </a:r>
            <a:r>
              <a:rPr lang="en-US" sz="1400" b="1" dirty="0" err="1"/>
              <a:t>naître</a:t>
            </a:r>
            <a:r>
              <a:rPr lang="en-US" sz="1400" b="1" dirty="0"/>
              <a:t> </a:t>
            </a:r>
            <a:r>
              <a:rPr lang="en-US" sz="1400" b="1" dirty="0" err="1"/>
              <a:t>humain</a:t>
            </a:r>
            <a:r>
              <a:rPr lang="en-US" sz="1400" b="1" dirty="0"/>
              <a:t> et </a:t>
            </a:r>
            <a:r>
              <a:rPr lang="en-US" sz="1400" b="1" dirty="0" err="1"/>
              <a:t>être</a:t>
            </a:r>
            <a:r>
              <a:rPr lang="en-US" sz="1400" b="1" dirty="0"/>
              <a:t> </a:t>
            </a:r>
            <a:r>
              <a:rPr lang="en-US" sz="1400" b="1" dirty="0" err="1"/>
              <a:t>soignant</a:t>
            </a:r>
            <a:r>
              <a:rPr lang="en-US" sz="1400" b="1" dirty="0"/>
              <a:t> </a:t>
            </a:r>
            <a:r>
              <a:rPr lang="en-US" sz="1400" b="1" dirty="0" err="1"/>
              <a:t>à</a:t>
            </a:r>
            <a:r>
              <a:rPr lang="en-US" sz="1400" b="1" dirty="0"/>
              <a:t> la </a:t>
            </a:r>
            <a:r>
              <a:rPr lang="en-US" sz="1400" b="1" dirty="0" err="1"/>
              <a:t>maternité</a:t>
            </a:r>
            <a:r>
              <a:rPr lang="en-US" sz="1400" b="1" dirty="0"/>
              <a:t> (</a:t>
            </a:r>
            <a:r>
              <a:rPr lang="en-US" sz="1400" i="1" dirty="0"/>
              <a:t>Sylvain </a:t>
            </a:r>
            <a:r>
              <a:rPr lang="en-US" sz="1400" i="1" dirty="0" err="1"/>
              <a:t>Missonnier</a:t>
            </a:r>
            <a:r>
              <a:rPr lang="en-US" sz="1400" dirty="0"/>
              <a:t>)</a:t>
            </a:r>
            <a:endParaRPr lang="pt-BR" sz="1400" dirty="0"/>
          </a:p>
          <a:p>
            <a:pPr marL="0" indent="0">
              <a:lnSpc>
                <a:spcPct val="170000"/>
              </a:lnSpc>
              <a:buNone/>
            </a:pPr>
            <a:r>
              <a:rPr lang="en-US" sz="1400" b="1" dirty="0"/>
              <a:t>CHAPITRE 3. L’ACCOMPAGNEMENT PÉRINATAL: POINT DE VUE DE LA SAGE-FEMME (</a:t>
            </a:r>
            <a:r>
              <a:rPr lang="en-US" sz="1400" i="1" dirty="0"/>
              <a:t>Odile Tagawa</a:t>
            </a:r>
            <a:r>
              <a:rPr lang="en-US" sz="1400" dirty="0"/>
              <a:t>)</a:t>
            </a:r>
            <a:endParaRPr lang="pt-BR" sz="1400" dirty="0"/>
          </a:p>
          <a:p>
            <a:pPr marL="0" indent="0">
              <a:lnSpc>
                <a:spcPct val="170000"/>
              </a:lnSpc>
              <a:buNone/>
            </a:pPr>
            <a:r>
              <a:rPr lang="en-US" sz="1400" b="1" dirty="0"/>
              <a:t>CHAPITRE 4. DÉVELOPPEMENT PSYCHOSOMATIQUE DU FOETUS/BÉBÉ (</a:t>
            </a:r>
            <a:r>
              <a:rPr lang="en-US" sz="1400" i="1" dirty="0"/>
              <a:t>Nathalie </a:t>
            </a:r>
            <a:r>
              <a:rPr lang="en-US" sz="1400" i="1" dirty="0" err="1"/>
              <a:t>Boige</a:t>
            </a:r>
            <a:r>
              <a:rPr lang="en-US" sz="1400" dirty="0"/>
              <a:t>)</a:t>
            </a:r>
            <a:r>
              <a:rPr lang="en-US" sz="1400" i="1" dirty="0"/>
              <a:t> </a:t>
            </a:r>
            <a:endParaRPr lang="pt-BR" sz="1400" dirty="0"/>
          </a:p>
          <a:p>
            <a:pPr marL="0" indent="0">
              <a:lnSpc>
                <a:spcPct val="170000"/>
              </a:lnSpc>
              <a:buNone/>
            </a:pPr>
            <a:r>
              <a:rPr lang="en-US" sz="1400" b="1" dirty="0"/>
              <a:t>CHAPITRE 5. PSYCHOSOMATIQUE DES SITUATIONS MÉDICALES </a:t>
            </a:r>
            <a:r>
              <a:rPr lang="en-US" sz="1400" b="1" dirty="0" err="1"/>
              <a:t>À</a:t>
            </a:r>
            <a:r>
              <a:rPr lang="en-US" sz="1400" b="1" dirty="0"/>
              <a:t> RISQUE PSYCHOLOGIQUE </a:t>
            </a:r>
          </a:p>
          <a:p>
            <a:pPr marL="0" indent="0">
              <a:lnSpc>
                <a:spcPct val="170000"/>
              </a:lnSpc>
              <a:buNone/>
            </a:pPr>
            <a:r>
              <a:rPr lang="en-US" sz="1400" b="1" dirty="0"/>
              <a:t>	(</a:t>
            </a:r>
            <a:r>
              <a:rPr lang="en-US" sz="1400" i="1" dirty="0"/>
              <a:t>Micheline </a:t>
            </a:r>
            <a:r>
              <a:rPr lang="en-US" sz="1400" i="1" dirty="0" err="1"/>
              <a:t>Blazy</a:t>
            </a:r>
            <a:r>
              <a:rPr lang="en-US" sz="1400" dirty="0"/>
              <a:t>; </a:t>
            </a:r>
            <a:r>
              <a:rPr lang="en-US" sz="1400" i="1" dirty="0"/>
              <a:t>Micheline </a:t>
            </a:r>
            <a:r>
              <a:rPr lang="en-US" sz="1400" i="1" dirty="0" err="1"/>
              <a:t>Blazy</a:t>
            </a:r>
            <a:r>
              <a:rPr lang="en-US" sz="1400" i="1" dirty="0"/>
              <a:t>; Sylvain </a:t>
            </a:r>
            <a:r>
              <a:rPr lang="en-US" sz="1400" i="1" dirty="0" err="1"/>
              <a:t>Missonnier</a:t>
            </a:r>
            <a:r>
              <a:rPr lang="en-US" sz="1400" dirty="0"/>
              <a:t>; </a:t>
            </a:r>
            <a:r>
              <a:rPr lang="en-US" sz="1400" i="1" dirty="0"/>
              <a:t>Nathalie </a:t>
            </a:r>
            <a:r>
              <a:rPr lang="en-US" sz="1400" i="1" dirty="0" err="1"/>
              <a:t>Presme</a:t>
            </a:r>
            <a:r>
              <a:rPr lang="en-US" sz="1400" dirty="0"/>
              <a:t>)</a:t>
            </a:r>
            <a:endParaRPr lang="pt-BR" sz="1400" dirty="0"/>
          </a:p>
        </p:txBody>
      </p:sp>
      <p:sp>
        <p:nvSpPr>
          <p:cNvPr id="4" name="Espaço Reservado para Número de Slide 3">
            <a:extLst>
              <a:ext uri="{FF2B5EF4-FFF2-40B4-BE49-F238E27FC236}">
                <a16:creationId xmlns:a16="http://schemas.microsoft.com/office/drawing/2014/main" id="{7629DB98-2C7E-764C-95C5-B5AEE79DAD70}"/>
              </a:ext>
            </a:extLst>
          </p:cNvPr>
          <p:cNvSpPr>
            <a:spLocks noGrp="1"/>
          </p:cNvSpPr>
          <p:nvPr>
            <p:ph type="sldNum" sz="quarter" idx="12"/>
          </p:nvPr>
        </p:nvSpPr>
        <p:spPr/>
        <p:txBody>
          <a:bodyPr/>
          <a:lstStyle/>
          <a:p>
            <a:fld id="{6C7ABB0B-BF14-6745-8341-D4BE7FE0EE7F}" type="slidenum">
              <a:rPr lang="pt-BR" smtClean="0"/>
              <a:t>10</a:t>
            </a:fld>
            <a:endParaRPr lang="pt-BR"/>
          </a:p>
        </p:txBody>
      </p:sp>
    </p:spTree>
    <p:extLst>
      <p:ext uri="{BB962C8B-B14F-4D97-AF65-F5344CB8AC3E}">
        <p14:creationId xmlns:p14="http://schemas.microsoft.com/office/powerpoint/2010/main" val="385857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A65C98-3946-7142-9242-3E2F8C33538A}"/>
              </a:ext>
            </a:extLst>
          </p:cNvPr>
          <p:cNvSpPr>
            <a:spLocks noGrp="1"/>
          </p:cNvSpPr>
          <p:nvPr>
            <p:ph type="title"/>
          </p:nvPr>
        </p:nvSpPr>
        <p:spPr/>
        <p:txBody>
          <a:bodyPr>
            <a:normAutofit fontScale="90000"/>
          </a:bodyPr>
          <a:lstStyle/>
          <a:p>
            <a:pPr algn="ctr"/>
            <a:r>
              <a:rPr lang="pt-BR" sz="3100" b="1" i="1" dirty="0"/>
              <a:t>Manuel de </a:t>
            </a:r>
            <a:r>
              <a:rPr lang="pt-BR" sz="3100" b="1" i="1" dirty="0" err="1"/>
              <a:t>psychologie</a:t>
            </a:r>
            <a:r>
              <a:rPr lang="pt-BR" sz="3100" b="1" i="1" dirty="0"/>
              <a:t> clinique de </a:t>
            </a:r>
            <a:r>
              <a:rPr lang="pt-BR" sz="3100" b="1" i="1" dirty="0" err="1"/>
              <a:t>la</a:t>
            </a:r>
            <a:r>
              <a:rPr lang="pt-BR" sz="3100" b="1" i="1" dirty="0"/>
              <a:t> </a:t>
            </a:r>
            <a:r>
              <a:rPr lang="pt-BR" sz="3100" b="1" i="1" dirty="0" err="1"/>
              <a:t>périnatalité</a:t>
            </a:r>
            <a:r>
              <a:rPr lang="pt-BR" sz="3100" b="1" dirty="0"/>
              <a:t>. </a:t>
            </a:r>
            <a:br>
              <a:rPr lang="pt-BR" sz="3100" dirty="0"/>
            </a:br>
            <a:r>
              <a:rPr lang="pt-BR" sz="3100" b="1" dirty="0"/>
              <a:t> </a:t>
            </a:r>
            <a:br>
              <a:rPr lang="pt-BR" sz="3100" dirty="0"/>
            </a:br>
            <a:r>
              <a:rPr lang="en-US" sz="3100" b="1" dirty="0"/>
              <a:t>TABLE DES MATIÈRES </a:t>
            </a:r>
            <a:endParaRPr lang="pt-BR" dirty="0"/>
          </a:p>
        </p:txBody>
      </p:sp>
      <p:sp>
        <p:nvSpPr>
          <p:cNvPr id="3" name="Espaço Reservado para Conteúdo 2">
            <a:extLst>
              <a:ext uri="{FF2B5EF4-FFF2-40B4-BE49-F238E27FC236}">
                <a16:creationId xmlns:a16="http://schemas.microsoft.com/office/drawing/2014/main" id="{46C8F46F-FED9-8743-A702-7A7D46487109}"/>
              </a:ext>
            </a:extLst>
          </p:cNvPr>
          <p:cNvSpPr>
            <a:spLocks noGrp="1"/>
          </p:cNvSpPr>
          <p:nvPr>
            <p:ph idx="1"/>
          </p:nvPr>
        </p:nvSpPr>
        <p:spPr/>
        <p:txBody>
          <a:bodyPr>
            <a:noAutofit/>
          </a:bodyPr>
          <a:lstStyle/>
          <a:p>
            <a:pPr marL="0" indent="0">
              <a:lnSpc>
                <a:spcPct val="150000"/>
              </a:lnSpc>
              <a:buNone/>
            </a:pPr>
            <a:r>
              <a:rPr lang="pt-BR" sz="1400" b="1" dirty="0"/>
              <a:t>CHAPITRE 6. LES TROUBLES PSYCHOSOMATIQUES PRÉCOCES DU BÉBÉ (</a:t>
            </a:r>
            <a:r>
              <a:rPr lang="pt-BR" sz="1400" i="1" dirty="0" err="1"/>
              <a:t>Nathalie</a:t>
            </a:r>
            <a:r>
              <a:rPr lang="pt-BR" sz="1400" i="1" dirty="0"/>
              <a:t> </a:t>
            </a:r>
            <a:r>
              <a:rPr lang="pt-BR" sz="1400" i="1" dirty="0" err="1"/>
              <a:t>Boige</a:t>
            </a:r>
            <a:r>
              <a:rPr lang="pt-BR" sz="1400" dirty="0"/>
              <a:t>)</a:t>
            </a:r>
          </a:p>
          <a:p>
            <a:pPr marL="0" indent="0">
              <a:lnSpc>
                <a:spcPct val="150000"/>
              </a:lnSpc>
              <a:buNone/>
            </a:pPr>
            <a:r>
              <a:rPr lang="en-US" sz="1400" b="1" dirty="0"/>
              <a:t>CHAPITRE 7. </a:t>
            </a:r>
            <a:r>
              <a:rPr lang="pt-BR" sz="1400" b="1" dirty="0"/>
              <a:t>CONTEXTE SOCIAL ET CULTUREL (</a:t>
            </a:r>
            <a:r>
              <a:rPr lang="pt-BR" sz="1400" i="1" dirty="0" err="1"/>
              <a:t>Nathalie</a:t>
            </a:r>
            <a:r>
              <a:rPr lang="pt-BR" sz="1400" i="1" dirty="0"/>
              <a:t> </a:t>
            </a:r>
            <a:r>
              <a:rPr lang="pt-BR" sz="1400" i="1" dirty="0" err="1"/>
              <a:t>Presme</a:t>
            </a:r>
            <a:r>
              <a:rPr lang="pt-BR" sz="1400" dirty="0"/>
              <a:t>; </a:t>
            </a:r>
            <a:r>
              <a:rPr lang="pt-BR" sz="1400" i="1" dirty="0" err="1"/>
              <a:t>Odile</a:t>
            </a:r>
            <a:r>
              <a:rPr lang="pt-BR" sz="1400" i="1" dirty="0"/>
              <a:t> </a:t>
            </a:r>
            <a:r>
              <a:rPr lang="pt-BR" sz="1400" i="1" dirty="0" err="1"/>
              <a:t>Tagawa</a:t>
            </a:r>
            <a:r>
              <a:rPr lang="pt-BR" sz="1400" dirty="0"/>
              <a:t>)</a:t>
            </a:r>
          </a:p>
          <a:p>
            <a:pPr marL="0" indent="0">
              <a:lnSpc>
                <a:spcPct val="150000"/>
              </a:lnSpc>
              <a:buNone/>
            </a:pPr>
            <a:r>
              <a:rPr lang="pt-BR" sz="1400" b="1" dirty="0"/>
              <a:t>CHAPITRE 8. PSYCHOPATHOLOGIE PSYCHANALYTIQUE DE LA PARENTALITÉ EM PÉRIODE PÉRINATALE: </a:t>
            </a:r>
          </a:p>
          <a:p>
            <a:pPr marL="0" indent="0">
              <a:lnSpc>
                <a:spcPct val="150000"/>
              </a:lnSpc>
              <a:buNone/>
            </a:pPr>
            <a:r>
              <a:rPr lang="pt-BR" sz="1400" b="1" dirty="0"/>
              <a:t>	APPROCHE CLINIQUE D’UNE PÉDOPSYCHIATRE EM MATERNITÉ (</a:t>
            </a:r>
            <a:r>
              <a:rPr lang="pt-BR" sz="1400" i="1" dirty="0" err="1"/>
              <a:t>Nathalie</a:t>
            </a:r>
            <a:r>
              <a:rPr lang="pt-BR" sz="1400" i="1" dirty="0"/>
              <a:t> </a:t>
            </a:r>
            <a:r>
              <a:rPr lang="pt-BR" sz="1400" i="1" dirty="0" err="1"/>
              <a:t>Presme</a:t>
            </a:r>
            <a:r>
              <a:rPr lang="pt-BR" sz="1400" i="1" dirty="0"/>
              <a:t> </a:t>
            </a:r>
            <a:r>
              <a:rPr lang="pt-BR" sz="1400" dirty="0"/>
              <a:t>)</a:t>
            </a:r>
          </a:p>
          <a:p>
            <a:pPr marL="0" indent="0">
              <a:lnSpc>
                <a:spcPct val="150000"/>
              </a:lnSpc>
              <a:buNone/>
            </a:pPr>
            <a:r>
              <a:rPr lang="pt-BR" sz="1400" b="1" dirty="0"/>
              <a:t>CHAPITRE 9. PSYCHO(PATHO)LOGIE DE PATERNALITÉ (</a:t>
            </a:r>
            <a:r>
              <a:rPr lang="pt-BR" sz="1400" i="1" dirty="0" err="1"/>
              <a:t>Sylvain</a:t>
            </a:r>
            <a:r>
              <a:rPr lang="pt-BR" sz="1400" i="1" dirty="0"/>
              <a:t> </a:t>
            </a:r>
            <a:r>
              <a:rPr lang="pt-BR" sz="1400" i="1" dirty="0" err="1"/>
              <a:t>Missonnier</a:t>
            </a:r>
            <a:r>
              <a:rPr lang="pt-BR" sz="1400" i="1" dirty="0"/>
              <a:t> </a:t>
            </a:r>
            <a:r>
              <a:rPr lang="pt-BR" sz="1400" dirty="0"/>
              <a:t>)</a:t>
            </a:r>
          </a:p>
          <a:p>
            <a:pPr marL="0" indent="0">
              <a:lnSpc>
                <a:spcPct val="150000"/>
              </a:lnSpc>
              <a:buNone/>
            </a:pPr>
            <a:r>
              <a:rPr lang="pt-BR" sz="1400" b="1" dirty="0"/>
              <a:t>CHAPITRE 10. FACTEURS DE RISQUE, PRÉJUDICES ET MALTRAITANCE EM PÉRINATALITÉ</a:t>
            </a:r>
            <a:r>
              <a:rPr lang="pt-BR" sz="1400" dirty="0"/>
              <a:t> (</a:t>
            </a:r>
            <a:r>
              <a:rPr lang="pt-BR" sz="1400" i="1" dirty="0" err="1"/>
              <a:t>Micheline</a:t>
            </a:r>
            <a:r>
              <a:rPr lang="pt-BR" sz="1400" i="1" dirty="0"/>
              <a:t> </a:t>
            </a:r>
            <a:r>
              <a:rPr lang="pt-BR" sz="1400" i="1" dirty="0" err="1"/>
              <a:t>Blazy</a:t>
            </a:r>
            <a:r>
              <a:rPr lang="pt-BR" sz="1400" dirty="0"/>
              <a:t>)</a:t>
            </a:r>
          </a:p>
          <a:p>
            <a:pPr marL="0" indent="0">
              <a:lnSpc>
                <a:spcPct val="150000"/>
              </a:lnSpc>
              <a:buNone/>
            </a:pPr>
            <a:r>
              <a:rPr lang="en-US" sz="1400" b="1" dirty="0"/>
              <a:t>CHAPITRE 11. L’ACCOMPAGMENT COUTUMIER (</a:t>
            </a:r>
            <a:r>
              <a:rPr lang="en-US" sz="1400" i="1" dirty="0"/>
              <a:t>Odile Tagawa</a:t>
            </a:r>
            <a:r>
              <a:rPr lang="en-US" sz="1400" dirty="0"/>
              <a:t>)</a:t>
            </a:r>
            <a:endParaRPr lang="pt-BR" sz="1400" dirty="0"/>
          </a:p>
          <a:p>
            <a:pPr marL="0" indent="0">
              <a:lnSpc>
                <a:spcPct val="150000"/>
              </a:lnSpc>
              <a:buNone/>
            </a:pPr>
            <a:r>
              <a:rPr lang="en-US" sz="1400" b="1" dirty="0"/>
              <a:t>CHAPITRE 12. DEVENIR ET RESTER SOIGNANT DU PÉRINATAL (</a:t>
            </a:r>
            <a:r>
              <a:rPr lang="en-US" sz="1400" i="1" dirty="0"/>
              <a:t>Sylvain </a:t>
            </a:r>
            <a:r>
              <a:rPr lang="en-US" sz="1400" i="1" dirty="0" err="1"/>
              <a:t>Missonnier</a:t>
            </a:r>
            <a:r>
              <a:rPr lang="en-US" sz="1400" dirty="0"/>
              <a:t>)</a:t>
            </a:r>
            <a:endParaRPr lang="pt-BR" sz="1400" dirty="0"/>
          </a:p>
          <a:p>
            <a:pPr marL="0" indent="0">
              <a:lnSpc>
                <a:spcPct val="150000"/>
              </a:lnSpc>
              <a:buNone/>
            </a:pPr>
            <a:r>
              <a:rPr lang="en-US" sz="1400" b="1" dirty="0"/>
              <a:t>CHAPITRE 13. SOUTIEN ET FORMATION DES PROFESSIONNEL(LES) DE PREMIÈRE LIGNE (</a:t>
            </a:r>
            <a:r>
              <a:rPr lang="en-US" sz="1400" i="1" dirty="0"/>
              <a:t>Odile Tagawa</a:t>
            </a:r>
            <a:r>
              <a:rPr lang="en-US" sz="1400" dirty="0"/>
              <a:t>)</a:t>
            </a:r>
            <a:endParaRPr lang="pt-BR" sz="1400" dirty="0"/>
          </a:p>
        </p:txBody>
      </p:sp>
      <p:sp>
        <p:nvSpPr>
          <p:cNvPr id="4" name="Espaço Reservado para Número de Slide 3">
            <a:extLst>
              <a:ext uri="{FF2B5EF4-FFF2-40B4-BE49-F238E27FC236}">
                <a16:creationId xmlns:a16="http://schemas.microsoft.com/office/drawing/2014/main" id="{7629DB98-2C7E-764C-95C5-B5AEE79DAD70}"/>
              </a:ext>
            </a:extLst>
          </p:cNvPr>
          <p:cNvSpPr>
            <a:spLocks noGrp="1"/>
          </p:cNvSpPr>
          <p:nvPr>
            <p:ph type="sldNum" sz="quarter" idx="12"/>
          </p:nvPr>
        </p:nvSpPr>
        <p:spPr/>
        <p:txBody>
          <a:bodyPr/>
          <a:lstStyle/>
          <a:p>
            <a:fld id="{6C7ABB0B-BF14-6745-8341-D4BE7FE0EE7F}" type="slidenum">
              <a:rPr lang="pt-BR" smtClean="0"/>
              <a:t>11</a:t>
            </a:fld>
            <a:endParaRPr lang="pt-BR"/>
          </a:p>
        </p:txBody>
      </p:sp>
    </p:spTree>
    <p:extLst>
      <p:ext uri="{BB962C8B-B14F-4D97-AF65-F5344CB8AC3E}">
        <p14:creationId xmlns:p14="http://schemas.microsoft.com/office/powerpoint/2010/main" val="397866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A65C98-3946-7142-9242-3E2F8C33538A}"/>
              </a:ext>
            </a:extLst>
          </p:cNvPr>
          <p:cNvSpPr>
            <a:spLocks noGrp="1"/>
          </p:cNvSpPr>
          <p:nvPr>
            <p:ph type="title"/>
          </p:nvPr>
        </p:nvSpPr>
        <p:spPr/>
        <p:txBody>
          <a:bodyPr>
            <a:normAutofit fontScale="90000"/>
          </a:bodyPr>
          <a:lstStyle/>
          <a:p>
            <a:pPr algn="ctr"/>
            <a:r>
              <a:rPr lang="pt-BR" sz="3100" b="1" i="1" dirty="0"/>
              <a:t>Manuel de </a:t>
            </a:r>
            <a:r>
              <a:rPr lang="pt-BR" sz="3100" b="1" i="1" dirty="0" err="1"/>
              <a:t>psychologie</a:t>
            </a:r>
            <a:r>
              <a:rPr lang="pt-BR" sz="3100" b="1" i="1" dirty="0"/>
              <a:t> clinique de </a:t>
            </a:r>
            <a:r>
              <a:rPr lang="pt-BR" sz="3100" b="1" i="1" dirty="0" err="1"/>
              <a:t>la</a:t>
            </a:r>
            <a:r>
              <a:rPr lang="pt-BR" sz="3100" b="1" i="1" dirty="0"/>
              <a:t> </a:t>
            </a:r>
            <a:r>
              <a:rPr lang="pt-BR" sz="3100" b="1" i="1" dirty="0" err="1"/>
              <a:t>périnatalité</a:t>
            </a:r>
            <a:r>
              <a:rPr lang="pt-BR" sz="3100" b="1" dirty="0"/>
              <a:t>. </a:t>
            </a:r>
            <a:br>
              <a:rPr lang="pt-BR" sz="3100" dirty="0"/>
            </a:br>
            <a:r>
              <a:rPr lang="pt-BR" sz="3100" b="1" dirty="0"/>
              <a:t> </a:t>
            </a:r>
            <a:br>
              <a:rPr lang="pt-BR" sz="3100" dirty="0"/>
            </a:br>
            <a:r>
              <a:rPr lang="en-US" sz="3100" b="1" dirty="0"/>
              <a:t>TABLE DES MATIÈRES </a:t>
            </a:r>
            <a:endParaRPr lang="pt-BR" dirty="0"/>
          </a:p>
        </p:txBody>
      </p:sp>
      <p:sp>
        <p:nvSpPr>
          <p:cNvPr id="3" name="Espaço Reservado para Conteúdo 2">
            <a:extLst>
              <a:ext uri="{FF2B5EF4-FFF2-40B4-BE49-F238E27FC236}">
                <a16:creationId xmlns:a16="http://schemas.microsoft.com/office/drawing/2014/main" id="{46C8F46F-FED9-8743-A702-7A7D46487109}"/>
              </a:ext>
            </a:extLst>
          </p:cNvPr>
          <p:cNvSpPr>
            <a:spLocks noGrp="1"/>
          </p:cNvSpPr>
          <p:nvPr>
            <p:ph idx="1"/>
          </p:nvPr>
        </p:nvSpPr>
        <p:spPr/>
        <p:txBody>
          <a:bodyPr>
            <a:normAutofit/>
          </a:bodyPr>
          <a:lstStyle/>
          <a:p>
            <a:pPr marL="0" indent="0">
              <a:lnSpc>
                <a:spcPct val="150000"/>
              </a:lnSpc>
              <a:buNone/>
            </a:pPr>
            <a:endParaRPr lang="en-US" sz="1600" b="1" dirty="0"/>
          </a:p>
          <a:p>
            <a:pPr marL="0" indent="0">
              <a:lnSpc>
                <a:spcPct val="150000"/>
              </a:lnSpc>
              <a:buNone/>
            </a:pPr>
            <a:r>
              <a:rPr lang="en-US" sz="1600" b="1" dirty="0"/>
              <a:t>CHAPITRE 14. L’OBSTÉTRICIEN: UNE TRAJECTOIRE (</a:t>
            </a:r>
            <a:r>
              <a:rPr lang="en-US" sz="1600" i="1" dirty="0"/>
              <a:t>Micheline </a:t>
            </a:r>
            <a:r>
              <a:rPr lang="en-US" sz="1600" i="1" dirty="0" err="1"/>
              <a:t>Blazy</a:t>
            </a:r>
            <a:r>
              <a:rPr lang="en-US" sz="1600" dirty="0"/>
              <a:t>)</a:t>
            </a:r>
            <a:endParaRPr lang="pt-BR" sz="1600" dirty="0"/>
          </a:p>
          <a:p>
            <a:pPr marL="0" indent="0">
              <a:lnSpc>
                <a:spcPct val="150000"/>
              </a:lnSpc>
              <a:buNone/>
            </a:pPr>
            <a:r>
              <a:rPr lang="en-US" sz="1600" b="1" dirty="0"/>
              <a:t>CHAPITRE 15. LE PÉDIATRE... PSYCHOSOMATICIEN (</a:t>
            </a:r>
            <a:r>
              <a:rPr lang="en-US" sz="1600" dirty="0"/>
              <a:t>Nathalie </a:t>
            </a:r>
            <a:r>
              <a:rPr lang="en-US" sz="1600" dirty="0" err="1"/>
              <a:t>Boige</a:t>
            </a:r>
            <a:r>
              <a:rPr lang="en-US" sz="1600" dirty="0"/>
              <a:t> )</a:t>
            </a:r>
            <a:endParaRPr lang="pt-BR" sz="1600" dirty="0"/>
          </a:p>
          <a:p>
            <a:pPr marL="0" indent="0">
              <a:lnSpc>
                <a:spcPct val="150000"/>
              </a:lnSpc>
              <a:buNone/>
            </a:pPr>
            <a:r>
              <a:rPr lang="en-US" sz="1600" b="1" dirty="0"/>
              <a:t>CHAPITRE 16. LE PSYCHIATRE D’ENFANT ET D’ADULTE (</a:t>
            </a:r>
            <a:r>
              <a:rPr lang="en-US" sz="1600" i="1" dirty="0"/>
              <a:t>Nathalie </a:t>
            </a:r>
            <a:r>
              <a:rPr lang="en-US" sz="1600" i="1" dirty="0" err="1"/>
              <a:t>Presme</a:t>
            </a:r>
            <a:r>
              <a:rPr lang="en-US" sz="1600" i="1" dirty="0"/>
              <a:t>)</a:t>
            </a:r>
            <a:endParaRPr lang="pt-BR" sz="1600" dirty="0"/>
          </a:p>
          <a:p>
            <a:pPr marL="0" indent="0">
              <a:lnSpc>
                <a:spcPct val="150000"/>
              </a:lnSpc>
              <a:buNone/>
            </a:pPr>
            <a:r>
              <a:rPr lang="en-US" sz="1600" b="1" dirty="0"/>
              <a:t>CHAPITRE 17. LE PSYCHOLOGUE CLINICIEN PÉRINATAL (</a:t>
            </a:r>
            <a:r>
              <a:rPr lang="en-US" sz="1600" i="1" dirty="0"/>
              <a:t>Sylvain </a:t>
            </a:r>
            <a:r>
              <a:rPr lang="en-US" sz="1600" i="1" dirty="0" err="1"/>
              <a:t>Missonnier</a:t>
            </a:r>
            <a:r>
              <a:rPr lang="en-US" sz="1600" dirty="0"/>
              <a:t>)</a:t>
            </a:r>
            <a:endParaRPr lang="pt-BR" sz="1600" dirty="0"/>
          </a:p>
          <a:p>
            <a:pPr marL="0" indent="0">
              <a:lnSpc>
                <a:spcPct val="150000"/>
              </a:lnSpc>
              <a:buNone/>
            </a:pPr>
            <a:r>
              <a:rPr lang="en-US" sz="1600" b="1" dirty="0"/>
              <a:t>CHAPITRE 18. CONCLUSITON: JOUER ENSEMBLE LA PARTITION CLINIQUE DE L’ATLANTIDE INTIME (</a:t>
            </a:r>
            <a:r>
              <a:rPr lang="en-US" sz="1600" i="1" dirty="0"/>
              <a:t>Sylvain </a:t>
            </a:r>
            <a:r>
              <a:rPr lang="en-US" sz="1600" i="1" dirty="0" err="1"/>
              <a:t>Missonnier</a:t>
            </a:r>
            <a:r>
              <a:rPr lang="en-US" sz="1600" dirty="0"/>
              <a:t>)</a:t>
            </a:r>
            <a:r>
              <a:rPr lang="en-US" sz="1600" i="1" dirty="0"/>
              <a:t> </a:t>
            </a:r>
            <a:endParaRPr lang="pt-BR" sz="1600" dirty="0"/>
          </a:p>
        </p:txBody>
      </p:sp>
      <p:sp>
        <p:nvSpPr>
          <p:cNvPr id="4" name="Espaço Reservado para Número de Slide 3">
            <a:extLst>
              <a:ext uri="{FF2B5EF4-FFF2-40B4-BE49-F238E27FC236}">
                <a16:creationId xmlns:a16="http://schemas.microsoft.com/office/drawing/2014/main" id="{7629DB98-2C7E-764C-95C5-B5AEE79DAD70}"/>
              </a:ext>
            </a:extLst>
          </p:cNvPr>
          <p:cNvSpPr>
            <a:spLocks noGrp="1"/>
          </p:cNvSpPr>
          <p:nvPr>
            <p:ph type="sldNum" sz="quarter" idx="12"/>
          </p:nvPr>
        </p:nvSpPr>
        <p:spPr/>
        <p:txBody>
          <a:bodyPr/>
          <a:lstStyle/>
          <a:p>
            <a:fld id="{6C7ABB0B-BF14-6745-8341-D4BE7FE0EE7F}" type="slidenum">
              <a:rPr lang="pt-BR" smtClean="0"/>
              <a:t>12</a:t>
            </a:fld>
            <a:endParaRPr lang="pt-BR"/>
          </a:p>
        </p:txBody>
      </p:sp>
    </p:spTree>
    <p:extLst>
      <p:ext uri="{BB962C8B-B14F-4D97-AF65-F5344CB8AC3E}">
        <p14:creationId xmlns:p14="http://schemas.microsoft.com/office/powerpoint/2010/main" val="303121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A65C98-3946-7142-9242-3E2F8C33538A}"/>
              </a:ext>
            </a:extLst>
          </p:cNvPr>
          <p:cNvSpPr>
            <a:spLocks noGrp="1"/>
          </p:cNvSpPr>
          <p:nvPr>
            <p:ph type="title"/>
          </p:nvPr>
        </p:nvSpPr>
        <p:spPr/>
        <p:txBody>
          <a:bodyPr>
            <a:normAutofit fontScale="90000"/>
          </a:bodyPr>
          <a:lstStyle/>
          <a:p>
            <a:pPr algn="ctr"/>
            <a:r>
              <a:rPr lang="pt-BR" sz="3100" b="1" i="1" dirty="0"/>
              <a:t>Manuel de </a:t>
            </a:r>
            <a:r>
              <a:rPr lang="pt-BR" sz="3100" b="1" i="1" dirty="0" err="1"/>
              <a:t>psychologie</a:t>
            </a:r>
            <a:r>
              <a:rPr lang="pt-BR" sz="3100" b="1" i="1" dirty="0"/>
              <a:t> clinique de </a:t>
            </a:r>
            <a:r>
              <a:rPr lang="pt-BR" sz="3100" b="1" i="1" dirty="0" err="1"/>
              <a:t>la</a:t>
            </a:r>
            <a:r>
              <a:rPr lang="pt-BR" sz="3100" b="1" i="1" dirty="0"/>
              <a:t> </a:t>
            </a:r>
            <a:r>
              <a:rPr lang="pt-BR" sz="3100" b="1" i="1" dirty="0" err="1"/>
              <a:t>périnatalité</a:t>
            </a:r>
            <a:r>
              <a:rPr lang="pt-BR" sz="3100" b="1" dirty="0"/>
              <a:t>. </a:t>
            </a:r>
            <a:br>
              <a:rPr lang="pt-BR" sz="3100" dirty="0"/>
            </a:br>
            <a:r>
              <a:rPr lang="pt-BR" sz="3100" b="1" dirty="0"/>
              <a:t> </a:t>
            </a:r>
            <a:br>
              <a:rPr lang="pt-BR" sz="3100" dirty="0"/>
            </a:br>
            <a:r>
              <a:rPr lang="en-US" sz="3100" b="1" dirty="0"/>
              <a:t>TABLE DES MATIÈRES </a:t>
            </a:r>
            <a:endParaRPr lang="pt-BR" dirty="0"/>
          </a:p>
        </p:txBody>
      </p:sp>
      <p:sp>
        <p:nvSpPr>
          <p:cNvPr id="3" name="Espaço Reservado para Conteúdo 2">
            <a:extLst>
              <a:ext uri="{FF2B5EF4-FFF2-40B4-BE49-F238E27FC236}">
                <a16:creationId xmlns:a16="http://schemas.microsoft.com/office/drawing/2014/main" id="{46C8F46F-FED9-8743-A702-7A7D46487109}"/>
              </a:ext>
            </a:extLst>
          </p:cNvPr>
          <p:cNvSpPr>
            <a:spLocks noGrp="1"/>
          </p:cNvSpPr>
          <p:nvPr>
            <p:ph idx="1"/>
          </p:nvPr>
        </p:nvSpPr>
        <p:spPr/>
        <p:txBody>
          <a:bodyPr>
            <a:normAutofit fontScale="32500" lnSpcReduction="20000"/>
          </a:bodyPr>
          <a:lstStyle/>
          <a:p>
            <a:pPr marL="0" indent="0">
              <a:buNone/>
            </a:pPr>
            <a:r>
              <a:rPr lang="en-US" b="1" dirty="0"/>
              <a:t>CHAPITRE 1. INTRODUCTION (</a:t>
            </a:r>
            <a:r>
              <a:rPr lang="en-US" i="1" dirty="0"/>
              <a:t>Sylvain </a:t>
            </a:r>
            <a:r>
              <a:rPr lang="en-US" i="1" dirty="0" err="1"/>
              <a:t>Missonnier</a:t>
            </a:r>
            <a:r>
              <a:rPr lang="en-US" dirty="0"/>
              <a:t>)</a:t>
            </a:r>
            <a:endParaRPr lang="pt-BR" dirty="0"/>
          </a:p>
          <a:p>
            <a:pPr marL="0" indent="0">
              <a:buNone/>
            </a:pPr>
            <a:r>
              <a:rPr lang="pt-BR" b="1" dirty="0"/>
              <a:t>CHAPITRE 2. PSYCHOLOGIE CLINIQUE DE LA PARENTALITÉ ET DU NAÎTRE HUMAIN. </a:t>
            </a:r>
            <a:r>
              <a:rPr lang="en-US" b="1" dirty="0" err="1"/>
              <a:t>Devenir</a:t>
            </a:r>
            <a:r>
              <a:rPr lang="en-US" b="1" dirty="0"/>
              <a:t> parent, </a:t>
            </a:r>
            <a:r>
              <a:rPr lang="en-US" b="1" dirty="0" err="1"/>
              <a:t>naître</a:t>
            </a:r>
            <a:r>
              <a:rPr lang="en-US" b="1" dirty="0"/>
              <a:t> </a:t>
            </a:r>
            <a:r>
              <a:rPr lang="en-US" b="1" dirty="0" err="1"/>
              <a:t>humain</a:t>
            </a:r>
            <a:r>
              <a:rPr lang="en-US" b="1" dirty="0"/>
              <a:t> et </a:t>
            </a:r>
            <a:r>
              <a:rPr lang="en-US" b="1" dirty="0" err="1"/>
              <a:t>être</a:t>
            </a:r>
            <a:r>
              <a:rPr lang="en-US" b="1" dirty="0"/>
              <a:t> </a:t>
            </a:r>
            <a:r>
              <a:rPr lang="en-US" b="1" dirty="0" err="1"/>
              <a:t>soignant</a:t>
            </a:r>
            <a:r>
              <a:rPr lang="en-US" b="1" dirty="0"/>
              <a:t> </a:t>
            </a:r>
            <a:r>
              <a:rPr lang="en-US" b="1" dirty="0" err="1"/>
              <a:t>à</a:t>
            </a:r>
            <a:r>
              <a:rPr lang="en-US" b="1" dirty="0"/>
              <a:t> la </a:t>
            </a:r>
            <a:r>
              <a:rPr lang="en-US" b="1" dirty="0" err="1"/>
              <a:t>maternité</a:t>
            </a:r>
            <a:r>
              <a:rPr lang="en-US" b="1" dirty="0"/>
              <a:t> (</a:t>
            </a:r>
            <a:r>
              <a:rPr lang="en-US" i="1" dirty="0"/>
              <a:t>Sylvain </a:t>
            </a:r>
            <a:r>
              <a:rPr lang="en-US" i="1" dirty="0" err="1"/>
              <a:t>Missonnier</a:t>
            </a:r>
            <a:r>
              <a:rPr lang="en-US" dirty="0"/>
              <a:t>)</a:t>
            </a:r>
            <a:endParaRPr lang="pt-BR" dirty="0"/>
          </a:p>
          <a:p>
            <a:pPr marL="0" indent="0">
              <a:buNone/>
            </a:pPr>
            <a:r>
              <a:rPr lang="en-US" b="1" dirty="0"/>
              <a:t>CHAPITRE 3. L’ACCOMPAGNEMENT PÉRINATAL: POINT DE VUE DE LA SAGE-FEMME (</a:t>
            </a:r>
            <a:r>
              <a:rPr lang="en-US" i="1" dirty="0"/>
              <a:t>Odile Tagawa</a:t>
            </a:r>
            <a:r>
              <a:rPr lang="en-US" dirty="0"/>
              <a:t>)</a:t>
            </a:r>
            <a:endParaRPr lang="pt-BR" dirty="0"/>
          </a:p>
          <a:p>
            <a:pPr marL="0" indent="0">
              <a:buNone/>
            </a:pPr>
            <a:r>
              <a:rPr lang="en-US" b="1" dirty="0"/>
              <a:t>CHAPITRE 4. DÉVELOPPEMENT PSYCHOSOMATIQUE DU FOETUS/BÉBÉ (</a:t>
            </a:r>
            <a:r>
              <a:rPr lang="en-US" i="1" dirty="0"/>
              <a:t>Nathalie </a:t>
            </a:r>
            <a:r>
              <a:rPr lang="en-US" i="1" dirty="0" err="1"/>
              <a:t>Boige</a:t>
            </a:r>
            <a:r>
              <a:rPr lang="en-US" dirty="0"/>
              <a:t>)</a:t>
            </a:r>
            <a:r>
              <a:rPr lang="en-US" i="1" dirty="0"/>
              <a:t> </a:t>
            </a:r>
            <a:endParaRPr lang="pt-BR" dirty="0"/>
          </a:p>
          <a:p>
            <a:pPr marL="0" indent="0">
              <a:buNone/>
            </a:pPr>
            <a:r>
              <a:rPr lang="en-US" b="1" dirty="0"/>
              <a:t>CHAPITRE 5. PSYCHOSOMATIQUE DES SITUATIONS MÉDICALES </a:t>
            </a:r>
            <a:r>
              <a:rPr lang="en-US" b="1" dirty="0" err="1"/>
              <a:t>À</a:t>
            </a:r>
            <a:r>
              <a:rPr lang="en-US" b="1" dirty="0"/>
              <a:t> RISQUE PSYCHOLOGIQUE (</a:t>
            </a:r>
            <a:r>
              <a:rPr lang="en-US" i="1" dirty="0"/>
              <a:t>Micheline </a:t>
            </a:r>
            <a:r>
              <a:rPr lang="en-US" i="1" dirty="0" err="1"/>
              <a:t>Blazy</a:t>
            </a:r>
            <a:r>
              <a:rPr lang="en-US" dirty="0"/>
              <a:t>; </a:t>
            </a:r>
            <a:r>
              <a:rPr lang="en-US" i="1" dirty="0"/>
              <a:t>Micheline </a:t>
            </a:r>
            <a:r>
              <a:rPr lang="en-US" i="1" dirty="0" err="1"/>
              <a:t>Blazy</a:t>
            </a:r>
            <a:r>
              <a:rPr lang="en-US" i="1" dirty="0"/>
              <a:t>; Sylvain </a:t>
            </a:r>
            <a:r>
              <a:rPr lang="en-US" i="1" dirty="0" err="1"/>
              <a:t>Missonnier</a:t>
            </a:r>
            <a:r>
              <a:rPr lang="en-US" dirty="0"/>
              <a:t>; </a:t>
            </a:r>
            <a:r>
              <a:rPr lang="en-US" i="1" dirty="0"/>
              <a:t>Nathalie </a:t>
            </a:r>
            <a:r>
              <a:rPr lang="en-US" i="1" dirty="0" err="1"/>
              <a:t>Presme</a:t>
            </a:r>
            <a:r>
              <a:rPr lang="en-US" dirty="0"/>
              <a:t>)</a:t>
            </a:r>
            <a:endParaRPr lang="pt-BR" dirty="0"/>
          </a:p>
          <a:p>
            <a:pPr marL="0" indent="0">
              <a:buNone/>
            </a:pPr>
            <a:r>
              <a:rPr lang="pt-BR" b="1" dirty="0"/>
              <a:t>CHAPITRE 6. LES TROUBLES PSYCHOSOMATIQUES PRÉCOCES DU BÉBÉ (</a:t>
            </a:r>
            <a:r>
              <a:rPr lang="pt-BR" i="1" dirty="0" err="1"/>
              <a:t>Nathalie</a:t>
            </a:r>
            <a:r>
              <a:rPr lang="pt-BR" i="1" dirty="0"/>
              <a:t> </a:t>
            </a:r>
            <a:r>
              <a:rPr lang="pt-BR" i="1" dirty="0" err="1"/>
              <a:t>Boige</a:t>
            </a:r>
            <a:r>
              <a:rPr lang="pt-BR" dirty="0"/>
              <a:t>)</a:t>
            </a:r>
          </a:p>
          <a:p>
            <a:pPr marL="0" indent="0">
              <a:buNone/>
            </a:pPr>
            <a:r>
              <a:rPr lang="en-US" b="1" dirty="0"/>
              <a:t>CHAPITRE 7. </a:t>
            </a:r>
            <a:r>
              <a:rPr lang="pt-BR" b="1" dirty="0"/>
              <a:t>CONTEXTE SOCIAL ET CULTUREL (</a:t>
            </a:r>
            <a:r>
              <a:rPr lang="pt-BR" i="1" dirty="0" err="1"/>
              <a:t>Nathalie</a:t>
            </a:r>
            <a:r>
              <a:rPr lang="pt-BR" i="1" dirty="0"/>
              <a:t> </a:t>
            </a:r>
            <a:r>
              <a:rPr lang="pt-BR" i="1" dirty="0" err="1"/>
              <a:t>Presme</a:t>
            </a:r>
            <a:r>
              <a:rPr lang="pt-BR" dirty="0"/>
              <a:t>; </a:t>
            </a:r>
            <a:r>
              <a:rPr lang="pt-BR" i="1" dirty="0" err="1"/>
              <a:t>Odile</a:t>
            </a:r>
            <a:r>
              <a:rPr lang="pt-BR" i="1" dirty="0"/>
              <a:t> </a:t>
            </a:r>
            <a:r>
              <a:rPr lang="pt-BR" i="1" dirty="0" err="1"/>
              <a:t>Tagawa</a:t>
            </a:r>
            <a:r>
              <a:rPr lang="pt-BR" dirty="0"/>
              <a:t>)</a:t>
            </a:r>
          </a:p>
          <a:p>
            <a:pPr marL="0" indent="0">
              <a:buNone/>
            </a:pPr>
            <a:r>
              <a:rPr lang="pt-BR" b="1" dirty="0"/>
              <a:t>CHAPITRE 8. PSYCHOPATHOLOGIE PSYCHANALYTIQUE DE LA PARENTALITÉ EM PÉRIODE PÉRINATALE: </a:t>
            </a:r>
          </a:p>
          <a:p>
            <a:pPr marL="0" indent="0">
              <a:buNone/>
            </a:pPr>
            <a:r>
              <a:rPr lang="pt-BR" b="1" dirty="0"/>
              <a:t>                         APPROCHE CLINIQUE D’UNE PÉDOPSYCHIATRE EM MATERNITÉ (</a:t>
            </a:r>
            <a:r>
              <a:rPr lang="pt-BR" i="1" dirty="0" err="1"/>
              <a:t>Nathalie</a:t>
            </a:r>
            <a:r>
              <a:rPr lang="pt-BR" i="1" dirty="0"/>
              <a:t> </a:t>
            </a:r>
            <a:r>
              <a:rPr lang="pt-BR" i="1" dirty="0" err="1"/>
              <a:t>Presme</a:t>
            </a:r>
            <a:r>
              <a:rPr lang="pt-BR" i="1" dirty="0"/>
              <a:t> </a:t>
            </a:r>
            <a:r>
              <a:rPr lang="pt-BR" dirty="0"/>
              <a:t>)</a:t>
            </a:r>
          </a:p>
          <a:p>
            <a:pPr marL="0" indent="0">
              <a:buNone/>
            </a:pPr>
            <a:r>
              <a:rPr lang="pt-BR" b="1" dirty="0"/>
              <a:t>CHAPITRE 9. PSYCHO(PATHO)LOGIE DE PATERNALITÉ (</a:t>
            </a:r>
            <a:r>
              <a:rPr lang="pt-BR" i="1" dirty="0" err="1"/>
              <a:t>Sylvain</a:t>
            </a:r>
            <a:r>
              <a:rPr lang="pt-BR" i="1" dirty="0"/>
              <a:t> </a:t>
            </a:r>
            <a:r>
              <a:rPr lang="pt-BR" i="1" dirty="0" err="1"/>
              <a:t>Missonnier</a:t>
            </a:r>
            <a:r>
              <a:rPr lang="pt-BR" i="1" dirty="0"/>
              <a:t> </a:t>
            </a:r>
            <a:r>
              <a:rPr lang="pt-BR" dirty="0"/>
              <a:t>)</a:t>
            </a:r>
          </a:p>
          <a:p>
            <a:pPr marL="0" indent="0">
              <a:buNone/>
            </a:pPr>
            <a:r>
              <a:rPr lang="pt-BR" b="1" dirty="0"/>
              <a:t>CHAPITRE 10. FACTEURS DE RISQUE, PRÉJUDICES ET MALTRAITANCE EM PÉRINATALITÉ</a:t>
            </a:r>
            <a:r>
              <a:rPr lang="pt-BR" dirty="0"/>
              <a:t> (</a:t>
            </a:r>
            <a:r>
              <a:rPr lang="pt-BR" i="1" dirty="0" err="1"/>
              <a:t>Micheline</a:t>
            </a:r>
            <a:r>
              <a:rPr lang="pt-BR" i="1" dirty="0"/>
              <a:t> </a:t>
            </a:r>
            <a:r>
              <a:rPr lang="pt-BR" i="1" dirty="0" err="1"/>
              <a:t>Blazy</a:t>
            </a:r>
            <a:r>
              <a:rPr lang="pt-BR" dirty="0"/>
              <a:t>)</a:t>
            </a:r>
          </a:p>
          <a:p>
            <a:pPr marL="0" indent="0">
              <a:buNone/>
            </a:pPr>
            <a:r>
              <a:rPr lang="en-US" b="1" dirty="0"/>
              <a:t>CHAPITRE 11. L’ACCOMPAGMENT COUTUMIER (</a:t>
            </a:r>
            <a:r>
              <a:rPr lang="en-US" i="1" dirty="0"/>
              <a:t>Odile Tagawa</a:t>
            </a:r>
            <a:r>
              <a:rPr lang="en-US" dirty="0"/>
              <a:t>)</a:t>
            </a:r>
            <a:endParaRPr lang="pt-BR" dirty="0"/>
          </a:p>
          <a:p>
            <a:pPr marL="0" indent="0">
              <a:buNone/>
            </a:pPr>
            <a:r>
              <a:rPr lang="en-US" b="1" dirty="0"/>
              <a:t>CHAPITRE 12. DEVENIR ET RESTER SOIGNANT DU PÉRINATAL (</a:t>
            </a:r>
            <a:r>
              <a:rPr lang="en-US" i="1" dirty="0"/>
              <a:t>Sylvain </a:t>
            </a:r>
            <a:r>
              <a:rPr lang="en-US" i="1" dirty="0" err="1"/>
              <a:t>Missonnier</a:t>
            </a:r>
            <a:r>
              <a:rPr lang="en-US" dirty="0"/>
              <a:t>)</a:t>
            </a:r>
            <a:endParaRPr lang="pt-BR" dirty="0"/>
          </a:p>
          <a:p>
            <a:pPr marL="0" indent="0">
              <a:buNone/>
            </a:pPr>
            <a:r>
              <a:rPr lang="en-US" b="1" dirty="0"/>
              <a:t>CHAPITRE 13. SOUTIEN ET FORMATION DES PROFESSIONNEL(LES) DE PREMIÈRE LIGNE (</a:t>
            </a:r>
            <a:r>
              <a:rPr lang="en-US" i="1" dirty="0"/>
              <a:t>Odile Tagawa</a:t>
            </a:r>
            <a:r>
              <a:rPr lang="en-US" dirty="0"/>
              <a:t>)</a:t>
            </a:r>
            <a:endParaRPr lang="pt-BR" dirty="0"/>
          </a:p>
          <a:p>
            <a:pPr marL="0" indent="0">
              <a:buNone/>
            </a:pPr>
            <a:r>
              <a:rPr lang="en-US" b="1" dirty="0"/>
              <a:t>CHAPITRE 14. L’OBSTÉTRICIEN: UNE TRAJECTOIRE (</a:t>
            </a:r>
            <a:r>
              <a:rPr lang="en-US" i="1" dirty="0"/>
              <a:t>Micheline </a:t>
            </a:r>
            <a:r>
              <a:rPr lang="en-US" i="1" dirty="0" err="1"/>
              <a:t>Blazy</a:t>
            </a:r>
            <a:r>
              <a:rPr lang="en-US" dirty="0"/>
              <a:t>)</a:t>
            </a:r>
            <a:endParaRPr lang="pt-BR" dirty="0"/>
          </a:p>
          <a:p>
            <a:pPr marL="0" indent="0">
              <a:buNone/>
            </a:pPr>
            <a:r>
              <a:rPr lang="en-US" b="1" dirty="0"/>
              <a:t>CHAPITRE 15. LE PÉDIATRE... PSYCHOSOMATICIEN (</a:t>
            </a:r>
            <a:r>
              <a:rPr lang="en-US" dirty="0"/>
              <a:t>Nathalie </a:t>
            </a:r>
            <a:r>
              <a:rPr lang="en-US" dirty="0" err="1"/>
              <a:t>Boige</a:t>
            </a:r>
            <a:r>
              <a:rPr lang="en-US" dirty="0"/>
              <a:t> )</a:t>
            </a:r>
            <a:endParaRPr lang="pt-BR" dirty="0"/>
          </a:p>
          <a:p>
            <a:pPr marL="0" indent="0">
              <a:buNone/>
            </a:pPr>
            <a:r>
              <a:rPr lang="en-US" b="1" dirty="0"/>
              <a:t>CHAPITRE 16. LE PSYCHIATRE D’ENFANT ET D’ADULTE (</a:t>
            </a:r>
            <a:r>
              <a:rPr lang="en-US" i="1" dirty="0"/>
              <a:t>Nathalie </a:t>
            </a:r>
            <a:r>
              <a:rPr lang="en-US" i="1" dirty="0" err="1"/>
              <a:t>Presme</a:t>
            </a:r>
            <a:r>
              <a:rPr lang="en-US" i="1" dirty="0"/>
              <a:t>)</a:t>
            </a:r>
            <a:endParaRPr lang="pt-BR" dirty="0"/>
          </a:p>
          <a:p>
            <a:pPr marL="0" indent="0">
              <a:buNone/>
            </a:pPr>
            <a:r>
              <a:rPr lang="en-US" b="1" dirty="0"/>
              <a:t>CHAPITRE 17. LE PSYCHOLOGUE CLINICIEN PÉRINATAL (</a:t>
            </a:r>
            <a:r>
              <a:rPr lang="en-US" i="1" dirty="0"/>
              <a:t>Sylvain </a:t>
            </a:r>
            <a:r>
              <a:rPr lang="en-US" i="1" dirty="0" err="1"/>
              <a:t>Missonnier</a:t>
            </a:r>
            <a:r>
              <a:rPr lang="en-US" dirty="0"/>
              <a:t>)</a:t>
            </a:r>
            <a:endParaRPr lang="pt-BR" dirty="0"/>
          </a:p>
          <a:p>
            <a:pPr marL="0" indent="0">
              <a:buNone/>
            </a:pPr>
            <a:r>
              <a:rPr lang="en-US" b="1" dirty="0"/>
              <a:t>CHAPITRE 18. CONCLUSITON: JOUER ENSEMBLE LA PARTITION CLINIQUE DE L’ATLANTIDE INTIME (</a:t>
            </a:r>
            <a:r>
              <a:rPr lang="en-US" i="1" dirty="0"/>
              <a:t>Sylvain </a:t>
            </a:r>
            <a:r>
              <a:rPr lang="en-US" i="1" dirty="0" err="1"/>
              <a:t>Missonnier</a:t>
            </a:r>
            <a:r>
              <a:rPr lang="en-US" dirty="0"/>
              <a:t>)</a:t>
            </a:r>
            <a:r>
              <a:rPr lang="en-US" i="1" dirty="0"/>
              <a:t> </a:t>
            </a:r>
            <a:endParaRPr lang="pt-BR" dirty="0"/>
          </a:p>
        </p:txBody>
      </p:sp>
      <p:sp>
        <p:nvSpPr>
          <p:cNvPr id="4" name="Espaço Reservado para Número de Slide 3">
            <a:extLst>
              <a:ext uri="{FF2B5EF4-FFF2-40B4-BE49-F238E27FC236}">
                <a16:creationId xmlns:a16="http://schemas.microsoft.com/office/drawing/2014/main" id="{7629DB98-2C7E-764C-95C5-B5AEE79DAD70}"/>
              </a:ext>
            </a:extLst>
          </p:cNvPr>
          <p:cNvSpPr>
            <a:spLocks noGrp="1"/>
          </p:cNvSpPr>
          <p:nvPr>
            <p:ph type="sldNum" sz="quarter" idx="12"/>
          </p:nvPr>
        </p:nvSpPr>
        <p:spPr/>
        <p:txBody>
          <a:bodyPr/>
          <a:lstStyle/>
          <a:p>
            <a:fld id="{6C7ABB0B-BF14-6745-8341-D4BE7FE0EE7F}" type="slidenum">
              <a:rPr lang="pt-BR" smtClean="0"/>
              <a:t>13</a:t>
            </a:fld>
            <a:endParaRPr lang="pt-BR"/>
          </a:p>
        </p:txBody>
      </p:sp>
      <p:pic>
        <p:nvPicPr>
          <p:cNvPr id="5" name="Imagem 4">
            <a:extLst>
              <a:ext uri="{FF2B5EF4-FFF2-40B4-BE49-F238E27FC236}">
                <a16:creationId xmlns:a16="http://schemas.microsoft.com/office/drawing/2014/main" id="{88DCBFBB-0209-9F4D-AEFE-242EC552B2FC}"/>
              </a:ext>
            </a:extLst>
          </p:cNvPr>
          <p:cNvPicPr>
            <a:picLocks noChangeAspect="1"/>
          </p:cNvPicPr>
          <p:nvPr/>
        </p:nvPicPr>
        <p:blipFill>
          <a:blip r:embed="rId2"/>
          <a:stretch>
            <a:fillRect/>
          </a:stretch>
        </p:blipFill>
        <p:spPr>
          <a:xfrm>
            <a:off x="9029700" y="1312686"/>
            <a:ext cx="2990988" cy="4232627"/>
          </a:xfrm>
          <a:prstGeom prst="rect">
            <a:avLst/>
          </a:prstGeom>
        </p:spPr>
      </p:pic>
    </p:spTree>
    <p:extLst>
      <p:ext uri="{BB962C8B-B14F-4D97-AF65-F5344CB8AC3E}">
        <p14:creationId xmlns:p14="http://schemas.microsoft.com/office/powerpoint/2010/main" val="3529517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3BD49-D78B-604C-815C-230AB82EDCE7}"/>
              </a:ext>
            </a:extLst>
          </p:cNvPr>
          <p:cNvSpPr>
            <a:spLocks noGrp="1"/>
          </p:cNvSpPr>
          <p:nvPr>
            <p:ph type="title"/>
          </p:nvPr>
        </p:nvSpPr>
        <p:spPr/>
        <p:txBody>
          <a:bodyPr>
            <a:normAutofit fontScale="90000"/>
          </a:bodyPr>
          <a:lstStyle/>
          <a:p>
            <a:pPr marL="0" indent="0" algn="ctr">
              <a:lnSpc>
                <a:spcPct val="170000"/>
              </a:lnSpc>
            </a:pPr>
            <a:br>
              <a:rPr lang="en-US" sz="3100" b="1" dirty="0"/>
            </a:br>
            <a:r>
              <a:rPr lang="en-US" sz="3100" b="1" dirty="0"/>
              <a:t>CHAPITRE 1. INTRODUCTION (</a:t>
            </a:r>
            <a:r>
              <a:rPr lang="en-US" sz="3100" i="1" dirty="0"/>
              <a:t>Sylvain </a:t>
            </a:r>
            <a:r>
              <a:rPr lang="en-US" sz="3100" i="1" dirty="0" err="1"/>
              <a:t>Missonnier</a:t>
            </a:r>
            <a:r>
              <a:rPr lang="en-US" sz="3100" dirty="0"/>
              <a:t>)</a:t>
            </a:r>
            <a:br>
              <a:rPr lang="pt-BR" sz="3100" dirty="0"/>
            </a:br>
            <a:r>
              <a:rPr lang="pt-BR" sz="3100" b="1" dirty="0"/>
              <a:t>1.1. Le </a:t>
            </a:r>
            <a:r>
              <a:rPr lang="pt-BR" sz="3100" b="1" dirty="0" err="1"/>
              <a:t>champ</a:t>
            </a:r>
            <a:r>
              <a:rPr lang="pt-BR" sz="3100" b="1" dirty="0"/>
              <a:t> </a:t>
            </a:r>
            <a:r>
              <a:rPr lang="pt-BR" sz="3100" b="1" dirty="0" err="1"/>
              <a:t>interdisciplinaire</a:t>
            </a:r>
            <a:r>
              <a:rPr lang="pt-BR" sz="3100" b="1" dirty="0"/>
              <a:t> </a:t>
            </a:r>
            <a:r>
              <a:rPr lang="pt-BR" sz="3100" b="1" dirty="0" err="1"/>
              <a:t>périnatal</a:t>
            </a:r>
            <a:r>
              <a:rPr lang="pt-BR" sz="3100" b="1" dirty="0"/>
              <a:t> </a:t>
            </a:r>
            <a:br>
              <a:rPr lang="pt-BR" dirty="0"/>
            </a:br>
            <a:endParaRPr lang="pt-BR" dirty="0"/>
          </a:p>
        </p:txBody>
      </p:sp>
      <p:sp>
        <p:nvSpPr>
          <p:cNvPr id="3" name="Espaço Reservado para Conteúdo 2">
            <a:extLst>
              <a:ext uri="{FF2B5EF4-FFF2-40B4-BE49-F238E27FC236}">
                <a16:creationId xmlns:a16="http://schemas.microsoft.com/office/drawing/2014/main" id="{F0B976B8-0739-FC4A-9273-BE76F9C3A938}"/>
              </a:ext>
            </a:extLst>
          </p:cNvPr>
          <p:cNvSpPr>
            <a:spLocks noGrp="1"/>
          </p:cNvSpPr>
          <p:nvPr>
            <p:ph idx="1"/>
          </p:nvPr>
        </p:nvSpPr>
        <p:spPr/>
        <p:txBody>
          <a:bodyPr/>
          <a:lstStyle/>
          <a:p>
            <a:pPr>
              <a:lnSpc>
                <a:spcPct val="150000"/>
              </a:lnSpc>
            </a:pPr>
            <a:r>
              <a:rPr lang="pt-BR" dirty="0" err="1"/>
              <a:t>L’espace-temps</a:t>
            </a:r>
            <a:r>
              <a:rPr lang="pt-BR" dirty="0"/>
              <a:t> </a:t>
            </a:r>
            <a:r>
              <a:rPr lang="pt-BR" dirty="0" err="1"/>
              <a:t>du</a:t>
            </a:r>
            <a:r>
              <a:rPr lang="pt-BR" dirty="0"/>
              <a:t> </a:t>
            </a:r>
            <a:r>
              <a:rPr lang="pt-BR" dirty="0" err="1"/>
              <a:t>champ</a:t>
            </a:r>
            <a:r>
              <a:rPr lang="pt-BR" dirty="0"/>
              <a:t> </a:t>
            </a:r>
            <a:r>
              <a:rPr lang="pt-BR" dirty="0" err="1"/>
              <a:t>périnatal</a:t>
            </a:r>
            <a:r>
              <a:rPr lang="pt-BR" dirty="0"/>
              <a:t> (l) </a:t>
            </a:r>
          </a:p>
          <a:p>
            <a:pPr>
              <a:lnSpc>
                <a:spcPct val="150000"/>
              </a:lnSpc>
            </a:pPr>
            <a:r>
              <a:rPr lang="pt-BR" dirty="0" err="1"/>
              <a:t>Les</a:t>
            </a:r>
            <a:r>
              <a:rPr lang="pt-BR" dirty="0"/>
              <a:t> </a:t>
            </a:r>
            <a:r>
              <a:rPr lang="pt-BR" dirty="0" err="1"/>
              <a:t>enjeux</a:t>
            </a:r>
            <a:r>
              <a:rPr lang="pt-BR" dirty="0"/>
              <a:t> </a:t>
            </a:r>
            <a:r>
              <a:rPr lang="pt-BR" dirty="0" err="1"/>
              <a:t>du</a:t>
            </a:r>
            <a:r>
              <a:rPr lang="pt-BR" dirty="0"/>
              <a:t> </a:t>
            </a:r>
            <a:r>
              <a:rPr lang="pt-BR" dirty="0" err="1"/>
              <a:t>champ</a:t>
            </a:r>
            <a:r>
              <a:rPr lang="pt-BR" dirty="0"/>
              <a:t> </a:t>
            </a:r>
            <a:r>
              <a:rPr lang="pt-BR" dirty="0" err="1"/>
              <a:t>périnatal</a:t>
            </a:r>
            <a:r>
              <a:rPr lang="pt-BR" dirty="0"/>
              <a:t> (2), </a:t>
            </a:r>
          </a:p>
          <a:p>
            <a:pPr>
              <a:lnSpc>
                <a:spcPct val="150000"/>
              </a:lnSpc>
            </a:pPr>
            <a:r>
              <a:rPr lang="pt-BR" dirty="0" err="1"/>
              <a:t>Pourquoi</a:t>
            </a:r>
            <a:r>
              <a:rPr lang="pt-BR" dirty="0"/>
              <a:t> </a:t>
            </a:r>
            <a:r>
              <a:rPr lang="pt-BR" dirty="0" err="1"/>
              <a:t>des</a:t>
            </a:r>
            <a:r>
              <a:rPr lang="pt-BR" dirty="0"/>
              <a:t> </a:t>
            </a:r>
            <a:r>
              <a:rPr lang="pt-BR" dirty="0" err="1"/>
              <a:t>auteurs</a:t>
            </a:r>
            <a:r>
              <a:rPr lang="pt-BR" dirty="0"/>
              <a:t> de </a:t>
            </a:r>
            <a:r>
              <a:rPr lang="pt-BR" dirty="0" err="1"/>
              <a:t>professions</a:t>
            </a:r>
            <a:r>
              <a:rPr lang="pt-BR" dirty="0"/>
              <a:t> </a:t>
            </a:r>
            <a:r>
              <a:rPr lang="pt-BR" dirty="0" err="1"/>
              <a:t>différentes</a:t>
            </a:r>
            <a:r>
              <a:rPr lang="pt-BR" dirty="0"/>
              <a:t>? (3), </a:t>
            </a:r>
          </a:p>
          <a:p>
            <a:pPr>
              <a:lnSpc>
                <a:spcPct val="150000"/>
              </a:lnSpc>
            </a:pPr>
            <a:r>
              <a:rPr lang="pt-BR" dirty="0" err="1"/>
              <a:t>Un</a:t>
            </a:r>
            <a:r>
              <a:rPr lang="pt-BR" dirty="0"/>
              <a:t> </a:t>
            </a:r>
            <a:r>
              <a:rPr lang="pt-BR" dirty="0" err="1"/>
              <a:t>manuel</a:t>
            </a:r>
            <a:r>
              <a:rPr lang="pt-BR" dirty="0"/>
              <a:t> non </a:t>
            </a:r>
            <a:r>
              <a:rPr lang="pt-BR" dirty="0" err="1"/>
              <a:t>exhaustif</a:t>
            </a:r>
            <a:r>
              <a:rPr lang="pt-BR" dirty="0"/>
              <a:t> mais </a:t>
            </a:r>
            <a:r>
              <a:rPr lang="pt-BR" dirty="0" err="1"/>
              <a:t>cliniquement</a:t>
            </a:r>
            <a:r>
              <a:rPr lang="pt-BR" dirty="0"/>
              <a:t> </a:t>
            </a:r>
            <a:r>
              <a:rPr lang="pt-BR" dirty="0" err="1"/>
              <a:t>conçu</a:t>
            </a:r>
            <a:r>
              <a:rPr lang="pt-BR" dirty="0"/>
              <a:t> (4), </a:t>
            </a:r>
          </a:p>
          <a:p>
            <a:pPr>
              <a:lnSpc>
                <a:spcPct val="150000"/>
              </a:lnSpc>
            </a:pPr>
            <a:r>
              <a:rPr lang="pt-BR" dirty="0" err="1"/>
              <a:t>Quel</a:t>
            </a:r>
            <a:r>
              <a:rPr lang="pt-BR" dirty="0"/>
              <a:t> </a:t>
            </a:r>
            <a:r>
              <a:rPr lang="pt-BR" dirty="0" err="1"/>
              <a:t>lectorat</a:t>
            </a:r>
            <a:r>
              <a:rPr lang="pt-BR" dirty="0"/>
              <a:t> </a:t>
            </a:r>
            <a:r>
              <a:rPr lang="pt-BR" dirty="0" err="1"/>
              <a:t>pour</a:t>
            </a:r>
            <a:r>
              <a:rPr lang="pt-BR" dirty="0"/>
              <a:t> </a:t>
            </a:r>
            <a:r>
              <a:rPr lang="pt-BR" dirty="0" err="1"/>
              <a:t>ce</a:t>
            </a:r>
            <a:r>
              <a:rPr lang="pt-BR" dirty="0"/>
              <a:t> </a:t>
            </a:r>
            <a:r>
              <a:rPr lang="pt-BR" dirty="0" err="1"/>
              <a:t>manuel</a:t>
            </a:r>
            <a:r>
              <a:rPr lang="pt-BR" dirty="0"/>
              <a:t>? (4). </a:t>
            </a:r>
          </a:p>
          <a:p>
            <a:endParaRPr lang="pt-BR" dirty="0"/>
          </a:p>
        </p:txBody>
      </p:sp>
      <p:sp>
        <p:nvSpPr>
          <p:cNvPr id="4" name="Espaço Reservado para Número de Slide 3">
            <a:extLst>
              <a:ext uri="{FF2B5EF4-FFF2-40B4-BE49-F238E27FC236}">
                <a16:creationId xmlns:a16="http://schemas.microsoft.com/office/drawing/2014/main" id="{F17BCAD5-C7F2-FA41-922D-5FFA203D3EEA}"/>
              </a:ext>
            </a:extLst>
          </p:cNvPr>
          <p:cNvSpPr>
            <a:spLocks noGrp="1"/>
          </p:cNvSpPr>
          <p:nvPr>
            <p:ph type="sldNum" sz="quarter" idx="12"/>
          </p:nvPr>
        </p:nvSpPr>
        <p:spPr/>
        <p:txBody>
          <a:bodyPr/>
          <a:lstStyle/>
          <a:p>
            <a:fld id="{6C7ABB0B-BF14-6745-8341-D4BE7FE0EE7F}" type="slidenum">
              <a:rPr lang="pt-BR" smtClean="0"/>
              <a:t>14</a:t>
            </a:fld>
            <a:endParaRPr lang="pt-BR"/>
          </a:p>
        </p:txBody>
      </p:sp>
    </p:spTree>
    <p:extLst>
      <p:ext uri="{BB962C8B-B14F-4D97-AF65-F5344CB8AC3E}">
        <p14:creationId xmlns:p14="http://schemas.microsoft.com/office/powerpoint/2010/main" val="2059299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D4731D-F8FC-A94D-971E-1902D91AC867}"/>
              </a:ext>
            </a:extLst>
          </p:cNvPr>
          <p:cNvSpPr>
            <a:spLocks noGrp="1"/>
          </p:cNvSpPr>
          <p:nvPr>
            <p:ph type="title"/>
          </p:nvPr>
        </p:nvSpPr>
        <p:spPr/>
        <p:txBody>
          <a:bodyPr>
            <a:normAutofit fontScale="90000"/>
          </a:bodyPr>
          <a:lstStyle/>
          <a:p>
            <a:pPr marL="0" indent="0" algn="ctr">
              <a:lnSpc>
                <a:spcPct val="170000"/>
              </a:lnSpc>
            </a:pPr>
            <a:br>
              <a:rPr lang="en-US" sz="3100" b="1" dirty="0"/>
            </a:br>
            <a:r>
              <a:rPr lang="en-US" sz="3100" b="1" dirty="0"/>
              <a:t>CHAPITRE 1. INTRODUCTION (</a:t>
            </a:r>
            <a:r>
              <a:rPr lang="en-US" sz="3100" i="1" dirty="0"/>
              <a:t>Sylvain </a:t>
            </a:r>
            <a:r>
              <a:rPr lang="en-US" sz="3100" i="1" dirty="0" err="1"/>
              <a:t>Missonnier</a:t>
            </a:r>
            <a:r>
              <a:rPr lang="en-US" sz="3100" dirty="0"/>
              <a:t>)</a:t>
            </a:r>
            <a:br>
              <a:rPr lang="pt-BR" sz="3100" dirty="0"/>
            </a:br>
            <a:r>
              <a:rPr lang="pt-BR" sz="3100" b="1" dirty="0"/>
              <a:t>1.2. La </a:t>
            </a:r>
            <a:r>
              <a:rPr lang="pt-BR" sz="3100" b="1" dirty="0" err="1"/>
              <a:t>psychologie</a:t>
            </a:r>
            <a:r>
              <a:rPr lang="pt-BR" sz="3100" b="1" dirty="0"/>
              <a:t> clinique </a:t>
            </a:r>
            <a:r>
              <a:rPr lang="pt-BR" sz="3100" b="1" dirty="0" err="1"/>
              <a:t>périnatale</a:t>
            </a:r>
            <a:r>
              <a:rPr lang="pt-BR" sz="3100" b="1" dirty="0"/>
              <a:t> </a:t>
            </a:r>
            <a:r>
              <a:rPr lang="pt-BR" sz="3100" dirty="0"/>
              <a:t> </a:t>
            </a:r>
            <a:br>
              <a:rPr lang="pt-BR" dirty="0"/>
            </a:br>
            <a:endParaRPr lang="pt-BR" dirty="0"/>
          </a:p>
        </p:txBody>
      </p:sp>
      <p:sp>
        <p:nvSpPr>
          <p:cNvPr id="3" name="Espaço Reservado para Conteúdo 2">
            <a:extLst>
              <a:ext uri="{FF2B5EF4-FFF2-40B4-BE49-F238E27FC236}">
                <a16:creationId xmlns:a16="http://schemas.microsoft.com/office/drawing/2014/main" id="{229024A2-7145-154B-B5E6-F70FB0172A3D}"/>
              </a:ext>
            </a:extLst>
          </p:cNvPr>
          <p:cNvSpPr>
            <a:spLocks noGrp="1"/>
          </p:cNvSpPr>
          <p:nvPr>
            <p:ph idx="1"/>
          </p:nvPr>
        </p:nvSpPr>
        <p:spPr/>
        <p:txBody>
          <a:bodyPr>
            <a:normAutofit fontScale="77500" lnSpcReduction="20000"/>
          </a:bodyPr>
          <a:lstStyle/>
          <a:p>
            <a:pPr>
              <a:lnSpc>
                <a:spcPct val="150000"/>
              </a:lnSpc>
            </a:pPr>
            <a:r>
              <a:rPr lang="pt-BR" dirty="0"/>
              <a:t>La </a:t>
            </a:r>
            <a:r>
              <a:rPr lang="pt-BR" dirty="0" err="1"/>
              <a:t>psychologie</a:t>
            </a:r>
            <a:r>
              <a:rPr lang="pt-BR" dirty="0"/>
              <a:t> clinique (5), </a:t>
            </a:r>
          </a:p>
          <a:p>
            <a:pPr>
              <a:lnSpc>
                <a:spcPct val="150000"/>
              </a:lnSpc>
            </a:pPr>
            <a:r>
              <a:rPr lang="pt-BR" dirty="0"/>
              <a:t>La </a:t>
            </a:r>
            <a:r>
              <a:rPr lang="pt-BR" dirty="0" err="1"/>
              <a:t>psychologie</a:t>
            </a:r>
            <a:r>
              <a:rPr lang="pt-BR" dirty="0"/>
              <a:t> clinique </a:t>
            </a:r>
            <a:r>
              <a:rPr lang="pt-BR" dirty="0" err="1"/>
              <a:t>périnatale</a:t>
            </a:r>
            <a:r>
              <a:rPr lang="pt-BR" dirty="0"/>
              <a:t> (9) </a:t>
            </a:r>
          </a:p>
          <a:p>
            <a:pPr>
              <a:lnSpc>
                <a:spcPct val="150000"/>
              </a:lnSpc>
            </a:pPr>
            <a:r>
              <a:rPr lang="pt-BR" dirty="0" err="1"/>
              <a:t>Fondations</a:t>
            </a:r>
            <a:r>
              <a:rPr lang="pt-BR" dirty="0"/>
              <a:t> </a:t>
            </a:r>
            <a:r>
              <a:rPr lang="pt-BR" dirty="0" err="1"/>
              <a:t>épistémologiques</a:t>
            </a:r>
            <a:r>
              <a:rPr lang="pt-BR" dirty="0"/>
              <a:t> de </a:t>
            </a:r>
            <a:r>
              <a:rPr lang="pt-BR" dirty="0" err="1"/>
              <a:t>la</a:t>
            </a:r>
            <a:r>
              <a:rPr lang="pt-BR" dirty="0"/>
              <a:t> </a:t>
            </a:r>
            <a:r>
              <a:rPr lang="pt-BR" dirty="0" err="1"/>
              <a:t>psychologie</a:t>
            </a:r>
            <a:r>
              <a:rPr lang="pt-BR" dirty="0"/>
              <a:t> clinique </a:t>
            </a:r>
            <a:r>
              <a:rPr lang="pt-BR" dirty="0" err="1"/>
              <a:t>périnatale</a:t>
            </a:r>
            <a:r>
              <a:rPr lang="pt-BR" dirty="0"/>
              <a:t> (11), </a:t>
            </a:r>
          </a:p>
          <a:p>
            <a:pPr>
              <a:lnSpc>
                <a:spcPct val="150000"/>
              </a:lnSpc>
            </a:pPr>
            <a:r>
              <a:rPr lang="pt-BR" dirty="0" err="1"/>
              <a:t>Identité</a:t>
            </a:r>
            <a:r>
              <a:rPr lang="pt-BR" dirty="0"/>
              <a:t>, </a:t>
            </a:r>
            <a:r>
              <a:rPr lang="pt-BR" dirty="0" err="1"/>
              <a:t>frontières</a:t>
            </a:r>
            <a:r>
              <a:rPr lang="pt-BR" dirty="0"/>
              <a:t> et </a:t>
            </a:r>
            <a:r>
              <a:rPr lang="pt-BR" dirty="0" err="1"/>
              <a:t>intersections</a:t>
            </a:r>
            <a:r>
              <a:rPr lang="pt-BR" dirty="0"/>
              <a:t> : une pratique </a:t>
            </a:r>
            <a:r>
              <a:rPr lang="pt-BR" dirty="0" err="1"/>
              <a:t>préventive</a:t>
            </a:r>
            <a:r>
              <a:rPr lang="pt-BR" dirty="0"/>
              <a:t> </a:t>
            </a:r>
            <a:r>
              <a:rPr lang="pt-BR" dirty="0" err="1"/>
              <a:t>interdisciplinaire</a:t>
            </a:r>
            <a:r>
              <a:rPr lang="pt-BR" dirty="0"/>
              <a:t> et </a:t>
            </a:r>
            <a:r>
              <a:rPr lang="pt-BR" dirty="0" err="1"/>
              <a:t>en</a:t>
            </a:r>
            <a:r>
              <a:rPr lang="pt-BR" dirty="0"/>
              <a:t> </a:t>
            </a:r>
            <a:r>
              <a:rPr lang="pt-BR" dirty="0" err="1"/>
              <a:t>réseau</a:t>
            </a:r>
            <a:r>
              <a:rPr lang="pt-BR" dirty="0"/>
              <a:t> (13), </a:t>
            </a:r>
          </a:p>
          <a:p>
            <a:pPr>
              <a:lnSpc>
                <a:spcPct val="150000"/>
              </a:lnSpc>
            </a:pPr>
            <a:r>
              <a:rPr lang="pt-BR" dirty="0" err="1"/>
              <a:t>Éthique</a:t>
            </a:r>
            <a:r>
              <a:rPr lang="pt-BR" dirty="0"/>
              <a:t> </a:t>
            </a:r>
            <a:r>
              <a:rPr lang="pt-BR" dirty="0" err="1"/>
              <a:t>du</a:t>
            </a:r>
            <a:r>
              <a:rPr lang="pt-BR" dirty="0"/>
              <a:t> </a:t>
            </a:r>
            <a:r>
              <a:rPr lang="pt-BR" dirty="0" err="1"/>
              <a:t>soin</a:t>
            </a:r>
            <a:r>
              <a:rPr lang="pt-BR" dirty="0"/>
              <a:t> et de </a:t>
            </a:r>
            <a:r>
              <a:rPr lang="pt-BR" dirty="0" err="1"/>
              <a:t>la</a:t>
            </a:r>
            <a:r>
              <a:rPr lang="pt-BR" dirty="0"/>
              <a:t> </a:t>
            </a:r>
            <a:r>
              <a:rPr lang="pt-BR" dirty="0" err="1"/>
              <a:t>prévention</a:t>
            </a:r>
            <a:r>
              <a:rPr lang="pt-BR" dirty="0"/>
              <a:t> (14), </a:t>
            </a:r>
          </a:p>
          <a:p>
            <a:pPr>
              <a:lnSpc>
                <a:spcPct val="150000"/>
              </a:lnSpc>
            </a:pPr>
            <a:r>
              <a:rPr lang="pt-BR" dirty="0"/>
              <a:t>La </a:t>
            </a:r>
            <a:r>
              <a:rPr lang="pt-BR" dirty="0" err="1"/>
              <a:t>psychologie</a:t>
            </a:r>
            <a:r>
              <a:rPr lang="pt-BR" dirty="0"/>
              <a:t> clinique </a:t>
            </a:r>
            <a:r>
              <a:rPr lang="pt-BR" dirty="0" err="1"/>
              <a:t>périnatale</a:t>
            </a:r>
            <a:r>
              <a:rPr lang="pt-BR" dirty="0"/>
              <a:t> : une </a:t>
            </a:r>
            <a:r>
              <a:rPr lang="pt-BR" dirty="0" err="1"/>
              <a:t>prometteuse</a:t>
            </a:r>
            <a:r>
              <a:rPr lang="pt-BR" dirty="0"/>
              <a:t> </a:t>
            </a:r>
            <a:r>
              <a:rPr lang="pt-BR" dirty="0" err="1"/>
              <a:t>potentialité</a:t>
            </a:r>
            <a:r>
              <a:rPr lang="pt-BR" dirty="0"/>
              <a:t> </a:t>
            </a:r>
            <a:r>
              <a:rPr lang="pt-BR" dirty="0" err="1"/>
              <a:t>heuristique</a:t>
            </a:r>
            <a:r>
              <a:rPr lang="pt-BR" dirty="0"/>
              <a:t> ! (16). </a:t>
            </a:r>
          </a:p>
          <a:p>
            <a:endParaRPr lang="pt-BR" dirty="0"/>
          </a:p>
        </p:txBody>
      </p:sp>
      <p:sp>
        <p:nvSpPr>
          <p:cNvPr id="4" name="Espaço Reservado para Número de Slide 3">
            <a:extLst>
              <a:ext uri="{FF2B5EF4-FFF2-40B4-BE49-F238E27FC236}">
                <a16:creationId xmlns:a16="http://schemas.microsoft.com/office/drawing/2014/main" id="{CE7C491B-28F7-1A41-B8EF-DB8466FCF0E8}"/>
              </a:ext>
            </a:extLst>
          </p:cNvPr>
          <p:cNvSpPr>
            <a:spLocks noGrp="1"/>
          </p:cNvSpPr>
          <p:nvPr>
            <p:ph type="sldNum" sz="quarter" idx="12"/>
          </p:nvPr>
        </p:nvSpPr>
        <p:spPr/>
        <p:txBody>
          <a:bodyPr/>
          <a:lstStyle/>
          <a:p>
            <a:fld id="{6C7ABB0B-BF14-6745-8341-D4BE7FE0EE7F}" type="slidenum">
              <a:rPr lang="pt-BR" smtClean="0"/>
              <a:t>15</a:t>
            </a:fld>
            <a:endParaRPr lang="pt-BR"/>
          </a:p>
        </p:txBody>
      </p:sp>
    </p:spTree>
    <p:extLst>
      <p:ext uri="{BB962C8B-B14F-4D97-AF65-F5344CB8AC3E}">
        <p14:creationId xmlns:p14="http://schemas.microsoft.com/office/powerpoint/2010/main" val="1278054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DC2EEA-CF8B-5040-8C90-34CD0F1EE061}"/>
              </a:ext>
            </a:extLst>
          </p:cNvPr>
          <p:cNvSpPr>
            <a:spLocks noGrp="1"/>
          </p:cNvSpPr>
          <p:nvPr>
            <p:ph type="title"/>
          </p:nvPr>
        </p:nvSpPr>
        <p:spPr/>
        <p:txBody>
          <a:bodyPr>
            <a:normAutofit fontScale="90000"/>
          </a:bodyPr>
          <a:lstStyle/>
          <a:p>
            <a:br>
              <a:rPr lang="pt-BR" sz="3100" b="1" dirty="0"/>
            </a:br>
            <a:r>
              <a:rPr lang="pt-BR" sz="3100" b="1" dirty="0"/>
              <a:t>CHAPITRE 2. PSYCHOLOGIE CLINIQUE DE LA PARENTALITÉ ET DU NAÎTRE HUMAIN. </a:t>
            </a:r>
            <a:r>
              <a:rPr lang="en-US" sz="3100" b="1" dirty="0" err="1"/>
              <a:t>Devenir</a:t>
            </a:r>
            <a:r>
              <a:rPr lang="en-US" sz="3100" b="1" dirty="0"/>
              <a:t> parent, </a:t>
            </a:r>
            <a:r>
              <a:rPr lang="en-US" sz="3100" b="1" dirty="0" err="1"/>
              <a:t>naître</a:t>
            </a:r>
            <a:r>
              <a:rPr lang="en-US" sz="3100" b="1" dirty="0"/>
              <a:t> </a:t>
            </a:r>
            <a:r>
              <a:rPr lang="en-US" sz="3100" b="1" dirty="0" err="1"/>
              <a:t>humain</a:t>
            </a:r>
            <a:r>
              <a:rPr lang="en-US" sz="3100" b="1" dirty="0"/>
              <a:t> et </a:t>
            </a:r>
            <a:r>
              <a:rPr lang="en-US" sz="3100" b="1" dirty="0" err="1"/>
              <a:t>être</a:t>
            </a:r>
            <a:r>
              <a:rPr lang="en-US" sz="3100" b="1" dirty="0"/>
              <a:t> </a:t>
            </a:r>
            <a:r>
              <a:rPr lang="en-US" sz="3100" b="1" dirty="0" err="1"/>
              <a:t>soignant</a:t>
            </a:r>
            <a:r>
              <a:rPr lang="en-US" sz="3100" b="1" dirty="0"/>
              <a:t> </a:t>
            </a:r>
            <a:r>
              <a:rPr lang="en-US" sz="3100" b="1" dirty="0" err="1"/>
              <a:t>à</a:t>
            </a:r>
            <a:r>
              <a:rPr lang="en-US" sz="3100" b="1" dirty="0"/>
              <a:t> la </a:t>
            </a:r>
            <a:r>
              <a:rPr lang="en-US" sz="3100" b="1" dirty="0" err="1"/>
              <a:t>maternité</a:t>
            </a:r>
            <a:r>
              <a:rPr lang="en-US" sz="3100" b="1" dirty="0"/>
              <a:t> (</a:t>
            </a:r>
            <a:r>
              <a:rPr lang="en-US" sz="3100" i="1" dirty="0"/>
              <a:t>Sylvain </a:t>
            </a:r>
            <a:r>
              <a:rPr lang="en-US" sz="3100" i="1" dirty="0" err="1"/>
              <a:t>Missonnier</a:t>
            </a:r>
            <a:r>
              <a:rPr lang="en-US" sz="3100" dirty="0"/>
              <a:t>)</a:t>
            </a:r>
            <a:br>
              <a:rPr lang="pt-BR" dirty="0"/>
            </a:br>
            <a:endParaRPr lang="pt-BR" dirty="0"/>
          </a:p>
        </p:txBody>
      </p:sp>
      <p:sp>
        <p:nvSpPr>
          <p:cNvPr id="3" name="Espaço Reservado para Conteúdo 2">
            <a:extLst>
              <a:ext uri="{FF2B5EF4-FFF2-40B4-BE49-F238E27FC236}">
                <a16:creationId xmlns:a16="http://schemas.microsoft.com/office/drawing/2014/main" id="{6D743722-739D-0644-B2D7-8B7B1DA1BB10}"/>
              </a:ext>
            </a:extLst>
          </p:cNvPr>
          <p:cNvSpPr>
            <a:spLocks noGrp="1"/>
          </p:cNvSpPr>
          <p:nvPr>
            <p:ph idx="1"/>
          </p:nvPr>
        </p:nvSpPr>
        <p:spPr/>
        <p:txBody>
          <a:bodyPr/>
          <a:lstStyle/>
          <a:p>
            <a:pPr>
              <a:lnSpc>
                <a:spcPct val="150000"/>
              </a:lnSpc>
            </a:pPr>
            <a:r>
              <a:rPr lang="en-US" dirty="0"/>
              <a:t>Un </a:t>
            </a:r>
            <a:r>
              <a:rPr lang="en-US" dirty="0" err="1"/>
              <a:t>outil</a:t>
            </a:r>
            <a:r>
              <a:rPr lang="en-US" dirty="0"/>
              <a:t> central et </a:t>
            </a:r>
            <a:r>
              <a:rPr lang="en-US" dirty="0" err="1"/>
              <a:t>partagé</a:t>
            </a:r>
            <a:r>
              <a:rPr lang="en-US" dirty="0"/>
              <a:t> : la </a:t>
            </a:r>
            <a:r>
              <a:rPr lang="en-US" dirty="0" err="1"/>
              <a:t>parentalité</a:t>
            </a:r>
            <a:r>
              <a:rPr lang="en-US" dirty="0"/>
              <a:t> </a:t>
            </a:r>
            <a:r>
              <a:rPr lang="en-US" dirty="0" err="1"/>
              <a:t>périnatale</a:t>
            </a:r>
            <a:r>
              <a:rPr lang="en-US" dirty="0"/>
              <a:t> (19), </a:t>
            </a:r>
          </a:p>
          <a:p>
            <a:pPr>
              <a:lnSpc>
                <a:spcPct val="150000"/>
              </a:lnSpc>
            </a:pPr>
            <a:r>
              <a:rPr lang="en-US" dirty="0"/>
              <a:t>Le </a:t>
            </a:r>
            <a:r>
              <a:rPr lang="en-US" dirty="0" err="1"/>
              <a:t>paradigme</a:t>
            </a:r>
            <a:r>
              <a:rPr lang="en-US" dirty="0"/>
              <a:t> du diagnostic </a:t>
            </a:r>
            <a:r>
              <a:rPr lang="en-US" dirty="0" err="1"/>
              <a:t>anténatal</a:t>
            </a:r>
            <a:r>
              <a:rPr lang="en-US" dirty="0"/>
              <a:t> (23), </a:t>
            </a:r>
          </a:p>
          <a:p>
            <a:pPr>
              <a:lnSpc>
                <a:spcPct val="150000"/>
              </a:lnSpc>
            </a:pPr>
            <a:r>
              <a:rPr lang="en-US" dirty="0" err="1"/>
              <a:t>Parentalité</a:t>
            </a:r>
            <a:r>
              <a:rPr lang="en-US" dirty="0"/>
              <a:t> et naissance (28), </a:t>
            </a:r>
          </a:p>
          <a:p>
            <a:pPr>
              <a:lnSpc>
                <a:spcPct val="150000"/>
              </a:lnSpc>
            </a:pPr>
            <a:r>
              <a:rPr lang="en-US" dirty="0" err="1"/>
              <a:t>À</a:t>
            </a:r>
            <a:r>
              <a:rPr lang="en-US" dirty="0"/>
              <a:t> la </a:t>
            </a:r>
            <a:r>
              <a:rPr lang="en-US" dirty="0" err="1"/>
              <a:t>maternité</a:t>
            </a:r>
            <a:r>
              <a:rPr lang="en-US" dirty="0"/>
              <a:t>, </a:t>
            </a:r>
            <a:r>
              <a:rPr lang="en-US" dirty="0" err="1"/>
              <a:t>une</a:t>
            </a:r>
            <a:r>
              <a:rPr lang="en-US" dirty="0"/>
              <a:t> attention </a:t>
            </a:r>
            <a:r>
              <a:rPr lang="en-US" dirty="0" err="1"/>
              <a:t>périnatale</a:t>
            </a:r>
            <a:r>
              <a:rPr lang="en-US" dirty="0"/>
              <a:t> </a:t>
            </a:r>
            <a:r>
              <a:rPr lang="en-US" dirty="0" err="1"/>
              <a:t>partagée</a:t>
            </a:r>
            <a:r>
              <a:rPr lang="en-US" dirty="0"/>
              <a:t> (31), </a:t>
            </a:r>
          </a:p>
          <a:p>
            <a:pPr>
              <a:lnSpc>
                <a:spcPct val="150000"/>
              </a:lnSpc>
            </a:pPr>
            <a:r>
              <a:rPr lang="en-US" dirty="0" err="1"/>
              <a:t>Vers</a:t>
            </a:r>
            <a:r>
              <a:rPr lang="en-US" dirty="0"/>
              <a:t> un </a:t>
            </a:r>
            <a:r>
              <a:rPr lang="en-US" dirty="0" err="1"/>
              <a:t>accompagnement</a:t>
            </a:r>
            <a:r>
              <a:rPr lang="en-US" dirty="0"/>
              <a:t> </a:t>
            </a:r>
            <a:r>
              <a:rPr lang="en-US" dirty="0" err="1"/>
              <a:t>préventif</a:t>
            </a:r>
            <a:r>
              <a:rPr lang="en-US" dirty="0"/>
              <a:t> « tout-</a:t>
            </a:r>
            <a:r>
              <a:rPr lang="en-US" dirty="0" err="1"/>
              <a:t>venant</a:t>
            </a:r>
            <a:r>
              <a:rPr lang="en-US" dirty="0"/>
              <a:t> » (32). </a:t>
            </a:r>
            <a:endParaRPr lang="pt-BR" dirty="0"/>
          </a:p>
          <a:p>
            <a:endParaRPr lang="pt-BR" dirty="0"/>
          </a:p>
        </p:txBody>
      </p:sp>
      <p:sp>
        <p:nvSpPr>
          <p:cNvPr id="4" name="Espaço Reservado para Número de Slide 3">
            <a:extLst>
              <a:ext uri="{FF2B5EF4-FFF2-40B4-BE49-F238E27FC236}">
                <a16:creationId xmlns:a16="http://schemas.microsoft.com/office/drawing/2014/main" id="{4F9D4B61-05EB-EF44-90D1-F292DB3F79D0}"/>
              </a:ext>
            </a:extLst>
          </p:cNvPr>
          <p:cNvSpPr>
            <a:spLocks noGrp="1"/>
          </p:cNvSpPr>
          <p:nvPr>
            <p:ph type="sldNum" sz="quarter" idx="12"/>
          </p:nvPr>
        </p:nvSpPr>
        <p:spPr/>
        <p:txBody>
          <a:bodyPr/>
          <a:lstStyle/>
          <a:p>
            <a:fld id="{6C7ABB0B-BF14-6745-8341-D4BE7FE0EE7F}" type="slidenum">
              <a:rPr lang="pt-BR" smtClean="0"/>
              <a:t>16</a:t>
            </a:fld>
            <a:endParaRPr lang="pt-BR"/>
          </a:p>
        </p:txBody>
      </p:sp>
    </p:spTree>
    <p:extLst>
      <p:ext uri="{BB962C8B-B14F-4D97-AF65-F5344CB8AC3E}">
        <p14:creationId xmlns:p14="http://schemas.microsoft.com/office/powerpoint/2010/main" val="1076019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F8335-4276-D644-8534-E4CDC2B18EDE}"/>
              </a:ext>
            </a:extLst>
          </p:cNvPr>
          <p:cNvSpPr>
            <a:spLocks noGrp="1"/>
          </p:cNvSpPr>
          <p:nvPr>
            <p:ph type="title"/>
          </p:nvPr>
        </p:nvSpPr>
        <p:spPr/>
        <p:txBody>
          <a:bodyPr>
            <a:normAutofit fontScale="90000"/>
          </a:bodyPr>
          <a:lstStyle/>
          <a:p>
            <a:pPr algn="ctr"/>
            <a:r>
              <a:rPr lang="en-US" sz="3100" b="1" dirty="0"/>
              <a:t>CHAPITRE 3. L’ACCOMPAGNEMENT PÉRINATAL: </a:t>
            </a:r>
            <a:br>
              <a:rPr lang="en-US" sz="3100" b="1" dirty="0"/>
            </a:br>
            <a:r>
              <a:rPr lang="en-US" sz="3100" b="1" dirty="0"/>
              <a:t>POINT DE VUE DE LA SAGE-FEMME </a:t>
            </a:r>
            <a:br>
              <a:rPr lang="en-US" sz="3100" b="1" dirty="0"/>
            </a:br>
            <a:r>
              <a:rPr lang="en-US" sz="3100" b="1" dirty="0"/>
              <a:t>(</a:t>
            </a:r>
            <a:r>
              <a:rPr lang="en-US" sz="3100" i="1" dirty="0"/>
              <a:t>Odile Tagawa</a:t>
            </a:r>
            <a:r>
              <a:rPr lang="en-US" sz="3100" dirty="0"/>
              <a:t>)</a:t>
            </a:r>
            <a:endParaRPr lang="pt-BR" dirty="0"/>
          </a:p>
        </p:txBody>
      </p:sp>
      <p:sp>
        <p:nvSpPr>
          <p:cNvPr id="3" name="Espaço Reservado para Conteúdo 2">
            <a:extLst>
              <a:ext uri="{FF2B5EF4-FFF2-40B4-BE49-F238E27FC236}">
                <a16:creationId xmlns:a16="http://schemas.microsoft.com/office/drawing/2014/main" id="{51718DDD-7D83-1243-82D0-F930A7A5DD32}"/>
              </a:ext>
            </a:extLst>
          </p:cNvPr>
          <p:cNvSpPr>
            <a:spLocks noGrp="1"/>
          </p:cNvSpPr>
          <p:nvPr>
            <p:ph idx="1"/>
          </p:nvPr>
        </p:nvSpPr>
        <p:spPr/>
        <p:txBody>
          <a:bodyPr/>
          <a:lstStyle/>
          <a:p>
            <a:pPr>
              <a:lnSpc>
                <a:spcPct val="150000"/>
              </a:lnSpc>
            </a:pPr>
            <a:r>
              <a:rPr lang="en-US" dirty="0"/>
              <a:t>Aspects </a:t>
            </a:r>
            <a:r>
              <a:rPr lang="en-US" dirty="0" err="1"/>
              <a:t>culturels</a:t>
            </a:r>
            <a:r>
              <a:rPr lang="en-US" dirty="0"/>
              <a:t> (34), </a:t>
            </a:r>
          </a:p>
          <a:p>
            <a:pPr>
              <a:lnSpc>
                <a:spcPct val="150000"/>
              </a:lnSpc>
            </a:pPr>
            <a:r>
              <a:rPr lang="en-US" dirty="0" err="1"/>
              <a:t>Suivi</a:t>
            </a:r>
            <a:r>
              <a:rPr lang="en-US" dirty="0"/>
              <a:t> </a:t>
            </a:r>
            <a:r>
              <a:rPr lang="en-US" dirty="0" err="1"/>
              <a:t>pénnatal</a:t>
            </a:r>
            <a:r>
              <a:rPr lang="en-US" dirty="0"/>
              <a:t> et </a:t>
            </a:r>
            <a:r>
              <a:rPr lang="en-US" dirty="0" err="1"/>
              <a:t>prévention</a:t>
            </a:r>
            <a:r>
              <a:rPr lang="en-US" dirty="0"/>
              <a:t> l </a:t>
            </a:r>
            <a:r>
              <a:rPr lang="en-US" dirty="0" err="1"/>
              <a:t>psychique</a:t>
            </a:r>
            <a:r>
              <a:rPr lang="en-US" dirty="0"/>
              <a:t> </a:t>
            </a:r>
            <a:r>
              <a:rPr lang="en-US" dirty="0" err="1"/>
              <a:t>précoce</a:t>
            </a:r>
            <a:r>
              <a:rPr lang="en-US" dirty="0"/>
              <a:t> (35), </a:t>
            </a:r>
          </a:p>
          <a:p>
            <a:pPr>
              <a:lnSpc>
                <a:spcPct val="150000"/>
              </a:lnSpc>
            </a:pPr>
            <a:r>
              <a:rPr lang="en-US" dirty="0" err="1"/>
              <a:t>Objectifs</a:t>
            </a:r>
            <a:r>
              <a:rPr lang="en-US" dirty="0"/>
              <a:t> et </a:t>
            </a:r>
            <a:r>
              <a:rPr lang="en-US" dirty="0" err="1"/>
              <a:t>outils</a:t>
            </a:r>
            <a:r>
              <a:rPr lang="en-US" dirty="0"/>
              <a:t> de travail l de </a:t>
            </a:r>
            <a:r>
              <a:rPr lang="en-US" dirty="0" err="1"/>
              <a:t>Ia</a:t>
            </a:r>
            <a:r>
              <a:rPr lang="en-US" dirty="0"/>
              <a:t> sage-femme (39).</a:t>
            </a:r>
            <a:endParaRPr lang="pt-BR" dirty="0"/>
          </a:p>
          <a:p>
            <a:endParaRPr lang="pt-BR" dirty="0"/>
          </a:p>
        </p:txBody>
      </p:sp>
      <p:sp>
        <p:nvSpPr>
          <p:cNvPr id="4" name="Espaço Reservado para Número de Slide 3">
            <a:extLst>
              <a:ext uri="{FF2B5EF4-FFF2-40B4-BE49-F238E27FC236}">
                <a16:creationId xmlns:a16="http://schemas.microsoft.com/office/drawing/2014/main" id="{B2921CCA-4F74-1B47-973F-AE7DF9C94236}"/>
              </a:ext>
            </a:extLst>
          </p:cNvPr>
          <p:cNvSpPr>
            <a:spLocks noGrp="1"/>
          </p:cNvSpPr>
          <p:nvPr>
            <p:ph type="sldNum" sz="quarter" idx="12"/>
          </p:nvPr>
        </p:nvSpPr>
        <p:spPr/>
        <p:txBody>
          <a:bodyPr/>
          <a:lstStyle/>
          <a:p>
            <a:fld id="{6C7ABB0B-BF14-6745-8341-D4BE7FE0EE7F}" type="slidenum">
              <a:rPr lang="pt-BR" smtClean="0"/>
              <a:t>17</a:t>
            </a:fld>
            <a:endParaRPr lang="pt-BR"/>
          </a:p>
        </p:txBody>
      </p:sp>
    </p:spTree>
    <p:extLst>
      <p:ext uri="{BB962C8B-B14F-4D97-AF65-F5344CB8AC3E}">
        <p14:creationId xmlns:p14="http://schemas.microsoft.com/office/powerpoint/2010/main" val="3219473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2F968-BA0A-3C48-A1DF-0C547C209A2D}"/>
              </a:ext>
            </a:extLst>
          </p:cNvPr>
          <p:cNvSpPr>
            <a:spLocks noGrp="1"/>
          </p:cNvSpPr>
          <p:nvPr>
            <p:ph type="title"/>
          </p:nvPr>
        </p:nvSpPr>
        <p:spPr/>
        <p:txBody>
          <a:bodyPr>
            <a:normAutofit fontScale="90000"/>
          </a:bodyPr>
          <a:lstStyle/>
          <a:p>
            <a:pPr algn="ctr"/>
            <a:br>
              <a:rPr lang="en-US" sz="3100" b="1" dirty="0"/>
            </a:br>
            <a:r>
              <a:rPr lang="en-US" sz="3100" b="1" dirty="0"/>
              <a:t>CHAPITRE 4. DÉVELOPPEMENT PSYCHOSOMATIQUE DU FOETUS/BÉBÉ (</a:t>
            </a:r>
            <a:r>
              <a:rPr lang="en-US" sz="3100" i="1" dirty="0"/>
              <a:t>Nathalie </a:t>
            </a:r>
            <a:r>
              <a:rPr lang="en-US" sz="3100" i="1" dirty="0" err="1"/>
              <a:t>Boige</a:t>
            </a:r>
            <a:r>
              <a:rPr lang="en-US" sz="3100" dirty="0"/>
              <a:t>)</a:t>
            </a:r>
            <a:r>
              <a:rPr lang="en-US" sz="3100" i="1" dirty="0"/>
              <a:t> </a:t>
            </a:r>
            <a:br>
              <a:rPr lang="pt-BR" dirty="0"/>
            </a:br>
            <a:endParaRPr lang="pt-BR" dirty="0"/>
          </a:p>
        </p:txBody>
      </p:sp>
      <p:sp>
        <p:nvSpPr>
          <p:cNvPr id="3" name="Espaço Reservado para Conteúdo 2">
            <a:extLst>
              <a:ext uri="{FF2B5EF4-FFF2-40B4-BE49-F238E27FC236}">
                <a16:creationId xmlns:a16="http://schemas.microsoft.com/office/drawing/2014/main" id="{6B837166-160F-A548-9DDC-49431D008C5A}"/>
              </a:ext>
            </a:extLst>
          </p:cNvPr>
          <p:cNvSpPr>
            <a:spLocks noGrp="1"/>
          </p:cNvSpPr>
          <p:nvPr>
            <p:ph idx="1"/>
          </p:nvPr>
        </p:nvSpPr>
        <p:spPr/>
        <p:txBody>
          <a:bodyPr>
            <a:normAutofit fontScale="55000" lnSpcReduction="20000"/>
          </a:bodyPr>
          <a:lstStyle/>
          <a:p>
            <a:pPr>
              <a:lnSpc>
                <a:spcPct val="170000"/>
              </a:lnSpc>
            </a:pPr>
            <a:r>
              <a:rPr lang="en-US" sz="3100" dirty="0" err="1"/>
              <a:t>Données</a:t>
            </a:r>
            <a:r>
              <a:rPr lang="en-US" sz="3100" dirty="0"/>
              <a:t> </a:t>
            </a:r>
            <a:r>
              <a:rPr lang="en-US" sz="3100" dirty="0" err="1"/>
              <a:t>fondamentales</a:t>
            </a:r>
            <a:r>
              <a:rPr lang="en-US" sz="3100" dirty="0"/>
              <a:t> (45), </a:t>
            </a:r>
          </a:p>
          <a:p>
            <a:pPr>
              <a:lnSpc>
                <a:spcPct val="170000"/>
              </a:lnSpc>
            </a:pPr>
            <a:r>
              <a:rPr lang="en-US" sz="3100" dirty="0"/>
              <a:t>La vie </a:t>
            </a:r>
            <a:r>
              <a:rPr lang="en-US" sz="3100" dirty="0" err="1"/>
              <a:t>foetale</a:t>
            </a:r>
            <a:r>
              <a:rPr lang="en-US" sz="3100" dirty="0"/>
              <a:t> (46), </a:t>
            </a:r>
          </a:p>
          <a:p>
            <a:pPr>
              <a:lnSpc>
                <a:spcPct val="170000"/>
              </a:lnSpc>
            </a:pPr>
            <a:r>
              <a:rPr lang="en-US" sz="3100" dirty="0"/>
              <a:t>Le </a:t>
            </a:r>
            <a:r>
              <a:rPr lang="en-US" sz="3100" dirty="0" err="1"/>
              <a:t>traumatisme</a:t>
            </a:r>
            <a:r>
              <a:rPr lang="en-US" sz="3100" dirty="0"/>
              <a:t> de la naissance: </a:t>
            </a:r>
            <a:r>
              <a:rPr lang="en-US" sz="3100" dirty="0" err="1"/>
              <a:t>traumatisme</a:t>
            </a:r>
            <a:r>
              <a:rPr lang="en-US" sz="3100" dirty="0"/>
              <a:t> </a:t>
            </a:r>
            <a:r>
              <a:rPr lang="en-US" sz="3100" dirty="0" err="1"/>
              <a:t>maternel</a:t>
            </a:r>
            <a:r>
              <a:rPr lang="en-US" sz="3100" dirty="0"/>
              <a:t>, </a:t>
            </a:r>
            <a:r>
              <a:rPr lang="en-US" sz="3100" dirty="0" err="1"/>
              <a:t>traumatisme</a:t>
            </a:r>
            <a:r>
              <a:rPr lang="en-US" sz="3100" dirty="0"/>
              <a:t> </a:t>
            </a:r>
            <a:r>
              <a:rPr lang="en-US" sz="3100" dirty="0" err="1"/>
              <a:t>fœtal</a:t>
            </a:r>
            <a:r>
              <a:rPr lang="en-US" sz="3100" dirty="0"/>
              <a:t>, </a:t>
            </a:r>
            <a:r>
              <a:rPr lang="en-US" sz="3100" dirty="0" err="1"/>
              <a:t>douleur</a:t>
            </a:r>
            <a:r>
              <a:rPr lang="en-US" sz="3100" dirty="0"/>
              <a:t> chez le nouveau-né (53), </a:t>
            </a:r>
          </a:p>
          <a:p>
            <a:pPr>
              <a:lnSpc>
                <a:spcPct val="170000"/>
              </a:lnSpc>
            </a:pPr>
            <a:r>
              <a:rPr lang="en-US" sz="3100" dirty="0"/>
              <a:t>Le </a:t>
            </a:r>
            <a:r>
              <a:rPr lang="en-US" sz="3100" dirty="0" err="1"/>
              <a:t>modelage</a:t>
            </a:r>
            <a:r>
              <a:rPr lang="en-US" sz="3100" dirty="0"/>
              <a:t> </a:t>
            </a:r>
            <a:r>
              <a:rPr lang="en-US" sz="3100" dirty="0" err="1"/>
              <a:t>psychosomatique</a:t>
            </a:r>
            <a:r>
              <a:rPr lang="en-US" sz="3100" dirty="0"/>
              <a:t> du </a:t>
            </a:r>
            <a:r>
              <a:rPr lang="en-US" sz="3100" dirty="0" err="1"/>
              <a:t>fœtus</a:t>
            </a:r>
            <a:r>
              <a:rPr lang="en-US" sz="3100" dirty="0"/>
              <a:t>/</a:t>
            </a:r>
            <a:r>
              <a:rPr lang="en-US" sz="3100" dirty="0" err="1"/>
              <a:t>bébé</a:t>
            </a:r>
            <a:r>
              <a:rPr lang="en-US" sz="3100" dirty="0"/>
              <a:t> et les </a:t>
            </a:r>
            <a:r>
              <a:rPr lang="en-US" sz="3100" dirty="0" err="1"/>
              <a:t>voies</a:t>
            </a:r>
            <a:r>
              <a:rPr lang="en-US" sz="3100" dirty="0"/>
              <a:t> de passage ; le </a:t>
            </a:r>
            <a:r>
              <a:rPr lang="en-US" sz="3100" dirty="0" err="1"/>
              <a:t>prénatal</a:t>
            </a:r>
            <a:r>
              <a:rPr lang="en-US" sz="3100" dirty="0"/>
              <a:t> et la </a:t>
            </a:r>
            <a:r>
              <a:rPr lang="en-US" sz="3100" dirty="0" err="1"/>
              <a:t>continuité</a:t>
            </a:r>
            <a:r>
              <a:rPr lang="en-US" sz="3100" dirty="0"/>
              <a:t> </a:t>
            </a:r>
            <a:r>
              <a:rPr lang="en-US" sz="3100" dirty="0" err="1"/>
              <a:t>psychosomatique</a:t>
            </a:r>
            <a:r>
              <a:rPr lang="en-US" sz="3100" dirty="0"/>
              <a:t> (</a:t>
            </a:r>
            <a:r>
              <a:rPr lang="en-US" sz="3100" dirty="0" err="1"/>
              <a:t>continuité</a:t>
            </a:r>
            <a:r>
              <a:rPr lang="en-US" sz="3100" dirty="0"/>
              <a:t> = liaison des parties d'un tout): introduction aux </a:t>
            </a:r>
            <a:r>
              <a:rPr lang="en-US" sz="3100" dirty="0" err="1"/>
              <a:t>rythmes</a:t>
            </a:r>
            <a:r>
              <a:rPr lang="en-US" sz="3100" dirty="0"/>
              <a:t> chez le </a:t>
            </a:r>
            <a:r>
              <a:rPr lang="en-US" sz="3100" dirty="0" err="1"/>
              <a:t>bébé</a:t>
            </a:r>
            <a:r>
              <a:rPr lang="en-US" sz="3100" dirty="0"/>
              <a:t> (56), </a:t>
            </a:r>
          </a:p>
          <a:p>
            <a:pPr>
              <a:lnSpc>
                <a:spcPct val="170000"/>
              </a:lnSpc>
            </a:pPr>
            <a:r>
              <a:rPr lang="en-US" sz="3100" dirty="0"/>
              <a:t>La maturation </a:t>
            </a:r>
            <a:r>
              <a:rPr lang="en-US" sz="3100" dirty="0" err="1"/>
              <a:t>psychosomatique</a:t>
            </a:r>
            <a:r>
              <a:rPr lang="en-US" sz="3100" dirty="0"/>
              <a:t> </a:t>
            </a:r>
            <a:r>
              <a:rPr lang="en-US" sz="3100" dirty="0" err="1"/>
              <a:t>aérienne</a:t>
            </a:r>
            <a:r>
              <a:rPr lang="en-US" sz="3100" dirty="0"/>
              <a:t> (58), </a:t>
            </a:r>
          </a:p>
          <a:p>
            <a:pPr>
              <a:lnSpc>
                <a:spcPct val="170000"/>
              </a:lnSpc>
            </a:pPr>
            <a:r>
              <a:rPr lang="en-US" sz="3100" dirty="0"/>
              <a:t>Le </a:t>
            </a:r>
            <a:r>
              <a:rPr lang="en-US" sz="3100" dirty="0" err="1"/>
              <a:t>bébé</a:t>
            </a:r>
            <a:r>
              <a:rPr lang="en-US" sz="3100" dirty="0"/>
              <a:t> </a:t>
            </a:r>
            <a:r>
              <a:rPr lang="en-US" sz="3100" dirty="0" err="1"/>
              <a:t>psychosomatique</a:t>
            </a:r>
            <a:r>
              <a:rPr lang="en-US" sz="3100" dirty="0"/>
              <a:t>, </a:t>
            </a:r>
            <a:r>
              <a:rPr lang="en-US" sz="3100" dirty="0" err="1"/>
              <a:t>ou</a:t>
            </a:r>
            <a:r>
              <a:rPr lang="en-US" sz="3100" dirty="0"/>
              <a:t> la </a:t>
            </a:r>
            <a:r>
              <a:rPr lang="en-US" sz="3100" dirty="0" err="1"/>
              <a:t>pathologie</a:t>
            </a:r>
            <a:r>
              <a:rPr lang="en-US" sz="3100" dirty="0"/>
              <a:t> </a:t>
            </a:r>
            <a:r>
              <a:rPr lang="en-US" sz="3100" dirty="0" err="1"/>
              <a:t>psychosomatique</a:t>
            </a:r>
            <a:r>
              <a:rPr lang="en-US" sz="3100" dirty="0"/>
              <a:t> </a:t>
            </a:r>
            <a:r>
              <a:rPr lang="en-US" sz="3100" dirty="0" err="1"/>
              <a:t>périnatale</a:t>
            </a:r>
            <a:r>
              <a:rPr lang="en-US" sz="3100" dirty="0"/>
              <a:t> </a:t>
            </a:r>
            <a:r>
              <a:rPr lang="en-US" sz="3100" dirty="0" err="1"/>
              <a:t>selon</a:t>
            </a:r>
            <a:r>
              <a:rPr lang="en-US" sz="3100" dirty="0"/>
              <a:t> Winnicott et Kreisler (61), </a:t>
            </a:r>
          </a:p>
          <a:p>
            <a:pPr>
              <a:lnSpc>
                <a:spcPct val="170000"/>
              </a:lnSpc>
            </a:pPr>
            <a:r>
              <a:rPr lang="en-US" sz="3100" dirty="0"/>
              <a:t>Implications </a:t>
            </a:r>
            <a:r>
              <a:rPr lang="en-US" sz="3100" dirty="0" err="1"/>
              <a:t>thérapeutiques</a:t>
            </a:r>
            <a:r>
              <a:rPr lang="en-US" sz="3100" dirty="0"/>
              <a:t> et </a:t>
            </a:r>
            <a:r>
              <a:rPr lang="en-US" sz="3100" dirty="0" err="1"/>
              <a:t>préventives</a:t>
            </a:r>
            <a:r>
              <a:rPr lang="en-US" sz="3100" dirty="0"/>
              <a:t> (63). </a:t>
            </a:r>
            <a:endParaRPr lang="pt-BR" sz="3100" dirty="0"/>
          </a:p>
          <a:p>
            <a:endParaRPr lang="pt-BR" dirty="0"/>
          </a:p>
        </p:txBody>
      </p:sp>
      <p:sp>
        <p:nvSpPr>
          <p:cNvPr id="4" name="Espaço Reservado para Número de Slide 3">
            <a:extLst>
              <a:ext uri="{FF2B5EF4-FFF2-40B4-BE49-F238E27FC236}">
                <a16:creationId xmlns:a16="http://schemas.microsoft.com/office/drawing/2014/main" id="{05EB1169-E578-5D48-9901-34AC8B880220}"/>
              </a:ext>
            </a:extLst>
          </p:cNvPr>
          <p:cNvSpPr>
            <a:spLocks noGrp="1"/>
          </p:cNvSpPr>
          <p:nvPr>
            <p:ph type="sldNum" sz="quarter" idx="12"/>
          </p:nvPr>
        </p:nvSpPr>
        <p:spPr/>
        <p:txBody>
          <a:bodyPr/>
          <a:lstStyle/>
          <a:p>
            <a:fld id="{6C7ABB0B-BF14-6745-8341-D4BE7FE0EE7F}" type="slidenum">
              <a:rPr lang="pt-BR" smtClean="0"/>
              <a:t>18</a:t>
            </a:fld>
            <a:endParaRPr lang="pt-BR"/>
          </a:p>
        </p:txBody>
      </p:sp>
    </p:spTree>
    <p:extLst>
      <p:ext uri="{BB962C8B-B14F-4D97-AF65-F5344CB8AC3E}">
        <p14:creationId xmlns:p14="http://schemas.microsoft.com/office/powerpoint/2010/main" val="1793718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757C5-7D45-EB46-84CC-B6C258160EA4}"/>
              </a:ext>
            </a:extLst>
          </p:cNvPr>
          <p:cNvSpPr>
            <a:spLocks noGrp="1"/>
          </p:cNvSpPr>
          <p:nvPr>
            <p:ph type="title"/>
          </p:nvPr>
        </p:nvSpPr>
        <p:spPr/>
        <p:txBody>
          <a:bodyPr>
            <a:normAutofit fontScale="90000"/>
          </a:bodyPr>
          <a:lstStyle/>
          <a:p>
            <a:pPr algn="ctr"/>
            <a:r>
              <a:rPr lang="pt-BR" sz="3100" b="1" dirty="0"/>
              <a:t>CHAPITRE 5. PSYCHOSOMATIQUE DES SITUATIONS MÉDICALES </a:t>
            </a:r>
            <a:br>
              <a:rPr lang="pt-BR" sz="3100" b="1" dirty="0"/>
            </a:br>
            <a:r>
              <a:rPr lang="pt-BR" sz="3100" b="1" dirty="0"/>
              <a:t>À RISQUE PSYCHOLOGIQUE</a:t>
            </a:r>
            <a:br>
              <a:rPr lang="pt-BR" dirty="0"/>
            </a:br>
            <a:endParaRPr lang="pt-BR" dirty="0"/>
          </a:p>
        </p:txBody>
      </p:sp>
      <p:sp>
        <p:nvSpPr>
          <p:cNvPr id="3" name="Espaço Reservado para Conteúdo 2">
            <a:extLst>
              <a:ext uri="{FF2B5EF4-FFF2-40B4-BE49-F238E27FC236}">
                <a16:creationId xmlns:a16="http://schemas.microsoft.com/office/drawing/2014/main" id="{751363B6-BB97-AA40-A2AE-A6B094908714}"/>
              </a:ext>
            </a:extLst>
          </p:cNvPr>
          <p:cNvSpPr>
            <a:spLocks noGrp="1"/>
          </p:cNvSpPr>
          <p:nvPr>
            <p:ph idx="1"/>
          </p:nvPr>
        </p:nvSpPr>
        <p:spPr/>
        <p:txBody>
          <a:bodyPr>
            <a:normAutofit/>
          </a:bodyPr>
          <a:lstStyle/>
          <a:p>
            <a:pPr marL="0" indent="0">
              <a:lnSpc>
                <a:spcPct val="160000"/>
              </a:lnSpc>
              <a:buNone/>
            </a:pPr>
            <a:endParaRPr lang="pt-BR" sz="2200" b="1" dirty="0"/>
          </a:p>
          <a:p>
            <a:pPr marL="0" indent="0">
              <a:lnSpc>
                <a:spcPct val="160000"/>
              </a:lnSpc>
              <a:buNone/>
            </a:pPr>
            <a:r>
              <a:rPr lang="pt-BR" sz="2200" dirty="0"/>
              <a:t>5.1. </a:t>
            </a:r>
            <a:r>
              <a:rPr lang="pt-BR" sz="2200" dirty="0" err="1"/>
              <a:t>Les</a:t>
            </a:r>
            <a:r>
              <a:rPr lang="pt-BR" sz="2200" dirty="0"/>
              <a:t> </a:t>
            </a:r>
            <a:r>
              <a:rPr lang="pt-BR" sz="2200" dirty="0" err="1"/>
              <a:t>grossesses</a:t>
            </a:r>
            <a:r>
              <a:rPr lang="pt-BR" sz="2200" dirty="0"/>
              <a:t> à risque (</a:t>
            </a:r>
            <a:r>
              <a:rPr lang="pt-BR" sz="2200" i="1" dirty="0" err="1"/>
              <a:t>Micheline</a:t>
            </a:r>
            <a:r>
              <a:rPr lang="pt-BR" sz="2200" i="1" dirty="0"/>
              <a:t> </a:t>
            </a:r>
            <a:r>
              <a:rPr lang="pt-BR" sz="2200" i="1" dirty="0" err="1"/>
              <a:t>Blazy</a:t>
            </a:r>
            <a:r>
              <a:rPr lang="pt-BR" sz="2200" dirty="0"/>
              <a:t>)</a:t>
            </a:r>
          </a:p>
          <a:p>
            <a:pPr marL="0" indent="0">
              <a:lnSpc>
                <a:spcPct val="160000"/>
              </a:lnSpc>
              <a:buNone/>
            </a:pPr>
            <a:r>
              <a:rPr lang="pt-BR" sz="2200" dirty="0"/>
              <a:t>5.2 </a:t>
            </a:r>
            <a:r>
              <a:rPr lang="pt-BR" sz="2200" dirty="0" err="1"/>
              <a:t>Les</a:t>
            </a:r>
            <a:r>
              <a:rPr lang="pt-BR" sz="2200" dirty="0"/>
              <a:t> </a:t>
            </a:r>
            <a:r>
              <a:rPr lang="pt-BR" sz="2200" dirty="0" err="1"/>
              <a:t>naissances</a:t>
            </a:r>
            <a:r>
              <a:rPr lang="pt-BR" sz="2200" dirty="0"/>
              <a:t> </a:t>
            </a:r>
            <a:r>
              <a:rPr lang="pt-BR" sz="2200" dirty="0" err="1"/>
              <a:t>traumatiques</a:t>
            </a:r>
            <a:r>
              <a:rPr lang="pt-BR" sz="2200" dirty="0"/>
              <a:t> (</a:t>
            </a:r>
            <a:r>
              <a:rPr lang="pt-BR" sz="2200" i="1" dirty="0" err="1"/>
              <a:t>Micheline</a:t>
            </a:r>
            <a:r>
              <a:rPr lang="pt-BR" sz="2200" i="1" dirty="0"/>
              <a:t> </a:t>
            </a:r>
            <a:r>
              <a:rPr lang="pt-BR" sz="2200" i="1" dirty="0" err="1"/>
              <a:t>Blazy</a:t>
            </a:r>
            <a:r>
              <a:rPr lang="pt-BR" sz="2200" dirty="0"/>
              <a:t>)</a:t>
            </a:r>
          </a:p>
          <a:p>
            <a:pPr marL="0" indent="0">
              <a:lnSpc>
                <a:spcPct val="160000"/>
              </a:lnSpc>
              <a:buNone/>
            </a:pPr>
            <a:r>
              <a:rPr lang="pt-BR" sz="2200" dirty="0"/>
              <a:t>5.3. Le </a:t>
            </a:r>
            <a:r>
              <a:rPr lang="pt-BR" sz="2200" dirty="0" err="1"/>
              <a:t>déni</a:t>
            </a:r>
            <a:r>
              <a:rPr lang="pt-BR" sz="2200" dirty="0"/>
              <a:t> de </a:t>
            </a:r>
            <a:r>
              <a:rPr lang="pt-BR" sz="2200" dirty="0" err="1"/>
              <a:t>grossesse</a:t>
            </a:r>
            <a:r>
              <a:rPr lang="pt-BR" sz="2200" dirty="0"/>
              <a:t> (</a:t>
            </a:r>
            <a:r>
              <a:rPr lang="pt-BR" sz="2200" i="1" dirty="0" err="1"/>
              <a:t>Sylvain</a:t>
            </a:r>
            <a:r>
              <a:rPr lang="pt-BR" sz="2200" i="1" dirty="0"/>
              <a:t> </a:t>
            </a:r>
            <a:r>
              <a:rPr lang="pt-BR" sz="2200" i="1" dirty="0" err="1"/>
              <a:t>Missonnier</a:t>
            </a:r>
            <a:r>
              <a:rPr lang="pt-BR" sz="2200" dirty="0"/>
              <a:t>)</a:t>
            </a:r>
          </a:p>
          <a:p>
            <a:pPr marL="0" indent="0">
              <a:lnSpc>
                <a:spcPct val="160000"/>
              </a:lnSpc>
              <a:buNone/>
            </a:pPr>
            <a:r>
              <a:rPr lang="en-US" sz="2200" dirty="0"/>
              <a:t>5.4. Le diagnostic </a:t>
            </a:r>
            <a:r>
              <a:rPr lang="en-US" sz="2200" dirty="0" err="1"/>
              <a:t>anténatal</a:t>
            </a:r>
            <a:r>
              <a:rPr lang="en-US" sz="2200" dirty="0"/>
              <a:t> et </a:t>
            </a:r>
            <a:r>
              <a:rPr lang="en-US" sz="2200" dirty="0" err="1"/>
              <a:t>l'obstétricien</a:t>
            </a:r>
            <a:r>
              <a:rPr lang="en-US" sz="2200" dirty="0"/>
              <a:t> (</a:t>
            </a:r>
            <a:r>
              <a:rPr lang="en-US" sz="2200" i="1" dirty="0"/>
              <a:t>Micheline </a:t>
            </a:r>
            <a:r>
              <a:rPr lang="en-US" sz="2200" i="1" dirty="0" err="1"/>
              <a:t>Blazy</a:t>
            </a:r>
            <a:r>
              <a:rPr lang="en-US" sz="2200" dirty="0"/>
              <a:t>)</a:t>
            </a:r>
            <a:endParaRPr lang="pt-BR" sz="2200" dirty="0"/>
          </a:p>
          <a:p>
            <a:pPr marL="0" indent="0">
              <a:lnSpc>
                <a:spcPct val="160000"/>
              </a:lnSpc>
              <a:buNone/>
            </a:pPr>
            <a:r>
              <a:rPr lang="pt-BR" sz="2200" dirty="0"/>
              <a:t>5.5. La </a:t>
            </a:r>
            <a:r>
              <a:rPr lang="pt-BR" sz="2200" dirty="0" err="1"/>
              <a:t>grossesse</a:t>
            </a:r>
            <a:r>
              <a:rPr lang="pt-BR" sz="2200" dirty="0"/>
              <a:t> </a:t>
            </a:r>
            <a:r>
              <a:rPr lang="pt-BR" sz="2200" dirty="0" err="1"/>
              <a:t>interrompue</a:t>
            </a:r>
            <a:r>
              <a:rPr lang="pt-BR" sz="2200" dirty="0"/>
              <a:t>: </a:t>
            </a:r>
            <a:r>
              <a:rPr lang="pt-BR" sz="2200" dirty="0" err="1"/>
              <a:t>accompagnement</a:t>
            </a:r>
            <a:r>
              <a:rPr lang="pt-BR" sz="2200" dirty="0"/>
              <a:t> </a:t>
            </a:r>
            <a:r>
              <a:rPr lang="pt-BR" sz="2200" dirty="0" err="1"/>
              <a:t>individuel</a:t>
            </a:r>
            <a:r>
              <a:rPr lang="pt-BR" sz="2200" dirty="0"/>
              <a:t> et </a:t>
            </a:r>
            <a:r>
              <a:rPr lang="pt-BR" sz="2200" dirty="0" err="1"/>
              <a:t>groupal</a:t>
            </a:r>
            <a:r>
              <a:rPr lang="pt-BR" sz="2200" dirty="0"/>
              <a:t> (</a:t>
            </a:r>
            <a:r>
              <a:rPr lang="pt-BR" sz="2200" i="1" dirty="0" err="1"/>
              <a:t>Nathalie</a:t>
            </a:r>
            <a:r>
              <a:rPr lang="pt-BR" sz="2200" i="1" dirty="0"/>
              <a:t> </a:t>
            </a:r>
            <a:r>
              <a:rPr lang="pt-BR" sz="2200" i="1" dirty="0" err="1"/>
              <a:t>Presme</a:t>
            </a:r>
            <a:r>
              <a:rPr lang="pt-BR" sz="2200" dirty="0"/>
              <a:t>)</a:t>
            </a:r>
          </a:p>
          <a:p>
            <a:pPr marL="0" indent="0">
              <a:buNone/>
            </a:pPr>
            <a:endParaRPr lang="pt-BR" dirty="0"/>
          </a:p>
        </p:txBody>
      </p:sp>
      <p:sp>
        <p:nvSpPr>
          <p:cNvPr id="4" name="Espaço Reservado para Número de Slide 3">
            <a:extLst>
              <a:ext uri="{FF2B5EF4-FFF2-40B4-BE49-F238E27FC236}">
                <a16:creationId xmlns:a16="http://schemas.microsoft.com/office/drawing/2014/main" id="{3A564CFB-30B7-B543-9CB0-54178447BD91}"/>
              </a:ext>
            </a:extLst>
          </p:cNvPr>
          <p:cNvSpPr>
            <a:spLocks noGrp="1"/>
          </p:cNvSpPr>
          <p:nvPr>
            <p:ph type="sldNum" sz="quarter" idx="12"/>
          </p:nvPr>
        </p:nvSpPr>
        <p:spPr/>
        <p:txBody>
          <a:bodyPr/>
          <a:lstStyle/>
          <a:p>
            <a:fld id="{6C7ABB0B-BF14-6745-8341-D4BE7FE0EE7F}" type="slidenum">
              <a:rPr lang="pt-BR" smtClean="0"/>
              <a:t>19</a:t>
            </a:fld>
            <a:endParaRPr lang="pt-BR"/>
          </a:p>
        </p:txBody>
      </p:sp>
    </p:spTree>
    <p:extLst>
      <p:ext uri="{BB962C8B-B14F-4D97-AF65-F5344CB8AC3E}">
        <p14:creationId xmlns:p14="http://schemas.microsoft.com/office/powerpoint/2010/main" val="411489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7785FD-4FAA-4340-9ABC-64FDC25002AC}"/>
              </a:ext>
            </a:extLst>
          </p:cNvPr>
          <p:cNvSpPr>
            <a:spLocks noGrp="1"/>
          </p:cNvSpPr>
          <p:nvPr>
            <p:ph type="title"/>
          </p:nvPr>
        </p:nvSpPr>
        <p:spPr/>
        <p:txBody>
          <a:bodyPr>
            <a:noAutofit/>
          </a:bodyPr>
          <a:lstStyle/>
          <a:p>
            <a:pPr algn="ctr"/>
            <a:r>
              <a:rPr lang="pt-BR" sz="2400" dirty="0" err="1"/>
              <a:t>Missonnier</a:t>
            </a:r>
            <a:r>
              <a:rPr lang="pt-BR" sz="2400" dirty="0"/>
              <a:t>, S.; </a:t>
            </a:r>
            <a:r>
              <a:rPr lang="pt-BR" sz="2400" dirty="0" err="1"/>
              <a:t>Blazy</a:t>
            </a:r>
            <a:r>
              <a:rPr lang="pt-BR" sz="2400" dirty="0"/>
              <a:t>, M.; </a:t>
            </a:r>
            <a:r>
              <a:rPr lang="pt-BR" sz="2400" dirty="0" err="1"/>
              <a:t>Boige</a:t>
            </a:r>
            <a:r>
              <a:rPr lang="pt-BR" sz="2400" dirty="0"/>
              <a:t>, N.; </a:t>
            </a:r>
            <a:r>
              <a:rPr lang="pt-BR" sz="2400" dirty="0" err="1"/>
              <a:t>Presme</a:t>
            </a:r>
            <a:r>
              <a:rPr lang="pt-BR" sz="2400" dirty="0"/>
              <a:t>, N. &amp; </a:t>
            </a:r>
            <a:r>
              <a:rPr lang="pt-BR" sz="2400" dirty="0" err="1"/>
              <a:t>Tagawa</a:t>
            </a:r>
            <a:r>
              <a:rPr lang="pt-BR" sz="2400" dirty="0"/>
              <a:t>, O. (Eds.). (2012).</a:t>
            </a:r>
            <a:br>
              <a:rPr lang="pt-BR" sz="2400" dirty="0"/>
            </a:br>
            <a:br>
              <a:rPr lang="pt-BR" sz="2400" dirty="0"/>
            </a:br>
            <a:r>
              <a:rPr lang="pt-BR" sz="2400" b="1" i="1" dirty="0"/>
              <a:t>Manuel de </a:t>
            </a:r>
            <a:r>
              <a:rPr lang="pt-BR" sz="2400" b="1" i="1" dirty="0" err="1"/>
              <a:t>psychologie</a:t>
            </a:r>
            <a:r>
              <a:rPr lang="pt-BR" sz="2400" b="1" i="1" dirty="0"/>
              <a:t> clinique de </a:t>
            </a:r>
            <a:r>
              <a:rPr lang="pt-BR" sz="2400" b="1" i="1" dirty="0" err="1"/>
              <a:t>la</a:t>
            </a:r>
            <a:r>
              <a:rPr lang="pt-BR" sz="2400" b="1" i="1" dirty="0"/>
              <a:t> </a:t>
            </a:r>
            <a:r>
              <a:rPr lang="pt-BR" sz="2400" b="1" i="1" dirty="0" err="1"/>
              <a:t>périnatalité</a:t>
            </a:r>
            <a:r>
              <a:rPr lang="pt-BR" sz="2400" b="1" dirty="0"/>
              <a:t>. </a:t>
            </a:r>
            <a:r>
              <a:rPr lang="pt-BR" sz="2400" dirty="0" err="1"/>
              <a:t>Elsevier</a:t>
            </a:r>
            <a:r>
              <a:rPr lang="pt-BR" sz="2400" dirty="0"/>
              <a:t> </a:t>
            </a:r>
            <a:r>
              <a:rPr lang="pt-BR" sz="2400" dirty="0" err="1"/>
              <a:t>Masson</a:t>
            </a:r>
            <a:r>
              <a:rPr lang="pt-BR" sz="2400" dirty="0"/>
              <a:t>. </a:t>
            </a:r>
          </a:p>
        </p:txBody>
      </p:sp>
      <p:sp>
        <p:nvSpPr>
          <p:cNvPr id="3" name="Espaço Reservado para Conteúdo 2">
            <a:extLst>
              <a:ext uri="{FF2B5EF4-FFF2-40B4-BE49-F238E27FC236}">
                <a16:creationId xmlns:a16="http://schemas.microsoft.com/office/drawing/2014/main" id="{9373D29C-2454-C04B-B357-6984DD64B07D}"/>
              </a:ext>
            </a:extLst>
          </p:cNvPr>
          <p:cNvSpPr>
            <a:spLocks noGrp="1"/>
          </p:cNvSpPr>
          <p:nvPr>
            <p:ph idx="1"/>
          </p:nvPr>
        </p:nvSpPr>
        <p:spPr/>
        <p:txBody>
          <a:bodyPr>
            <a:normAutofit/>
          </a:bodyPr>
          <a:lstStyle/>
          <a:p>
            <a:pPr>
              <a:lnSpc>
                <a:spcPct val="160000"/>
              </a:lnSpc>
            </a:pPr>
            <a:r>
              <a:rPr lang="pt-BR" sz="2000" b="1" dirty="0"/>
              <a:t>Organizado por </a:t>
            </a:r>
            <a:r>
              <a:rPr lang="pt-BR" sz="2000" dirty="0" err="1"/>
              <a:t>Sylvain</a:t>
            </a:r>
            <a:r>
              <a:rPr lang="pt-BR" sz="2000" dirty="0"/>
              <a:t> </a:t>
            </a:r>
            <a:r>
              <a:rPr lang="pt-BR" sz="2000" dirty="0" err="1"/>
              <a:t>Missonnier</a:t>
            </a:r>
            <a:endParaRPr lang="pt-BR" sz="2000" dirty="0"/>
          </a:p>
          <a:p>
            <a:pPr>
              <a:lnSpc>
                <a:spcPct val="160000"/>
              </a:lnSpc>
            </a:pPr>
            <a:r>
              <a:rPr lang="pt-BR" sz="2000" b="1" dirty="0"/>
              <a:t>Autores: </a:t>
            </a:r>
            <a:r>
              <a:rPr lang="pt-BR" sz="2000" dirty="0"/>
              <a:t>	</a:t>
            </a:r>
          </a:p>
          <a:p>
            <a:pPr marL="0" indent="0">
              <a:lnSpc>
                <a:spcPct val="160000"/>
              </a:lnSpc>
              <a:buNone/>
            </a:pPr>
            <a:r>
              <a:rPr lang="pt-BR" sz="2000" dirty="0"/>
              <a:t>	</a:t>
            </a:r>
            <a:r>
              <a:rPr lang="pt-BR" sz="2000" dirty="0" err="1"/>
              <a:t>Micheline</a:t>
            </a:r>
            <a:r>
              <a:rPr lang="pt-BR" sz="2000" dirty="0"/>
              <a:t> </a:t>
            </a:r>
            <a:r>
              <a:rPr lang="pt-BR" sz="2000" dirty="0" err="1"/>
              <a:t>Blazy</a:t>
            </a:r>
            <a:r>
              <a:rPr lang="pt-BR" sz="2000" dirty="0"/>
              <a:t>; </a:t>
            </a:r>
            <a:r>
              <a:rPr lang="pt-BR" sz="2000" dirty="0" err="1"/>
              <a:t>Nathalie</a:t>
            </a:r>
            <a:r>
              <a:rPr lang="pt-BR" sz="2000" dirty="0"/>
              <a:t> </a:t>
            </a:r>
            <a:r>
              <a:rPr lang="pt-BR" sz="2000" dirty="0" err="1"/>
              <a:t>Boige</a:t>
            </a:r>
            <a:r>
              <a:rPr lang="pt-BR" sz="2000" dirty="0"/>
              <a:t>; </a:t>
            </a:r>
            <a:r>
              <a:rPr lang="pt-BR" sz="2000" dirty="0" err="1"/>
              <a:t>Sylvain</a:t>
            </a:r>
            <a:r>
              <a:rPr lang="pt-BR" sz="2000" dirty="0"/>
              <a:t> </a:t>
            </a:r>
            <a:r>
              <a:rPr lang="pt-BR" sz="2000" dirty="0" err="1"/>
              <a:t>Missonnier</a:t>
            </a:r>
            <a:r>
              <a:rPr lang="pt-BR" sz="2000" dirty="0"/>
              <a:t>;</a:t>
            </a:r>
          </a:p>
          <a:p>
            <a:pPr marL="0" indent="0">
              <a:lnSpc>
                <a:spcPct val="160000"/>
              </a:lnSpc>
              <a:buNone/>
            </a:pPr>
            <a:r>
              <a:rPr lang="pt-BR" sz="2000" dirty="0"/>
              <a:t>	</a:t>
            </a:r>
            <a:r>
              <a:rPr lang="pt-BR" sz="2000" dirty="0" err="1"/>
              <a:t>Nathalie</a:t>
            </a:r>
            <a:r>
              <a:rPr lang="pt-BR" sz="2000" dirty="0"/>
              <a:t> </a:t>
            </a:r>
            <a:r>
              <a:rPr lang="pt-BR" sz="2000" dirty="0" err="1"/>
              <a:t>Presme</a:t>
            </a:r>
            <a:r>
              <a:rPr lang="pt-BR" sz="2000" dirty="0"/>
              <a:t>;  </a:t>
            </a:r>
            <a:r>
              <a:rPr lang="pt-BR" sz="2000" dirty="0" err="1"/>
              <a:t>Odile</a:t>
            </a:r>
            <a:r>
              <a:rPr lang="pt-BR" sz="2000" dirty="0"/>
              <a:t> </a:t>
            </a:r>
            <a:r>
              <a:rPr lang="pt-BR" sz="2000" dirty="0" err="1"/>
              <a:t>Tagawa</a:t>
            </a:r>
            <a:r>
              <a:rPr lang="pt-BR" sz="2000" dirty="0"/>
              <a:t> </a:t>
            </a:r>
          </a:p>
          <a:p>
            <a:pPr marL="0" indent="0">
              <a:lnSpc>
                <a:spcPct val="160000"/>
              </a:lnSpc>
              <a:buNone/>
            </a:pPr>
            <a:endParaRPr lang="pt-BR" sz="2000" dirty="0"/>
          </a:p>
          <a:p>
            <a:pPr>
              <a:lnSpc>
                <a:spcPct val="160000"/>
              </a:lnSpc>
            </a:pPr>
            <a:r>
              <a:rPr lang="pt-BR" sz="2000" b="1" dirty="0"/>
              <a:t>Prefácio de </a:t>
            </a:r>
            <a:r>
              <a:rPr lang="pt-BR" sz="2000" dirty="0"/>
              <a:t>René </a:t>
            </a:r>
            <a:r>
              <a:rPr lang="pt-BR" sz="2000" dirty="0" err="1"/>
              <a:t>Roussillon</a:t>
            </a:r>
            <a:r>
              <a:rPr lang="pt-BR" sz="2000" dirty="0"/>
              <a:t> </a:t>
            </a:r>
          </a:p>
          <a:p>
            <a:pPr>
              <a:lnSpc>
                <a:spcPct val="160000"/>
              </a:lnSpc>
            </a:pPr>
            <a:r>
              <a:rPr lang="pt-BR" sz="2000" b="1" dirty="0"/>
              <a:t>Posfácio de </a:t>
            </a:r>
            <a:r>
              <a:rPr lang="pt-BR" sz="2000" dirty="0"/>
              <a:t>Bernard </a:t>
            </a:r>
            <a:r>
              <a:rPr lang="pt-BR" sz="2000" dirty="0" err="1"/>
              <a:t>Golse</a:t>
            </a:r>
            <a:r>
              <a:rPr lang="pt-BR" sz="2000" dirty="0"/>
              <a:t> </a:t>
            </a:r>
          </a:p>
          <a:p>
            <a:endParaRPr lang="pt-BR" dirty="0"/>
          </a:p>
        </p:txBody>
      </p:sp>
      <p:sp>
        <p:nvSpPr>
          <p:cNvPr id="4" name="Espaço Reservado para Número de Slide 3">
            <a:extLst>
              <a:ext uri="{FF2B5EF4-FFF2-40B4-BE49-F238E27FC236}">
                <a16:creationId xmlns:a16="http://schemas.microsoft.com/office/drawing/2014/main" id="{12346EC3-7C2C-6E45-A496-04B25C2A6AC0}"/>
              </a:ext>
            </a:extLst>
          </p:cNvPr>
          <p:cNvSpPr>
            <a:spLocks noGrp="1"/>
          </p:cNvSpPr>
          <p:nvPr>
            <p:ph type="sldNum" sz="quarter" idx="12"/>
          </p:nvPr>
        </p:nvSpPr>
        <p:spPr/>
        <p:txBody>
          <a:bodyPr/>
          <a:lstStyle/>
          <a:p>
            <a:fld id="{6C7ABB0B-BF14-6745-8341-D4BE7FE0EE7F}" type="slidenum">
              <a:rPr lang="pt-BR" smtClean="0"/>
              <a:t>2</a:t>
            </a:fld>
            <a:endParaRPr lang="pt-BR"/>
          </a:p>
        </p:txBody>
      </p:sp>
      <p:pic>
        <p:nvPicPr>
          <p:cNvPr id="5" name="Imagem 4">
            <a:extLst>
              <a:ext uri="{FF2B5EF4-FFF2-40B4-BE49-F238E27FC236}">
                <a16:creationId xmlns:a16="http://schemas.microsoft.com/office/drawing/2014/main" id="{F61A8CF2-905E-D34F-BD46-6E527F32DE3A}"/>
              </a:ext>
            </a:extLst>
          </p:cNvPr>
          <p:cNvPicPr>
            <a:picLocks noChangeAspect="1"/>
          </p:cNvPicPr>
          <p:nvPr/>
        </p:nvPicPr>
        <p:blipFill>
          <a:blip r:embed="rId2"/>
          <a:stretch>
            <a:fillRect/>
          </a:stretch>
        </p:blipFill>
        <p:spPr>
          <a:xfrm>
            <a:off x="8215313" y="1825625"/>
            <a:ext cx="2990988" cy="4232627"/>
          </a:xfrm>
          <a:prstGeom prst="rect">
            <a:avLst/>
          </a:prstGeom>
        </p:spPr>
      </p:pic>
    </p:spTree>
    <p:extLst>
      <p:ext uri="{BB962C8B-B14F-4D97-AF65-F5344CB8AC3E}">
        <p14:creationId xmlns:p14="http://schemas.microsoft.com/office/powerpoint/2010/main" val="2160874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757C5-7D45-EB46-84CC-B6C258160EA4}"/>
              </a:ext>
            </a:extLst>
          </p:cNvPr>
          <p:cNvSpPr>
            <a:spLocks noGrp="1"/>
          </p:cNvSpPr>
          <p:nvPr>
            <p:ph type="title"/>
          </p:nvPr>
        </p:nvSpPr>
        <p:spPr/>
        <p:txBody>
          <a:bodyPr>
            <a:normAutofit fontScale="90000"/>
          </a:bodyPr>
          <a:lstStyle/>
          <a:p>
            <a:pPr algn="ctr"/>
            <a:br>
              <a:rPr lang="pt-BR" dirty="0"/>
            </a:br>
            <a:r>
              <a:rPr lang="pt-BR" b="1" dirty="0"/>
              <a:t>5.1. </a:t>
            </a:r>
            <a:r>
              <a:rPr lang="pt-BR" b="1" dirty="0" err="1"/>
              <a:t>Les</a:t>
            </a:r>
            <a:r>
              <a:rPr lang="pt-BR" b="1" dirty="0"/>
              <a:t> </a:t>
            </a:r>
            <a:r>
              <a:rPr lang="pt-BR" b="1" dirty="0" err="1"/>
              <a:t>grossesses</a:t>
            </a:r>
            <a:r>
              <a:rPr lang="pt-BR" b="1" dirty="0"/>
              <a:t> à risque (</a:t>
            </a:r>
            <a:r>
              <a:rPr lang="pt-BR" i="1" dirty="0" err="1"/>
              <a:t>Micheline</a:t>
            </a:r>
            <a:r>
              <a:rPr lang="pt-BR" i="1" dirty="0"/>
              <a:t> </a:t>
            </a:r>
            <a:r>
              <a:rPr lang="pt-BR" i="1" dirty="0" err="1"/>
              <a:t>Blazy</a:t>
            </a:r>
            <a:r>
              <a:rPr lang="pt-BR" dirty="0"/>
              <a:t>)</a:t>
            </a:r>
            <a:br>
              <a:rPr lang="pt-BR" dirty="0"/>
            </a:br>
            <a:endParaRPr lang="pt-BR" dirty="0"/>
          </a:p>
        </p:txBody>
      </p:sp>
      <p:sp>
        <p:nvSpPr>
          <p:cNvPr id="3" name="Espaço Reservado para Conteúdo 2">
            <a:extLst>
              <a:ext uri="{FF2B5EF4-FFF2-40B4-BE49-F238E27FC236}">
                <a16:creationId xmlns:a16="http://schemas.microsoft.com/office/drawing/2014/main" id="{751363B6-BB97-AA40-A2AE-A6B094908714}"/>
              </a:ext>
            </a:extLst>
          </p:cNvPr>
          <p:cNvSpPr>
            <a:spLocks noGrp="1"/>
          </p:cNvSpPr>
          <p:nvPr>
            <p:ph idx="1"/>
          </p:nvPr>
        </p:nvSpPr>
        <p:spPr/>
        <p:txBody>
          <a:bodyPr>
            <a:normAutofit/>
          </a:bodyPr>
          <a:lstStyle/>
          <a:p>
            <a:pPr>
              <a:lnSpc>
                <a:spcPct val="150000"/>
              </a:lnSpc>
            </a:pPr>
            <a:r>
              <a:rPr lang="pt-BR" dirty="0" err="1"/>
              <a:t>Vomissements</a:t>
            </a:r>
            <a:r>
              <a:rPr lang="pt-BR" dirty="0"/>
              <a:t> </a:t>
            </a:r>
            <a:r>
              <a:rPr lang="pt-BR" dirty="0" err="1"/>
              <a:t>incoercibles</a:t>
            </a:r>
            <a:r>
              <a:rPr lang="pt-BR" dirty="0"/>
              <a:t> de </a:t>
            </a:r>
            <a:r>
              <a:rPr lang="pt-BR" dirty="0" err="1"/>
              <a:t>la</a:t>
            </a:r>
            <a:r>
              <a:rPr lang="pt-BR" dirty="0"/>
              <a:t> </a:t>
            </a:r>
            <a:r>
              <a:rPr lang="pt-BR" dirty="0" err="1"/>
              <a:t>grossesse</a:t>
            </a:r>
            <a:r>
              <a:rPr lang="pt-BR" dirty="0"/>
              <a:t> (65), </a:t>
            </a:r>
          </a:p>
          <a:p>
            <a:pPr>
              <a:lnSpc>
                <a:spcPct val="150000"/>
              </a:lnSpc>
            </a:pPr>
            <a:r>
              <a:rPr lang="pt-BR" dirty="0" err="1"/>
              <a:t>Menace</a:t>
            </a:r>
            <a:r>
              <a:rPr lang="pt-BR" dirty="0"/>
              <a:t> d'</a:t>
            </a:r>
            <a:r>
              <a:rPr lang="pt-BR" dirty="0" err="1"/>
              <a:t>accouchement</a:t>
            </a:r>
            <a:r>
              <a:rPr lang="pt-BR" dirty="0"/>
              <a:t> </a:t>
            </a:r>
            <a:r>
              <a:rPr lang="pt-BR" dirty="0" err="1"/>
              <a:t>premature</a:t>
            </a:r>
            <a:r>
              <a:rPr lang="pt-BR" dirty="0"/>
              <a:t> (72), </a:t>
            </a:r>
          </a:p>
          <a:p>
            <a:pPr>
              <a:lnSpc>
                <a:spcPct val="150000"/>
              </a:lnSpc>
            </a:pPr>
            <a:r>
              <a:rPr lang="pt-BR" dirty="0" err="1"/>
              <a:t>Hypertension</a:t>
            </a:r>
            <a:r>
              <a:rPr lang="pt-BR" dirty="0"/>
              <a:t> </a:t>
            </a:r>
            <a:r>
              <a:rPr lang="pt-BR" dirty="0" err="1"/>
              <a:t>artérielle</a:t>
            </a:r>
            <a:r>
              <a:rPr lang="pt-BR" dirty="0"/>
              <a:t> </a:t>
            </a:r>
            <a:r>
              <a:rPr lang="pt-BR" dirty="0" err="1"/>
              <a:t>gravidique</a:t>
            </a:r>
            <a:r>
              <a:rPr lang="pt-BR" dirty="0"/>
              <a:t> et </a:t>
            </a:r>
            <a:r>
              <a:rPr lang="pt-BR" dirty="0" err="1"/>
              <a:t>pré-éclampsie</a:t>
            </a:r>
            <a:r>
              <a:rPr lang="pt-BR" dirty="0"/>
              <a:t> (83), </a:t>
            </a:r>
          </a:p>
          <a:p>
            <a:pPr>
              <a:lnSpc>
                <a:spcPct val="150000"/>
              </a:lnSpc>
            </a:pPr>
            <a:r>
              <a:rPr lang="pt-BR" dirty="0" err="1"/>
              <a:t>Grossesses</a:t>
            </a:r>
            <a:r>
              <a:rPr lang="pt-BR" dirty="0"/>
              <a:t> </a:t>
            </a:r>
            <a:r>
              <a:rPr lang="pt-BR" dirty="0" err="1"/>
              <a:t>multiples</a:t>
            </a:r>
            <a:r>
              <a:rPr lang="pt-BR" dirty="0"/>
              <a:t> (92), </a:t>
            </a:r>
          </a:p>
          <a:p>
            <a:pPr>
              <a:lnSpc>
                <a:spcPct val="150000"/>
              </a:lnSpc>
            </a:pPr>
            <a:r>
              <a:rPr lang="pt-BR" dirty="0" err="1"/>
              <a:t>Pathologies</a:t>
            </a:r>
            <a:r>
              <a:rPr lang="pt-BR" dirty="0"/>
              <a:t> non </a:t>
            </a:r>
            <a:r>
              <a:rPr lang="pt-BR" dirty="0" err="1"/>
              <a:t>obstétricales</a:t>
            </a:r>
            <a:r>
              <a:rPr lang="pt-BR" dirty="0"/>
              <a:t> et </a:t>
            </a:r>
            <a:r>
              <a:rPr lang="pt-BR" dirty="0" err="1"/>
              <a:t>grossesses</a:t>
            </a:r>
            <a:r>
              <a:rPr lang="pt-BR" dirty="0"/>
              <a:t> à risque (100). </a:t>
            </a:r>
          </a:p>
          <a:p>
            <a:pPr marL="0" indent="0">
              <a:buNone/>
            </a:pPr>
            <a:endParaRPr lang="pt-BR" dirty="0"/>
          </a:p>
          <a:p>
            <a:pPr marL="0" indent="0">
              <a:buNone/>
            </a:pPr>
            <a:endParaRPr lang="pt-BR" dirty="0"/>
          </a:p>
        </p:txBody>
      </p:sp>
      <p:sp>
        <p:nvSpPr>
          <p:cNvPr id="4" name="Espaço Reservado para Número de Slide 3">
            <a:extLst>
              <a:ext uri="{FF2B5EF4-FFF2-40B4-BE49-F238E27FC236}">
                <a16:creationId xmlns:a16="http://schemas.microsoft.com/office/drawing/2014/main" id="{3A564CFB-30B7-B543-9CB0-54178447BD91}"/>
              </a:ext>
            </a:extLst>
          </p:cNvPr>
          <p:cNvSpPr>
            <a:spLocks noGrp="1"/>
          </p:cNvSpPr>
          <p:nvPr>
            <p:ph type="sldNum" sz="quarter" idx="12"/>
          </p:nvPr>
        </p:nvSpPr>
        <p:spPr/>
        <p:txBody>
          <a:bodyPr/>
          <a:lstStyle/>
          <a:p>
            <a:fld id="{6C7ABB0B-BF14-6745-8341-D4BE7FE0EE7F}" type="slidenum">
              <a:rPr lang="pt-BR" smtClean="0"/>
              <a:t>20</a:t>
            </a:fld>
            <a:endParaRPr lang="pt-BR"/>
          </a:p>
        </p:txBody>
      </p:sp>
    </p:spTree>
    <p:extLst>
      <p:ext uri="{BB962C8B-B14F-4D97-AF65-F5344CB8AC3E}">
        <p14:creationId xmlns:p14="http://schemas.microsoft.com/office/powerpoint/2010/main" val="2861407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757C5-7D45-EB46-84CC-B6C258160EA4}"/>
              </a:ext>
            </a:extLst>
          </p:cNvPr>
          <p:cNvSpPr>
            <a:spLocks noGrp="1"/>
          </p:cNvSpPr>
          <p:nvPr>
            <p:ph type="title"/>
          </p:nvPr>
        </p:nvSpPr>
        <p:spPr/>
        <p:txBody>
          <a:bodyPr>
            <a:normAutofit/>
          </a:bodyPr>
          <a:lstStyle/>
          <a:p>
            <a:pPr algn="ctr"/>
            <a:r>
              <a:rPr lang="pt-BR" sz="3200" b="1" dirty="0"/>
              <a:t>5.2 </a:t>
            </a:r>
            <a:r>
              <a:rPr lang="pt-BR" sz="3200" b="1" dirty="0" err="1"/>
              <a:t>Les</a:t>
            </a:r>
            <a:r>
              <a:rPr lang="pt-BR" sz="3200" b="1" dirty="0"/>
              <a:t> </a:t>
            </a:r>
            <a:r>
              <a:rPr lang="pt-BR" sz="3200" b="1" dirty="0" err="1"/>
              <a:t>naissances</a:t>
            </a:r>
            <a:r>
              <a:rPr lang="pt-BR" sz="3200" b="1" dirty="0"/>
              <a:t> </a:t>
            </a:r>
            <a:r>
              <a:rPr lang="pt-BR" sz="3200" b="1" dirty="0" err="1"/>
              <a:t>traumatiques</a:t>
            </a:r>
            <a:r>
              <a:rPr lang="pt-BR" sz="3200" b="1" dirty="0"/>
              <a:t> (</a:t>
            </a:r>
            <a:r>
              <a:rPr lang="pt-BR" sz="3200" i="1" dirty="0" err="1"/>
              <a:t>Micheline</a:t>
            </a:r>
            <a:r>
              <a:rPr lang="pt-BR" sz="3200" i="1" dirty="0"/>
              <a:t> </a:t>
            </a:r>
            <a:r>
              <a:rPr lang="pt-BR" sz="3200" i="1" dirty="0" err="1"/>
              <a:t>Blazy</a:t>
            </a:r>
            <a:r>
              <a:rPr lang="pt-BR" sz="3200" dirty="0"/>
              <a:t>)</a:t>
            </a:r>
            <a:br>
              <a:rPr lang="pt-BR" dirty="0"/>
            </a:br>
            <a:endParaRPr lang="pt-BR" dirty="0"/>
          </a:p>
        </p:txBody>
      </p:sp>
      <p:sp>
        <p:nvSpPr>
          <p:cNvPr id="3" name="Espaço Reservado para Conteúdo 2">
            <a:extLst>
              <a:ext uri="{FF2B5EF4-FFF2-40B4-BE49-F238E27FC236}">
                <a16:creationId xmlns:a16="http://schemas.microsoft.com/office/drawing/2014/main" id="{751363B6-BB97-AA40-A2AE-A6B094908714}"/>
              </a:ext>
            </a:extLst>
          </p:cNvPr>
          <p:cNvSpPr>
            <a:spLocks noGrp="1"/>
          </p:cNvSpPr>
          <p:nvPr>
            <p:ph idx="1"/>
          </p:nvPr>
        </p:nvSpPr>
        <p:spPr/>
        <p:txBody>
          <a:bodyPr>
            <a:normAutofit fontScale="77500" lnSpcReduction="20000"/>
          </a:bodyPr>
          <a:lstStyle/>
          <a:p>
            <a:pPr>
              <a:lnSpc>
                <a:spcPct val="150000"/>
              </a:lnSpc>
            </a:pPr>
            <a:r>
              <a:rPr lang="en-US" dirty="0" err="1"/>
              <a:t>Qu'appelle</a:t>
            </a:r>
            <a:r>
              <a:rPr lang="en-US" dirty="0"/>
              <a:t>-t-on </a:t>
            </a:r>
            <a:r>
              <a:rPr lang="en-US" dirty="0" err="1"/>
              <a:t>traumatisme</a:t>
            </a:r>
            <a:r>
              <a:rPr lang="en-US" dirty="0"/>
              <a:t>? (104), </a:t>
            </a:r>
          </a:p>
          <a:p>
            <a:pPr>
              <a:lnSpc>
                <a:spcPct val="150000"/>
              </a:lnSpc>
            </a:pPr>
            <a:r>
              <a:rPr lang="en-US" dirty="0"/>
              <a:t>Antecedents medico-</a:t>
            </a:r>
            <a:r>
              <a:rPr lang="en-US" dirty="0" err="1"/>
              <a:t>obstétricaux</a:t>
            </a:r>
            <a:r>
              <a:rPr lang="en-US" dirty="0"/>
              <a:t> et </a:t>
            </a:r>
            <a:r>
              <a:rPr lang="en-US" dirty="0" err="1"/>
              <a:t>potentialité</a:t>
            </a:r>
            <a:r>
              <a:rPr lang="en-US" dirty="0"/>
              <a:t> </a:t>
            </a:r>
            <a:r>
              <a:rPr lang="en-US" dirty="0" err="1"/>
              <a:t>traumatique</a:t>
            </a:r>
            <a:r>
              <a:rPr lang="en-US" dirty="0"/>
              <a:t> (105), </a:t>
            </a:r>
          </a:p>
          <a:p>
            <a:pPr>
              <a:lnSpc>
                <a:spcPct val="150000"/>
              </a:lnSpc>
            </a:pPr>
            <a:r>
              <a:rPr lang="en-US" dirty="0"/>
              <a:t>État de stress post-</a:t>
            </a:r>
            <a:r>
              <a:rPr lang="en-US" dirty="0" err="1"/>
              <a:t>traumatique</a:t>
            </a:r>
            <a:r>
              <a:rPr lang="en-US" dirty="0"/>
              <a:t> après un accouchement «normal» (105), </a:t>
            </a:r>
          </a:p>
          <a:p>
            <a:pPr>
              <a:lnSpc>
                <a:spcPct val="150000"/>
              </a:lnSpc>
            </a:pPr>
            <a:r>
              <a:rPr lang="en-US" dirty="0" err="1"/>
              <a:t>Résumons</a:t>
            </a:r>
            <a:r>
              <a:rPr lang="en-US" dirty="0"/>
              <a:t> (107), Comment </a:t>
            </a:r>
            <a:r>
              <a:rPr lang="en-US" dirty="0" err="1"/>
              <a:t>tenter</a:t>
            </a:r>
            <a:r>
              <a:rPr lang="en-US" dirty="0"/>
              <a:t> de </a:t>
            </a:r>
            <a:r>
              <a:rPr lang="en-US" dirty="0" err="1"/>
              <a:t>prévenir</a:t>
            </a:r>
            <a:r>
              <a:rPr lang="en-US" dirty="0"/>
              <a:t> </a:t>
            </a:r>
            <a:r>
              <a:rPr lang="en-US" dirty="0" err="1"/>
              <a:t>l'état</a:t>
            </a:r>
            <a:r>
              <a:rPr lang="en-US" dirty="0"/>
              <a:t> de stress post </a:t>
            </a:r>
            <a:r>
              <a:rPr lang="en-US" dirty="0" err="1"/>
              <a:t>traumatíque</a:t>
            </a:r>
            <a:r>
              <a:rPr lang="en-US" dirty="0"/>
              <a:t> post-accouchement (ESPTPA)? </a:t>
            </a:r>
            <a:r>
              <a:rPr lang="pt-BR" dirty="0"/>
              <a:t>(107), </a:t>
            </a:r>
          </a:p>
          <a:p>
            <a:pPr>
              <a:lnSpc>
                <a:spcPct val="150000"/>
              </a:lnSpc>
            </a:pPr>
            <a:r>
              <a:rPr lang="pt-BR" dirty="0" err="1"/>
              <a:t>Pères</a:t>
            </a:r>
            <a:r>
              <a:rPr lang="pt-BR" dirty="0"/>
              <a:t> et </a:t>
            </a:r>
            <a:r>
              <a:rPr lang="pt-BR" dirty="0" err="1"/>
              <a:t>naissances</a:t>
            </a:r>
            <a:r>
              <a:rPr lang="pt-BR" dirty="0"/>
              <a:t> </a:t>
            </a:r>
            <a:r>
              <a:rPr lang="pt-BR" dirty="0" err="1"/>
              <a:t>traumatiques</a:t>
            </a:r>
            <a:r>
              <a:rPr lang="pt-BR" dirty="0"/>
              <a:t> (108), </a:t>
            </a:r>
          </a:p>
          <a:p>
            <a:pPr>
              <a:lnSpc>
                <a:spcPct val="150000"/>
              </a:lnSpc>
            </a:pPr>
            <a:r>
              <a:rPr lang="pt-BR" dirty="0"/>
              <a:t>La </a:t>
            </a:r>
            <a:r>
              <a:rPr lang="pt-BR" dirty="0" err="1"/>
              <a:t>naissance</a:t>
            </a:r>
            <a:r>
              <a:rPr lang="pt-BR" dirty="0"/>
              <a:t> est-</a:t>
            </a:r>
            <a:r>
              <a:rPr lang="pt-BR" dirty="0" err="1"/>
              <a:t>elle</a:t>
            </a:r>
            <a:r>
              <a:rPr lang="pt-BR" dirty="0"/>
              <a:t> </a:t>
            </a:r>
            <a:r>
              <a:rPr lang="pt-BR" dirty="0" err="1"/>
              <a:t>traumatique</a:t>
            </a:r>
            <a:r>
              <a:rPr lang="pt-BR" dirty="0"/>
              <a:t> </a:t>
            </a:r>
            <a:r>
              <a:rPr lang="pt-BR" dirty="0" err="1"/>
              <a:t>pour</a:t>
            </a:r>
            <a:r>
              <a:rPr lang="pt-BR" dirty="0"/>
              <a:t> </a:t>
            </a:r>
            <a:r>
              <a:rPr lang="pt-BR" dirty="0" err="1"/>
              <a:t>le</a:t>
            </a:r>
            <a:r>
              <a:rPr lang="pt-BR" dirty="0"/>
              <a:t> </a:t>
            </a:r>
            <a:r>
              <a:rPr lang="pt-BR" dirty="0" err="1"/>
              <a:t>bébé</a:t>
            </a:r>
            <a:r>
              <a:rPr lang="pt-BR" dirty="0"/>
              <a:t>/? (108), </a:t>
            </a:r>
          </a:p>
          <a:p>
            <a:pPr>
              <a:lnSpc>
                <a:spcPct val="150000"/>
              </a:lnSpc>
            </a:pPr>
            <a:r>
              <a:rPr lang="pt-BR" dirty="0" err="1"/>
              <a:t>Conclusion</a:t>
            </a:r>
            <a:r>
              <a:rPr lang="pt-BR" dirty="0"/>
              <a:t> (108). </a:t>
            </a:r>
          </a:p>
          <a:p>
            <a:endParaRPr lang="pt-BR" dirty="0"/>
          </a:p>
        </p:txBody>
      </p:sp>
      <p:sp>
        <p:nvSpPr>
          <p:cNvPr id="4" name="Espaço Reservado para Número de Slide 3">
            <a:extLst>
              <a:ext uri="{FF2B5EF4-FFF2-40B4-BE49-F238E27FC236}">
                <a16:creationId xmlns:a16="http://schemas.microsoft.com/office/drawing/2014/main" id="{3A564CFB-30B7-B543-9CB0-54178447BD91}"/>
              </a:ext>
            </a:extLst>
          </p:cNvPr>
          <p:cNvSpPr>
            <a:spLocks noGrp="1"/>
          </p:cNvSpPr>
          <p:nvPr>
            <p:ph type="sldNum" sz="quarter" idx="12"/>
          </p:nvPr>
        </p:nvSpPr>
        <p:spPr/>
        <p:txBody>
          <a:bodyPr/>
          <a:lstStyle/>
          <a:p>
            <a:fld id="{6C7ABB0B-BF14-6745-8341-D4BE7FE0EE7F}" type="slidenum">
              <a:rPr lang="pt-BR" smtClean="0"/>
              <a:t>21</a:t>
            </a:fld>
            <a:endParaRPr lang="pt-BR"/>
          </a:p>
        </p:txBody>
      </p:sp>
    </p:spTree>
    <p:extLst>
      <p:ext uri="{BB962C8B-B14F-4D97-AF65-F5344CB8AC3E}">
        <p14:creationId xmlns:p14="http://schemas.microsoft.com/office/powerpoint/2010/main" val="113974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C3ED0-9BBC-084C-BB83-FDB53AB40BAC}"/>
              </a:ext>
            </a:extLst>
          </p:cNvPr>
          <p:cNvSpPr>
            <a:spLocks noGrp="1"/>
          </p:cNvSpPr>
          <p:nvPr>
            <p:ph type="title"/>
          </p:nvPr>
        </p:nvSpPr>
        <p:spPr/>
        <p:txBody>
          <a:bodyPr>
            <a:normAutofit/>
          </a:bodyPr>
          <a:lstStyle/>
          <a:p>
            <a:pPr algn="ctr"/>
            <a:r>
              <a:rPr lang="pt-BR" sz="2800" b="1" dirty="0"/>
              <a:t>5.3. Le </a:t>
            </a:r>
            <a:r>
              <a:rPr lang="pt-BR" sz="2800" b="1" dirty="0" err="1"/>
              <a:t>déni</a:t>
            </a:r>
            <a:r>
              <a:rPr lang="pt-BR" sz="2800" b="1" dirty="0"/>
              <a:t> de </a:t>
            </a:r>
            <a:r>
              <a:rPr lang="pt-BR" sz="2800" b="1" dirty="0" err="1"/>
              <a:t>grossesse</a:t>
            </a:r>
            <a:r>
              <a:rPr lang="pt-BR" sz="2800" b="1" dirty="0"/>
              <a:t> (</a:t>
            </a:r>
            <a:r>
              <a:rPr lang="pt-BR" sz="2800" i="1" dirty="0" err="1"/>
              <a:t>Sylvain</a:t>
            </a:r>
            <a:r>
              <a:rPr lang="pt-BR" sz="2800" i="1" dirty="0"/>
              <a:t> </a:t>
            </a:r>
            <a:r>
              <a:rPr lang="pt-BR" sz="2800" i="1" dirty="0" err="1"/>
              <a:t>Missonnier</a:t>
            </a:r>
            <a:r>
              <a:rPr lang="pt-BR" sz="2800" dirty="0"/>
              <a:t>)</a:t>
            </a:r>
          </a:p>
        </p:txBody>
      </p:sp>
      <p:sp>
        <p:nvSpPr>
          <p:cNvPr id="3" name="Espaço Reservado para Conteúdo 2">
            <a:extLst>
              <a:ext uri="{FF2B5EF4-FFF2-40B4-BE49-F238E27FC236}">
                <a16:creationId xmlns:a16="http://schemas.microsoft.com/office/drawing/2014/main" id="{CE363785-EE7A-9442-9B03-F05B1818F34E}"/>
              </a:ext>
            </a:extLst>
          </p:cNvPr>
          <p:cNvSpPr>
            <a:spLocks noGrp="1"/>
          </p:cNvSpPr>
          <p:nvPr>
            <p:ph idx="1"/>
          </p:nvPr>
        </p:nvSpPr>
        <p:spPr/>
        <p:txBody>
          <a:bodyPr>
            <a:normAutofit/>
          </a:bodyPr>
          <a:lstStyle/>
          <a:p>
            <a:pPr>
              <a:lnSpc>
                <a:spcPct val="150000"/>
              </a:lnSpc>
            </a:pPr>
            <a:r>
              <a:rPr lang="pt-BR" dirty="0" err="1"/>
              <a:t>Deux</a:t>
            </a:r>
            <a:r>
              <a:rPr lang="pt-BR" dirty="0"/>
              <a:t> </a:t>
            </a:r>
            <a:r>
              <a:rPr lang="pt-BR" dirty="0" err="1"/>
              <a:t>études</a:t>
            </a:r>
            <a:r>
              <a:rPr lang="pt-BR" dirty="0"/>
              <a:t> </a:t>
            </a:r>
            <a:r>
              <a:rPr lang="pt-BR" dirty="0" err="1"/>
              <a:t>remarquables</a:t>
            </a:r>
            <a:r>
              <a:rPr lang="pt-BR" dirty="0"/>
              <a:t> (110), </a:t>
            </a:r>
          </a:p>
          <a:p>
            <a:pPr>
              <a:lnSpc>
                <a:spcPct val="150000"/>
              </a:lnSpc>
            </a:pPr>
            <a:r>
              <a:rPr lang="pt-BR" dirty="0" err="1"/>
              <a:t>Définition</a:t>
            </a:r>
            <a:r>
              <a:rPr lang="pt-BR" dirty="0"/>
              <a:t> critique </a:t>
            </a:r>
            <a:r>
              <a:rPr lang="pt-BR" dirty="0" err="1"/>
              <a:t>du</a:t>
            </a:r>
            <a:r>
              <a:rPr lang="pt-BR" dirty="0"/>
              <a:t> &lt;&lt;</a:t>
            </a:r>
            <a:r>
              <a:rPr lang="pt-BR" dirty="0" err="1"/>
              <a:t>déni</a:t>
            </a:r>
            <a:r>
              <a:rPr lang="pt-BR" dirty="0"/>
              <a:t> de </a:t>
            </a:r>
            <a:r>
              <a:rPr lang="pt-BR" dirty="0" err="1"/>
              <a:t>grossesse</a:t>
            </a:r>
            <a:r>
              <a:rPr lang="pt-BR" dirty="0"/>
              <a:t>» et </a:t>
            </a:r>
            <a:r>
              <a:rPr lang="pt-BR" dirty="0" err="1"/>
              <a:t>variabILité</a:t>
            </a:r>
            <a:r>
              <a:rPr lang="pt-BR" dirty="0"/>
              <a:t> </a:t>
            </a:r>
            <a:r>
              <a:rPr lang="pt-BR" dirty="0" err="1"/>
              <a:t>des</a:t>
            </a:r>
            <a:r>
              <a:rPr lang="pt-BR" dirty="0"/>
              <a:t> </a:t>
            </a:r>
            <a:r>
              <a:rPr lang="pt-BR" dirty="0" err="1"/>
              <a:t>négations</a:t>
            </a:r>
            <a:r>
              <a:rPr lang="pt-BR" dirty="0"/>
              <a:t> de </a:t>
            </a:r>
            <a:r>
              <a:rPr lang="pt-BR" dirty="0" err="1"/>
              <a:t>grossesse</a:t>
            </a:r>
            <a:r>
              <a:rPr lang="pt-BR" dirty="0"/>
              <a:t>&gt; (111). </a:t>
            </a:r>
          </a:p>
          <a:p>
            <a:pPr>
              <a:lnSpc>
                <a:spcPct val="150000"/>
              </a:lnSpc>
            </a:pPr>
            <a:r>
              <a:rPr lang="en-US" dirty="0" err="1"/>
              <a:t>Approches</a:t>
            </a:r>
            <a:r>
              <a:rPr lang="en-US" dirty="0"/>
              <a:t> </a:t>
            </a:r>
            <a:r>
              <a:rPr lang="en-US" dirty="0" err="1"/>
              <a:t>thérapeutiques</a:t>
            </a:r>
            <a:r>
              <a:rPr lang="en-US" dirty="0"/>
              <a:t>: </a:t>
            </a:r>
            <a:r>
              <a:rPr lang="en-US" dirty="0" err="1"/>
              <a:t>accuellir</a:t>
            </a:r>
            <a:r>
              <a:rPr lang="en-US" dirty="0"/>
              <a:t> les femes </a:t>
            </a:r>
            <a:r>
              <a:rPr lang="en-US" dirty="0" err="1"/>
              <a:t>concérnées</a:t>
            </a:r>
            <a:r>
              <a:rPr lang="en-US" dirty="0"/>
              <a:t> et </a:t>
            </a:r>
            <a:r>
              <a:rPr lang="en-US" dirty="0" err="1"/>
              <a:t>leur</a:t>
            </a:r>
            <a:r>
              <a:rPr lang="en-US" dirty="0"/>
              <a:t> entourage (115).</a:t>
            </a:r>
            <a:endParaRPr lang="pt-BR" dirty="0"/>
          </a:p>
        </p:txBody>
      </p:sp>
      <p:sp>
        <p:nvSpPr>
          <p:cNvPr id="4" name="Espaço Reservado para Número de Slide 3">
            <a:extLst>
              <a:ext uri="{FF2B5EF4-FFF2-40B4-BE49-F238E27FC236}">
                <a16:creationId xmlns:a16="http://schemas.microsoft.com/office/drawing/2014/main" id="{D9635A76-19A3-0D42-9F86-FD951DC94E9A}"/>
              </a:ext>
            </a:extLst>
          </p:cNvPr>
          <p:cNvSpPr>
            <a:spLocks noGrp="1"/>
          </p:cNvSpPr>
          <p:nvPr>
            <p:ph type="sldNum" sz="quarter" idx="12"/>
          </p:nvPr>
        </p:nvSpPr>
        <p:spPr/>
        <p:txBody>
          <a:bodyPr/>
          <a:lstStyle/>
          <a:p>
            <a:fld id="{6C7ABB0B-BF14-6745-8341-D4BE7FE0EE7F}" type="slidenum">
              <a:rPr lang="pt-BR" smtClean="0"/>
              <a:t>22</a:t>
            </a:fld>
            <a:endParaRPr lang="pt-BR"/>
          </a:p>
        </p:txBody>
      </p:sp>
    </p:spTree>
    <p:extLst>
      <p:ext uri="{BB962C8B-B14F-4D97-AF65-F5344CB8AC3E}">
        <p14:creationId xmlns:p14="http://schemas.microsoft.com/office/powerpoint/2010/main" val="3697429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1CDE1-40D1-F24C-8BF9-6E5E1071C722}"/>
              </a:ext>
            </a:extLst>
          </p:cNvPr>
          <p:cNvSpPr>
            <a:spLocks noGrp="1"/>
          </p:cNvSpPr>
          <p:nvPr>
            <p:ph type="title"/>
          </p:nvPr>
        </p:nvSpPr>
        <p:spPr/>
        <p:txBody>
          <a:bodyPr>
            <a:normAutofit/>
          </a:bodyPr>
          <a:lstStyle/>
          <a:p>
            <a:r>
              <a:rPr lang="en-US" sz="3100" b="1" dirty="0"/>
              <a:t>5.4. Le diagnostic </a:t>
            </a:r>
            <a:r>
              <a:rPr lang="en-US" sz="3100" b="1" dirty="0" err="1"/>
              <a:t>anténatal</a:t>
            </a:r>
            <a:r>
              <a:rPr lang="en-US" sz="3100" b="1" dirty="0"/>
              <a:t> et </a:t>
            </a:r>
            <a:r>
              <a:rPr lang="en-US" sz="3100" b="1" dirty="0" err="1"/>
              <a:t>l'obstétricien</a:t>
            </a:r>
            <a:r>
              <a:rPr lang="en-US" sz="3100" b="1" dirty="0"/>
              <a:t> (</a:t>
            </a:r>
            <a:r>
              <a:rPr lang="en-US" sz="3100" i="1" dirty="0"/>
              <a:t>Micheline </a:t>
            </a:r>
            <a:r>
              <a:rPr lang="en-US" sz="3100" i="1" dirty="0" err="1"/>
              <a:t>Blazy</a:t>
            </a:r>
            <a:r>
              <a:rPr lang="en-US" sz="3100" dirty="0"/>
              <a:t>)</a:t>
            </a:r>
            <a:br>
              <a:rPr lang="pt-BR" dirty="0"/>
            </a:br>
            <a:endParaRPr lang="pt-BR" dirty="0"/>
          </a:p>
        </p:txBody>
      </p:sp>
      <p:sp>
        <p:nvSpPr>
          <p:cNvPr id="3" name="Espaço Reservado para Conteúdo 2">
            <a:extLst>
              <a:ext uri="{FF2B5EF4-FFF2-40B4-BE49-F238E27FC236}">
                <a16:creationId xmlns:a16="http://schemas.microsoft.com/office/drawing/2014/main" id="{68869009-493E-1A4D-AEA7-37525C0F3476}"/>
              </a:ext>
            </a:extLst>
          </p:cNvPr>
          <p:cNvSpPr>
            <a:spLocks noGrp="1"/>
          </p:cNvSpPr>
          <p:nvPr>
            <p:ph idx="1"/>
          </p:nvPr>
        </p:nvSpPr>
        <p:spPr/>
        <p:txBody>
          <a:bodyPr>
            <a:normAutofit fontScale="70000" lnSpcReduction="20000"/>
          </a:bodyPr>
          <a:lstStyle/>
          <a:p>
            <a:pPr>
              <a:lnSpc>
                <a:spcPct val="150000"/>
              </a:lnSpc>
            </a:pPr>
            <a:r>
              <a:rPr lang="pt-BR" dirty="0"/>
              <a:t>Le </a:t>
            </a:r>
            <a:r>
              <a:rPr lang="pt-BR" dirty="0" err="1"/>
              <a:t>diagnostic</a:t>
            </a:r>
            <a:r>
              <a:rPr lang="pt-BR" dirty="0"/>
              <a:t> </a:t>
            </a:r>
            <a:r>
              <a:rPr lang="pt-BR" dirty="0" err="1"/>
              <a:t>anténatal</a:t>
            </a:r>
            <a:r>
              <a:rPr lang="pt-BR" dirty="0"/>
              <a:t> ou </a:t>
            </a:r>
            <a:r>
              <a:rPr lang="pt-BR" dirty="0" err="1"/>
              <a:t>prénatal</a:t>
            </a:r>
            <a:r>
              <a:rPr lang="pt-BR" dirty="0"/>
              <a:t> (DPN) (117), </a:t>
            </a:r>
          </a:p>
          <a:p>
            <a:pPr>
              <a:lnSpc>
                <a:spcPct val="150000"/>
              </a:lnSpc>
            </a:pPr>
            <a:r>
              <a:rPr lang="pt-BR" dirty="0"/>
              <a:t>Le </a:t>
            </a:r>
            <a:r>
              <a:rPr lang="pt-BR" dirty="0" err="1"/>
              <a:t>dépistage</a:t>
            </a:r>
            <a:r>
              <a:rPr lang="pt-BR" dirty="0"/>
              <a:t> (118), </a:t>
            </a:r>
          </a:p>
          <a:p>
            <a:pPr>
              <a:lnSpc>
                <a:spcPct val="150000"/>
              </a:lnSpc>
            </a:pPr>
            <a:r>
              <a:rPr lang="pt-BR" dirty="0" err="1"/>
              <a:t>Ce</a:t>
            </a:r>
            <a:r>
              <a:rPr lang="pt-BR" dirty="0"/>
              <a:t> que </a:t>
            </a:r>
            <a:r>
              <a:rPr lang="pt-BR" dirty="0" err="1"/>
              <a:t>dit</a:t>
            </a:r>
            <a:r>
              <a:rPr lang="pt-BR" dirty="0"/>
              <a:t> </a:t>
            </a:r>
            <a:r>
              <a:rPr lang="pt-BR" dirty="0" err="1"/>
              <a:t>la</a:t>
            </a:r>
            <a:r>
              <a:rPr lang="pt-BR" dirty="0"/>
              <a:t> </a:t>
            </a:r>
            <a:r>
              <a:rPr lang="pt-BR" dirty="0" err="1"/>
              <a:t>loi</a:t>
            </a:r>
            <a:r>
              <a:rPr lang="pt-BR" dirty="0"/>
              <a:t> (118), </a:t>
            </a:r>
          </a:p>
          <a:p>
            <a:pPr>
              <a:lnSpc>
                <a:spcPct val="150000"/>
              </a:lnSpc>
            </a:pPr>
            <a:r>
              <a:rPr lang="pt-BR" dirty="0" err="1"/>
              <a:t>Comment</a:t>
            </a:r>
            <a:r>
              <a:rPr lang="pt-BR" dirty="0"/>
              <a:t> cela se passe </a:t>
            </a:r>
            <a:r>
              <a:rPr lang="pt-BR" dirty="0" err="1"/>
              <a:t>en</a:t>
            </a:r>
            <a:r>
              <a:rPr lang="pt-BR" dirty="0"/>
              <a:t> pratique? (118), </a:t>
            </a:r>
          </a:p>
          <a:p>
            <a:pPr>
              <a:lnSpc>
                <a:spcPct val="150000"/>
              </a:lnSpc>
            </a:pPr>
            <a:r>
              <a:rPr lang="pt-BR" dirty="0" err="1"/>
              <a:t>L'échographie</a:t>
            </a:r>
            <a:r>
              <a:rPr lang="pt-BR" dirty="0"/>
              <a:t> </a:t>
            </a:r>
            <a:r>
              <a:rPr lang="pt-BR" dirty="0" err="1"/>
              <a:t>durant</a:t>
            </a:r>
            <a:r>
              <a:rPr lang="pt-BR" dirty="0"/>
              <a:t> </a:t>
            </a:r>
            <a:r>
              <a:rPr lang="pt-BR" dirty="0" err="1"/>
              <a:t>la</a:t>
            </a:r>
            <a:r>
              <a:rPr lang="pt-BR" dirty="0"/>
              <a:t> </a:t>
            </a:r>
            <a:r>
              <a:rPr lang="pt-BR" dirty="0" err="1"/>
              <a:t>grossesse</a:t>
            </a:r>
            <a:r>
              <a:rPr lang="pt-BR" dirty="0"/>
              <a:t> (120), </a:t>
            </a:r>
          </a:p>
          <a:p>
            <a:pPr>
              <a:lnSpc>
                <a:spcPct val="150000"/>
              </a:lnSpc>
            </a:pPr>
            <a:r>
              <a:rPr lang="pt-BR" dirty="0"/>
              <a:t>Une </a:t>
            </a:r>
            <a:r>
              <a:rPr lang="pt-BR" dirty="0" err="1"/>
              <a:t>anomalie</a:t>
            </a:r>
            <a:r>
              <a:rPr lang="pt-BR" dirty="0"/>
              <a:t> est </a:t>
            </a:r>
            <a:r>
              <a:rPr lang="pt-BR" dirty="0" err="1"/>
              <a:t>suspectée</a:t>
            </a:r>
            <a:r>
              <a:rPr lang="pt-BR" dirty="0"/>
              <a:t> ou </a:t>
            </a:r>
            <a:r>
              <a:rPr lang="pt-BR" dirty="0" err="1"/>
              <a:t>dépistée</a:t>
            </a:r>
            <a:r>
              <a:rPr lang="pt-BR" dirty="0"/>
              <a:t> (121), </a:t>
            </a:r>
          </a:p>
          <a:p>
            <a:pPr>
              <a:lnSpc>
                <a:spcPct val="150000"/>
              </a:lnSpc>
            </a:pPr>
            <a:r>
              <a:rPr lang="pt-BR" dirty="0"/>
              <a:t>La </a:t>
            </a:r>
            <a:r>
              <a:rPr lang="pt-BR" dirty="0" err="1"/>
              <a:t>particularité</a:t>
            </a:r>
            <a:r>
              <a:rPr lang="pt-BR" dirty="0"/>
              <a:t> </a:t>
            </a:r>
            <a:r>
              <a:rPr lang="pt-BR" dirty="0" err="1"/>
              <a:t>prénatale</a:t>
            </a:r>
            <a:r>
              <a:rPr lang="pt-BR" dirty="0"/>
              <a:t> (122), </a:t>
            </a:r>
          </a:p>
          <a:p>
            <a:pPr>
              <a:lnSpc>
                <a:spcPct val="150000"/>
              </a:lnSpc>
            </a:pPr>
            <a:r>
              <a:rPr lang="pt-BR" dirty="0" err="1"/>
              <a:t>L'avenir</a:t>
            </a:r>
            <a:r>
              <a:rPr lang="pt-BR" dirty="0"/>
              <a:t> (122) </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A53C2C88-74DB-9B44-8C89-3F7FE13C40C5}"/>
              </a:ext>
            </a:extLst>
          </p:cNvPr>
          <p:cNvSpPr>
            <a:spLocks noGrp="1"/>
          </p:cNvSpPr>
          <p:nvPr>
            <p:ph type="sldNum" sz="quarter" idx="12"/>
          </p:nvPr>
        </p:nvSpPr>
        <p:spPr/>
        <p:txBody>
          <a:bodyPr/>
          <a:lstStyle/>
          <a:p>
            <a:fld id="{6C7ABB0B-BF14-6745-8341-D4BE7FE0EE7F}" type="slidenum">
              <a:rPr lang="pt-BR" smtClean="0"/>
              <a:t>23</a:t>
            </a:fld>
            <a:endParaRPr lang="pt-BR"/>
          </a:p>
        </p:txBody>
      </p:sp>
    </p:spTree>
    <p:extLst>
      <p:ext uri="{BB962C8B-B14F-4D97-AF65-F5344CB8AC3E}">
        <p14:creationId xmlns:p14="http://schemas.microsoft.com/office/powerpoint/2010/main" val="3842071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1CDE1-40D1-F24C-8BF9-6E5E1071C722}"/>
              </a:ext>
            </a:extLst>
          </p:cNvPr>
          <p:cNvSpPr>
            <a:spLocks noGrp="1"/>
          </p:cNvSpPr>
          <p:nvPr>
            <p:ph type="title"/>
          </p:nvPr>
        </p:nvSpPr>
        <p:spPr/>
        <p:txBody>
          <a:bodyPr>
            <a:normAutofit fontScale="90000"/>
          </a:bodyPr>
          <a:lstStyle/>
          <a:p>
            <a:pPr algn="ctr"/>
            <a:br>
              <a:rPr lang="pt-BR" sz="3100" b="1" dirty="0"/>
            </a:br>
            <a:r>
              <a:rPr lang="pt-BR" sz="3100" b="1" dirty="0"/>
              <a:t>5.5. La </a:t>
            </a:r>
            <a:r>
              <a:rPr lang="pt-BR" sz="3100" b="1" dirty="0" err="1"/>
              <a:t>grossesse</a:t>
            </a:r>
            <a:r>
              <a:rPr lang="pt-BR" sz="3100" b="1" dirty="0"/>
              <a:t> </a:t>
            </a:r>
            <a:r>
              <a:rPr lang="pt-BR" sz="3100" b="1" dirty="0" err="1"/>
              <a:t>interrompue</a:t>
            </a:r>
            <a:r>
              <a:rPr lang="pt-BR" sz="3100" b="1" dirty="0"/>
              <a:t>: </a:t>
            </a:r>
            <a:br>
              <a:rPr lang="pt-BR" sz="3100" b="1" dirty="0"/>
            </a:br>
            <a:r>
              <a:rPr lang="pt-BR" sz="3100" b="1" dirty="0" err="1"/>
              <a:t>accompagnement</a:t>
            </a:r>
            <a:r>
              <a:rPr lang="pt-BR" sz="3100" b="1" dirty="0"/>
              <a:t> </a:t>
            </a:r>
            <a:r>
              <a:rPr lang="pt-BR" sz="3100" b="1" dirty="0" err="1"/>
              <a:t>individuel</a:t>
            </a:r>
            <a:r>
              <a:rPr lang="pt-BR" sz="3100" b="1" dirty="0"/>
              <a:t> et </a:t>
            </a:r>
            <a:r>
              <a:rPr lang="pt-BR" sz="3100" b="1" dirty="0" err="1"/>
              <a:t>groupal</a:t>
            </a:r>
            <a:r>
              <a:rPr lang="pt-BR" sz="3100" b="1" dirty="0"/>
              <a:t> </a:t>
            </a:r>
            <a:br>
              <a:rPr lang="pt-BR" sz="3100" b="1" dirty="0"/>
            </a:br>
            <a:r>
              <a:rPr lang="pt-BR" sz="3100" b="1" dirty="0"/>
              <a:t>(</a:t>
            </a:r>
            <a:r>
              <a:rPr lang="pt-BR" sz="3100" i="1" dirty="0" err="1"/>
              <a:t>Nathalie</a:t>
            </a:r>
            <a:r>
              <a:rPr lang="pt-BR" sz="3100" i="1" dirty="0"/>
              <a:t> </a:t>
            </a:r>
            <a:r>
              <a:rPr lang="pt-BR" sz="3100" i="1" dirty="0" err="1"/>
              <a:t>Presme</a:t>
            </a:r>
            <a:r>
              <a:rPr lang="pt-BR" sz="3100" dirty="0"/>
              <a:t>)</a:t>
            </a:r>
            <a:br>
              <a:rPr lang="pt-BR" dirty="0"/>
            </a:br>
            <a:endParaRPr lang="pt-BR" dirty="0"/>
          </a:p>
        </p:txBody>
      </p:sp>
      <p:sp>
        <p:nvSpPr>
          <p:cNvPr id="3" name="Espaço Reservado para Conteúdo 2">
            <a:extLst>
              <a:ext uri="{FF2B5EF4-FFF2-40B4-BE49-F238E27FC236}">
                <a16:creationId xmlns:a16="http://schemas.microsoft.com/office/drawing/2014/main" id="{68869009-493E-1A4D-AEA7-37525C0F3476}"/>
              </a:ext>
            </a:extLst>
          </p:cNvPr>
          <p:cNvSpPr>
            <a:spLocks noGrp="1"/>
          </p:cNvSpPr>
          <p:nvPr>
            <p:ph idx="1"/>
          </p:nvPr>
        </p:nvSpPr>
        <p:spPr/>
        <p:txBody>
          <a:bodyPr>
            <a:normAutofit fontScale="55000" lnSpcReduction="20000"/>
          </a:bodyPr>
          <a:lstStyle/>
          <a:p>
            <a:pPr>
              <a:lnSpc>
                <a:spcPct val="170000"/>
              </a:lnSpc>
            </a:pPr>
            <a:r>
              <a:rPr lang="pt-BR" dirty="0" err="1"/>
              <a:t>L'interruption</a:t>
            </a:r>
            <a:r>
              <a:rPr lang="pt-BR" dirty="0"/>
              <a:t> </a:t>
            </a:r>
            <a:r>
              <a:rPr lang="pt-BR" dirty="0" err="1"/>
              <a:t>volontaire</a:t>
            </a:r>
            <a:r>
              <a:rPr lang="pt-BR" dirty="0"/>
              <a:t> de </a:t>
            </a:r>
            <a:r>
              <a:rPr lang="pt-BR" dirty="0" err="1"/>
              <a:t>grossesse</a:t>
            </a:r>
            <a:r>
              <a:rPr lang="pt-BR" dirty="0"/>
              <a:t> (IVG) (123), </a:t>
            </a:r>
          </a:p>
          <a:p>
            <a:pPr>
              <a:lnSpc>
                <a:spcPct val="170000"/>
              </a:lnSpc>
            </a:pPr>
            <a:r>
              <a:rPr lang="pt-BR" dirty="0" err="1"/>
              <a:t>L'interrupüon</a:t>
            </a:r>
            <a:r>
              <a:rPr lang="pt-BR" dirty="0"/>
              <a:t> </a:t>
            </a:r>
            <a:r>
              <a:rPr lang="pt-BR" dirty="0" err="1"/>
              <a:t>médicale</a:t>
            </a:r>
            <a:r>
              <a:rPr lang="pt-BR" dirty="0"/>
              <a:t> de </a:t>
            </a:r>
            <a:r>
              <a:rPr lang="pt-BR" dirty="0" err="1"/>
              <a:t>grossesse</a:t>
            </a:r>
            <a:r>
              <a:rPr lang="pt-BR" dirty="0"/>
              <a:t> (IMG) (124), </a:t>
            </a:r>
          </a:p>
          <a:p>
            <a:pPr>
              <a:lnSpc>
                <a:spcPct val="170000"/>
              </a:lnSpc>
            </a:pPr>
            <a:r>
              <a:rPr lang="pt-BR" dirty="0"/>
              <a:t>Le </a:t>
            </a:r>
            <a:r>
              <a:rPr lang="pt-BR" dirty="0" err="1"/>
              <a:t>deiul</a:t>
            </a:r>
            <a:r>
              <a:rPr lang="pt-BR" dirty="0"/>
              <a:t> </a:t>
            </a:r>
            <a:r>
              <a:rPr lang="pt-BR" dirty="0" err="1"/>
              <a:t>périnatal</a:t>
            </a:r>
            <a:r>
              <a:rPr lang="pt-BR" dirty="0"/>
              <a:t> - «</a:t>
            </a:r>
            <a:r>
              <a:rPr lang="pt-BR" dirty="0" err="1"/>
              <a:t>penser</a:t>
            </a:r>
            <a:r>
              <a:rPr lang="pt-BR" dirty="0"/>
              <a:t> </a:t>
            </a:r>
            <a:r>
              <a:rPr lang="pt-BR" dirty="0" err="1"/>
              <a:t>l'impensable</a:t>
            </a:r>
            <a:r>
              <a:rPr lang="pt-BR" dirty="0"/>
              <a:t>», «</a:t>
            </a:r>
            <a:r>
              <a:rPr lang="pt-BR" dirty="0" err="1"/>
              <a:t>penser</a:t>
            </a:r>
            <a:r>
              <a:rPr lang="pt-BR" dirty="0"/>
              <a:t> </a:t>
            </a:r>
            <a:r>
              <a:rPr lang="pt-BR" dirty="0" err="1"/>
              <a:t>l'impensable</a:t>
            </a:r>
            <a:r>
              <a:rPr lang="pt-BR" dirty="0"/>
              <a:t>» ou </a:t>
            </a:r>
            <a:r>
              <a:rPr lang="pt-BR" dirty="0" err="1"/>
              <a:t>penser</a:t>
            </a:r>
            <a:r>
              <a:rPr lang="pt-BR" dirty="0"/>
              <a:t> </a:t>
            </a:r>
            <a:r>
              <a:rPr lang="pt-BR" dirty="0" err="1"/>
              <a:t>la</a:t>
            </a:r>
            <a:r>
              <a:rPr lang="pt-BR" dirty="0"/>
              <a:t> </a:t>
            </a:r>
            <a:r>
              <a:rPr lang="pt-BR" dirty="0" err="1"/>
              <a:t>mort</a:t>
            </a:r>
            <a:r>
              <a:rPr lang="pt-BR" dirty="0"/>
              <a:t> à </a:t>
            </a:r>
            <a:r>
              <a:rPr lang="pt-BR" dirty="0" err="1"/>
              <a:t>la</a:t>
            </a:r>
            <a:r>
              <a:rPr lang="pt-BR" dirty="0"/>
              <a:t> </a:t>
            </a:r>
            <a:r>
              <a:rPr lang="pt-BR" dirty="0" err="1"/>
              <a:t>maternité</a:t>
            </a:r>
            <a:r>
              <a:rPr lang="pt-BR" dirty="0"/>
              <a:t> : FCS </a:t>
            </a:r>
            <a:r>
              <a:rPr lang="pt-BR" dirty="0" err="1"/>
              <a:t>précoces</a:t>
            </a:r>
            <a:r>
              <a:rPr lang="pt-BR" dirty="0"/>
              <a:t> ou </a:t>
            </a:r>
            <a:r>
              <a:rPr lang="pt-BR" dirty="0" err="1"/>
              <a:t>tardives</a:t>
            </a:r>
            <a:r>
              <a:rPr lang="pt-BR" dirty="0"/>
              <a:t>, MFIU, IMG (125), </a:t>
            </a:r>
          </a:p>
          <a:p>
            <a:pPr>
              <a:lnSpc>
                <a:spcPct val="170000"/>
              </a:lnSpc>
            </a:pPr>
            <a:r>
              <a:rPr lang="pt-BR" dirty="0" err="1"/>
              <a:t>Législation</a:t>
            </a:r>
            <a:r>
              <a:rPr lang="pt-BR" dirty="0"/>
              <a:t> </a:t>
            </a:r>
            <a:r>
              <a:rPr lang="pt-BR" dirty="0" err="1"/>
              <a:t>concernant</a:t>
            </a:r>
            <a:r>
              <a:rPr lang="pt-BR" dirty="0"/>
              <a:t> </a:t>
            </a:r>
            <a:r>
              <a:rPr lang="pt-BR" dirty="0" err="1"/>
              <a:t>les</a:t>
            </a:r>
            <a:r>
              <a:rPr lang="pt-BR" dirty="0"/>
              <a:t> </a:t>
            </a:r>
            <a:r>
              <a:rPr lang="pt-BR" dirty="0" err="1"/>
              <a:t>pertes</a:t>
            </a:r>
            <a:r>
              <a:rPr lang="pt-BR" dirty="0"/>
              <a:t> </a:t>
            </a:r>
            <a:r>
              <a:rPr lang="pt-BR" dirty="0" err="1"/>
              <a:t>pérmatales</a:t>
            </a:r>
            <a:r>
              <a:rPr lang="pt-BR" dirty="0"/>
              <a:t> (128), </a:t>
            </a:r>
          </a:p>
          <a:p>
            <a:pPr>
              <a:lnSpc>
                <a:spcPct val="170000"/>
              </a:lnSpc>
            </a:pPr>
            <a:r>
              <a:rPr lang="pt-BR" dirty="0"/>
              <a:t>Le </a:t>
            </a:r>
            <a:r>
              <a:rPr lang="pt-BR" dirty="0" err="1"/>
              <a:t>temps</a:t>
            </a:r>
            <a:r>
              <a:rPr lang="pt-BR" dirty="0"/>
              <a:t> de </a:t>
            </a:r>
            <a:r>
              <a:rPr lang="pt-BR" dirty="0" err="1"/>
              <a:t>l'hospitalisation</a:t>
            </a:r>
            <a:r>
              <a:rPr lang="pt-BR" dirty="0"/>
              <a:t> : </a:t>
            </a:r>
            <a:r>
              <a:rPr lang="pt-BR" dirty="0" err="1"/>
              <a:t>comment</a:t>
            </a:r>
            <a:r>
              <a:rPr lang="pt-BR" dirty="0"/>
              <a:t> </a:t>
            </a:r>
            <a:r>
              <a:rPr lang="pt-BR" dirty="0" err="1"/>
              <a:t>vivre</a:t>
            </a:r>
            <a:r>
              <a:rPr lang="pt-BR" dirty="0"/>
              <a:t> </a:t>
            </a:r>
            <a:r>
              <a:rPr lang="pt-BR" dirty="0" err="1"/>
              <a:t>l'interruption</a:t>
            </a:r>
            <a:r>
              <a:rPr lang="pt-BR" dirty="0"/>
              <a:t> de </a:t>
            </a:r>
            <a:r>
              <a:rPr lang="pt-BR" dirty="0" err="1"/>
              <a:t>grossesse</a:t>
            </a:r>
            <a:r>
              <a:rPr lang="pt-BR" dirty="0"/>
              <a:t> (129), </a:t>
            </a:r>
          </a:p>
          <a:p>
            <a:pPr>
              <a:lnSpc>
                <a:spcPct val="170000"/>
              </a:lnSpc>
            </a:pPr>
            <a:r>
              <a:rPr lang="pt-BR" dirty="0" err="1"/>
              <a:t>Les</a:t>
            </a:r>
            <a:r>
              <a:rPr lang="pt-BR" dirty="0"/>
              <a:t> </a:t>
            </a:r>
            <a:r>
              <a:rPr lang="pt-BR" dirty="0" err="1"/>
              <a:t>manifestaüons</a:t>
            </a:r>
            <a:r>
              <a:rPr lang="pt-BR" dirty="0"/>
              <a:t> cliniques </a:t>
            </a:r>
            <a:r>
              <a:rPr lang="pt-BR" dirty="0" err="1"/>
              <a:t>après</a:t>
            </a:r>
            <a:r>
              <a:rPr lang="pt-BR" dirty="0"/>
              <a:t> </a:t>
            </a:r>
            <a:r>
              <a:rPr lang="pt-BR" dirty="0" err="1"/>
              <a:t>l'accouchement</a:t>
            </a:r>
            <a:r>
              <a:rPr lang="pt-BR" dirty="0"/>
              <a:t> à </a:t>
            </a:r>
            <a:r>
              <a:rPr lang="pt-BR" dirty="0" err="1"/>
              <a:t>la</a:t>
            </a:r>
            <a:r>
              <a:rPr lang="pt-BR" dirty="0"/>
              <a:t> </a:t>
            </a:r>
            <a:r>
              <a:rPr lang="pt-BR" dirty="0" err="1"/>
              <a:t>maternité</a:t>
            </a:r>
            <a:r>
              <a:rPr lang="pt-BR" dirty="0"/>
              <a:t> (130),</a:t>
            </a:r>
          </a:p>
          <a:p>
            <a:pPr>
              <a:lnSpc>
                <a:spcPct val="170000"/>
              </a:lnSpc>
            </a:pPr>
            <a:r>
              <a:rPr lang="pt-BR" dirty="0"/>
              <a:t> </a:t>
            </a:r>
            <a:r>
              <a:rPr lang="pt-BR" dirty="0" err="1"/>
              <a:t>L'accompagnement</a:t>
            </a:r>
            <a:r>
              <a:rPr lang="pt-BR" dirty="0"/>
              <a:t> </a:t>
            </a:r>
            <a:r>
              <a:rPr lang="pt-BR" dirty="0" err="1"/>
              <a:t>thérapeutique</a:t>
            </a:r>
            <a:r>
              <a:rPr lang="pt-BR" dirty="0"/>
              <a:t> </a:t>
            </a:r>
            <a:r>
              <a:rPr lang="pt-BR" dirty="0" err="1"/>
              <a:t>du</a:t>
            </a:r>
            <a:r>
              <a:rPr lang="pt-BR" dirty="0"/>
              <a:t> </a:t>
            </a:r>
            <a:r>
              <a:rPr lang="pt-BR" dirty="0" err="1"/>
              <a:t>psychologue</a:t>
            </a:r>
            <a:r>
              <a:rPr lang="pt-BR" dirty="0"/>
              <a:t> et/ou </a:t>
            </a:r>
            <a:r>
              <a:rPr lang="pt-BR" dirty="0" err="1"/>
              <a:t>du</a:t>
            </a:r>
            <a:r>
              <a:rPr lang="pt-BR" dirty="0"/>
              <a:t> </a:t>
            </a:r>
            <a:r>
              <a:rPr lang="pt-BR" dirty="0" err="1"/>
              <a:t>psychiatre</a:t>
            </a:r>
            <a:r>
              <a:rPr lang="pt-BR" dirty="0"/>
              <a:t> </a:t>
            </a:r>
            <a:r>
              <a:rPr lang="pt-BR" dirty="0" err="1"/>
              <a:t>après</a:t>
            </a:r>
            <a:r>
              <a:rPr lang="pt-BR" dirty="0"/>
              <a:t> </a:t>
            </a:r>
            <a:r>
              <a:rPr lang="pt-BR" dirty="0" err="1"/>
              <a:t>la</a:t>
            </a:r>
            <a:r>
              <a:rPr lang="pt-BR" dirty="0"/>
              <a:t> </a:t>
            </a:r>
            <a:r>
              <a:rPr lang="pt-BR" dirty="0" err="1"/>
              <a:t>sortie</a:t>
            </a:r>
            <a:r>
              <a:rPr lang="pt-BR" dirty="0"/>
              <a:t> </a:t>
            </a:r>
            <a:r>
              <a:rPr lang="pt-BR" dirty="0" err="1"/>
              <a:t>du</a:t>
            </a:r>
            <a:r>
              <a:rPr lang="pt-BR" dirty="0"/>
              <a:t> </a:t>
            </a:r>
            <a:r>
              <a:rPr lang="pt-BR" dirty="0" err="1"/>
              <a:t>service</a:t>
            </a:r>
            <a:r>
              <a:rPr lang="pt-BR" dirty="0"/>
              <a:t> (131), </a:t>
            </a:r>
          </a:p>
          <a:p>
            <a:pPr>
              <a:lnSpc>
                <a:spcPct val="170000"/>
              </a:lnSpc>
            </a:pPr>
            <a:r>
              <a:rPr lang="pt-BR" dirty="0"/>
              <a:t>La </a:t>
            </a:r>
            <a:r>
              <a:rPr lang="pt-BR" dirty="0" err="1"/>
              <a:t>grossesse</a:t>
            </a:r>
            <a:r>
              <a:rPr lang="pt-BR" dirty="0"/>
              <a:t> </a:t>
            </a:r>
            <a:r>
              <a:rPr lang="pt-BR" dirty="0" err="1"/>
              <a:t>suivante</a:t>
            </a:r>
            <a:r>
              <a:rPr lang="pt-BR" dirty="0"/>
              <a:t> (135). </a:t>
            </a:r>
          </a:p>
          <a:p>
            <a:endParaRPr lang="pt-BR" dirty="0"/>
          </a:p>
        </p:txBody>
      </p:sp>
      <p:sp>
        <p:nvSpPr>
          <p:cNvPr id="4" name="Espaço Reservado para Número de Slide 3">
            <a:extLst>
              <a:ext uri="{FF2B5EF4-FFF2-40B4-BE49-F238E27FC236}">
                <a16:creationId xmlns:a16="http://schemas.microsoft.com/office/drawing/2014/main" id="{A53C2C88-74DB-9B44-8C89-3F7FE13C40C5}"/>
              </a:ext>
            </a:extLst>
          </p:cNvPr>
          <p:cNvSpPr>
            <a:spLocks noGrp="1"/>
          </p:cNvSpPr>
          <p:nvPr>
            <p:ph type="sldNum" sz="quarter" idx="12"/>
          </p:nvPr>
        </p:nvSpPr>
        <p:spPr/>
        <p:txBody>
          <a:bodyPr/>
          <a:lstStyle/>
          <a:p>
            <a:fld id="{6C7ABB0B-BF14-6745-8341-D4BE7FE0EE7F}" type="slidenum">
              <a:rPr lang="pt-BR" smtClean="0"/>
              <a:t>24</a:t>
            </a:fld>
            <a:endParaRPr lang="pt-BR"/>
          </a:p>
        </p:txBody>
      </p:sp>
    </p:spTree>
    <p:extLst>
      <p:ext uri="{BB962C8B-B14F-4D97-AF65-F5344CB8AC3E}">
        <p14:creationId xmlns:p14="http://schemas.microsoft.com/office/powerpoint/2010/main" val="3837589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5431E7-ECFF-5B4E-AC6E-122696DED097}"/>
              </a:ext>
            </a:extLst>
          </p:cNvPr>
          <p:cNvSpPr>
            <a:spLocks noGrp="1"/>
          </p:cNvSpPr>
          <p:nvPr>
            <p:ph type="title"/>
          </p:nvPr>
        </p:nvSpPr>
        <p:spPr/>
        <p:txBody>
          <a:bodyPr>
            <a:normAutofit fontScale="90000"/>
          </a:bodyPr>
          <a:lstStyle/>
          <a:p>
            <a:pPr algn="ctr"/>
            <a:r>
              <a:rPr lang="pt-BR" sz="3100" b="1" dirty="0"/>
              <a:t>CHAPITRE 6. LES TROUBLES PSYCHOSOMATIQUES PRÉCOCES DU BÉBÉ (</a:t>
            </a:r>
            <a:r>
              <a:rPr lang="pt-BR" sz="3100" i="1" dirty="0" err="1"/>
              <a:t>Nathalie</a:t>
            </a:r>
            <a:r>
              <a:rPr lang="pt-BR" sz="3100" i="1" dirty="0"/>
              <a:t> </a:t>
            </a:r>
            <a:r>
              <a:rPr lang="pt-BR" sz="3100" i="1" dirty="0" err="1"/>
              <a:t>Boige</a:t>
            </a:r>
            <a:r>
              <a:rPr lang="pt-BR" sz="3100" dirty="0"/>
              <a:t>)</a:t>
            </a:r>
            <a:br>
              <a:rPr lang="pt-BR" dirty="0"/>
            </a:br>
            <a:endParaRPr lang="pt-BR" dirty="0"/>
          </a:p>
        </p:txBody>
      </p:sp>
      <p:sp>
        <p:nvSpPr>
          <p:cNvPr id="3" name="Espaço Reservado para Conteúdo 2">
            <a:extLst>
              <a:ext uri="{FF2B5EF4-FFF2-40B4-BE49-F238E27FC236}">
                <a16:creationId xmlns:a16="http://schemas.microsoft.com/office/drawing/2014/main" id="{A5D676E9-9E0F-E545-8128-74F967236D01}"/>
              </a:ext>
            </a:extLst>
          </p:cNvPr>
          <p:cNvSpPr>
            <a:spLocks noGrp="1"/>
          </p:cNvSpPr>
          <p:nvPr>
            <p:ph idx="1"/>
          </p:nvPr>
        </p:nvSpPr>
        <p:spPr/>
        <p:txBody>
          <a:bodyPr>
            <a:normAutofit fontScale="85000" lnSpcReduction="10000"/>
          </a:bodyPr>
          <a:lstStyle/>
          <a:p>
            <a:pPr>
              <a:lnSpc>
                <a:spcPct val="150000"/>
              </a:lnSpc>
            </a:pPr>
            <a:r>
              <a:rPr lang="en-US" dirty="0"/>
              <a:t>Description (139), </a:t>
            </a:r>
          </a:p>
          <a:p>
            <a:pPr>
              <a:lnSpc>
                <a:spcPct val="150000"/>
              </a:lnSpc>
            </a:pPr>
            <a:r>
              <a:rPr lang="en-US" dirty="0"/>
              <a:t>Un </a:t>
            </a:r>
            <a:r>
              <a:rPr lang="en-US" dirty="0" err="1"/>
              <a:t>peu</a:t>
            </a:r>
            <a:r>
              <a:rPr lang="en-US" dirty="0"/>
              <a:t> de </a:t>
            </a:r>
            <a:r>
              <a:rPr lang="en-US" dirty="0" err="1"/>
              <a:t>physiologie</a:t>
            </a:r>
            <a:r>
              <a:rPr lang="en-US" dirty="0"/>
              <a:t> : des troubles </a:t>
            </a:r>
            <a:r>
              <a:rPr lang="en-US" dirty="0" err="1"/>
              <a:t>fonctionnels</a:t>
            </a:r>
            <a:r>
              <a:rPr lang="en-US" dirty="0"/>
              <a:t> digestifs (142), </a:t>
            </a:r>
          </a:p>
          <a:p>
            <a:pPr>
              <a:lnSpc>
                <a:spcPct val="150000"/>
              </a:lnSpc>
            </a:pPr>
            <a:r>
              <a:rPr lang="en-US" dirty="0" err="1"/>
              <a:t>Ces</a:t>
            </a:r>
            <a:r>
              <a:rPr lang="en-US" dirty="0"/>
              <a:t> troubles </a:t>
            </a:r>
            <a:r>
              <a:rPr lang="en-US" dirty="0" err="1"/>
              <a:t>fonctionnels</a:t>
            </a:r>
            <a:r>
              <a:rPr lang="en-US" dirty="0"/>
              <a:t> du </a:t>
            </a:r>
            <a:r>
              <a:rPr lang="en-US" dirty="0" err="1"/>
              <a:t>bébé</a:t>
            </a:r>
            <a:r>
              <a:rPr lang="en-US" dirty="0"/>
              <a:t> </a:t>
            </a:r>
            <a:r>
              <a:rPr lang="en-US" dirty="0" err="1"/>
              <a:t>sont</a:t>
            </a:r>
            <a:r>
              <a:rPr lang="en-US" dirty="0"/>
              <a:t> des troubles </a:t>
            </a:r>
            <a:r>
              <a:rPr lang="en-US" dirty="0" err="1"/>
              <a:t>psychosomatiques</a:t>
            </a:r>
            <a:r>
              <a:rPr lang="en-US" dirty="0"/>
              <a:t> (143), </a:t>
            </a:r>
          </a:p>
          <a:p>
            <a:pPr>
              <a:lnSpc>
                <a:spcPct val="150000"/>
              </a:lnSpc>
            </a:pPr>
            <a:r>
              <a:rPr lang="en-US" dirty="0"/>
              <a:t>Dimension </a:t>
            </a:r>
            <a:r>
              <a:rPr lang="en-US" dirty="0" err="1"/>
              <a:t>relationnelle</a:t>
            </a:r>
            <a:r>
              <a:rPr lang="en-US" dirty="0"/>
              <a:t>, </a:t>
            </a:r>
            <a:r>
              <a:rPr lang="en-US" dirty="0" err="1"/>
              <a:t>sens</a:t>
            </a:r>
            <a:r>
              <a:rPr lang="en-US" dirty="0"/>
              <a:t> et </a:t>
            </a:r>
            <a:r>
              <a:rPr lang="en-US" dirty="0" err="1"/>
              <a:t>fonction</a:t>
            </a:r>
            <a:r>
              <a:rPr lang="en-US" dirty="0"/>
              <a:t> du </a:t>
            </a:r>
            <a:r>
              <a:rPr lang="en-US" dirty="0" err="1"/>
              <a:t>symptôme</a:t>
            </a:r>
            <a:r>
              <a:rPr lang="en-US" dirty="0"/>
              <a:t> (145),</a:t>
            </a:r>
          </a:p>
          <a:p>
            <a:pPr>
              <a:lnSpc>
                <a:spcPct val="150000"/>
              </a:lnSpc>
            </a:pPr>
            <a:r>
              <a:rPr lang="en-US" dirty="0"/>
              <a:t>Troubles de </a:t>
            </a:r>
            <a:r>
              <a:rPr lang="en-US" dirty="0" err="1"/>
              <a:t>l'acquisition</a:t>
            </a:r>
            <a:r>
              <a:rPr lang="en-US" dirty="0"/>
              <a:t> des </a:t>
            </a:r>
            <a:r>
              <a:rPr lang="en-US" dirty="0" err="1"/>
              <a:t>rythmes</a:t>
            </a:r>
            <a:r>
              <a:rPr lang="en-US" dirty="0"/>
              <a:t> </a:t>
            </a:r>
            <a:r>
              <a:rPr lang="en-US" dirty="0" err="1"/>
              <a:t>biologiques</a:t>
            </a:r>
            <a:r>
              <a:rPr lang="en-US" dirty="0"/>
              <a:t> (maturation interactive) (148), </a:t>
            </a:r>
          </a:p>
          <a:p>
            <a:pPr>
              <a:lnSpc>
                <a:spcPct val="150000"/>
              </a:lnSpc>
            </a:pPr>
            <a:r>
              <a:rPr lang="en-US" dirty="0"/>
              <a:t>Implications dans la </a:t>
            </a:r>
            <a:r>
              <a:rPr lang="en-US" dirty="0" err="1"/>
              <a:t>compréhension</a:t>
            </a:r>
            <a:r>
              <a:rPr lang="en-US" dirty="0"/>
              <a:t> des </a:t>
            </a:r>
            <a:r>
              <a:rPr lang="en-US" dirty="0" err="1"/>
              <a:t>symptômes</a:t>
            </a:r>
            <a:r>
              <a:rPr lang="en-US" dirty="0"/>
              <a:t> et la </a:t>
            </a:r>
            <a:r>
              <a:rPr lang="en-US" dirty="0" err="1"/>
              <a:t>prise</a:t>
            </a:r>
            <a:r>
              <a:rPr lang="en-US" dirty="0"/>
              <a:t> </a:t>
            </a:r>
            <a:r>
              <a:rPr lang="en-US" dirty="0" err="1"/>
              <a:t>en</a:t>
            </a:r>
            <a:r>
              <a:rPr lang="en-US" dirty="0"/>
              <a:t> charge(153). </a:t>
            </a:r>
            <a:endParaRPr lang="pt-BR" dirty="0"/>
          </a:p>
          <a:p>
            <a:endParaRPr lang="pt-BR" dirty="0"/>
          </a:p>
        </p:txBody>
      </p:sp>
      <p:sp>
        <p:nvSpPr>
          <p:cNvPr id="4" name="Espaço Reservado para Número de Slide 3">
            <a:extLst>
              <a:ext uri="{FF2B5EF4-FFF2-40B4-BE49-F238E27FC236}">
                <a16:creationId xmlns:a16="http://schemas.microsoft.com/office/drawing/2014/main" id="{8B208AFF-6C33-2044-B3E5-7427A6153F0B}"/>
              </a:ext>
            </a:extLst>
          </p:cNvPr>
          <p:cNvSpPr>
            <a:spLocks noGrp="1"/>
          </p:cNvSpPr>
          <p:nvPr>
            <p:ph type="sldNum" sz="quarter" idx="12"/>
          </p:nvPr>
        </p:nvSpPr>
        <p:spPr/>
        <p:txBody>
          <a:bodyPr/>
          <a:lstStyle/>
          <a:p>
            <a:fld id="{6C7ABB0B-BF14-6745-8341-D4BE7FE0EE7F}" type="slidenum">
              <a:rPr lang="pt-BR" smtClean="0"/>
              <a:t>25</a:t>
            </a:fld>
            <a:endParaRPr lang="pt-BR"/>
          </a:p>
        </p:txBody>
      </p:sp>
    </p:spTree>
    <p:extLst>
      <p:ext uri="{BB962C8B-B14F-4D97-AF65-F5344CB8AC3E}">
        <p14:creationId xmlns:p14="http://schemas.microsoft.com/office/powerpoint/2010/main" val="223038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2F5E45-2BC4-444B-982A-7DBCF763F779}"/>
              </a:ext>
            </a:extLst>
          </p:cNvPr>
          <p:cNvSpPr>
            <a:spLocks noGrp="1"/>
          </p:cNvSpPr>
          <p:nvPr>
            <p:ph type="title"/>
          </p:nvPr>
        </p:nvSpPr>
        <p:spPr/>
        <p:txBody>
          <a:bodyPr>
            <a:normAutofit/>
          </a:bodyPr>
          <a:lstStyle/>
          <a:p>
            <a:r>
              <a:rPr lang="pt-BR" sz="2800" b="1" dirty="0"/>
              <a:t>CHAPITRE 7. CONTEXTE SOCIAL ET CULTUREL</a:t>
            </a:r>
            <a:endParaRPr lang="pt-BR" sz="2800" dirty="0"/>
          </a:p>
        </p:txBody>
      </p:sp>
      <p:sp>
        <p:nvSpPr>
          <p:cNvPr id="3" name="Espaço Reservado para Conteúdo 2">
            <a:extLst>
              <a:ext uri="{FF2B5EF4-FFF2-40B4-BE49-F238E27FC236}">
                <a16:creationId xmlns:a16="http://schemas.microsoft.com/office/drawing/2014/main" id="{DF069723-10C7-4A4D-A647-462E8B65484E}"/>
              </a:ext>
            </a:extLst>
          </p:cNvPr>
          <p:cNvSpPr>
            <a:spLocks noGrp="1"/>
          </p:cNvSpPr>
          <p:nvPr>
            <p:ph idx="1"/>
          </p:nvPr>
        </p:nvSpPr>
        <p:spPr/>
        <p:txBody>
          <a:bodyPr/>
          <a:lstStyle/>
          <a:p>
            <a:pPr marL="0" indent="0">
              <a:lnSpc>
                <a:spcPct val="150000"/>
              </a:lnSpc>
              <a:buNone/>
            </a:pPr>
            <a:r>
              <a:rPr lang="pt-BR" b="1" dirty="0"/>
              <a:t>7.1. </a:t>
            </a:r>
            <a:r>
              <a:rPr lang="pt-BR" b="1" dirty="0" err="1"/>
              <a:t>Les</a:t>
            </a:r>
            <a:r>
              <a:rPr lang="pt-BR" b="1" dirty="0"/>
              <a:t> </a:t>
            </a:r>
            <a:r>
              <a:rPr lang="pt-BR" b="1" dirty="0" err="1"/>
              <a:t>grossesses</a:t>
            </a:r>
            <a:r>
              <a:rPr lang="pt-BR" b="1" dirty="0"/>
              <a:t> </a:t>
            </a:r>
            <a:r>
              <a:rPr lang="pt-BR" b="1" dirty="0" err="1"/>
              <a:t>aux</a:t>
            </a:r>
            <a:r>
              <a:rPr lang="pt-BR" b="1" dirty="0"/>
              <a:t> </a:t>
            </a:r>
            <a:r>
              <a:rPr lang="pt-BR" b="1" dirty="0" err="1"/>
              <a:t>âges</a:t>
            </a:r>
            <a:r>
              <a:rPr lang="pt-BR" b="1" dirty="0"/>
              <a:t> </a:t>
            </a:r>
            <a:r>
              <a:rPr lang="pt-BR" b="1" dirty="0" err="1"/>
              <a:t>extrêmes</a:t>
            </a:r>
            <a:r>
              <a:rPr lang="pt-BR" b="1" dirty="0"/>
              <a:t> (</a:t>
            </a:r>
            <a:r>
              <a:rPr lang="pt-BR" i="1" dirty="0" err="1"/>
              <a:t>Micheline</a:t>
            </a:r>
            <a:r>
              <a:rPr lang="pt-BR" i="1" dirty="0"/>
              <a:t> </a:t>
            </a:r>
            <a:r>
              <a:rPr lang="pt-BR" i="1" dirty="0" err="1"/>
              <a:t>Blazy</a:t>
            </a:r>
            <a:r>
              <a:rPr lang="pt-BR" dirty="0"/>
              <a:t>)</a:t>
            </a:r>
          </a:p>
          <a:p>
            <a:pPr lvl="1">
              <a:lnSpc>
                <a:spcPct val="150000"/>
              </a:lnSpc>
            </a:pPr>
            <a:r>
              <a:rPr lang="pt-BR" dirty="0" err="1"/>
              <a:t>L'adolescente</a:t>
            </a:r>
            <a:r>
              <a:rPr lang="pt-BR" dirty="0"/>
              <a:t> </a:t>
            </a:r>
            <a:r>
              <a:rPr lang="pt-BR" dirty="0" err="1"/>
              <a:t>enceinte</a:t>
            </a:r>
            <a:r>
              <a:rPr lang="pt-BR" dirty="0"/>
              <a:t> (155). </a:t>
            </a:r>
          </a:p>
          <a:p>
            <a:pPr lvl="1">
              <a:lnSpc>
                <a:spcPct val="150000"/>
              </a:lnSpc>
            </a:pPr>
            <a:r>
              <a:rPr lang="pt-BR" dirty="0" err="1"/>
              <a:t>Les</a:t>
            </a:r>
            <a:r>
              <a:rPr lang="pt-BR" dirty="0"/>
              <a:t> </a:t>
            </a:r>
            <a:r>
              <a:rPr lang="pt-BR" dirty="0" err="1"/>
              <a:t>grossesses</a:t>
            </a:r>
            <a:r>
              <a:rPr lang="pt-BR" dirty="0"/>
              <a:t> </a:t>
            </a:r>
            <a:r>
              <a:rPr lang="pt-BR" dirty="0" err="1"/>
              <a:t>tardives</a:t>
            </a:r>
            <a:r>
              <a:rPr lang="pt-BR" dirty="0"/>
              <a:t> (161). </a:t>
            </a:r>
          </a:p>
          <a:p>
            <a:pPr marL="0" indent="0">
              <a:lnSpc>
                <a:spcPct val="150000"/>
              </a:lnSpc>
              <a:buNone/>
            </a:pPr>
            <a:r>
              <a:rPr lang="pt-BR" b="1" dirty="0"/>
              <a:t>7.2. </a:t>
            </a:r>
            <a:r>
              <a:rPr lang="pt-BR" b="1" dirty="0" err="1"/>
              <a:t>Un</a:t>
            </a:r>
            <a:r>
              <a:rPr lang="pt-BR" b="1" dirty="0"/>
              <a:t> </a:t>
            </a:r>
            <a:r>
              <a:rPr lang="pt-BR" b="1" dirty="0" err="1"/>
              <a:t>contexte</a:t>
            </a:r>
            <a:r>
              <a:rPr lang="pt-BR" b="1" dirty="0"/>
              <a:t> </a:t>
            </a:r>
            <a:r>
              <a:rPr lang="pt-BR" b="1" dirty="0" err="1"/>
              <a:t>migratoire</a:t>
            </a:r>
            <a:r>
              <a:rPr lang="pt-BR" b="1" dirty="0"/>
              <a:t> </a:t>
            </a:r>
            <a:r>
              <a:rPr lang="pt-BR" b="1" dirty="0" err="1"/>
              <a:t>extrême</a:t>
            </a:r>
            <a:r>
              <a:rPr lang="pt-BR" b="1" dirty="0"/>
              <a:t> (</a:t>
            </a:r>
            <a:r>
              <a:rPr lang="pt-BR" i="1" dirty="0" err="1"/>
              <a:t>Nathalie</a:t>
            </a:r>
            <a:r>
              <a:rPr lang="pt-BR" i="1" dirty="0"/>
              <a:t> </a:t>
            </a:r>
            <a:r>
              <a:rPr lang="pt-BR" i="1" dirty="0" err="1"/>
              <a:t>Presme</a:t>
            </a:r>
            <a:r>
              <a:rPr lang="pt-BR" dirty="0"/>
              <a:t>)</a:t>
            </a:r>
          </a:p>
          <a:p>
            <a:pPr marL="0" indent="0">
              <a:lnSpc>
                <a:spcPct val="150000"/>
              </a:lnSpc>
              <a:buNone/>
            </a:pPr>
            <a:r>
              <a:rPr lang="pt-BR" b="1" dirty="0"/>
              <a:t>7.3. </a:t>
            </a:r>
            <a:r>
              <a:rPr lang="pt-BR" b="1" dirty="0" err="1"/>
              <a:t>Paradoxes</a:t>
            </a:r>
            <a:r>
              <a:rPr lang="pt-BR" b="1" dirty="0"/>
              <a:t> et </a:t>
            </a:r>
            <a:r>
              <a:rPr lang="pt-BR" b="1" dirty="0" err="1"/>
              <a:t>difficultés</a:t>
            </a:r>
            <a:r>
              <a:rPr lang="pt-BR" b="1" dirty="0"/>
              <a:t> de </a:t>
            </a:r>
            <a:r>
              <a:rPr lang="pt-BR" b="1" dirty="0" err="1"/>
              <a:t>la</a:t>
            </a:r>
            <a:r>
              <a:rPr lang="pt-BR" b="1" dirty="0"/>
              <a:t> </a:t>
            </a:r>
            <a:r>
              <a:rPr lang="pt-BR" b="1" dirty="0" err="1"/>
              <a:t>prévention</a:t>
            </a:r>
            <a:r>
              <a:rPr lang="pt-BR" b="1" dirty="0"/>
              <a:t> (</a:t>
            </a:r>
            <a:r>
              <a:rPr lang="pt-BR" i="1" dirty="0" err="1"/>
              <a:t>Odile</a:t>
            </a:r>
            <a:r>
              <a:rPr lang="pt-BR" i="1" dirty="0"/>
              <a:t> </a:t>
            </a:r>
            <a:r>
              <a:rPr lang="pt-BR" i="1" dirty="0" err="1"/>
              <a:t>Tagawa</a:t>
            </a:r>
            <a:r>
              <a:rPr lang="pt-BR" dirty="0"/>
              <a:t>)</a:t>
            </a:r>
          </a:p>
          <a:p>
            <a:endParaRPr lang="pt-BR" dirty="0"/>
          </a:p>
        </p:txBody>
      </p:sp>
      <p:sp>
        <p:nvSpPr>
          <p:cNvPr id="4" name="Espaço Reservado para Número de Slide 3">
            <a:extLst>
              <a:ext uri="{FF2B5EF4-FFF2-40B4-BE49-F238E27FC236}">
                <a16:creationId xmlns:a16="http://schemas.microsoft.com/office/drawing/2014/main" id="{6953C187-CBAE-7F48-B9A3-2C4C05197892}"/>
              </a:ext>
            </a:extLst>
          </p:cNvPr>
          <p:cNvSpPr>
            <a:spLocks noGrp="1"/>
          </p:cNvSpPr>
          <p:nvPr>
            <p:ph type="sldNum" sz="quarter" idx="12"/>
          </p:nvPr>
        </p:nvSpPr>
        <p:spPr/>
        <p:txBody>
          <a:bodyPr/>
          <a:lstStyle/>
          <a:p>
            <a:fld id="{6C7ABB0B-BF14-6745-8341-D4BE7FE0EE7F}" type="slidenum">
              <a:rPr lang="pt-BR" smtClean="0"/>
              <a:t>26</a:t>
            </a:fld>
            <a:endParaRPr lang="pt-BR"/>
          </a:p>
        </p:txBody>
      </p:sp>
    </p:spTree>
    <p:extLst>
      <p:ext uri="{BB962C8B-B14F-4D97-AF65-F5344CB8AC3E}">
        <p14:creationId xmlns:p14="http://schemas.microsoft.com/office/powerpoint/2010/main" val="2334372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0A373-54E6-3A4C-A475-B41BA9FDACA1}"/>
              </a:ext>
            </a:extLst>
          </p:cNvPr>
          <p:cNvSpPr>
            <a:spLocks noGrp="1"/>
          </p:cNvSpPr>
          <p:nvPr>
            <p:ph type="title"/>
          </p:nvPr>
        </p:nvSpPr>
        <p:spPr/>
        <p:txBody>
          <a:bodyPr>
            <a:normAutofit fontScale="90000"/>
          </a:bodyPr>
          <a:lstStyle/>
          <a:p>
            <a:pPr algn="ctr"/>
            <a:br>
              <a:rPr lang="pt-BR" sz="2200" b="1" dirty="0"/>
            </a:br>
            <a:r>
              <a:rPr lang="pt-BR" sz="2200" b="1" dirty="0"/>
              <a:t>CHAPITRE 8. PSYCHOPATHOLOGIE PSYCHANALYTIQUE DE LA PARENTALITÉ EM PÉRIODE PÉRINATALE: </a:t>
            </a:r>
            <a:br>
              <a:rPr lang="pt-BR" sz="2200" b="1" dirty="0"/>
            </a:br>
            <a:r>
              <a:rPr lang="pt-BR" sz="2200" b="1" dirty="0"/>
              <a:t>APPROCHE CLINIQUE D’UNE PÉDOPSYCHIATRE EM MATERNITÉ </a:t>
            </a:r>
            <a:br>
              <a:rPr lang="pt-BR" sz="2200" b="1" dirty="0"/>
            </a:br>
            <a:r>
              <a:rPr lang="pt-BR" sz="2200" b="1" dirty="0"/>
              <a:t>(</a:t>
            </a:r>
            <a:r>
              <a:rPr lang="pt-BR" sz="2200" i="1" dirty="0" err="1"/>
              <a:t>Nathalie</a:t>
            </a:r>
            <a:r>
              <a:rPr lang="pt-BR" sz="2200" i="1" dirty="0"/>
              <a:t> </a:t>
            </a:r>
            <a:r>
              <a:rPr lang="pt-BR" sz="2200" i="1" dirty="0" err="1"/>
              <a:t>Presme</a:t>
            </a:r>
            <a:r>
              <a:rPr lang="pt-BR" sz="2200" dirty="0"/>
              <a:t>)</a:t>
            </a:r>
            <a:br>
              <a:rPr lang="pt-BR" dirty="0"/>
            </a:br>
            <a:endParaRPr lang="pt-BR" dirty="0"/>
          </a:p>
        </p:txBody>
      </p:sp>
      <p:sp>
        <p:nvSpPr>
          <p:cNvPr id="3" name="Espaço Reservado para Conteúdo 2">
            <a:extLst>
              <a:ext uri="{FF2B5EF4-FFF2-40B4-BE49-F238E27FC236}">
                <a16:creationId xmlns:a16="http://schemas.microsoft.com/office/drawing/2014/main" id="{BF5341C3-2A87-D941-A6EB-197E65FB7F7A}"/>
              </a:ext>
            </a:extLst>
          </p:cNvPr>
          <p:cNvSpPr>
            <a:spLocks noGrp="1"/>
          </p:cNvSpPr>
          <p:nvPr>
            <p:ph idx="1"/>
          </p:nvPr>
        </p:nvSpPr>
        <p:spPr/>
        <p:txBody>
          <a:bodyPr>
            <a:normAutofit fontScale="92500"/>
          </a:bodyPr>
          <a:lstStyle/>
          <a:p>
            <a:pPr marL="0" indent="0">
              <a:lnSpc>
                <a:spcPct val="160000"/>
              </a:lnSpc>
              <a:buNone/>
            </a:pPr>
            <a:r>
              <a:rPr lang="en-US" sz="2100" dirty="0"/>
              <a:t>8.1. </a:t>
            </a:r>
            <a:r>
              <a:rPr lang="en-US" sz="2100" dirty="0" err="1"/>
              <a:t>Outils</a:t>
            </a:r>
            <a:r>
              <a:rPr lang="en-US" sz="2100" dirty="0"/>
              <a:t> </a:t>
            </a:r>
            <a:r>
              <a:rPr lang="en-US" sz="2100" dirty="0" err="1"/>
              <a:t>cliniques</a:t>
            </a:r>
            <a:r>
              <a:rPr lang="en-US" sz="2100" dirty="0"/>
              <a:t> </a:t>
            </a:r>
            <a:r>
              <a:rPr lang="en-US" sz="2100" dirty="0" err="1"/>
              <a:t>d'une</a:t>
            </a:r>
            <a:r>
              <a:rPr lang="en-US" sz="2100" dirty="0"/>
              <a:t> </a:t>
            </a:r>
            <a:r>
              <a:rPr lang="en-US" sz="2100" dirty="0" err="1"/>
              <a:t>pédopsychiatre</a:t>
            </a:r>
            <a:r>
              <a:rPr lang="en-US" sz="2100" dirty="0"/>
              <a:t> </a:t>
            </a:r>
            <a:r>
              <a:rPr lang="en-US" sz="2100" dirty="0" err="1"/>
              <a:t>exerçant</a:t>
            </a:r>
            <a:r>
              <a:rPr lang="en-US" sz="2100" dirty="0"/>
              <a:t> </a:t>
            </a:r>
            <a:r>
              <a:rPr lang="en-US" sz="2100" dirty="0" err="1"/>
              <a:t>en</a:t>
            </a:r>
            <a:r>
              <a:rPr lang="en-US" sz="2100" dirty="0"/>
              <a:t> </a:t>
            </a:r>
            <a:r>
              <a:rPr lang="en-US" sz="2100" dirty="0" err="1"/>
              <a:t>maternité</a:t>
            </a:r>
            <a:endParaRPr lang="pt-BR" sz="2100" dirty="0"/>
          </a:p>
          <a:p>
            <a:pPr marL="0" indent="0">
              <a:lnSpc>
                <a:spcPct val="160000"/>
              </a:lnSpc>
              <a:buNone/>
            </a:pPr>
            <a:r>
              <a:rPr lang="en-US" sz="2100" dirty="0"/>
              <a:t>8.2. Les antecedents </a:t>
            </a:r>
            <a:r>
              <a:rPr lang="en-US" sz="2100" dirty="0" err="1"/>
              <a:t>psychiatriques</a:t>
            </a:r>
            <a:r>
              <a:rPr lang="en-US" sz="2100" dirty="0"/>
              <a:t> </a:t>
            </a:r>
            <a:r>
              <a:rPr lang="en-US" sz="2100" dirty="0" err="1"/>
              <a:t>individuels</a:t>
            </a:r>
            <a:r>
              <a:rPr lang="en-US" sz="2100" dirty="0"/>
              <a:t>, </a:t>
            </a:r>
            <a:r>
              <a:rPr lang="en-US" sz="2100" dirty="0" err="1"/>
              <a:t>conjugaux</a:t>
            </a:r>
            <a:r>
              <a:rPr lang="en-US" sz="2100" dirty="0"/>
              <a:t> et </a:t>
            </a:r>
            <a:r>
              <a:rPr lang="en-US" sz="2100" dirty="0" err="1"/>
              <a:t>générationnels</a:t>
            </a:r>
            <a:endParaRPr lang="pt-BR" sz="2100" dirty="0"/>
          </a:p>
          <a:p>
            <a:pPr marL="0" indent="0">
              <a:lnSpc>
                <a:spcPct val="160000"/>
              </a:lnSpc>
              <a:buNone/>
            </a:pPr>
            <a:r>
              <a:rPr lang="pt-BR" sz="2100" dirty="0"/>
              <a:t>8.3. La </a:t>
            </a:r>
            <a:r>
              <a:rPr lang="pt-BR" sz="2100" dirty="0" err="1"/>
              <a:t>grossesse</a:t>
            </a:r>
            <a:r>
              <a:rPr lang="pt-BR" sz="2100" dirty="0"/>
              <a:t> : </a:t>
            </a:r>
            <a:r>
              <a:rPr lang="pt-BR" sz="2100" dirty="0" err="1"/>
              <a:t>vulnérabilité</a:t>
            </a:r>
            <a:r>
              <a:rPr lang="pt-BR" sz="2100" dirty="0"/>
              <a:t> et </a:t>
            </a:r>
            <a:r>
              <a:rPr lang="pt-BR" sz="2100" dirty="0" err="1"/>
              <a:t>resurgences</a:t>
            </a:r>
            <a:r>
              <a:rPr lang="pt-BR" sz="2100" dirty="0"/>
              <a:t> </a:t>
            </a:r>
            <a:r>
              <a:rPr lang="pt-BR" sz="2100" dirty="0" err="1"/>
              <a:t>traumatiques</a:t>
            </a:r>
            <a:r>
              <a:rPr lang="pt-BR" sz="2100" dirty="0"/>
              <a:t> </a:t>
            </a:r>
          </a:p>
          <a:p>
            <a:pPr marL="0" indent="0">
              <a:lnSpc>
                <a:spcPct val="160000"/>
              </a:lnSpc>
              <a:buNone/>
            </a:pPr>
            <a:r>
              <a:rPr lang="en-US" sz="2100" dirty="0"/>
              <a:t>8.4. </a:t>
            </a:r>
            <a:r>
              <a:rPr lang="en-US" sz="2100" dirty="0" err="1"/>
              <a:t>Dépressivité</a:t>
            </a:r>
            <a:r>
              <a:rPr lang="en-US" sz="2100" dirty="0"/>
              <a:t> et </a:t>
            </a:r>
            <a:r>
              <a:rPr lang="en-US" sz="2100" dirty="0" err="1"/>
              <a:t>dépression</a:t>
            </a:r>
            <a:r>
              <a:rPr lang="en-US" sz="2100" dirty="0"/>
              <a:t> </a:t>
            </a:r>
            <a:endParaRPr lang="pt-BR" sz="2100" dirty="0"/>
          </a:p>
          <a:p>
            <a:pPr marL="0" indent="0">
              <a:lnSpc>
                <a:spcPct val="160000"/>
              </a:lnSpc>
              <a:buNone/>
            </a:pPr>
            <a:r>
              <a:rPr lang="pt-BR" sz="2100" dirty="0"/>
              <a:t>8.5. </a:t>
            </a:r>
            <a:r>
              <a:rPr lang="pt-BR" sz="2100" dirty="0" err="1"/>
              <a:t>Les</a:t>
            </a:r>
            <a:r>
              <a:rPr lang="pt-BR" sz="2100" dirty="0"/>
              <a:t> </a:t>
            </a:r>
            <a:r>
              <a:rPr lang="pt-BR" sz="2100" dirty="0" err="1"/>
              <a:t>décompensations</a:t>
            </a:r>
            <a:r>
              <a:rPr lang="pt-BR" sz="2100" dirty="0"/>
              <a:t> </a:t>
            </a:r>
            <a:r>
              <a:rPr lang="pt-BR" sz="2100" dirty="0" err="1"/>
              <a:t>périnatales</a:t>
            </a:r>
            <a:r>
              <a:rPr lang="pt-BR" sz="2100" dirty="0"/>
              <a:t> : </a:t>
            </a:r>
            <a:r>
              <a:rPr lang="pt-BR" sz="2100" dirty="0" err="1"/>
              <a:t>les</a:t>
            </a:r>
            <a:r>
              <a:rPr lang="pt-BR" sz="2100" dirty="0"/>
              <a:t> </a:t>
            </a:r>
            <a:r>
              <a:rPr lang="pt-BR" sz="2100" dirty="0" err="1"/>
              <a:t>urgences</a:t>
            </a:r>
            <a:r>
              <a:rPr lang="pt-BR" sz="2100" dirty="0"/>
              <a:t> </a:t>
            </a:r>
            <a:r>
              <a:rPr lang="pt-BR" sz="2100" dirty="0" err="1"/>
              <a:t>psychiatriques</a:t>
            </a:r>
            <a:r>
              <a:rPr lang="pt-BR" sz="2100" dirty="0"/>
              <a:t> </a:t>
            </a:r>
            <a:r>
              <a:rPr lang="pt-BR" sz="2100" dirty="0" err="1"/>
              <a:t>du</a:t>
            </a:r>
            <a:r>
              <a:rPr lang="pt-BR" sz="2100" dirty="0"/>
              <a:t> post-</a:t>
            </a:r>
            <a:r>
              <a:rPr lang="pt-BR" sz="2100" dirty="0" err="1"/>
              <a:t>partum</a:t>
            </a:r>
            <a:r>
              <a:rPr lang="pt-BR" sz="2100" dirty="0"/>
              <a:t> </a:t>
            </a:r>
          </a:p>
          <a:p>
            <a:pPr marL="0" indent="0">
              <a:lnSpc>
                <a:spcPct val="160000"/>
              </a:lnSpc>
              <a:buNone/>
            </a:pPr>
            <a:r>
              <a:rPr lang="en-US" sz="2100" dirty="0"/>
              <a:t>8.6 </a:t>
            </a:r>
            <a:r>
              <a:rPr lang="en-US" sz="2100" dirty="0" err="1"/>
              <a:t>Psychopathologie</a:t>
            </a:r>
            <a:r>
              <a:rPr lang="en-US" sz="2100" dirty="0"/>
              <a:t> et </a:t>
            </a:r>
            <a:r>
              <a:rPr lang="en-US" sz="2100" dirty="0" err="1"/>
              <a:t>parentalité</a:t>
            </a:r>
            <a:r>
              <a:rPr lang="en-US" sz="2100" dirty="0"/>
              <a:t> 	</a:t>
            </a:r>
            <a:endParaRPr lang="pt-BR" sz="2100" dirty="0"/>
          </a:p>
          <a:p>
            <a:pPr marL="0" indent="0">
              <a:lnSpc>
                <a:spcPct val="160000"/>
              </a:lnSpc>
              <a:buNone/>
            </a:pPr>
            <a:r>
              <a:rPr lang="en-US" sz="2100" dirty="0"/>
              <a:t>8.7. </a:t>
            </a:r>
            <a:r>
              <a:rPr lang="en-US" sz="2100" dirty="0" err="1"/>
              <a:t>Parentalité</a:t>
            </a:r>
            <a:r>
              <a:rPr lang="en-US" sz="2100" dirty="0"/>
              <a:t> et </a:t>
            </a:r>
            <a:r>
              <a:rPr lang="en-US" sz="2100" dirty="0" err="1"/>
              <a:t>contexte</a:t>
            </a:r>
            <a:r>
              <a:rPr lang="en-US" sz="2100" dirty="0"/>
              <a:t> </a:t>
            </a:r>
            <a:r>
              <a:rPr lang="en-US" sz="2100" dirty="0" err="1"/>
              <a:t>environnemental</a:t>
            </a:r>
            <a:r>
              <a:rPr lang="en-US" sz="2100" dirty="0"/>
              <a:t>: les </a:t>
            </a:r>
            <a:r>
              <a:rPr lang="en-US" sz="2100" dirty="0" err="1"/>
              <a:t>défaillances</a:t>
            </a:r>
            <a:r>
              <a:rPr lang="en-US" sz="2100" dirty="0"/>
              <a:t> de </a:t>
            </a:r>
            <a:r>
              <a:rPr lang="en-US" sz="2100" dirty="0" err="1"/>
              <a:t>l'environnement</a:t>
            </a:r>
            <a:r>
              <a:rPr lang="en-US" sz="2100" dirty="0"/>
              <a:t>, les families </a:t>
            </a:r>
            <a:r>
              <a:rPr lang="en-US" sz="2100" dirty="0" err="1"/>
              <a:t>carencées</a:t>
            </a:r>
            <a:r>
              <a:rPr lang="en-US" sz="2100" dirty="0"/>
              <a:t> </a:t>
            </a:r>
            <a:endParaRPr lang="pt-BR" sz="2100" dirty="0"/>
          </a:p>
          <a:p>
            <a:endParaRPr lang="pt-BR" dirty="0"/>
          </a:p>
        </p:txBody>
      </p:sp>
      <p:sp>
        <p:nvSpPr>
          <p:cNvPr id="4" name="Espaço Reservado para Número de Slide 3">
            <a:extLst>
              <a:ext uri="{FF2B5EF4-FFF2-40B4-BE49-F238E27FC236}">
                <a16:creationId xmlns:a16="http://schemas.microsoft.com/office/drawing/2014/main" id="{DE49A744-D62C-C541-900A-9FBBF474EE13}"/>
              </a:ext>
            </a:extLst>
          </p:cNvPr>
          <p:cNvSpPr>
            <a:spLocks noGrp="1"/>
          </p:cNvSpPr>
          <p:nvPr>
            <p:ph type="sldNum" sz="quarter" idx="12"/>
          </p:nvPr>
        </p:nvSpPr>
        <p:spPr/>
        <p:txBody>
          <a:bodyPr/>
          <a:lstStyle/>
          <a:p>
            <a:fld id="{6C7ABB0B-BF14-6745-8341-D4BE7FE0EE7F}" type="slidenum">
              <a:rPr lang="pt-BR" smtClean="0"/>
              <a:t>27</a:t>
            </a:fld>
            <a:endParaRPr lang="pt-BR"/>
          </a:p>
        </p:txBody>
      </p:sp>
    </p:spTree>
    <p:extLst>
      <p:ext uri="{BB962C8B-B14F-4D97-AF65-F5344CB8AC3E}">
        <p14:creationId xmlns:p14="http://schemas.microsoft.com/office/powerpoint/2010/main" val="2367440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0A373-54E6-3A4C-A475-B41BA9FDACA1}"/>
              </a:ext>
            </a:extLst>
          </p:cNvPr>
          <p:cNvSpPr>
            <a:spLocks noGrp="1"/>
          </p:cNvSpPr>
          <p:nvPr>
            <p:ph type="title"/>
          </p:nvPr>
        </p:nvSpPr>
        <p:spPr/>
        <p:txBody>
          <a:bodyPr>
            <a:normAutofit fontScale="90000"/>
          </a:bodyPr>
          <a:lstStyle/>
          <a:p>
            <a:pPr algn="ctr"/>
            <a:r>
              <a:rPr lang="en-US" sz="2400" b="1" dirty="0"/>
              <a:t>8.1. </a:t>
            </a:r>
            <a:r>
              <a:rPr lang="en-US" sz="2400" b="1" dirty="0" err="1"/>
              <a:t>Outils</a:t>
            </a:r>
            <a:r>
              <a:rPr lang="en-US" sz="2400" b="1" dirty="0"/>
              <a:t> </a:t>
            </a:r>
            <a:r>
              <a:rPr lang="en-US" sz="2400" b="1" dirty="0" err="1"/>
              <a:t>cliniques</a:t>
            </a:r>
            <a:r>
              <a:rPr lang="en-US" sz="2400" b="1" dirty="0"/>
              <a:t> </a:t>
            </a:r>
            <a:r>
              <a:rPr lang="en-US" sz="2400" b="1" dirty="0" err="1"/>
              <a:t>d'une</a:t>
            </a:r>
            <a:r>
              <a:rPr lang="en-US" sz="2400" b="1" dirty="0"/>
              <a:t> </a:t>
            </a:r>
            <a:r>
              <a:rPr lang="en-US" sz="2400" b="1" dirty="0" err="1"/>
              <a:t>pédopsychiatre</a:t>
            </a:r>
            <a:r>
              <a:rPr lang="en-US" sz="2400" b="1" dirty="0"/>
              <a:t> </a:t>
            </a:r>
            <a:r>
              <a:rPr lang="en-US" sz="2400" b="1" dirty="0" err="1"/>
              <a:t>exerçant</a:t>
            </a:r>
            <a:r>
              <a:rPr lang="en-US" sz="2400" b="1" dirty="0"/>
              <a:t> </a:t>
            </a:r>
            <a:r>
              <a:rPr lang="en-US" sz="2400" b="1" dirty="0" err="1"/>
              <a:t>en</a:t>
            </a:r>
            <a:r>
              <a:rPr lang="en-US" sz="2400" b="1" dirty="0"/>
              <a:t> </a:t>
            </a:r>
            <a:r>
              <a:rPr lang="en-US" sz="2400" b="1" dirty="0" err="1"/>
              <a:t>maternité</a:t>
            </a:r>
            <a:br>
              <a:rPr lang="pt-BR" sz="2200" b="1" dirty="0"/>
            </a:br>
            <a:r>
              <a:rPr lang="pt-BR" sz="2200" b="1" dirty="0"/>
              <a:t>(</a:t>
            </a:r>
            <a:r>
              <a:rPr lang="pt-BR" sz="2200" i="1" dirty="0" err="1"/>
              <a:t>Nathalie</a:t>
            </a:r>
            <a:r>
              <a:rPr lang="pt-BR" sz="2200" i="1" dirty="0"/>
              <a:t> </a:t>
            </a:r>
            <a:r>
              <a:rPr lang="pt-BR" sz="2200" i="1" dirty="0" err="1"/>
              <a:t>Presme</a:t>
            </a:r>
            <a:r>
              <a:rPr lang="pt-BR" sz="2200" dirty="0"/>
              <a:t>)</a:t>
            </a:r>
            <a:br>
              <a:rPr lang="pt-BR" dirty="0"/>
            </a:br>
            <a:endParaRPr lang="pt-BR" dirty="0"/>
          </a:p>
        </p:txBody>
      </p:sp>
      <p:sp>
        <p:nvSpPr>
          <p:cNvPr id="3" name="Espaço Reservado para Conteúdo 2">
            <a:extLst>
              <a:ext uri="{FF2B5EF4-FFF2-40B4-BE49-F238E27FC236}">
                <a16:creationId xmlns:a16="http://schemas.microsoft.com/office/drawing/2014/main" id="{BF5341C3-2A87-D941-A6EB-197E65FB7F7A}"/>
              </a:ext>
            </a:extLst>
          </p:cNvPr>
          <p:cNvSpPr>
            <a:spLocks noGrp="1"/>
          </p:cNvSpPr>
          <p:nvPr>
            <p:ph idx="1"/>
          </p:nvPr>
        </p:nvSpPr>
        <p:spPr/>
        <p:txBody>
          <a:bodyPr>
            <a:normAutofit lnSpcReduction="10000"/>
          </a:bodyPr>
          <a:lstStyle/>
          <a:p>
            <a:pPr>
              <a:lnSpc>
                <a:spcPct val="150000"/>
              </a:lnSpc>
            </a:pPr>
            <a:r>
              <a:rPr lang="en-US" dirty="0"/>
              <a:t> </a:t>
            </a:r>
            <a:r>
              <a:rPr lang="pt-BR" dirty="0" err="1"/>
              <a:t>Éloge</a:t>
            </a:r>
            <a:r>
              <a:rPr lang="pt-BR" dirty="0"/>
              <a:t> de </a:t>
            </a:r>
            <a:r>
              <a:rPr lang="pt-BR" dirty="0" err="1"/>
              <a:t>la</a:t>
            </a:r>
            <a:r>
              <a:rPr lang="pt-BR" dirty="0"/>
              <a:t> </a:t>
            </a:r>
            <a:r>
              <a:rPr lang="pt-BR" dirty="0" err="1"/>
              <a:t>singularité</a:t>
            </a:r>
            <a:r>
              <a:rPr lang="pt-BR" dirty="0"/>
              <a:t> et de </a:t>
            </a:r>
            <a:r>
              <a:rPr lang="pt-BR" dirty="0" err="1"/>
              <a:t>la</a:t>
            </a:r>
            <a:r>
              <a:rPr lang="pt-BR" dirty="0"/>
              <a:t> </a:t>
            </a:r>
            <a:r>
              <a:rPr lang="pt-BR" dirty="0" err="1"/>
              <a:t>complexité</a:t>
            </a:r>
            <a:r>
              <a:rPr lang="pt-BR" dirty="0"/>
              <a:t> (167), </a:t>
            </a:r>
          </a:p>
          <a:p>
            <a:pPr>
              <a:lnSpc>
                <a:spcPct val="150000"/>
              </a:lnSpc>
            </a:pPr>
            <a:r>
              <a:rPr lang="pt-BR" dirty="0" err="1"/>
              <a:t>Devenir</a:t>
            </a:r>
            <a:r>
              <a:rPr lang="pt-BR" dirty="0"/>
              <a:t> </a:t>
            </a:r>
            <a:r>
              <a:rPr lang="pt-BR" dirty="0" err="1"/>
              <a:t>parent</a:t>
            </a:r>
            <a:r>
              <a:rPr lang="pt-BR" dirty="0"/>
              <a:t>, </a:t>
            </a:r>
            <a:r>
              <a:rPr lang="pt-BR" dirty="0" err="1"/>
              <a:t>le</a:t>
            </a:r>
            <a:r>
              <a:rPr lang="pt-BR" dirty="0"/>
              <a:t> </a:t>
            </a:r>
            <a:r>
              <a:rPr lang="pt-BR" dirty="0" err="1"/>
              <a:t>processus</a:t>
            </a:r>
            <a:r>
              <a:rPr lang="pt-BR" dirty="0"/>
              <a:t> de « </a:t>
            </a:r>
            <a:r>
              <a:rPr lang="pt-BR" dirty="0" err="1"/>
              <a:t>parentalité</a:t>
            </a:r>
            <a:r>
              <a:rPr lang="pt-BR" dirty="0"/>
              <a:t> » (169), </a:t>
            </a:r>
          </a:p>
          <a:p>
            <a:pPr>
              <a:lnSpc>
                <a:spcPct val="150000"/>
              </a:lnSpc>
            </a:pPr>
            <a:r>
              <a:rPr lang="pt-BR" dirty="0"/>
              <a:t>La pratique </a:t>
            </a:r>
            <a:r>
              <a:rPr lang="pt-BR" dirty="0" err="1"/>
              <a:t>du</a:t>
            </a:r>
            <a:r>
              <a:rPr lang="pt-BR" dirty="0"/>
              <a:t> </a:t>
            </a:r>
            <a:r>
              <a:rPr lang="pt-BR" dirty="0" err="1"/>
              <a:t>pédopsychiatre</a:t>
            </a:r>
            <a:r>
              <a:rPr lang="pt-BR" dirty="0"/>
              <a:t> de </a:t>
            </a:r>
            <a:r>
              <a:rPr lang="pt-BR" dirty="0" err="1"/>
              <a:t>liaison</a:t>
            </a:r>
            <a:r>
              <a:rPr lang="pt-BR" dirty="0"/>
              <a:t> : </a:t>
            </a:r>
            <a:r>
              <a:rPr lang="pt-BR" dirty="0" err="1"/>
              <a:t>du</a:t>
            </a:r>
            <a:r>
              <a:rPr lang="pt-BR" dirty="0"/>
              <a:t> normal </a:t>
            </a:r>
            <a:r>
              <a:rPr lang="pt-BR" dirty="0" err="1"/>
              <a:t>au</a:t>
            </a:r>
            <a:r>
              <a:rPr lang="pt-BR" dirty="0"/>
              <a:t> </a:t>
            </a:r>
            <a:r>
              <a:rPr lang="pt-BR" dirty="0" err="1"/>
              <a:t>pathologique</a:t>
            </a:r>
            <a:r>
              <a:rPr lang="pt-BR" dirty="0"/>
              <a:t> (169), </a:t>
            </a:r>
          </a:p>
          <a:p>
            <a:pPr>
              <a:lnSpc>
                <a:spcPct val="150000"/>
              </a:lnSpc>
            </a:pPr>
            <a:r>
              <a:rPr lang="pt-BR" dirty="0"/>
              <a:t>De </a:t>
            </a:r>
            <a:r>
              <a:rPr lang="pt-BR" dirty="0" err="1"/>
              <a:t>la</a:t>
            </a:r>
            <a:r>
              <a:rPr lang="pt-BR" dirty="0"/>
              <a:t> </a:t>
            </a:r>
            <a:r>
              <a:rPr lang="pt-BR" dirty="0" err="1"/>
              <a:t>prévention</a:t>
            </a:r>
            <a:r>
              <a:rPr lang="pt-BR" dirty="0"/>
              <a:t> à </a:t>
            </a:r>
            <a:r>
              <a:rPr lang="pt-BR" dirty="0" err="1"/>
              <a:t>la</a:t>
            </a:r>
            <a:r>
              <a:rPr lang="pt-BR" dirty="0"/>
              <a:t> </a:t>
            </a:r>
            <a:r>
              <a:rPr lang="pt-BR" dirty="0" err="1"/>
              <a:t>protection</a:t>
            </a:r>
            <a:r>
              <a:rPr lang="pt-BR" dirty="0"/>
              <a:t> de </a:t>
            </a:r>
            <a:r>
              <a:rPr lang="pt-BR" dirty="0" err="1"/>
              <a:t>l'enfance</a:t>
            </a:r>
            <a:r>
              <a:rPr lang="pt-BR" dirty="0"/>
              <a:t> (170), </a:t>
            </a:r>
          </a:p>
          <a:p>
            <a:pPr>
              <a:lnSpc>
                <a:spcPct val="150000"/>
              </a:lnSpc>
            </a:pPr>
            <a:r>
              <a:rPr lang="pt-BR" dirty="0"/>
              <a:t>La </a:t>
            </a:r>
            <a:r>
              <a:rPr lang="pt-BR" dirty="0" err="1"/>
              <a:t>pédopsychiatrie</a:t>
            </a:r>
            <a:r>
              <a:rPr lang="pt-BR" dirty="0"/>
              <a:t> </a:t>
            </a:r>
            <a:r>
              <a:rPr lang="pt-BR" dirty="0" err="1"/>
              <a:t>en</a:t>
            </a:r>
            <a:r>
              <a:rPr lang="pt-BR" dirty="0"/>
              <a:t> </a:t>
            </a:r>
            <a:r>
              <a:rPr lang="pt-BR" dirty="0" err="1"/>
              <a:t>maternité</a:t>
            </a:r>
            <a:r>
              <a:rPr lang="pt-BR" dirty="0"/>
              <a:t> : </a:t>
            </a:r>
            <a:r>
              <a:rPr lang="pt-BR" dirty="0" err="1"/>
              <a:t>un</a:t>
            </a:r>
            <a:r>
              <a:rPr lang="pt-BR" dirty="0"/>
              <a:t> </a:t>
            </a:r>
            <a:r>
              <a:rPr lang="pt-BR" dirty="0" err="1"/>
              <a:t>cadre</a:t>
            </a:r>
            <a:r>
              <a:rPr lang="pt-BR" dirty="0"/>
              <a:t> </a:t>
            </a:r>
            <a:r>
              <a:rPr lang="pt-BR" dirty="0" err="1"/>
              <a:t>spécifique</a:t>
            </a:r>
            <a:r>
              <a:rPr lang="pt-BR" dirty="0"/>
              <a:t> (173). </a:t>
            </a:r>
          </a:p>
        </p:txBody>
      </p:sp>
      <p:sp>
        <p:nvSpPr>
          <p:cNvPr id="4" name="Espaço Reservado para Número de Slide 3">
            <a:extLst>
              <a:ext uri="{FF2B5EF4-FFF2-40B4-BE49-F238E27FC236}">
                <a16:creationId xmlns:a16="http://schemas.microsoft.com/office/drawing/2014/main" id="{DE49A744-D62C-C541-900A-9FBBF474EE13}"/>
              </a:ext>
            </a:extLst>
          </p:cNvPr>
          <p:cNvSpPr>
            <a:spLocks noGrp="1"/>
          </p:cNvSpPr>
          <p:nvPr>
            <p:ph type="sldNum" sz="quarter" idx="12"/>
          </p:nvPr>
        </p:nvSpPr>
        <p:spPr/>
        <p:txBody>
          <a:bodyPr/>
          <a:lstStyle/>
          <a:p>
            <a:fld id="{6C7ABB0B-BF14-6745-8341-D4BE7FE0EE7F}" type="slidenum">
              <a:rPr lang="pt-BR" smtClean="0"/>
              <a:t>28</a:t>
            </a:fld>
            <a:endParaRPr lang="pt-BR"/>
          </a:p>
        </p:txBody>
      </p:sp>
    </p:spTree>
    <p:extLst>
      <p:ext uri="{BB962C8B-B14F-4D97-AF65-F5344CB8AC3E}">
        <p14:creationId xmlns:p14="http://schemas.microsoft.com/office/powerpoint/2010/main" val="2573918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0A373-54E6-3A4C-A475-B41BA9FDACA1}"/>
              </a:ext>
            </a:extLst>
          </p:cNvPr>
          <p:cNvSpPr>
            <a:spLocks noGrp="1"/>
          </p:cNvSpPr>
          <p:nvPr>
            <p:ph type="title"/>
          </p:nvPr>
        </p:nvSpPr>
        <p:spPr/>
        <p:txBody>
          <a:bodyPr>
            <a:normAutofit/>
          </a:bodyPr>
          <a:lstStyle/>
          <a:p>
            <a:pPr algn="ctr"/>
            <a:endParaRPr lang="pt-BR" dirty="0"/>
          </a:p>
        </p:txBody>
      </p:sp>
      <p:sp>
        <p:nvSpPr>
          <p:cNvPr id="3" name="Espaço Reservado para Conteúdo 2">
            <a:extLst>
              <a:ext uri="{FF2B5EF4-FFF2-40B4-BE49-F238E27FC236}">
                <a16:creationId xmlns:a16="http://schemas.microsoft.com/office/drawing/2014/main" id="{BF5341C3-2A87-D941-A6EB-197E65FB7F7A}"/>
              </a:ext>
            </a:extLst>
          </p:cNvPr>
          <p:cNvSpPr>
            <a:spLocks noGrp="1"/>
          </p:cNvSpPr>
          <p:nvPr>
            <p:ph idx="1"/>
          </p:nvPr>
        </p:nvSpPr>
        <p:spPr/>
        <p:txBody>
          <a:bodyPr>
            <a:normAutofit fontScale="62500" lnSpcReduction="20000"/>
          </a:bodyPr>
          <a:lstStyle/>
          <a:p>
            <a:pPr marL="0" indent="0">
              <a:buNone/>
            </a:pPr>
            <a:r>
              <a:rPr lang="en-US" b="1" dirty="0"/>
              <a:t>8.2. Les antecedents </a:t>
            </a:r>
            <a:r>
              <a:rPr lang="en-US" b="1" dirty="0" err="1"/>
              <a:t>psychiatriques</a:t>
            </a:r>
            <a:r>
              <a:rPr lang="en-US" b="1" dirty="0"/>
              <a:t> </a:t>
            </a:r>
            <a:r>
              <a:rPr lang="en-US" b="1" dirty="0" err="1"/>
              <a:t>individuels</a:t>
            </a:r>
            <a:r>
              <a:rPr lang="en-US" b="1" dirty="0"/>
              <a:t>, </a:t>
            </a:r>
            <a:r>
              <a:rPr lang="en-US" b="1" dirty="0" err="1"/>
              <a:t>conjugaux</a:t>
            </a:r>
            <a:r>
              <a:rPr lang="en-US" b="1" dirty="0"/>
              <a:t> et </a:t>
            </a:r>
            <a:r>
              <a:rPr lang="en-US" b="1" dirty="0" err="1"/>
              <a:t>générationnels</a:t>
            </a:r>
            <a:r>
              <a:rPr lang="en-US" b="1" dirty="0"/>
              <a:t> </a:t>
            </a:r>
            <a:r>
              <a:rPr lang="pt-BR" b="1" dirty="0"/>
              <a:t>(</a:t>
            </a:r>
            <a:r>
              <a:rPr lang="pt-BR" i="1" dirty="0" err="1"/>
              <a:t>Nathalie</a:t>
            </a:r>
            <a:r>
              <a:rPr lang="pt-BR" i="1" dirty="0"/>
              <a:t> </a:t>
            </a:r>
            <a:r>
              <a:rPr lang="pt-BR" i="1" dirty="0" err="1"/>
              <a:t>Presme</a:t>
            </a:r>
            <a:r>
              <a:rPr lang="pt-BR" dirty="0"/>
              <a:t>)</a:t>
            </a:r>
          </a:p>
          <a:p>
            <a:r>
              <a:rPr lang="pt-BR" dirty="0" err="1"/>
              <a:t>Généralités</a:t>
            </a:r>
            <a:r>
              <a:rPr lang="pt-BR" dirty="0"/>
              <a:t> (175), </a:t>
            </a:r>
          </a:p>
          <a:p>
            <a:r>
              <a:rPr lang="pt-BR" dirty="0" err="1"/>
              <a:t>Les</a:t>
            </a:r>
            <a:r>
              <a:rPr lang="pt-BR" dirty="0"/>
              <a:t> </a:t>
            </a:r>
            <a:r>
              <a:rPr lang="pt-BR" dirty="0" err="1"/>
              <a:t>antecedents</a:t>
            </a:r>
            <a:r>
              <a:rPr lang="pt-BR" dirty="0"/>
              <a:t> et </a:t>
            </a:r>
            <a:r>
              <a:rPr lang="pt-BR" dirty="0" err="1"/>
              <a:t>les</a:t>
            </a:r>
            <a:r>
              <a:rPr lang="pt-BR" dirty="0"/>
              <a:t> </a:t>
            </a:r>
            <a:r>
              <a:rPr lang="pt-BR" dirty="0" err="1"/>
              <a:t>troubl</a:t>
            </a:r>
            <a:r>
              <a:rPr lang="pt-BR" dirty="0"/>
              <a:t>&lt; </a:t>
            </a:r>
            <a:r>
              <a:rPr lang="pt-BR" dirty="0" err="1"/>
              <a:t>psychiatriques</a:t>
            </a:r>
            <a:r>
              <a:rPr lang="pt-BR" dirty="0"/>
              <a:t> </a:t>
            </a:r>
            <a:r>
              <a:rPr lang="pt-BR" dirty="0" err="1"/>
              <a:t>individuels</a:t>
            </a:r>
            <a:r>
              <a:rPr lang="pt-BR" dirty="0"/>
              <a:t> (non </a:t>
            </a:r>
            <a:r>
              <a:rPr lang="pt-BR" dirty="0" err="1"/>
              <a:t>exhaustif</a:t>
            </a:r>
            <a:r>
              <a:rPr lang="pt-BR" dirty="0"/>
              <a:t>) (177), </a:t>
            </a:r>
          </a:p>
          <a:p>
            <a:r>
              <a:rPr lang="pt-BR" dirty="0" err="1"/>
              <a:t>Les</a:t>
            </a:r>
            <a:r>
              <a:rPr lang="pt-BR" dirty="0"/>
              <a:t> </a:t>
            </a:r>
            <a:r>
              <a:rPr lang="pt-BR" dirty="0" err="1"/>
              <a:t>antecedents</a:t>
            </a:r>
            <a:r>
              <a:rPr lang="pt-BR" dirty="0"/>
              <a:t> et </a:t>
            </a:r>
            <a:r>
              <a:rPr lang="pt-BR" dirty="0" err="1"/>
              <a:t>la</a:t>
            </a:r>
            <a:r>
              <a:rPr lang="pt-BR" dirty="0"/>
              <a:t> </a:t>
            </a:r>
            <a:r>
              <a:rPr lang="pt-BR" dirty="0" err="1"/>
              <a:t>situation</a:t>
            </a:r>
            <a:r>
              <a:rPr lang="pt-BR" dirty="0"/>
              <a:t> </a:t>
            </a:r>
            <a:r>
              <a:rPr lang="pt-BR" dirty="0" err="1"/>
              <a:t>conjugale</a:t>
            </a:r>
            <a:r>
              <a:rPr lang="pt-BR" dirty="0"/>
              <a:t> : </a:t>
            </a:r>
            <a:r>
              <a:rPr lang="pt-BR" dirty="0" err="1"/>
              <a:t>l'importance</a:t>
            </a:r>
            <a:r>
              <a:rPr lang="pt-BR" dirty="0"/>
              <a:t> de l </a:t>
            </a:r>
            <a:r>
              <a:rPr lang="pt-BR" dirty="0" err="1"/>
              <a:t>environnement</a:t>
            </a:r>
            <a:r>
              <a:rPr lang="pt-BR" dirty="0"/>
              <a:t> </a:t>
            </a:r>
            <a:r>
              <a:rPr lang="pt-BR" dirty="0" err="1"/>
              <a:t>affectif</a:t>
            </a:r>
            <a:r>
              <a:rPr lang="pt-BR" dirty="0"/>
              <a:t> (177), </a:t>
            </a:r>
          </a:p>
          <a:p>
            <a:r>
              <a:rPr lang="pt-BR" dirty="0" err="1"/>
              <a:t>Les</a:t>
            </a:r>
            <a:r>
              <a:rPr lang="pt-BR" dirty="0"/>
              <a:t> </a:t>
            </a:r>
            <a:r>
              <a:rPr lang="pt-BR" dirty="0" err="1"/>
              <a:t>antécédents</a:t>
            </a:r>
            <a:r>
              <a:rPr lang="pt-BR" dirty="0"/>
              <a:t> </a:t>
            </a:r>
            <a:r>
              <a:rPr lang="pt-BR" dirty="0" err="1"/>
              <a:t>générationnels</a:t>
            </a:r>
            <a:r>
              <a:rPr lang="pt-BR" dirty="0"/>
              <a:t> : </a:t>
            </a:r>
            <a:r>
              <a:rPr lang="pt-BR" dirty="0" err="1"/>
              <a:t>l'inscription</a:t>
            </a:r>
            <a:r>
              <a:rPr lang="pt-BR" dirty="0"/>
              <a:t> de </a:t>
            </a:r>
            <a:r>
              <a:rPr lang="pt-BR" dirty="0" err="1"/>
              <a:t>l'enfant</a:t>
            </a:r>
            <a:r>
              <a:rPr lang="pt-BR" dirty="0"/>
              <a:t> à </a:t>
            </a:r>
            <a:r>
              <a:rPr lang="pt-BR" dirty="0" err="1"/>
              <a:t>naître</a:t>
            </a:r>
            <a:r>
              <a:rPr lang="pt-BR" dirty="0"/>
              <a:t> </a:t>
            </a:r>
            <a:r>
              <a:rPr lang="pt-BR" dirty="0" err="1"/>
              <a:t>dans</a:t>
            </a:r>
            <a:r>
              <a:rPr lang="pt-BR" dirty="0"/>
              <a:t> </a:t>
            </a:r>
            <a:r>
              <a:rPr lang="pt-BR" dirty="0" err="1"/>
              <a:t>deux</a:t>
            </a:r>
            <a:r>
              <a:rPr lang="pt-BR" dirty="0"/>
              <a:t> </a:t>
            </a:r>
            <a:r>
              <a:rPr lang="pt-BR" dirty="0" err="1"/>
              <a:t>filiations</a:t>
            </a:r>
            <a:r>
              <a:rPr lang="pt-BR" dirty="0"/>
              <a:t> (179). </a:t>
            </a:r>
          </a:p>
          <a:p>
            <a:pPr marL="0" indent="0">
              <a:buNone/>
            </a:pPr>
            <a:r>
              <a:rPr lang="pt-BR" b="1" dirty="0"/>
              <a:t> </a:t>
            </a:r>
            <a:endParaRPr lang="pt-BR" dirty="0"/>
          </a:p>
          <a:p>
            <a:pPr marL="0" indent="0">
              <a:buNone/>
            </a:pPr>
            <a:r>
              <a:rPr lang="pt-BR" b="1" dirty="0"/>
              <a:t>8.3. La </a:t>
            </a:r>
            <a:r>
              <a:rPr lang="pt-BR" b="1" dirty="0" err="1"/>
              <a:t>grossesse</a:t>
            </a:r>
            <a:r>
              <a:rPr lang="pt-BR" b="1" dirty="0"/>
              <a:t> : </a:t>
            </a:r>
            <a:r>
              <a:rPr lang="pt-BR" b="1" dirty="0" err="1"/>
              <a:t>vulnérabilité</a:t>
            </a:r>
            <a:r>
              <a:rPr lang="pt-BR" b="1" dirty="0"/>
              <a:t> et </a:t>
            </a:r>
            <a:r>
              <a:rPr lang="pt-BR" b="1" dirty="0" err="1"/>
              <a:t>resurgences</a:t>
            </a:r>
            <a:r>
              <a:rPr lang="pt-BR" b="1" dirty="0"/>
              <a:t> </a:t>
            </a:r>
            <a:r>
              <a:rPr lang="pt-BR" b="1" dirty="0" err="1"/>
              <a:t>traumatiques</a:t>
            </a:r>
            <a:r>
              <a:rPr lang="pt-BR" b="1" dirty="0"/>
              <a:t> (</a:t>
            </a:r>
            <a:r>
              <a:rPr lang="pt-BR" i="1" dirty="0" err="1"/>
              <a:t>Nathalie</a:t>
            </a:r>
            <a:r>
              <a:rPr lang="pt-BR" i="1" dirty="0"/>
              <a:t> </a:t>
            </a:r>
            <a:r>
              <a:rPr lang="pt-BR" i="1" dirty="0" err="1"/>
              <a:t>Presme</a:t>
            </a:r>
            <a:r>
              <a:rPr lang="pt-BR" dirty="0"/>
              <a:t>)</a:t>
            </a:r>
          </a:p>
          <a:p>
            <a:r>
              <a:rPr lang="pt-BR" dirty="0"/>
              <a:t> </a:t>
            </a:r>
            <a:r>
              <a:rPr lang="pt-BR" dirty="0" err="1"/>
              <a:t>Histoire</a:t>
            </a:r>
            <a:r>
              <a:rPr lang="pt-BR" dirty="0"/>
              <a:t> de </a:t>
            </a:r>
            <a:r>
              <a:rPr lang="pt-BR" dirty="0" err="1"/>
              <a:t>la</a:t>
            </a:r>
            <a:r>
              <a:rPr lang="pt-BR" dirty="0"/>
              <a:t> </a:t>
            </a:r>
            <a:r>
              <a:rPr lang="pt-BR" dirty="0" err="1"/>
              <a:t>notion</a:t>
            </a:r>
            <a:r>
              <a:rPr lang="pt-BR" dirty="0"/>
              <a:t> de </a:t>
            </a:r>
            <a:r>
              <a:rPr lang="pt-BR" dirty="0" err="1"/>
              <a:t>traumatisme</a:t>
            </a:r>
            <a:r>
              <a:rPr lang="pt-BR" dirty="0"/>
              <a:t> : Freud et </a:t>
            </a:r>
            <a:r>
              <a:rPr lang="pt-BR" dirty="0" err="1"/>
              <a:t>Ferenczi</a:t>
            </a:r>
            <a:r>
              <a:rPr lang="pt-BR" dirty="0"/>
              <a:t> (180), </a:t>
            </a:r>
          </a:p>
          <a:p>
            <a:r>
              <a:rPr lang="pt-BR" dirty="0"/>
              <a:t>La </a:t>
            </a:r>
            <a:r>
              <a:rPr lang="pt-BR" dirty="0" err="1"/>
              <a:t>grossesse</a:t>
            </a:r>
            <a:r>
              <a:rPr lang="pt-BR" dirty="0"/>
              <a:t> et </a:t>
            </a:r>
            <a:r>
              <a:rPr lang="pt-BR" dirty="0" err="1"/>
              <a:t>le</a:t>
            </a:r>
            <a:r>
              <a:rPr lang="pt-BR" dirty="0"/>
              <a:t> </a:t>
            </a:r>
            <a:r>
              <a:rPr lang="pt-BR" dirty="0" err="1"/>
              <a:t>poids</a:t>
            </a:r>
            <a:r>
              <a:rPr lang="pt-BR" dirty="0"/>
              <a:t> de </a:t>
            </a:r>
            <a:r>
              <a:rPr lang="pt-BR" dirty="0" err="1"/>
              <a:t>la</a:t>
            </a:r>
            <a:r>
              <a:rPr lang="pt-BR" dirty="0"/>
              <a:t> </a:t>
            </a:r>
            <a:r>
              <a:rPr lang="pt-BR" dirty="0" err="1"/>
              <a:t>réalité</a:t>
            </a:r>
            <a:r>
              <a:rPr lang="pt-BR" dirty="0"/>
              <a:t> interne et </a:t>
            </a:r>
            <a:r>
              <a:rPr lang="pt-BR" dirty="0" err="1"/>
              <a:t>des</a:t>
            </a:r>
            <a:r>
              <a:rPr lang="pt-BR" dirty="0"/>
              <a:t> </a:t>
            </a:r>
            <a:r>
              <a:rPr lang="pt-BR" dirty="0" err="1"/>
              <a:t>productions</a:t>
            </a:r>
            <a:r>
              <a:rPr lang="pt-BR" dirty="0"/>
              <a:t> </a:t>
            </a:r>
            <a:r>
              <a:rPr lang="pt-BR" dirty="0" err="1"/>
              <a:t>fantasmatiques</a:t>
            </a:r>
            <a:r>
              <a:rPr lang="pt-BR" dirty="0"/>
              <a:t> (181), </a:t>
            </a:r>
          </a:p>
          <a:p>
            <a:r>
              <a:rPr lang="pt-BR" dirty="0"/>
              <a:t>La </a:t>
            </a:r>
            <a:r>
              <a:rPr lang="pt-BR" dirty="0" err="1"/>
              <a:t>grossesse</a:t>
            </a:r>
            <a:r>
              <a:rPr lang="pt-BR" dirty="0"/>
              <a:t> et </a:t>
            </a:r>
            <a:r>
              <a:rPr lang="pt-BR" dirty="0" err="1"/>
              <a:t>le</a:t>
            </a:r>
            <a:r>
              <a:rPr lang="pt-BR" dirty="0"/>
              <a:t> </a:t>
            </a:r>
            <a:r>
              <a:rPr lang="pt-BR" dirty="0" err="1"/>
              <a:t>poids</a:t>
            </a:r>
            <a:r>
              <a:rPr lang="pt-BR" dirty="0"/>
              <a:t> de </a:t>
            </a:r>
            <a:r>
              <a:rPr lang="pt-BR" dirty="0" err="1"/>
              <a:t>la</a:t>
            </a:r>
            <a:r>
              <a:rPr lang="pt-BR" dirty="0"/>
              <a:t> </a:t>
            </a:r>
            <a:r>
              <a:rPr lang="pt-BR" dirty="0" err="1"/>
              <a:t>réalité</a:t>
            </a:r>
            <a:r>
              <a:rPr lang="pt-BR" dirty="0"/>
              <a:t> externe (182), </a:t>
            </a:r>
          </a:p>
          <a:p>
            <a:r>
              <a:rPr lang="pt-BR" dirty="0"/>
              <a:t>La </a:t>
            </a:r>
            <a:r>
              <a:rPr lang="pt-BR" dirty="0" err="1"/>
              <a:t>part</a:t>
            </a:r>
            <a:r>
              <a:rPr lang="pt-BR" dirty="0"/>
              <a:t> </a:t>
            </a:r>
            <a:r>
              <a:rPr lang="pt-BR" dirty="0" err="1"/>
              <a:t>subjective</a:t>
            </a:r>
            <a:r>
              <a:rPr lang="pt-BR" dirty="0"/>
              <a:t> de </a:t>
            </a:r>
            <a:r>
              <a:rPr lang="pt-BR" dirty="0" err="1"/>
              <a:t>la</a:t>
            </a:r>
            <a:r>
              <a:rPr lang="pt-BR" dirty="0"/>
              <a:t> </a:t>
            </a:r>
            <a:r>
              <a:rPr lang="pt-BR" dirty="0" err="1"/>
              <a:t>notion</a:t>
            </a:r>
            <a:r>
              <a:rPr lang="pt-BR" dirty="0"/>
              <a:t> de </a:t>
            </a:r>
            <a:r>
              <a:rPr lang="pt-BR" dirty="0" err="1"/>
              <a:t>traumatisme</a:t>
            </a:r>
            <a:r>
              <a:rPr lang="pt-BR" dirty="0"/>
              <a:t> </a:t>
            </a:r>
            <a:r>
              <a:rPr lang="pt-BR" dirty="0" err="1"/>
              <a:t>lors</a:t>
            </a:r>
            <a:r>
              <a:rPr lang="pt-BR" dirty="0"/>
              <a:t> </a:t>
            </a:r>
            <a:r>
              <a:rPr lang="pt-BR" dirty="0" err="1"/>
              <a:t>du</a:t>
            </a:r>
            <a:r>
              <a:rPr lang="pt-BR" dirty="0"/>
              <a:t> </a:t>
            </a:r>
            <a:r>
              <a:rPr lang="pt-BR" dirty="0" err="1"/>
              <a:t>parcours</a:t>
            </a:r>
            <a:r>
              <a:rPr lang="pt-BR" dirty="0"/>
              <a:t> </a:t>
            </a:r>
            <a:r>
              <a:rPr lang="pt-BR" dirty="0" err="1"/>
              <a:t>obstétrical</a:t>
            </a:r>
            <a:r>
              <a:rPr lang="pt-BR" dirty="0"/>
              <a:t> (184), </a:t>
            </a:r>
          </a:p>
          <a:p>
            <a:r>
              <a:rPr lang="pt-BR" dirty="0"/>
              <a:t>La </a:t>
            </a:r>
            <a:r>
              <a:rPr lang="pt-BR" dirty="0" err="1"/>
              <a:t>névrose</a:t>
            </a:r>
            <a:r>
              <a:rPr lang="pt-BR" dirty="0"/>
              <a:t> </a:t>
            </a:r>
            <a:r>
              <a:rPr lang="pt-BR" dirty="0" err="1"/>
              <a:t>traumatique</a:t>
            </a:r>
            <a:r>
              <a:rPr lang="pt-BR" dirty="0"/>
              <a:t> </a:t>
            </a:r>
            <a:r>
              <a:rPr lang="pt-BR" dirty="0" err="1"/>
              <a:t>postobstétricale</a:t>
            </a:r>
            <a:r>
              <a:rPr lang="pt-BR" dirty="0"/>
              <a:t> (184), </a:t>
            </a:r>
          </a:p>
          <a:p>
            <a:r>
              <a:rPr lang="pt-BR" dirty="0" err="1"/>
              <a:t>Traumatisme</a:t>
            </a:r>
            <a:r>
              <a:rPr lang="pt-BR" dirty="0"/>
              <a:t> et </a:t>
            </a:r>
            <a:r>
              <a:rPr lang="pt-BR" dirty="0" err="1"/>
              <a:t>ünportance</a:t>
            </a:r>
            <a:r>
              <a:rPr lang="pt-BR" dirty="0"/>
              <a:t> </a:t>
            </a:r>
            <a:r>
              <a:rPr lang="pt-BR" dirty="0" err="1"/>
              <a:t>du</a:t>
            </a:r>
            <a:r>
              <a:rPr lang="pt-BR" dirty="0"/>
              <a:t> </a:t>
            </a:r>
            <a:r>
              <a:rPr lang="pt-BR" dirty="0" err="1"/>
              <a:t>soin</a:t>
            </a:r>
            <a:r>
              <a:rPr lang="pt-BR" dirty="0"/>
              <a:t> (184). </a:t>
            </a:r>
          </a:p>
          <a:p>
            <a:endParaRPr lang="pt-BR" dirty="0"/>
          </a:p>
          <a:p>
            <a:endParaRPr lang="pt-BR" dirty="0"/>
          </a:p>
        </p:txBody>
      </p:sp>
      <p:sp>
        <p:nvSpPr>
          <p:cNvPr id="4" name="Espaço Reservado para Número de Slide 3">
            <a:extLst>
              <a:ext uri="{FF2B5EF4-FFF2-40B4-BE49-F238E27FC236}">
                <a16:creationId xmlns:a16="http://schemas.microsoft.com/office/drawing/2014/main" id="{DE49A744-D62C-C541-900A-9FBBF474EE13}"/>
              </a:ext>
            </a:extLst>
          </p:cNvPr>
          <p:cNvSpPr>
            <a:spLocks noGrp="1"/>
          </p:cNvSpPr>
          <p:nvPr>
            <p:ph type="sldNum" sz="quarter" idx="12"/>
          </p:nvPr>
        </p:nvSpPr>
        <p:spPr/>
        <p:txBody>
          <a:bodyPr/>
          <a:lstStyle/>
          <a:p>
            <a:fld id="{6C7ABB0B-BF14-6745-8341-D4BE7FE0EE7F}" type="slidenum">
              <a:rPr lang="pt-BR" smtClean="0"/>
              <a:t>29</a:t>
            </a:fld>
            <a:endParaRPr lang="pt-BR"/>
          </a:p>
        </p:txBody>
      </p:sp>
    </p:spTree>
    <p:extLst>
      <p:ext uri="{BB962C8B-B14F-4D97-AF65-F5344CB8AC3E}">
        <p14:creationId xmlns:p14="http://schemas.microsoft.com/office/powerpoint/2010/main" val="367662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78DB5D-D11A-864E-AC29-E08AF3A8A107}"/>
              </a:ext>
            </a:extLst>
          </p:cNvPr>
          <p:cNvSpPr>
            <a:spLocks noGrp="1"/>
          </p:cNvSpPr>
          <p:nvPr>
            <p:ph type="title"/>
          </p:nvPr>
        </p:nvSpPr>
        <p:spPr/>
        <p:txBody>
          <a:bodyPr>
            <a:normAutofit/>
          </a:bodyPr>
          <a:lstStyle/>
          <a:p>
            <a:pPr algn="ctr"/>
            <a:r>
              <a:rPr lang="pt-BR" sz="2800" b="1" dirty="0" err="1">
                <a:latin typeface="Times New Roman" panose="02020603050405020304" pitchFamily="18" charset="0"/>
                <a:cs typeface="Times New Roman" panose="02020603050405020304" pitchFamily="18" charset="0"/>
              </a:rPr>
              <a:t>Sylvain</a:t>
            </a:r>
            <a:r>
              <a:rPr lang="pt-BR" sz="2800" b="1" dirty="0">
                <a:latin typeface="Times New Roman" panose="02020603050405020304" pitchFamily="18" charset="0"/>
                <a:cs typeface="Times New Roman" panose="02020603050405020304" pitchFamily="18" charset="0"/>
              </a:rPr>
              <a:t> </a:t>
            </a:r>
            <a:r>
              <a:rPr lang="pt-BR" sz="2800" b="1" dirty="0" err="1">
                <a:latin typeface="Times New Roman" panose="02020603050405020304" pitchFamily="18" charset="0"/>
                <a:cs typeface="Times New Roman" panose="02020603050405020304" pitchFamily="18" charset="0"/>
              </a:rPr>
              <a:t>Missonnier</a:t>
            </a:r>
            <a:endParaRPr lang="pt-BR" sz="2800" b="1"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5A644FB5-6E3C-3940-91F9-31C2B9AD038B}"/>
              </a:ext>
            </a:extLst>
          </p:cNvPr>
          <p:cNvSpPr>
            <a:spLocks noGrp="1"/>
          </p:cNvSpPr>
          <p:nvPr>
            <p:ph idx="1"/>
          </p:nvPr>
        </p:nvSpPr>
        <p:spPr/>
        <p:txBody>
          <a:bodyPr>
            <a:normAutofit/>
          </a:bodyPr>
          <a:lstStyle/>
          <a:p>
            <a:pPr>
              <a:lnSpc>
                <a:spcPct val="160000"/>
              </a:lnSpc>
            </a:pPr>
            <a:r>
              <a:rPr lang="pt-BR" sz="1900" dirty="0">
                <a:latin typeface="Times New Roman" panose="02020603050405020304" pitchFamily="18" charset="0"/>
                <a:cs typeface="Times New Roman" panose="02020603050405020304" pitchFamily="18" charset="0"/>
              </a:rPr>
              <a:t>Professor de psicologia clínica da </a:t>
            </a:r>
            <a:r>
              <a:rPr lang="pt-BR" sz="1900" dirty="0" err="1">
                <a:latin typeface="Times New Roman" panose="02020603050405020304" pitchFamily="18" charset="0"/>
                <a:cs typeface="Times New Roman" panose="02020603050405020304" pitchFamily="18" charset="0"/>
              </a:rPr>
              <a:t>perinatalidade</a:t>
            </a:r>
            <a:r>
              <a:rPr lang="pt-BR" sz="1900" dirty="0">
                <a:latin typeface="Times New Roman" panose="02020603050405020304" pitchFamily="18" charset="0"/>
                <a:cs typeface="Times New Roman" panose="02020603050405020304" pitchFamily="18" charset="0"/>
              </a:rPr>
              <a:t> na Universidade Paris Descartes Sorbonne Paris </a:t>
            </a:r>
            <a:r>
              <a:rPr lang="pt-BR" sz="1900" dirty="0" err="1">
                <a:latin typeface="Times New Roman" panose="02020603050405020304" pitchFamily="18" charset="0"/>
                <a:cs typeface="Times New Roman" panose="02020603050405020304" pitchFamily="18" charset="0"/>
              </a:rPr>
              <a:t>Cité</a:t>
            </a:r>
            <a:r>
              <a:rPr lang="pt-BR" sz="1900" dirty="0">
                <a:latin typeface="Times New Roman" panose="02020603050405020304" pitchFamily="18" charset="0"/>
                <a:cs typeface="Times New Roman" panose="02020603050405020304" pitchFamily="18" charset="0"/>
              </a:rPr>
              <a:t>, </a:t>
            </a:r>
          </a:p>
          <a:p>
            <a:pPr>
              <a:lnSpc>
                <a:spcPct val="160000"/>
              </a:lnSpc>
            </a:pPr>
            <a:r>
              <a:rPr lang="pt-BR" sz="1900" dirty="0">
                <a:latin typeface="Times New Roman" panose="02020603050405020304" pitchFamily="18" charset="0"/>
                <a:cs typeface="Times New Roman" panose="02020603050405020304" pitchFamily="18" charset="0"/>
              </a:rPr>
              <a:t>Diretor do laboratório PCPP (EA4056), </a:t>
            </a:r>
          </a:p>
          <a:p>
            <a:pPr>
              <a:lnSpc>
                <a:spcPct val="160000"/>
              </a:lnSpc>
            </a:pPr>
            <a:r>
              <a:rPr lang="pt-BR" sz="1900" dirty="0">
                <a:latin typeface="Times New Roman" panose="02020603050405020304" pitchFamily="18" charset="0"/>
                <a:cs typeface="Times New Roman" panose="02020603050405020304" pitchFamily="18" charset="0"/>
              </a:rPr>
              <a:t>Membro </a:t>
            </a:r>
            <a:r>
              <a:rPr lang="pt-BR" sz="1900" b="1" dirty="0">
                <a:solidFill>
                  <a:srgbClr val="FF0000"/>
                </a:solidFill>
                <a:latin typeface="Times New Roman" panose="02020603050405020304" pitchFamily="18" charset="0"/>
                <a:cs typeface="Times New Roman" panose="02020603050405020304" pitchFamily="18" charset="0"/>
              </a:rPr>
              <a:t>psicanalista</a:t>
            </a:r>
            <a:r>
              <a:rPr lang="pt-BR" sz="1900" dirty="0">
                <a:latin typeface="Times New Roman" panose="02020603050405020304" pitchFamily="18" charset="0"/>
                <a:cs typeface="Times New Roman" panose="02020603050405020304" pitchFamily="18" charset="0"/>
              </a:rPr>
              <a:t> do SPP e </a:t>
            </a:r>
            <a:r>
              <a:rPr lang="pt-BR" sz="1900" dirty="0" err="1">
                <a:latin typeface="Times New Roman" panose="02020603050405020304" pitchFamily="18" charset="0"/>
                <a:cs typeface="Times New Roman" panose="02020603050405020304" pitchFamily="18" charset="0"/>
              </a:rPr>
              <a:t>copresidente</a:t>
            </a:r>
            <a:r>
              <a:rPr lang="pt-BR" sz="1900" dirty="0">
                <a:latin typeface="Times New Roman" panose="02020603050405020304" pitchFamily="18" charset="0"/>
                <a:cs typeface="Times New Roman" panose="02020603050405020304" pitchFamily="18" charset="0"/>
              </a:rPr>
              <a:t> do WAIMH francófono. </a:t>
            </a:r>
          </a:p>
          <a:p>
            <a:pPr>
              <a:lnSpc>
                <a:spcPct val="160000"/>
              </a:lnSpc>
            </a:pPr>
            <a:r>
              <a:rPr lang="pt-BR" sz="1900" dirty="0">
                <a:latin typeface="Times New Roman" panose="02020603050405020304" pitchFamily="18" charset="0"/>
                <a:cs typeface="Times New Roman" panose="02020603050405020304" pitchFamily="18" charset="0"/>
              </a:rPr>
              <a:t>É membro fundador das redes do Seminário Interuniversitário Internacional para Pesquisa em Psicopatologia Psicanalítica Perinatal (SIIRPP) e do Seminário Interuniversitário Internacional para Clínicas de Deficientes (SIICLHA), www.rap5.org. </a:t>
            </a:r>
          </a:p>
          <a:p>
            <a:pPr>
              <a:lnSpc>
                <a:spcPct val="160000"/>
              </a:lnSpc>
            </a:pPr>
            <a:r>
              <a:rPr lang="pt-BR" sz="1900" dirty="0">
                <a:latin typeface="Times New Roman" panose="02020603050405020304" pitchFamily="18" charset="0"/>
                <a:cs typeface="Times New Roman" panose="02020603050405020304" pitchFamily="18" charset="0"/>
              </a:rPr>
              <a:t>É também membro fundador da revista mensal Le </a:t>
            </a:r>
            <a:r>
              <a:rPr lang="pt-BR" sz="1900" dirty="0" err="1">
                <a:latin typeface="Times New Roman" panose="02020603050405020304" pitchFamily="18" charset="0"/>
                <a:cs typeface="Times New Roman" panose="02020603050405020304" pitchFamily="18" charset="0"/>
              </a:rPr>
              <a:t>Carnet</a:t>
            </a:r>
            <a:r>
              <a:rPr lang="pt-BR" sz="1900" dirty="0">
                <a:latin typeface="Times New Roman" panose="02020603050405020304" pitchFamily="18" charset="0"/>
                <a:cs typeface="Times New Roman" panose="02020603050405020304" pitchFamily="18" charset="0"/>
              </a:rPr>
              <a:t>/PSY e diretor da coleção “La </a:t>
            </a:r>
            <a:r>
              <a:rPr lang="pt-BR" sz="1900" dirty="0" err="1">
                <a:latin typeface="Times New Roman" panose="02020603050405020304" pitchFamily="18" charset="0"/>
                <a:cs typeface="Times New Roman" panose="02020603050405020304" pitchFamily="18" charset="0"/>
              </a:rPr>
              <a:t>vie</a:t>
            </a:r>
            <a:r>
              <a:rPr lang="pt-BR" sz="1900" dirty="0">
                <a:latin typeface="Times New Roman" panose="02020603050405020304" pitchFamily="18" charset="0"/>
                <a:cs typeface="Times New Roman" panose="02020603050405020304" pitchFamily="18" charset="0"/>
              </a:rPr>
              <a:t> de l enfant” em </a:t>
            </a:r>
            <a:r>
              <a:rPr lang="pt-BR" sz="1900" dirty="0" err="1">
                <a:latin typeface="Times New Roman" panose="02020603050405020304" pitchFamily="18" charset="0"/>
                <a:cs typeface="Times New Roman" panose="02020603050405020304" pitchFamily="18" charset="0"/>
              </a:rPr>
              <a:t>Ères</a:t>
            </a:r>
            <a:r>
              <a:rPr lang="pt-BR" sz="1900" dirty="0">
                <a:latin typeface="Times New Roman" panose="02020603050405020304" pitchFamily="18" charset="0"/>
                <a:cs typeface="Times New Roman" panose="02020603050405020304" pitchFamily="18" charset="0"/>
              </a:rPr>
              <a:t>. </a:t>
            </a:r>
          </a:p>
        </p:txBody>
      </p:sp>
      <p:sp>
        <p:nvSpPr>
          <p:cNvPr id="4" name="Espaço Reservado para Número de Slide 3">
            <a:extLst>
              <a:ext uri="{FF2B5EF4-FFF2-40B4-BE49-F238E27FC236}">
                <a16:creationId xmlns:a16="http://schemas.microsoft.com/office/drawing/2014/main" id="{A39DE1FE-0034-4E42-9FFD-903B3292AFCF}"/>
              </a:ext>
            </a:extLst>
          </p:cNvPr>
          <p:cNvSpPr>
            <a:spLocks noGrp="1"/>
          </p:cNvSpPr>
          <p:nvPr>
            <p:ph type="sldNum" sz="quarter" idx="12"/>
          </p:nvPr>
        </p:nvSpPr>
        <p:spPr/>
        <p:txBody>
          <a:bodyPr/>
          <a:lstStyle/>
          <a:p>
            <a:fld id="{6C7ABB0B-BF14-6745-8341-D4BE7FE0EE7F}" type="slidenum">
              <a:rPr lang="pt-BR" smtClean="0"/>
              <a:t>3</a:t>
            </a:fld>
            <a:endParaRPr lang="pt-BR"/>
          </a:p>
        </p:txBody>
      </p:sp>
    </p:spTree>
    <p:extLst>
      <p:ext uri="{BB962C8B-B14F-4D97-AF65-F5344CB8AC3E}">
        <p14:creationId xmlns:p14="http://schemas.microsoft.com/office/powerpoint/2010/main" val="1298991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0A373-54E6-3A4C-A475-B41BA9FDACA1}"/>
              </a:ext>
            </a:extLst>
          </p:cNvPr>
          <p:cNvSpPr>
            <a:spLocks noGrp="1"/>
          </p:cNvSpPr>
          <p:nvPr>
            <p:ph type="title"/>
          </p:nvPr>
        </p:nvSpPr>
        <p:spPr/>
        <p:txBody>
          <a:bodyPr>
            <a:normAutofit/>
          </a:bodyPr>
          <a:lstStyle/>
          <a:p>
            <a:pPr algn="ctr"/>
            <a:endParaRPr lang="pt-BR" dirty="0"/>
          </a:p>
        </p:txBody>
      </p:sp>
      <p:sp>
        <p:nvSpPr>
          <p:cNvPr id="3" name="Espaço Reservado para Conteúdo 2">
            <a:extLst>
              <a:ext uri="{FF2B5EF4-FFF2-40B4-BE49-F238E27FC236}">
                <a16:creationId xmlns:a16="http://schemas.microsoft.com/office/drawing/2014/main" id="{BF5341C3-2A87-D941-A6EB-197E65FB7F7A}"/>
              </a:ext>
            </a:extLst>
          </p:cNvPr>
          <p:cNvSpPr>
            <a:spLocks noGrp="1"/>
          </p:cNvSpPr>
          <p:nvPr>
            <p:ph idx="1"/>
          </p:nvPr>
        </p:nvSpPr>
        <p:spPr/>
        <p:txBody>
          <a:bodyPr>
            <a:normAutofit fontScale="62500" lnSpcReduction="20000"/>
          </a:bodyPr>
          <a:lstStyle/>
          <a:p>
            <a:pPr marL="0" indent="0">
              <a:lnSpc>
                <a:spcPct val="120000"/>
              </a:lnSpc>
              <a:buNone/>
            </a:pPr>
            <a:r>
              <a:rPr lang="en-US" b="1" dirty="0"/>
              <a:t>8.4. </a:t>
            </a:r>
            <a:r>
              <a:rPr lang="en-US" b="1" dirty="0" err="1"/>
              <a:t>Dépressivité</a:t>
            </a:r>
            <a:r>
              <a:rPr lang="en-US" b="1" dirty="0"/>
              <a:t> et </a:t>
            </a:r>
            <a:r>
              <a:rPr lang="en-US" b="1" dirty="0" err="1"/>
              <a:t>dépression</a:t>
            </a:r>
            <a:r>
              <a:rPr lang="en-US" b="1" dirty="0"/>
              <a:t> </a:t>
            </a:r>
            <a:r>
              <a:rPr lang="pt-BR" b="1" dirty="0"/>
              <a:t>(</a:t>
            </a:r>
            <a:r>
              <a:rPr lang="pt-BR" i="1" dirty="0" err="1"/>
              <a:t>Nathalie</a:t>
            </a:r>
            <a:r>
              <a:rPr lang="pt-BR" i="1" dirty="0"/>
              <a:t> </a:t>
            </a:r>
            <a:r>
              <a:rPr lang="pt-BR" i="1" dirty="0" err="1"/>
              <a:t>Presme</a:t>
            </a:r>
            <a:r>
              <a:rPr lang="pt-BR" dirty="0"/>
              <a:t>)</a:t>
            </a:r>
          </a:p>
          <a:p>
            <a:pPr>
              <a:lnSpc>
                <a:spcPct val="120000"/>
              </a:lnSpc>
            </a:pPr>
            <a:r>
              <a:rPr lang="pt-BR" dirty="0"/>
              <a:t>Le blues </a:t>
            </a:r>
            <a:r>
              <a:rPr lang="pt-BR" dirty="0" err="1"/>
              <a:t>du</a:t>
            </a:r>
            <a:r>
              <a:rPr lang="pt-BR" dirty="0"/>
              <a:t> post-</a:t>
            </a:r>
            <a:r>
              <a:rPr lang="pt-BR" dirty="0" err="1"/>
              <a:t>partum</a:t>
            </a:r>
            <a:r>
              <a:rPr lang="pt-BR" dirty="0"/>
              <a:t> (185), </a:t>
            </a:r>
          </a:p>
          <a:p>
            <a:pPr>
              <a:lnSpc>
                <a:spcPct val="120000"/>
              </a:lnSpc>
            </a:pPr>
            <a:r>
              <a:rPr lang="pt-BR" dirty="0"/>
              <a:t>La </a:t>
            </a:r>
            <a:r>
              <a:rPr lang="pt-BR" dirty="0" err="1"/>
              <a:t>dépression</a:t>
            </a:r>
            <a:r>
              <a:rPr lang="pt-BR" dirty="0"/>
              <a:t> </a:t>
            </a:r>
            <a:r>
              <a:rPr lang="pt-BR" dirty="0" err="1"/>
              <a:t>du</a:t>
            </a:r>
            <a:r>
              <a:rPr lang="pt-BR" dirty="0"/>
              <a:t> post-</a:t>
            </a:r>
            <a:r>
              <a:rPr lang="pt-BR" dirty="0" err="1"/>
              <a:t>partum</a:t>
            </a:r>
            <a:r>
              <a:rPr lang="pt-BR" dirty="0"/>
              <a:t> (DPP) ou </a:t>
            </a:r>
            <a:r>
              <a:rPr lang="pt-BR" dirty="0" err="1"/>
              <a:t>dépression</a:t>
            </a:r>
            <a:r>
              <a:rPr lang="pt-BR" dirty="0"/>
              <a:t> </a:t>
            </a:r>
            <a:r>
              <a:rPr lang="pt-BR" dirty="0" err="1"/>
              <a:t>postnatale</a:t>
            </a:r>
            <a:r>
              <a:rPr lang="pt-BR" dirty="0"/>
              <a:t> (DPN) : </a:t>
            </a:r>
            <a:r>
              <a:rPr lang="pt-BR" dirty="0" err="1"/>
              <a:t>paradigme</a:t>
            </a:r>
            <a:r>
              <a:rPr lang="pt-BR" dirty="0"/>
              <a:t> de </a:t>
            </a:r>
            <a:r>
              <a:rPr lang="pt-BR" dirty="0" err="1"/>
              <a:t>cette</a:t>
            </a:r>
            <a:r>
              <a:rPr lang="pt-BR" dirty="0"/>
              <a:t> clinique </a:t>
            </a:r>
            <a:r>
              <a:rPr lang="pt-BR" dirty="0" err="1"/>
              <a:t>du</a:t>
            </a:r>
            <a:r>
              <a:rPr lang="pt-BR" dirty="0"/>
              <a:t> </a:t>
            </a:r>
            <a:r>
              <a:rPr lang="pt-BR" dirty="0" err="1"/>
              <a:t>lien</a:t>
            </a:r>
            <a:r>
              <a:rPr lang="pt-BR" dirty="0"/>
              <a:t> à </a:t>
            </a:r>
            <a:r>
              <a:rPr lang="pt-BR" dirty="0" err="1"/>
              <a:t>l'autre</a:t>
            </a:r>
            <a:r>
              <a:rPr lang="pt-BR" dirty="0"/>
              <a:t> </a:t>
            </a:r>
            <a:r>
              <a:rPr lang="pt-BR" dirty="0" err="1"/>
              <a:t>au</a:t>
            </a:r>
            <a:r>
              <a:rPr lang="pt-BR" dirty="0"/>
              <a:t> </a:t>
            </a:r>
            <a:r>
              <a:rPr lang="pt-BR" dirty="0" err="1"/>
              <a:t>cœur</a:t>
            </a:r>
            <a:r>
              <a:rPr lang="pt-BR" dirty="0"/>
              <a:t> de </a:t>
            </a:r>
            <a:r>
              <a:rPr lang="pt-BR" dirty="0" err="1"/>
              <a:t>la</a:t>
            </a:r>
            <a:r>
              <a:rPr lang="pt-BR" dirty="0"/>
              <a:t> </a:t>
            </a:r>
            <a:r>
              <a:rPr lang="pt-BR" dirty="0" err="1"/>
              <a:t>psychiatrie</a:t>
            </a:r>
            <a:r>
              <a:rPr lang="pt-BR" dirty="0"/>
              <a:t> </a:t>
            </a:r>
            <a:r>
              <a:rPr lang="pt-BR" dirty="0" err="1"/>
              <a:t>périnatale</a:t>
            </a:r>
            <a:r>
              <a:rPr lang="pt-BR" dirty="0"/>
              <a:t> (186), </a:t>
            </a:r>
          </a:p>
          <a:p>
            <a:pPr>
              <a:lnSpc>
                <a:spcPct val="120000"/>
              </a:lnSpc>
            </a:pPr>
            <a:r>
              <a:rPr lang="pt-BR" dirty="0"/>
              <a:t>La </a:t>
            </a:r>
            <a:r>
              <a:rPr lang="pt-BR" dirty="0" err="1"/>
              <a:t>dépression</a:t>
            </a:r>
            <a:r>
              <a:rPr lang="pt-BR" dirty="0"/>
              <a:t> </a:t>
            </a:r>
            <a:r>
              <a:rPr lang="pt-BR" dirty="0" err="1"/>
              <a:t>anténatale</a:t>
            </a:r>
            <a:r>
              <a:rPr lang="pt-BR" dirty="0"/>
              <a:t> (195), </a:t>
            </a:r>
          </a:p>
          <a:p>
            <a:pPr>
              <a:lnSpc>
                <a:spcPct val="120000"/>
              </a:lnSpc>
            </a:pPr>
            <a:r>
              <a:rPr lang="pt-BR" dirty="0" err="1"/>
              <a:t>Autre</a:t>
            </a:r>
            <a:r>
              <a:rPr lang="pt-BR" dirty="0"/>
              <a:t> </a:t>
            </a:r>
            <a:r>
              <a:rPr lang="pt-BR" dirty="0" err="1"/>
              <a:t>pathologie</a:t>
            </a:r>
            <a:r>
              <a:rPr lang="pt-BR" dirty="0"/>
              <a:t> </a:t>
            </a:r>
            <a:r>
              <a:rPr lang="pt-BR" dirty="0" err="1"/>
              <a:t>du</a:t>
            </a:r>
            <a:r>
              <a:rPr lang="pt-BR" dirty="0"/>
              <a:t> post-</a:t>
            </a:r>
            <a:r>
              <a:rPr lang="pt-BR" dirty="0" err="1"/>
              <a:t>partum</a:t>
            </a:r>
            <a:r>
              <a:rPr lang="pt-BR" dirty="0"/>
              <a:t> </a:t>
            </a:r>
            <a:r>
              <a:rPr lang="pt-BR" dirty="0" err="1"/>
              <a:t>souvent</a:t>
            </a:r>
            <a:r>
              <a:rPr lang="pt-BR" dirty="0"/>
              <a:t> </a:t>
            </a:r>
            <a:r>
              <a:rPr lang="pt-BR" dirty="0" err="1"/>
              <a:t>associée</a:t>
            </a:r>
            <a:r>
              <a:rPr lang="pt-BR" dirty="0"/>
              <a:t> à </a:t>
            </a:r>
            <a:r>
              <a:rPr lang="pt-BR" dirty="0" err="1"/>
              <a:t>la</a:t>
            </a:r>
            <a:r>
              <a:rPr lang="pt-BR" dirty="0"/>
              <a:t> </a:t>
            </a:r>
            <a:r>
              <a:rPr lang="pt-BR" dirty="0" err="1"/>
              <a:t>dépression</a:t>
            </a:r>
            <a:r>
              <a:rPr lang="pt-BR" dirty="0"/>
              <a:t> : </a:t>
            </a:r>
            <a:r>
              <a:rPr lang="pt-BR" dirty="0" err="1"/>
              <a:t>les</a:t>
            </a:r>
            <a:r>
              <a:rPr lang="pt-BR" dirty="0"/>
              <a:t> </a:t>
            </a:r>
            <a:r>
              <a:rPr lang="pt-BR" dirty="0" err="1"/>
              <a:t>phobies</a:t>
            </a:r>
            <a:r>
              <a:rPr lang="pt-BR" dirty="0"/>
              <a:t> d'</a:t>
            </a:r>
            <a:r>
              <a:rPr lang="pt-BR" dirty="0" err="1"/>
              <a:t>impulsion</a:t>
            </a:r>
            <a:r>
              <a:rPr lang="pt-BR" dirty="0"/>
              <a:t> (196), </a:t>
            </a:r>
          </a:p>
          <a:p>
            <a:pPr>
              <a:lnSpc>
                <a:spcPct val="120000"/>
              </a:lnSpc>
            </a:pPr>
            <a:r>
              <a:rPr lang="pt-BR" dirty="0" err="1"/>
              <a:t>Strategies</a:t>
            </a:r>
            <a:r>
              <a:rPr lang="pt-BR" dirty="0"/>
              <a:t> </a:t>
            </a:r>
            <a:r>
              <a:rPr lang="pt-BR" dirty="0" err="1"/>
              <a:t>thérapeutiques</a:t>
            </a:r>
            <a:r>
              <a:rPr lang="pt-BR" dirty="0"/>
              <a:t> </a:t>
            </a:r>
            <a:r>
              <a:rPr lang="pt-BR" dirty="0" err="1"/>
              <a:t>dans</a:t>
            </a:r>
            <a:r>
              <a:rPr lang="pt-BR" dirty="0"/>
              <a:t> </a:t>
            </a:r>
            <a:r>
              <a:rPr lang="pt-BR" dirty="0" err="1"/>
              <a:t>les</a:t>
            </a:r>
            <a:r>
              <a:rPr lang="pt-BR" dirty="0"/>
              <a:t> </a:t>
            </a:r>
            <a:r>
              <a:rPr lang="pt-BR" dirty="0" err="1"/>
              <a:t>dépressions</a:t>
            </a:r>
            <a:r>
              <a:rPr lang="pt-BR" dirty="0"/>
              <a:t> </a:t>
            </a:r>
            <a:r>
              <a:rPr lang="pt-BR" dirty="0" err="1"/>
              <a:t>anténatale</a:t>
            </a:r>
            <a:r>
              <a:rPr lang="pt-BR" dirty="0"/>
              <a:t> et </a:t>
            </a:r>
            <a:r>
              <a:rPr lang="pt-BR" dirty="0" err="1"/>
              <a:t>postnatale</a:t>
            </a:r>
            <a:r>
              <a:rPr lang="pt-BR" dirty="0"/>
              <a:t> (197). </a:t>
            </a:r>
          </a:p>
          <a:p>
            <a:pPr marL="0" indent="0">
              <a:lnSpc>
                <a:spcPct val="120000"/>
              </a:lnSpc>
              <a:buNone/>
            </a:pPr>
            <a:endParaRPr lang="pt-BR" dirty="0"/>
          </a:p>
          <a:p>
            <a:pPr marL="0" indent="0">
              <a:lnSpc>
                <a:spcPct val="120000"/>
              </a:lnSpc>
              <a:buNone/>
            </a:pPr>
            <a:r>
              <a:rPr lang="pt-BR" b="1" dirty="0"/>
              <a:t>8.5. </a:t>
            </a:r>
            <a:r>
              <a:rPr lang="pt-BR" b="1" dirty="0" err="1"/>
              <a:t>Les</a:t>
            </a:r>
            <a:r>
              <a:rPr lang="pt-BR" b="1" dirty="0"/>
              <a:t> </a:t>
            </a:r>
            <a:r>
              <a:rPr lang="pt-BR" b="1" dirty="0" err="1"/>
              <a:t>décompensations</a:t>
            </a:r>
            <a:r>
              <a:rPr lang="pt-BR" b="1" dirty="0"/>
              <a:t> </a:t>
            </a:r>
            <a:r>
              <a:rPr lang="pt-BR" b="1" dirty="0" err="1"/>
              <a:t>périnatales</a:t>
            </a:r>
            <a:r>
              <a:rPr lang="pt-BR" b="1" dirty="0"/>
              <a:t> : </a:t>
            </a:r>
            <a:r>
              <a:rPr lang="pt-BR" b="1" dirty="0" err="1"/>
              <a:t>les</a:t>
            </a:r>
            <a:r>
              <a:rPr lang="pt-BR" b="1" dirty="0"/>
              <a:t> </a:t>
            </a:r>
            <a:r>
              <a:rPr lang="pt-BR" b="1" dirty="0" err="1"/>
              <a:t>urgences</a:t>
            </a:r>
            <a:r>
              <a:rPr lang="pt-BR" b="1" dirty="0"/>
              <a:t> </a:t>
            </a:r>
            <a:r>
              <a:rPr lang="pt-BR" b="1" dirty="0" err="1"/>
              <a:t>psychiatriques</a:t>
            </a:r>
            <a:r>
              <a:rPr lang="pt-BR" b="1" dirty="0"/>
              <a:t> </a:t>
            </a:r>
            <a:r>
              <a:rPr lang="pt-BR" b="1" dirty="0" err="1"/>
              <a:t>du</a:t>
            </a:r>
            <a:r>
              <a:rPr lang="pt-BR" b="1" dirty="0"/>
              <a:t> post-</a:t>
            </a:r>
            <a:r>
              <a:rPr lang="pt-BR" b="1" dirty="0" err="1"/>
              <a:t>partum</a:t>
            </a:r>
            <a:r>
              <a:rPr lang="pt-BR" b="1" dirty="0"/>
              <a:t> (</a:t>
            </a:r>
            <a:r>
              <a:rPr lang="pt-BR" i="1" dirty="0" err="1"/>
              <a:t>Nathalie</a:t>
            </a:r>
            <a:r>
              <a:rPr lang="pt-BR" i="1" dirty="0"/>
              <a:t> </a:t>
            </a:r>
            <a:r>
              <a:rPr lang="pt-BR" i="1" dirty="0" err="1"/>
              <a:t>Presme</a:t>
            </a:r>
            <a:r>
              <a:rPr lang="pt-BR" dirty="0"/>
              <a:t>)</a:t>
            </a:r>
          </a:p>
          <a:p>
            <a:pPr>
              <a:lnSpc>
                <a:spcPct val="120000"/>
              </a:lnSpc>
            </a:pPr>
            <a:r>
              <a:rPr lang="pt-BR" dirty="0" err="1"/>
              <a:t>Les</a:t>
            </a:r>
            <a:r>
              <a:rPr lang="pt-BR" dirty="0"/>
              <a:t> </a:t>
            </a:r>
            <a:r>
              <a:rPr lang="pt-BR" dirty="0" err="1"/>
              <a:t>psychoses</a:t>
            </a:r>
            <a:r>
              <a:rPr lang="pt-BR" dirty="0"/>
              <a:t> </a:t>
            </a:r>
            <a:r>
              <a:rPr lang="pt-BR" dirty="0" err="1"/>
              <a:t>puerpérales</a:t>
            </a:r>
            <a:r>
              <a:rPr lang="pt-BR" dirty="0"/>
              <a:t> ou </a:t>
            </a:r>
            <a:r>
              <a:rPr lang="pt-BR" dirty="0" err="1"/>
              <a:t>décompensations</a:t>
            </a:r>
            <a:r>
              <a:rPr lang="pt-BR" dirty="0"/>
              <a:t> </a:t>
            </a:r>
            <a:r>
              <a:rPr lang="pt-BR" dirty="0" err="1"/>
              <a:t>aiguës</a:t>
            </a:r>
            <a:r>
              <a:rPr lang="pt-BR" dirty="0"/>
              <a:t> </a:t>
            </a:r>
            <a:r>
              <a:rPr lang="pt-BR" dirty="0" err="1"/>
              <a:t>du</a:t>
            </a:r>
            <a:r>
              <a:rPr lang="pt-BR" dirty="0"/>
              <a:t> post-</a:t>
            </a:r>
            <a:r>
              <a:rPr lang="pt-BR" dirty="0" err="1"/>
              <a:t>partum</a:t>
            </a:r>
            <a:r>
              <a:rPr lang="pt-BR" dirty="0"/>
              <a:t> (200), </a:t>
            </a:r>
          </a:p>
          <a:p>
            <a:pPr>
              <a:lnSpc>
                <a:spcPct val="120000"/>
              </a:lnSpc>
            </a:pPr>
            <a:r>
              <a:rPr lang="pt-BR" dirty="0" err="1"/>
              <a:t>Stratégies</a:t>
            </a:r>
            <a:r>
              <a:rPr lang="pt-BR" dirty="0"/>
              <a:t> </a:t>
            </a:r>
            <a:r>
              <a:rPr lang="pt-BR" dirty="0" err="1"/>
              <a:t>thérapeutiques</a:t>
            </a:r>
            <a:r>
              <a:rPr lang="pt-BR" dirty="0"/>
              <a:t> à </a:t>
            </a:r>
            <a:r>
              <a:rPr lang="pt-BR" dirty="0" err="1"/>
              <a:t>la</a:t>
            </a:r>
            <a:r>
              <a:rPr lang="pt-BR" dirty="0"/>
              <a:t> </a:t>
            </a:r>
            <a:r>
              <a:rPr lang="pt-BR" dirty="0" err="1"/>
              <a:t>maternité</a:t>
            </a:r>
            <a:r>
              <a:rPr lang="pt-BR" dirty="0"/>
              <a:t> </a:t>
            </a:r>
            <a:r>
              <a:rPr lang="pt-BR" dirty="0" err="1"/>
              <a:t>des</a:t>
            </a:r>
            <a:r>
              <a:rPr lang="pt-BR" dirty="0"/>
              <a:t> </a:t>
            </a:r>
            <a:r>
              <a:rPr lang="pt-BR" dirty="0" err="1"/>
              <a:t>décompensations</a:t>
            </a:r>
            <a:r>
              <a:rPr lang="pt-BR" dirty="0"/>
              <a:t> </a:t>
            </a:r>
            <a:r>
              <a:rPr lang="pt-BR" dirty="0" err="1"/>
              <a:t>aiguës</a:t>
            </a:r>
            <a:r>
              <a:rPr lang="pt-BR" dirty="0"/>
              <a:t>(201). </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DE49A744-D62C-C541-900A-9FBBF474EE13}"/>
              </a:ext>
            </a:extLst>
          </p:cNvPr>
          <p:cNvSpPr>
            <a:spLocks noGrp="1"/>
          </p:cNvSpPr>
          <p:nvPr>
            <p:ph type="sldNum" sz="quarter" idx="12"/>
          </p:nvPr>
        </p:nvSpPr>
        <p:spPr/>
        <p:txBody>
          <a:bodyPr/>
          <a:lstStyle/>
          <a:p>
            <a:fld id="{6C7ABB0B-BF14-6745-8341-D4BE7FE0EE7F}" type="slidenum">
              <a:rPr lang="pt-BR" smtClean="0"/>
              <a:t>30</a:t>
            </a:fld>
            <a:endParaRPr lang="pt-BR"/>
          </a:p>
        </p:txBody>
      </p:sp>
    </p:spTree>
    <p:extLst>
      <p:ext uri="{BB962C8B-B14F-4D97-AF65-F5344CB8AC3E}">
        <p14:creationId xmlns:p14="http://schemas.microsoft.com/office/powerpoint/2010/main" val="3333311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0A373-54E6-3A4C-A475-B41BA9FDACA1}"/>
              </a:ext>
            </a:extLst>
          </p:cNvPr>
          <p:cNvSpPr>
            <a:spLocks noGrp="1"/>
          </p:cNvSpPr>
          <p:nvPr>
            <p:ph type="title"/>
          </p:nvPr>
        </p:nvSpPr>
        <p:spPr/>
        <p:txBody>
          <a:bodyPr>
            <a:normAutofit/>
          </a:bodyPr>
          <a:lstStyle/>
          <a:p>
            <a:pPr algn="ctr"/>
            <a:endParaRPr lang="pt-BR" dirty="0"/>
          </a:p>
        </p:txBody>
      </p:sp>
      <p:sp>
        <p:nvSpPr>
          <p:cNvPr id="3" name="Espaço Reservado para Conteúdo 2">
            <a:extLst>
              <a:ext uri="{FF2B5EF4-FFF2-40B4-BE49-F238E27FC236}">
                <a16:creationId xmlns:a16="http://schemas.microsoft.com/office/drawing/2014/main" id="{BF5341C3-2A87-D941-A6EB-197E65FB7F7A}"/>
              </a:ext>
            </a:extLst>
          </p:cNvPr>
          <p:cNvSpPr>
            <a:spLocks noGrp="1"/>
          </p:cNvSpPr>
          <p:nvPr>
            <p:ph idx="1"/>
          </p:nvPr>
        </p:nvSpPr>
        <p:spPr/>
        <p:txBody>
          <a:bodyPr>
            <a:normAutofit fontScale="55000" lnSpcReduction="20000"/>
          </a:bodyPr>
          <a:lstStyle/>
          <a:p>
            <a:pPr marL="0" indent="0">
              <a:buNone/>
            </a:pPr>
            <a:r>
              <a:rPr lang="en-US" sz="2900" b="1" dirty="0"/>
              <a:t>8.6 </a:t>
            </a:r>
            <a:r>
              <a:rPr lang="en-US" sz="2900" b="1" dirty="0" err="1"/>
              <a:t>Psychopathologie</a:t>
            </a:r>
            <a:r>
              <a:rPr lang="en-US" sz="2900" b="1" dirty="0"/>
              <a:t> et </a:t>
            </a:r>
            <a:r>
              <a:rPr lang="en-US" sz="2900" b="1" dirty="0" err="1"/>
              <a:t>parentalité</a:t>
            </a:r>
            <a:r>
              <a:rPr lang="en-US" sz="2900" b="1" dirty="0"/>
              <a:t> </a:t>
            </a:r>
            <a:r>
              <a:rPr lang="pt-BR" sz="2900" b="1" dirty="0"/>
              <a:t>(</a:t>
            </a:r>
            <a:r>
              <a:rPr lang="pt-BR" sz="2900" i="1" dirty="0" err="1"/>
              <a:t>Nathalie</a:t>
            </a:r>
            <a:r>
              <a:rPr lang="pt-BR" sz="2900" i="1" dirty="0"/>
              <a:t> </a:t>
            </a:r>
            <a:r>
              <a:rPr lang="pt-BR" sz="2900" i="1" dirty="0" err="1"/>
              <a:t>Presme</a:t>
            </a:r>
            <a:r>
              <a:rPr lang="pt-BR" sz="2900" dirty="0"/>
              <a:t>) </a:t>
            </a:r>
            <a:r>
              <a:rPr lang="en-US" sz="2900" b="1" dirty="0"/>
              <a:t>	</a:t>
            </a:r>
            <a:endParaRPr lang="pt-BR" sz="2900" dirty="0"/>
          </a:p>
          <a:p>
            <a:r>
              <a:rPr lang="en-US" sz="2900" dirty="0"/>
              <a:t>Les </a:t>
            </a:r>
            <a:r>
              <a:rPr lang="en-US" sz="2900" dirty="0" err="1"/>
              <a:t>signes</a:t>
            </a:r>
            <a:r>
              <a:rPr lang="en-US" sz="2900" dirty="0"/>
              <a:t> </a:t>
            </a:r>
            <a:r>
              <a:rPr lang="en-US" sz="2900" dirty="0" err="1"/>
              <a:t>d'appel</a:t>
            </a:r>
            <a:r>
              <a:rPr lang="en-US" sz="2900" dirty="0"/>
              <a:t> </a:t>
            </a:r>
            <a:r>
              <a:rPr lang="en-US" sz="2900" dirty="0" err="1"/>
              <a:t>en</a:t>
            </a:r>
            <a:r>
              <a:rPr lang="en-US" sz="2900" dirty="0"/>
              <a:t> suites de couches (205), </a:t>
            </a:r>
          </a:p>
          <a:p>
            <a:r>
              <a:rPr lang="en-US" sz="2900" dirty="0" err="1"/>
              <a:t>Généralités</a:t>
            </a:r>
            <a:r>
              <a:rPr lang="en-US" sz="2900" dirty="0"/>
              <a:t> sur les </a:t>
            </a:r>
            <a:r>
              <a:rPr lang="en-US" sz="2900" dirty="0" err="1"/>
              <a:t>stratégies</a:t>
            </a:r>
            <a:r>
              <a:rPr lang="en-US" sz="2900" dirty="0"/>
              <a:t> </a:t>
            </a:r>
            <a:r>
              <a:rPr lang="en-US" sz="2900" dirty="0" err="1"/>
              <a:t>thérapeutiques</a:t>
            </a:r>
            <a:r>
              <a:rPr lang="en-US" sz="2900" dirty="0"/>
              <a:t> (206), </a:t>
            </a:r>
          </a:p>
          <a:p>
            <a:r>
              <a:rPr lang="en-US" sz="2900" dirty="0"/>
              <a:t>Savoir </a:t>
            </a:r>
            <a:r>
              <a:rPr lang="en-US" sz="2900" dirty="0" err="1"/>
              <a:t>repérer</a:t>
            </a:r>
            <a:r>
              <a:rPr lang="en-US" sz="2900" dirty="0"/>
              <a:t> le </a:t>
            </a:r>
            <a:r>
              <a:rPr lang="en-US" sz="2900" dirty="0" err="1"/>
              <a:t>fonctionnement</a:t>
            </a:r>
            <a:r>
              <a:rPr lang="en-US" sz="2900" dirty="0"/>
              <a:t> </a:t>
            </a:r>
            <a:r>
              <a:rPr lang="en-US" sz="2900" dirty="0" err="1"/>
              <a:t>psychique</a:t>
            </a:r>
            <a:r>
              <a:rPr lang="en-US" sz="2900" dirty="0"/>
              <a:t> de la </a:t>
            </a:r>
            <a:r>
              <a:rPr lang="en-US" sz="2900" dirty="0" err="1"/>
              <a:t>patiente</a:t>
            </a:r>
            <a:r>
              <a:rPr lang="en-US" sz="2900" dirty="0"/>
              <a:t> et du conjoint : un premier temps </a:t>
            </a:r>
            <a:r>
              <a:rPr lang="en-US" sz="2900" dirty="0" err="1"/>
              <a:t>incontournable</a:t>
            </a:r>
            <a:r>
              <a:rPr lang="en-US" sz="2900" dirty="0"/>
              <a:t> (208), </a:t>
            </a:r>
          </a:p>
          <a:p>
            <a:r>
              <a:rPr lang="en-US" sz="2900" dirty="0" err="1"/>
              <a:t>Parentalité</a:t>
            </a:r>
            <a:r>
              <a:rPr lang="en-US" sz="2900" dirty="0"/>
              <a:t> et </a:t>
            </a:r>
            <a:r>
              <a:rPr lang="en-US" sz="2900" dirty="0" err="1"/>
              <a:t>psychose</a:t>
            </a:r>
            <a:r>
              <a:rPr lang="en-US" sz="2900" dirty="0"/>
              <a:t> : </a:t>
            </a:r>
            <a:r>
              <a:rPr lang="en-US" sz="2900" dirty="0" err="1"/>
              <a:t>exemple</a:t>
            </a:r>
            <a:r>
              <a:rPr lang="en-US" sz="2900" dirty="0"/>
              <a:t> de la schizophrenic (211), </a:t>
            </a:r>
          </a:p>
          <a:p>
            <a:r>
              <a:rPr lang="en-US" sz="2900" dirty="0" err="1"/>
              <a:t>Parentalité</a:t>
            </a:r>
            <a:r>
              <a:rPr lang="en-US" sz="2900" dirty="0"/>
              <a:t> et </a:t>
            </a:r>
            <a:r>
              <a:rPr lang="en-US" sz="2900" dirty="0" err="1"/>
              <a:t>patientes</a:t>
            </a:r>
            <a:r>
              <a:rPr lang="en-US" sz="2900" dirty="0"/>
              <a:t> </a:t>
            </a:r>
            <a:r>
              <a:rPr lang="en-US" sz="2900" dirty="0" err="1"/>
              <a:t>etatlimite</a:t>
            </a:r>
            <a:r>
              <a:rPr lang="en-US" sz="2900" dirty="0"/>
              <a:t>(218) </a:t>
            </a:r>
            <a:endParaRPr lang="pt-BR" sz="2900" dirty="0"/>
          </a:p>
          <a:p>
            <a:r>
              <a:rPr lang="en-US" sz="2900" b="1" dirty="0"/>
              <a:t> </a:t>
            </a:r>
            <a:endParaRPr lang="pt-BR" sz="2900" dirty="0"/>
          </a:p>
          <a:p>
            <a:pPr marL="0" indent="0">
              <a:buNone/>
            </a:pPr>
            <a:r>
              <a:rPr lang="en-US" sz="2900" b="1" dirty="0"/>
              <a:t>8.7. </a:t>
            </a:r>
            <a:r>
              <a:rPr lang="en-US" sz="2900" b="1" dirty="0" err="1"/>
              <a:t>Parentalité</a:t>
            </a:r>
            <a:r>
              <a:rPr lang="en-US" sz="2900" b="1" dirty="0"/>
              <a:t> et </a:t>
            </a:r>
            <a:r>
              <a:rPr lang="en-US" sz="2900" b="1" dirty="0" err="1"/>
              <a:t>contexte</a:t>
            </a:r>
            <a:r>
              <a:rPr lang="en-US" sz="2900" b="1" dirty="0"/>
              <a:t> </a:t>
            </a:r>
            <a:r>
              <a:rPr lang="en-US" sz="2900" b="1" dirty="0" err="1"/>
              <a:t>environnemental</a:t>
            </a:r>
            <a:r>
              <a:rPr lang="en-US" sz="2900" b="1" dirty="0"/>
              <a:t>: les </a:t>
            </a:r>
            <a:r>
              <a:rPr lang="en-US" sz="2900" b="1" dirty="0" err="1"/>
              <a:t>défaillances</a:t>
            </a:r>
            <a:r>
              <a:rPr lang="en-US" sz="2900" b="1" dirty="0"/>
              <a:t> de </a:t>
            </a:r>
            <a:r>
              <a:rPr lang="en-US" sz="2900" b="1" dirty="0" err="1"/>
              <a:t>l'environnement</a:t>
            </a:r>
            <a:r>
              <a:rPr lang="en-US" sz="2900" b="1" dirty="0"/>
              <a:t>, les families </a:t>
            </a:r>
            <a:r>
              <a:rPr lang="en-US" sz="2900" b="1" dirty="0" err="1"/>
              <a:t>carencées</a:t>
            </a:r>
            <a:r>
              <a:rPr lang="en-US" sz="2900" b="1" dirty="0"/>
              <a:t> </a:t>
            </a:r>
            <a:r>
              <a:rPr lang="pt-BR" sz="2900" b="1" dirty="0"/>
              <a:t>(</a:t>
            </a:r>
            <a:r>
              <a:rPr lang="pt-BR" sz="2900" i="1" dirty="0" err="1"/>
              <a:t>Nathalie</a:t>
            </a:r>
            <a:r>
              <a:rPr lang="pt-BR" sz="2900" i="1" dirty="0"/>
              <a:t> </a:t>
            </a:r>
            <a:r>
              <a:rPr lang="pt-BR" sz="2900" i="1" dirty="0" err="1"/>
              <a:t>Presme</a:t>
            </a:r>
            <a:r>
              <a:rPr lang="pt-BR" sz="2900" dirty="0"/>
              <a:t>)</a:t>
            </a:r>
          </a:p>
          <a:p>
            <a:r>
              <a:rPr lang="en-US" sz="2900" dirty="0"/>
              <a:t>Comment les </a:t>
            </a:r>
            <a:r>
              <a:rPr lang="en-US" sz="2900" dirty="0" err="1"/>
              <a:t>patientes</a:t>
            </a:r>
            <a:r>
              <a:rPr lang="en-US" sz="2900" dirty="0"/>
              <a:t> qui </a:t>
            </a:r>
            <a:r>
              <a:rPr lang="en-US" sz="2900" dirty="0" err="1"/>
              <a:t>ont</a:t>
            </a:r>
            <a:r>
              <a:rPr lang="en-US" sz="2900" dirty="0"/>
              <a:t> </a:t>
            </a:r>
            <a:r>
              <a:rPr lang="en-US" sz="2900" dirty="0" err="1"/>
              <a:t>souffert</a:t>
            </a:r>
            <a:r>
              <a:rPr lang="en-US" sz="2900" dirty="0"/>
              <a:t> de </a:t>
            </a:r>
            <a:r>
              <a:rPr lang="en-US" sz="2900" dirty="0" err="1"/>
              <a:t>carences</a:t>
            </a:r>
            <a:r>
              <a:rPr lang="en-US" sz="2900" dirty="0"/>
              <a:t> </a:t>
            </a:r>
            <a:r>
              <a:rPr lang="en-US" sz="2900" dirty="0" err="1"/>
              <a:t>éducatives</a:t>
            </a:r>
            <a:r>
              <a:rPr lang="en-US" sz="2900" dirty="0"/>
              <a:t> et </a:t>
            </a:r>
            <a:r>
              <a:rPr lang="en-US" sz="2900" dirty="0" err="1"/>
              <a:t>affectives</a:t>
            </a:r>
            <a:r>
              <a:rPr lang="en-US" sz="2900" dirty="0"/>
              <a:t> dans </a:t>
            </a:r>
            <a:r>
              <a:rPr lang="en-US" sz="2900" dirty="0" err="1"/>
              <a:t>l'enfance</a:t>
            </a:r>
            <a:r>
              <a:rPr lang="en-US" sz="2900" dirty="0"/>
              <a:t> </a:t>
            </a:r>
            <a:r>
              <a:rPr lang="en-US" sz="2900" dirty="0" err="1"/>
              <a:t>vont-elles</a:t>
            </a:r>
            <a:r>
              <a:rPr lang="en-US" sz="2900" dirty="0"/>
              <a:t> </a:t>
            </a:r>
            <a:r>
              <a:rPr lang="en-US" sz="2900" dirty="0" err="1"/>
              <a:t>aborder</a:t>
            </a:r>
            <a:r>
              <a:rPr lang="en-US" sz="2900" dirty="0"/>
              <a:t> la </a:t>
            </a:r>
            <a:r>
              <a:rPr lang="en-US" sz="2900" dirty="0" err="1"/>
              <a:t>maternité</a:t>
            </a:r>
            <a:r>
              <a:rPr lang="en-US" sz="2900" dirty="0"/>
              <a:t>? </a:t>
            </a:r>
            <a:r>
              <a:rPr lang="pt-BR" sz="2900" dirty="0"/>
              <a:t>(222), </a:t>
            </a:r>
          </a:p>
          <a:p>
            <a:r>
              <a:rPr lang="pt-BR" sz="2900" dirty="0" err="1"/>
              <a:t>Les</a:t>
            </a:r>
            <a:r>
              <a:rPr lang="pt-BR" sz="2900" dirty="0"/>
              <a:t> </a:t>
            </a:r>
            <a:r>
              <a:rPr lang="pt-BR" sz="2900" dirty="0" err="1"/>
              <a:t>familles</a:t>
            </a:r>
            <a:r>
              <a:rPr lang="pt-BR" sz="2900" dirty="0"/>
              <a:t> à </a:t>
            </a:r>
            <a:r>
              <a:rPr lang="pt-BR" sz="2900" dirty="0" err="1"/>
              <a:t>problèmes</a:t>
            </a:r>
            <a:r>
              <a:rPr lang="pt-BR" sz="2900" dirty="0"/>
              <a:t> </a:t>
            </a:r>
            <a:r>
              <a:rPr lang="pt-BR" sz="2900" dirty="0" err="1"/>
              <a:t>multiples</a:t>
            </a:r>
            <a:r>
              <a:rPr lang="pt-BR" sz="2900" dirty="0"/>
              <a:t> (222), </a:t>
            </a:r>
          </a:p>
          <a:p>
            <a:r>
              <a:rPr lang="pt-BR" sz="2900" dirty="0" err="1"/>
              <a:t>Les</a:t>
            </a:r>
            <a:r>
              <a:rPr lang="pt-BR" sz="2900" dirty="0"/>
              <a:t> </a:t>
            </a:r>
            <a:r>
              <a:rPr lang="pt-BR" sz="2900" dirty="0" err="1"/>
              <a:t>troubles</a:t>
            </a:r>
            <a:r>
              <a:rPr lang="pt-BR" sz="2900" dirty="0"/>
              <a:t> de </a:t>
            </a:r>
            <a:r>
              <a:rPr lang="pt-BR" sz="2900" dirty="0" err="1"/>
              <a:t>la</a:t>
            </a:r>
            <a:r>
              <a:rPr lang="pt-BR" sz="2900" dirty="0"/>
              <a:t> </a:t>
            </a:r>
            <a:r>
              <a:rPr lang="pt-BR" sz="2900" dirty="0" err="1"/>
              <a:t>relation</a:t>
            </a:r>
            <a:r>
              <a:rPr lang="pt-BR" sz="2900" dirty="0"/>
              <a:t> </a:t>
            </a:r>
            <a:r>
              <a:rPr lang="pt-BR" sz="2900" dirty="0" err="1"/>
              <a:t>mère</a:t>
            </a:r>
            <a:r>
              <a:rPr lang="pt-BR" sz="2900" dirty="0"/>
              <a:t> </a:t>
            </a:r>
            <a:r>
              <a:rPr lang="pt-BR" sz="2900" dirty="0" err="1"/>
              <a:t>carencée-bébé</a:t>
            </a:r>
            <a:r>
              <a:rPr lang="pt-BR" sz="2900" dirty="0"/>
              <a:t> (224), </a:t>
            </a:r>
          </a:p>
          <a:p>
            <a:r>
              <a:rPr lang="pt-BR" sz="2900" dirty="0" err="1"/>
              <a:t>Pour</a:t>
            </a:r>
            <a:r>
              <a:rPr lang="pt-BR" sz="2900" dirty="0"/>
              <a:t> </a:t>
            </a:r>
            <a:r>
              <a:rPr lang="pt-BR" sz="2900" dirty="0" err="1"/>
              <a:t>comprendre</a:t>
            </a:r>
            <a:r>
              <a:rPr lang="pt-BR" sz="2900" dirty="0"/>
              <a:t> </a:t>
            </a:r>
            <a:r>
              <a:rPr lang="pt-BR" sz="2900" dirty="0" err="1"/>
              <a:t>le</a:t>
            </a:r>
            <a:r>
              <a:rPr lang="pt-BR" sz="2900" dirty="0"/>
              <a:t> </a:t>
            </a:r>
            <a:r>
              <a:rPr lang="pt-BR" sz="2900" dirty="0" err="1"/>
              <a:t>présent</a:t>
            </a:r>
            <a:r>
              <a:rPr lang="pt-BR" sz="2900" dirty="0"/>
              <a:t> par </a:t>
            </a:r>
            <a:r>
              <a:rPr lang="pt-BR" sz="2900" dirty="0" err="1"/>
              <a:t>le</a:t>
            </a:r>
            <a:r>
              <a:rPr lang="pt-BR" sz="2900" dirty="0"/>
              <a:t> </a:t>
            </a:r>
            <a:r>
              <a:rPr lang="pt-BR" sz="2900" dirty="0" err="1"/>
              <a:t>passé</a:t>
            </a:r>
            <a:r>
              <a:rPr lang="pt-BR" sz="2900" dirty="0"/>
              <a:t> : </a:t>
            </a:r>
            <a:r>
              <a:rPr lang="pt-BR" sz="2900" dirty="0" err="1"/>
              <a:t>quel</a:t>
            </a:r>
            <a:r>
              <a:rPr lang="pt-BR" sz="2900" dirty="0"/>
              <a:t> a </a:t>
            </a:r>
            <a:r>
              <a:rPr lang="pt-BR" sz="2900" dirty="0" err="1"/>
              <a:t>été</a:t>
            </a:r>
            <a:r>
              <a:rPr lang="pt-BR" sz="2900" dirty="0"/>
              <a:t> </a:t>
            </a:r>
            <a:r>
              <a:rPr lang="pt-BR" sz="2900" dirty="0" err="1"/>
              <a:t>le</a:t>
            </a:r>
            <a:r>
              <a:rPr lang="pt-BR" sz="2900" dirty="0"/>
              <a:t> </a:t>
            </a:r>
            <a:r>
              <a:rPr lang="pt-BR" sz="2900" dirty="0" err="1"/>
              <a:t>vécu</a:t>
            </a:r>
            <a:r>
              <a:rPr lang="pt-BR" sz="2900" dirty="0"/>
              <a:t> de </a:t>
            </a:r>
            <a:r>
              <a:rPr lang="pt-BR" sz="2900" dirty="0" err="1"/>
              <a:t>ces</a:t>
            </a:r>
            <a:r>
              <a:rPr lang="pt-BR" sz="2900" dirty="0"/>
              <a:t> </a:t>
            </a:r>
            <a:r>
              <a:rPr lang="pt-BR" sz="2900" dirty="0" err="1"/>
              <a:t>femmes</a:t>
            </a:r>
            <a:r>
              <a:rPr lang="pt-BR" sz="2900" dirty="0"/>
              <a:t> </a:t>
            </a:r>
            <a:r>
              <a:rPr lang="pt-BR" sz="2900" dirty="0" err="1"/>
              <a:t>quand</a:t>
            </a:r>
            <a:r>
              <a:rPr lang="pt-BR" sz="2900" dirty="0"/>
              <a:t> </a:t>
            </a:r>
            <a:r>
              <a:rPr lang="pt-BR" sz="2900" dirty="0" err="1"/>
              <a:t>eUes</a:t>
            </a:r>
            <a:r>
              <a:rPr lang="pt-BR" sz="2900" dirty="0"/>
              <a:t> </a:t>
            </a:r>
            <a:r>
              <a:rPr lang="pt-BR" sz="2900" dirty="0" err="1"/>
              <a:t>étaient</a:t>
            </a:r>
            <a:r>
              <a:rPr lang="pt-BR" sz="2900" dirty="0"/>
              <a:t> enfants? (225), </a:t>
            </a:r>
          </a:p>
          <a:p>
            <a:r>
              <a:rPr lang="pt-BR" sz="2900" dirty="0" err="1"/>
              <a:t>Stratégies</a:t>
            </a:r>
            <a:r>
              <a:rPr lang="pt-BR" sz="2900" dirty="0"/>
              <a:t> </a:t>
            </a:r>
            <a:r>
              <a:rPr lang="pt-BR" sz="2900" dirty="0" err="1"/>
              <a:t>thérapeutiques</a:t>
            </a:r>
            <a:r>
              <a:rPr lang="pt-BR" sz="2900" dirty="0"/>
              <a:t> (226). </a:t>
            </a:r>
          </a:p>
          <a:p>
            <a:endParaRPr lang="pt-BR" dirty="0"/>
          </a:p>
        </p:txBody>
      </p:sp>
      <p:sp>
        <p:nvSpPr>
          <p:cNvPr id="4" name="Espaço Reservado para Número de Slide 3">
            <a:extLst>
              <a:ext uri="{FF2B5EF4-FFF2-40B4-BE49-F238E27FC236}">
                <a16:creationId xmlns:a16="http://schemas.microsoft.com/office/drawing/2014/main" id="{DE49A744-D62C-C541-900A-9FBBF474EE13}"/>
              </a:ext>
            </a:extLst>
          </p:cNvPr>
          <p:cNvSpPr>
            <a:spLocks noGrp="1"/>
          </p:cNvSpPr>
          <p:nvPr>
            <p:ph type="sldNum" sz="quarter" idx="12"/>
          </p:nvPr>
        </p:nvSpPr>
        <p:spPr/>
        <p:txBody>
          <a:bodyPr/>
          <a:lstStyle/>
          <a:p>
            <a:fld id="{6C7ABB0B-BF14-6745-8341-D4BE7FE0EE7F}" type="slidenum">
              <a:rPr lang="pt-BR" smtClean="0"/>
              <a:t>31</a:t>
            </a:fld>
            <a:endParaRPr lang="pt-BR"/>
          </a:p>
        </p:txBody>
      </p:sp>
    </p:spTree>
    <p:extLst>
      <p:ext uri="{BB962C8B-B14F-4D97-AF65-F5344CB8AC3E}">
        <p14:creationId xmlns:p14="http://schemas.microsoft.com/office/powerpoint/2010/main" val="574046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45E8F-9E43-2F45-BCB7-19F05DC78BE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55214FB-9B37-D240-AADC-4FEE4B6F9A40}"/>
              </a:ext>
            </a:extLst>
          </p:cNvPr>
          <p:cNvSpPr>
            <a:spLocks noGrp="1"/>
          </p:cNvSpPr>
          <p:nvPr>
            <p:ph idx="1"/>
          </p:nvPr>
        </p:nvSpPr>
        <p:spPr/>
        <p:txBody>
          <a:bodyPr>
            <a:normAutofit fontScale="92500" lnSpcReduction="10000"/>
          </a:bodyPr>
          <a:lstStyle/>
          <a:p>
            <a:pPr marL="0" indent="0">
              <a:buNone/>
            </a:pPr>
            <a:r>
              <a:rPr lang="pt-BR" sz="2600" b="1" dirty="0">
                <a:latin typeface="Times New Roman" panose="02020603050405020304" pitchFamily="18" charset="0"/>
                <a:cs typeface="Times New Roman" panose="02020603050405020304" pitchFamily="18" charset="0"/>
              </a:rPr>
              <a:t>CHAPITRE 9. PSYCHO(PATHO)LOGIE DE PATERNALITÉ (</a:t>
            </a:r>
            <a:r>
              <a:rPr lang="pt-BR" sz="2600" i="1" dirty="0" err="1">
                <a:latin typeface="Times New Roman" panose="02020603050405020304" pitchFamily="18" charset="0"/>
                <a:cs typeface="Times New Roman" panose="02020603050405020304" pitchFamily="18" charset="0"/>
              </a:rPr>
              <a:t>Sylvain</a:t>
            </a:r>
            <a:r>
              <a:rPr lang="pt-BR" sz="2600" i="1" dirty="0">
                <a:latin typeface="Times New Roman" panose="02020603050405020304" pitchFamily="18" charset="0"/>
                <a:cs typeface="Times New Roman" panose="02020603050405020304" pitchFamily="18" charset="0"/>
              </a:rPr>
              <a:t> </a:t>
            </a:r>
            <a:r>
              <a:rPr lang="pt-BR" sz="2600" i="1" dirty="0" err="1">
                <a:latin typeface="Times New Roman" panose="02020603050405020304" pitchFamily="18" charset="0"/>
                <a:cs typeface="Times New Roman" panose="02020603050405020304" pitchFamily="18" charset="0"/>
              </a:rPr>
              <a:t>Missonnier</a:t>
            </a:r>
            <a:r>
              <a:rPr lang="pt-BR" sz="2600" i="1" dirty="0">
                <a:latin typeface="Times New Roman" panose="02020603050405020304" pitchFamily="18" charset="0"/>
                <a:cs typeface="Times New Roman" panose="02020603050405020304" pitchFamily="18" charset="0"/>
              </a:rPr>
              <a:t> </a:t>
            </a:r>
            <a:r>
              <a:rPr lang="pt-BR" sz="2600" dirty="0">
                <a:latin typeface="Times New Roman" panose="02020603050405020304" pitchFamily="18" charset="0"/>
                <a:cs typeface="Times New Roman" panose="02020603050405020304" pitchFamily="18" charset="0"/>
              </a:rPr>
              <a:t>)</a:t>
            </a:r>
          </a:p>
          <a:p>
            <a:r>
              <a:rPr lang="pt-BR" sz="2600" dirty="0" err="1">
                <a:latin typeface="Times New Roman" panose="02020603050405020304" pitchFamily="18" charset="0"/>
                <a:cs typeface="Times New Roman" panose="02020603050405020304" pitchFamily="18" charset="0"/>
              </a:rPr>
              <a:t>Dépression</a:t>
            </a:r>
            <a:r>
              <a:rPr lang="pt-BR" sz="2600" dirty="0">
                <a:latin typeface="Times New Roman" panose="02020603050405020304" pitchFamily="18" charset="0"/>
                <a:cs typeface="Times New Roman" panose="02020603050405020304" pitchFamily="18" charset="0"/>
              </a:rPr>
              <a:t>/</a:t>
            </a:r>
            <a:r>
              <a:rPr lang="pt-BR" sz="2600" dirty="0" err="1">
                <a:latin typeface="Times New Roman" panose="02020603050405020304" pitchFamily="18" charset="0"/>
                <a:cs typeface="Times New Roman" panose="02020603050405020304" pitchFamily="18" charset="0"/>
              </a:rPr>
              <a:t>dépressivité</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paternelle</a:t>
            </a:r>
            <a:r>
              <a:rPr lang="pt-BR" sz="2600" dirty="0">
                <a:latin typeface="Times New Roman" panose="02020603050405020304" pitchFamily="18" charset="0"/>
                <a:cs typeface="Times New Roman" panose="02020603050405020304" pitchFamily="18" charset="0"/>
              </a:rPr>
              <a:t> et </a:t>
            </a:r>
            <a:r>
              <a:rPr lang="pt-BR" sz="2600" dirty="0" err="1">
                <a:latin typeface="Times New Roman" panose="02020603050405020304" pitchFamily="18" charset="0"/>
                <a:cs typeface="Times New Roman" panose="02020603050405020304" pitchFamily="18" charset="0"/>
              </a:rPr>
              <a:t>pérmatalité</a:t>
            </a:r>
            <a:r>
              <a:rPr lang="pt-BR" sz="2600" dirty="0">
                <a:latin typeface="Times New Roman" panose="02020603050405020304" pitchFamily="18" charset="0"/>
                <a:cs typeface="Times New Roman" panose="02020603050405020304" pitchFamily="18" charset="0"/>
              </a:rPr>
              <a:t> (231), </a:t>
            </a:r>
          </a:p>
          <a:p>
            <a:r>
              <a:rPr lang="pt-BR" sz="2600" dirty="0" err="1">
                <a:latin typeface="Times New Roman" panose="02020603050405020304" pitchFamily="18" charset="0"/>
                <a:cs typeface="Times New Roman" panose="02020603050405020304" pitchFamily="18" charset="0"/>
              </a:rPr>
              <a:t>Troubles</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psychiatriques</a:t>
            </a:r>
            <a:r>
              <a:rPr lang="pt-BR" sz="2600" dirty="0">
                <a:latin typeface="Times New Roman" panose="02020603050405020304" pitchFamily="18" charset="0"/>
                <a:cs typeface="Times New Roman" panose="02020603050405020304" pitchFamily="18" charset="0"/>
              </a:rPr>
              <a:t> de </a:t>
            </a:r>
            <a:r>
              <a:rPr lang="pt-BR" sz="2600" dirty="0" err="1">
                <a:latin typeface="Times New Roman" panose="02020603050405020304" pitchFamily="18" charset="0"/>
                <a:cs typeface="Times New Roman" panose="02020603050405020304" pitchFamily="18" charset="0"/>
              </a:rPr>
              <a:t>la</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paternalité</a:t>
            </a:r>
            <a:r>
              <a:rPr lang="pt-BR" sz="2600" dirty="0">
                <a:latin typeface="Times New Roman" panose="02020603050405020304" pitchFamily="18" charset="0"/>
                <a:cs typeface="Times New Roman" panose="02020603050405020304" pitchFamily="18" charset="0"/>
              </a:rPr>
              <a:t> (236). </a:t>
            </a:r>
          </a:p>
          <a:p>
            <a:pPr marL="0" indent="0">
              <a:buNone/>
            </a:pPr>
            <a:endParaRPr lang="pt-BR" sz="2600" dirty="0">
              <a:latin typeface="Times New Roman" panose="02020603050405020304" pitchFamily="18" charset="0"/>
              <a:cs typeface="Times New Roman" panose="02020603050405020304" pitchFamily="18" charset="0"/>
            </a:endParaRPr>
          </a:p>
          <a:p>
            <a:pPr marL="0" indent="0">
              <a:buNone/>
            </a:pPr>
            <a:r>
              <a:rPr lang="pt-BR" sz="2600" b="1" dirty="0">
                <a:latin typeface="Times New Roman" panose="02020603050405020304" pitchFamily="18" charset="0"/>
                <a:cs typeface="Times New Roman" panose="02020603050405020304" pitchFamily="18" charset="0"/>
              </a:rPr>
              <a:t>CHAPITRE 10. FACTEURS DE RISQUE, PRÉJUDICES ET MALTRAITANCE EM PÉRINATALITÉ</a:t>
            </a:r>
            <a:r>
              <a:rPr lang="pt-BR" sz="2600" dirty="0">
                <a:latin typeface="Times New Roman" panose="02020603050405020304" pitchFamily="18" charset="0"/>
                <a:cs typeface="Times New Roman" panose="02020603050405020304" pitchFamily="18" charset="0"/>
              </a:rPr>
              <a:t> (</a:t>
            </a:r>
            <a:r>
              <a:rPr lang="pt-BR" sz="2600" i="1" dirty="0" err="1">
                <a:latin typeface="Times New Roman" panose="02020603050405020304" pitchFamily="18" charset="0"/>
                <a:cs typeface="Times New Roman" panose="02020603050405020304" pitchFamily="18" charset="0"/>
              </a:rPr>
              <a:t>Micheline</a:t>
            </a:r>
            <a:r>
              <a:rPr lang="pt-BR" sz="2600" i="1" dirty="0">
                <a:latin typeface="Times New Roman" panose="02020603050405020304" pitchFamily="18" charset="0"/>
                <a:cs typeface="Times New Roman" panose="02020603050405020304" pitchFamily="18" charset="0"/>
              </a:rPr>
              <a:t> </a:t>
            </a:r>
            <a:r>
              <a:rPr lang="pt-BR" sz="2600" i="1" dirty="0" err="1">
                <a:latin typeface="Times New Roman" panose="02020603050405020304" pitchFamily="18" charset="0"/>
                <a:cs typeface="Times New Roman" panose="02020603050405020304" pitchFamily="18" charset="0"/>
              </a:rPr>
              <a:t>Blazy</a:t>
            </a:r>
            <a:r>
              <a:rPr lang="pt-BR" sz="2600" dirty="0">
                <a:latin typeface="Times New Roman" panose="02020603050405020304" pitchFamily="18" charset="0"/>
                <a:cs typeface="Times New Roman" panose="02020603050405020304" pitchFamily="18" charset="0"/>
              </a:rPr>
              <a:t>)</a:t>
            </a:r>
          </a:p>
          <a:p>
            <a:r>
              <a:rPr lang="pt-BR" sz="2600" dirty="0" err="1">
                <a:latin typeface="Times New Roman" panose="02020603050405020304" pitchFamily="18" charset="0"/>
                <a:cs typeface="Times New Roman" panose="02020603050405020304" pitchFamily="18" charset="0"/>
              </a:rPr>
              <a:t>Quels</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sont</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ces</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facteurs</a:t>
            </a:r>
            <a:r>
              <a:rPr lang="pt-BR" sz="2600" dirty="0">
                <a:latin typeface="Times New Roman" panose="02020603050405020304" pitchFamily="18" charset="0"/>
                <a:cs typeface="Times New Roman" panose="02020603050405020304" pitchFamily="18" charset="0"/>
              </a:rPr>
              <a:t> de risque </a:t>
            </a:r>
            <a:r>
              <a:rPr lang="pt-BR" sz="2600" dirty="0" err="1">
                <a:latin typeface="Times New Roman" panose="02020603050405020304" pitchFamily="18" charset="0"/>
                <a:cs typeface="Times New Roman" panose="02020603050405020304" pitchFamily="18" charset="0"/>
              </a:rPr>
              <a:t>surajoutés</a:t>
            </a:r>
            <a:r>
              <a:rPr lang="pt-BR" sz="2600" dirty="0">
                <a:latin typeface="Times New Roman" panose="02020603050405020304" pitchFamily="18" charset="0"/>
                <a:cs typeface="Times New Roman" panose="02020603050405020304" pitchFamily="18" charset="0"/>
              </a:rPr>
              <a:t>? (240), </a:t>
            </a:r>
          </a:p>
          <a:p>
            <a:r>
              <a:rPr lang="pt-BR" sz="2600" dirty="0" err="1">
                <a:latin typeface="Times New Roman" panose="02020603050405020304" pitchFamily="18" charset="0"/>
                <a:cs typeface="Times New Roman" panose="02020603050405020304" pitchFamily="18" charset="0"/>
              </a:rPr>
              <a:t>Facteurs</a:t>
            </a:r>
            <a:r>
              <a:rPr lang="pt-BR" sz="2600" dirty="0">
                <a:latin typeface="Times New Roman" panose="02020603050405020304" pitchFamily="18" charset="0"/>
                <a:cs typeface="Times New Roman" panose="02020603050405020304" pitchFamily="18" charset="0"/>
              </a:rPr>
              <a:t> de </a:t>
            </a:r>
            <a:r>
              <a:rPr lang="pt-BR" sz="2600" dirty="0" err="1">
                <a:latin typeface="Times New Roman" panose="02020603050405020304" pitchFamily="18" charset="0"/>
                <a:cs typeface="Times New Roman" panose="02020603050405020304" pitchFamily="18" charset="0"/>
              </a:rPr>
              <a:t>vulnérabilité</a:t>
            </a:r>
            <a:r>
              <a:rPr lang="pt-BR" sz="2600" dirty="0">
                <a:latin typeface="Times New Roman" panose="02020603050405020304" pitchFamily="18" charset="0"/>
                <a:cs typeface="Times New Roman" panose="02020603050405020304" pitchFamily="18" charset="0"/>
              </a:rPr>
              <a:t> et </a:t>
            </a:r>
            <a:r>
              <a:rPr lang="pt-BR" sz="2600" dirty="0" err="1">
                <a:latin typeface="Times New Roman" panose="02020603050405020304" pitchFamily="18" charset="0"/>
                <a:cs typeface="Times New Roman" panose="02020603050405020304" pitchFamily="18" charset="0"/>
              </a:rPr>
              <a:t>maltraitance</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périnatale</a:t>
            </a:r>
            <a:r>
              <a:rPr lang="pt-BR" sz="2600" dirty="0">
                <a:latin typeface="Times New Roman" panose="02020603050405020304" pitchFamily="18" charset="0"/>
                <a:cs typeface="Times New Roman" panose="02020603050405020304" pitchFamily="18" charset="0"/>
              </a:rPr>
              <a:t> (241), </a:t>
            </a:r>
          </a:p>
          <a:p>
            <a:r>
              <a:rPr lang="pt-BR" sz="2600" dirty="0">
                <a:latin typeface="Times New Roman" panose="02020603050405020304" pitchFamily="18" charset="0"/>
                <a:cs typeface="Times New Roman" panose="02020603050405020304" pitchFamily="18" charset="0"/>
              </a:rPr>
              <a:t>Une </a:t>
            </a:r>
            <a:r>
              <a:rPr lang="pt-BR" sz="2600" dirty="0" err="1">
                <a:latin typeface="Times New Roman" panose="02020603050405020304" pitchFamily="18" charset="0"/>
                <a:cs typeface="Times New Roman" panose="02020603050405020304" pitchFamily="18" charset="0"/>
              </a:rPr>
              <a:t>violence</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parfois</a:t>
            </a:r>
            <a:r>
              <a:rPr lang="pt-BR" sz="2600" dirty="0">
                <a:latin typeface="Times New Roman" panose="02020603050405020304" pitchFamily="18" charset="0"/>
                <a:cs typeface="Times New Roman" panose="02020603050405020304" pitchFamily="18" charset="0"/>
              </a:rPr>
              <a:t> nécessaire et </a:t>
            </a:r>
            <a:r>
              <a:rPr lang="pt-BR" sz="2600" dirty="0" err="1">
                <a:latin typeface="Times New Roman" panose="02020603050405020304" pitchFamily="18" charset="0"/>
                <a:cs typeface="Times New Roman" panose="02020603050405020304" pitchFamily="18" charset="0"/>
              </a:rPr>
              <a:t>préventive</a:t>
            </a:r>
            <a:r>
              <a:rPr lang="pt-BR" sz="2600" dirty="0">
                <a:latin typeface="Times New Roman" panose="02020603050405020304" pitchFamily="18" charset="0"/>
                <a:cs typeface="Times New Roman" panose="02020603050405020304" pitchFamily="18" charset="0"/>
              </a:rPr>
              <a:t> : </a:t>
            </a:r>
            <a:r>
              <a:rPr lang="pt-BR" sz="2600" dirty="0" err="1">
                <a:latin typeface="Times New Roman" panose="02020603050405020304" pitchFamily="18" charset="0"/>
                <a:cs typeface="Times New Roman" panose="02020603050405020304" pitchFamily="18" charset="0"/>
              </a:rPr>
              <a:t>le</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placement</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précoce</a:t>
            </a:r>
            <a:r>
              <a:rPr lang="pt-BR" sz="2600" dirty="0">
                <a:latin typeface="Times New Roman" panose="02020603050405020304" pitchFamily="18" charset="0"/>
                <a:cs typeface="Times New Roman" panose="02020603050405020304" pitchFamily="18" charset="0"/>
              </a:rPr>
              <a:t> (247),</a:t>
            </a:r>
          </a:p>
          <a:p>
            <a:r>
              <a:rPr lang="pt-BR" sz="2600" dirty="0">
                <a:latin typeface="Times New Roman" panose="02020603050405020304" pitchFamily="18" charset="0"/>
                <a:cs typeface="Times New Roman" panose="02020603050405020304" pitchFamily="18" charset="0"/>
              </a:rPr>
              <a:t>La </a:t>
            </a:r>
            <a:r>
              <a:rPr lang="pt-BR" sz="2600" dirty="0" err="1">
                <a:latin typeface="Times New Roman" panose="02020603050405020304" pitchFamily="18" charset="0"/>
                <a:cs typeface="Times New Roman" panose="02020603050405020304" pitchFamily="18" charset="0"/>
              </a:rPr>
              <a:t>prise</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en</a:t>
            </a:r>
            <a:r>
              <a:rPr lang="pt-BR" sz="2600" dirty="0">
                <a:latin typeface="Times New Roman" panose="02020603050405020304" pitchFamily="18" charset="0"/>
                <a:cs typeface="Times New Roman" panose="02020603050405020304" pitchFamily="18" charset="0"/>
              </a:rPr>
              <a:t> charge de </a:t>
            </a:r>
            <a:r>
              <a:rPr lang="pt-BR" sz="2600" dirty="0" err="1">
                <a:latin typeface="Times New Roman" panose="02020603050405020304" pitchFamily="18" charset="0"/>
                <a:cs typeface="Times New Roman" panose="02020603050405020304" pitchFamily="18" charset="0"/>
              </a:rPr>
              <a:t>ces</a:t>
            </a:r>
            <a:r>
              <a:rPr lang="pt-BR" sz="2600" dirty="0">
                <a:latin typeface="Times New Roman" panose="02020603050405020304" pitchFamily="18" charset="0"/>
                <a:cs typeface="Times New Roman" panose="02020603050405020304" pitchFamily="18" charset="0"/>
              </a:rPr>
              <a:t> </a:t>
            </a:r>
            <a:r>
              <a:rPr lang="pt-BR" sz="2600" dirty="0" err="1">
                <a:latin typeface="Times New Roman" panose="02020603050405020304" pitchFamily="18" charset="0"/>
                <a:cs typeface="Times New Roman" panose="02020603050405020304" pitchFamily="18" charset="0"/>
              </a:rPr>
              <a:t>grossesses</a:t>
            </a:r>
            <a:r>
              <a:rPr lang="pt-BR" sz="2600" dirty="0">
                <a:latin typeface="Times New Roman" panose="02020603050405020304" pitchFamily="18" charset="0"/>
                <a:cs typeface="Times New Roman" panose="02020603050405020304" pitchFamily="18" charset="0"/>
              </a:rPr>
              <a:t> à risque de </a:t>
            </a:r>
            <a:r>
              <a:rPr lang="pt-BR" sz="2600" dirty="0" err="1">
                <a:latin typeface="Times New Roman" panose="02020603050405020304" pitchFamily="18" charset="0"/>
                <a:cs typeface="Times New Roman" panose="02020603050405020304" pitchFamily="18" charset="0"/>
              </a:rPr>
              <a:t>maltraitance</a:t>
            </a:r>
            <a:r>
              <a:rPr lang="pt-BR" sz="2600" dirty="0">
                <a:latin typeface="Times New Roman" panose="02020603050405020304" pitchFamily="18" charset="0"/>
                <a:cs typeface="Times New Roman" panose="02020603050405020304" pitchFamily="18" charset="0"/>
              </a:rPr>
              <a:t> (249). </a:t>
            </a:r>
          </a:p>
          <a:p>
            <a:endParaRPr lang="pt-BR" dirty="0"/>
          </a:p>
        </p:txBody>
      </p:sp>
      <p:sp>
        <p:nvSpPr>
          <p:cNvPr id="4" name="Espaço Reservado para Número de Slide 3">
            <a:extLst>
              <a:ext uri="{FF2B5EF4-FFF2-40B4-BE49-F238E27FC236}">
                <a16:creationId xmlns:a16="http://schemas.microsoft.com/office/drawing/2014/main" id="{FD76C329-ECEC-F044-BE00-223739A6E469}"/>
              </a:ext>
            </a:extLst>
          </p:cNvPr>
          <p:cNvSpPr>
            <a:spLocks noGrp="1"/>
          </p:cNvSpPr>
          <p:nvPr>
            <p:ph type="sldNum" sz="quarter" idx="12"/>
          </p:nvPr>
        </p:nvSpPr>
        <p:spPr/>
        <p:txBody>
          <a:bodyPr/>
          <a:lstStyle/>
          <a:p>
            <a:fld id="{6C7ABB0B-BF14-6745-8341-D4BE7FE0EE7F}" type="slidenum">
              <a:rPr lang="pt-BR" smtClean="0"/>
              <a:t>32</a:t>
            </a:fld>
            <a:endParaRPr lang="pt-BR"/>
          </a:p>
        </p:txBody>
      </p:sp>
    </p:spTree>
    <p:extLst>
      <p:ext uri="{BB962C8B-B14F-4D97-AF65-F5344CB8AC3E}">
        <p14:creationId xmlns:p14="http://schemas.microsoft.com/office/powerpoint/2010/main" val="2763578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1C453-0B63-8541-80F3-4B5B1D56AEC6}"/>
              </a:ext>
            </a:extLst>
          </p:cNvPr>
          <p:cNvSpPr>
            <a:spLocks noGrp="1"/>
          </p:cNvSpPr>
          <p:nvPr>
            <p:ph type="title"/>
          </p:nvPr>
        </p:nvSpPr>
        <p:spPr/>
        <p:txBody>
          <a:bodyPr>
            <a:normAutofit fontScale="90000"/>
          </a:bodyPr>
          <a:lstStyle/>
          <a:p>
            <a:pPr algn="ctr"/>
            <a:r>
              <a:rPr lang="en-US" sz="3100" b="1" dirty="0"/>
              <a:t>CHAPITRE 11. L’ACCOMPAGMENT COUTUMIER </a:t>
            </a:r>
            <a:br>
              <a:rPr lang="en-US" sz="3100" b="1" dirty="0"/>
            </a:br>
            <a:r>
              <a:rPr lang="en-US" sz="3100" b="1" dirty="0"/>
              <a:t>(</a:t>
            </a:r>
            <a:r>
              <a:rPr lang="en-US" sz="3100" i="1" dirty="0"/>
              <a:t>Odile Tagawa</a:t>
            </a:r>
            <a:r>
              <a:rPr lang="en-US" sz="3100" dirty="0"/>
              <a:t>)</a:t>
            </a:r>
            <a:br>
              <a:rPr lang="pt-BR" dirty="0"/>
            </a:br>
            <a:endParaRPr lang="pt-BR" dirty="0"/>
          </a:p>
        </p:txBody>
      </p:sp>
      <p:sp>
        <p:nvSpPr>
          <p:cNvPr id="3" name="Espaço Reservado para Conteúdo 2">
            <a:extLst>
              <a:ext uri="{FF2B5EF4-FFF2-40B4-BE49-F238E27FC236}">
                <a16:creationId xmlns:a16="http://schemas.microsoft.com/office/drawing/2014/main" id="{4A3A3371-33C6-204A-AB2C-F705344A1574}"/>
              </a:ext>
            </a:extLst>
          </p:cNvPr>
          <p:cNvSpPr>
            <a:spLocks noGrp="1"/>
          </p:cNvSpPr>
          <p:nvPr>
            <p:ph idx="1"/>
          </p:nvPr>
        </p:nvSpPr>
        <p:spPr/>
        <p:txBody>
          <a:bodyPr>
            <a:normAutofit fontScale="62500" lnSpcReduction="20000"/>
          </a:bodyPr>
          <a:lstStyle/>
          <a:p>
            <a:pPr marL="0" indent="0">
              <a:buNone/>
            </a:pPr>
            <a:r>
              <a:rPr lang="pt-BR" b="1" dirty="0"/>
              <a:t>11.1. </a:t>
            </a:r>
            <a:r>
              <a:rPr lang="pt-BR" b="1" dirty="0" err="1"/>
              <a:t>Les</a:t>
            </a:r>
            <a:r>
              <a:rPr lang="pt-BR" b="1" dirty="0"/>
              <a:t> premisses de </a:t>
            </a:r>
            <a:r>
              <a:rPr lang="pt-BR" b="1" dirty="0" err="1"/>
              <a:t>l'accompagnement</a:t>
            </a:r>
            <a:r>
              <a:rPr lang="pt-BR" b="1" dirty="0"/>
              <a:t> : </a:t>
            </a:r>
            <a:r>
              <a:rPr lang="pt-BR" b="1" dirty="0" err="1"/>
              <a:t>l'entretien</a:t>
            </a:r>
            <a:r>
              <a:rPr lang="pt-BR" b="1" dirty="0"/>
              <a:t> </a:t>
            </a:r>
            <a:r>
              <a:rPr lang="pt-BR" b="1" dirty="0" err="1"/>
              <a:t>prénatal</a:t>
            </a:r>
            <a:r>
              <a:rPr lang="pt-BR" b="1" dirty="0"/>
              <a:t> </a:t>
            </a:r>
            <a:r>
              <a:rPr lang="pt-BR" b="1" dirty="0" err="1"/>
              <a:t>précoce</a:t>
            </a:r>
            <a:r>
              <a:rPr lang="pt-BR" b="1" dirty="0"/>
              <a:t> </a:t>
            </a:r>
            <a:endParaRPr lang="pt-BR" dirty="0"/>
          </a:p>
          <a:p>
            <a:r>
              <a:rPr lang="pt-BR" dirty="0"/>
              <a:t>Des </a:t>
            </a:r>
            <a:r>
              <a:rPr lang="pt-BR" dirty="0" err="1"/>
              <a:t>interprétations</a:t>
            </a:r>
            <a:r>
              <a:rPr lang="pt-BR" dirty="0"/>
              <a:t> </a:t>
            </a:r>
            <a:r>
              <a:rPr lang="pt-BR" dirty="0" err="1"/>
              <a:t>contrastées</a:t>
            </a:r>
            <a:r>
              <a:rPr lang="pt-BR" dirty="0"/>
              <a:t> : </a:t>
            </a:r>
            <a:r>
              <a:rPr lang="pt-BR" dirty="0" err="1"/>
              <a:t>problématiques</a:t>
            </a:r>
            <a:r>
              <a:rPr lang="pt-BR" dirty="0"/>
              <a:t> de </a:t>
            </a:r>
            <a:r>
              <a:rPr lang="pt-BR" dirty="0" err="1"/>
              <a:t>l'entretien</a:t>
            </a:r>
            <a:r>
              <a:rPr lang="pt-BR" dirty="0"/>
              <a:t> </a:t>
            </a:r>
            <a:r>
              <a:rPr lang="pt-BR" dirty="0" err="1"/>
              <a:t>prénatal</a:t>
            </a:r>
            <a:r>
              <a:rPr lang="pt-BR" dirty="0"/>
              <a:t> </a:t>
            </a:r>
            <a:r>
              <a:rPr lang="pt-BR" dirty="0" err="1"/>
              <a:t>précoce</a:t>
            </a:r>
            <a:r>
              <a:rPr lang="pt-BR" dirty="0"/>
              <a:t> (251), </a:t>
            </a:r>
          </a:p>
          <a:p>
            <a:r>
              <a:rPr lang="pt-BR" dirty="0" err="1"/>
              <a:t>Structurer</a:t>
            </a:r>
            <a:r>
              <a:rPr lang="pt-BR" dirty="0"/>
              <a:t> </a:t>
            </a:r>
            <a:r>
              <a:rPr lang="pt-BR" dirty="0" err="1"/>
              <a:t>l'écoute</a:t>
            </a:r>
            <a:r>
              <a:rPr lang="pt-BR" dirty="0"/>
              <a:t> </a:t>
            </a:r>
            <a:r>
              <a:rPr lang="pt-BR" dirty="0" err="1"/>
              <a:t>dans</a:t>
            </a:r>
            <a:r>
              <a:rPr lang="pt-BR" dirty="0"/>
              <a:t> </a:t>
            </a:r>
            <a:r>
              <a:rPr lang="pt-BR" dirty="0" err="1"/>
              <a:t>l'entretien</a:t>
            </a:r>
            <a:r>
              <a:rPr lang="pt-BR" dirty="0"/>
              <a:t> </a:t>
            </a:r>
            <a:r>
              <a:rPr lang="pt-BR" dirty="0" err="1"/>
              <a:t>prénatal</a:t>
            </a:r>
            <a:r>
              <a:rPr lang="pt-BR" dirty="0"/>
              <a:t> </a:t>
            </a:r>
            <a:r>
              <a:rPr lang="pt-BR" dirty="0" err="1"/>
              <a:t>précoce</a:t>
            </a:r>
            <a:r>
              <a:rPr lang="pt-BR" dirty="0"/>
              <a:t> (252), </a:t>
            </a:r>
          </a:p>
          <a:p>
            <a:r>
              <a:rPr lang="pt-BR" dirty="0" err="1"/>
              <a:t>Élaborer</a:t>
            </a:r>
            <a:r>
              <a:rPr lang="pt-BR" dirty="0"/>
              <a:t> </a:t>
            </a:r>
            <a:r>
              <a:rPr lang="pt-BR" dirty="0" err="1"/>
              <a:t>avec</a:t>
            </a:r>
            <a:r>
              <a:rPr lang="pt-BR" dirty="0"/>
              <a:t> </a:t>
            </a:r>
            <a:r>
              <a:rPr lang="pt-BR" dirty="0" err="1"/>
              <a:t>les</a:t>
            </a:r>
            <a:r>
              <a:rPr lang="pt-BR" dirty="0"/>
              <a:t> </a:t>
            </a:r>
            <a:r>
              <a:rPr lang="pt-BR" dirty="0" err="1"/>
              <a:t>parents</a:t>
            </a:r>
            <a:r>
              <a:rPr lang="pt-BR" dirty="0"/>
              <a:t> </a:t>
            </a:r>
            <a:r>
              <a:rPr lang="pt-BR" dirty="0" err="1"/>
              <a:t>un</a:t>
            </a:r>
            <a:r>
              <a:rPr lang="pt-BR" dirty="0"/>
              <a:t> </a:t>
            </a:r>
            <a:r>
              <a:rPr lang="pt-BR" dirty="0" err="1"/>
              <a:t>projet</a:t>
            </a:r>
            <a:r>
              <a:rPr lang="pt-BR" dirty="0"/>
              <a:t> de </a:t>
            </a:r>
            <a:r>
              <a:rPr lang="pt-BR" dirty="0" err="1"/>
              <a:t>suivi</a:t>
            </a:r>
            <a:r>
              <a:rPr lang="pt-BR" dirty="0"/>
              <a:t> et d'</a:t>
            </a:r>
            <a:r>
              <a:rPr lang="pt-BR" dirty="0" err="1"/>
              <a:t>accompagnement</a:t>
            </a:r>
            <a:r>
              <a:rPr lang="pt-BR" dirty="0"/>
              <a:t> : </a:t>
            </a:r>
            <a:r>
              <a:rPr lang="pt-BR" dirty="0" err="1"/>
              <a:t>synthèse</a:t>
            </a:r>
            <a:r>
              <a:rPr lang="pt-BR" dirty="0"/>
              <a:t> de </a:t>
            </a:r>
            <a:r>
              <a:rPr lang="pt-BR" dirty="0" err="1"/>
              <a:t>l'entretien</a:t>
            </a:r>
            <a:r>
              <a:rPr lang="pt-BR" dirty="0"/>
              <a:t> </a:t>
            </a:r>
            <a:r>
              <a:rPr lang="pt-BR" dirty="0" err="1"/>
              <a:t>prénatal</a:t>
            </a:r>
            <a:r>
              <a:rPr lang="pt-BR" dirty="0"/>
              <a:t> </a:t>
            </a:r>
            <a:r>
              <a:rPr lang="pt-BR" dirty="0" err="1"/>
              <a:t>précoce</a:t>
            </a:r>
            <a:r>
              <a:rPr lang="pt-BR" dirty="0"/>
              <a:t> (259), </a:t>
            </a:r>
          </a:p>
          <a:p>
            <a:r>
              <a:rPr lang="pt-BR" dirty="0"/>
              <a:t>Le </a:t>
            </a:r>
            <a:r>
              <a:rPr lang="pt-BR" dirty="0" err="1"/>
              <a:t>difficile</a:t>
            </a:r>
            <a:r>
              <a:rPr lang="pt-BR" dirty="0"/>
              <a:t> </a:t>
            </a:r>
            <a:r>
              <a:rPr lang="pt-BR" dirty="0" err="1"/>
              <a:t>exercice</a:t>
            </a:r>
            <a:r>
              <a:rPr lang="pt-BR" dirty="0"/>
              <a:t> de </a:t>
            </a:r>
            <a:r>
              <a:rPr lang="pt-BR" dirty="0" err="1"/>
              <a:t>l'interdisciplinarité</a:t>
            </a:r>
            <a:r>
              <a:rPr lang="pt-BR" dirty="0"/>
              <a:t> : </a:t>
            </a:r>
            <a:r>
              <a:rPr lang="pt-BR" dirty="0" err="1"/>
              <a:t>les</a:t>
            </a:r>
            <a:r>
              <a:rPr lang="pt-BR" dirty="0"/>
              <a:t> </a:t>
            </a:r>
            <a:r>
              <a:rPr lang="pt-BR" dirty="0" err="1"/>
              <a:t>transmissions</a:t>
            </a:r>
            <a:r>
              <a:rPr lang="pt-BR" dirty="0"/>
              <a:t> (259), </a:t>
            </a:r>
          </a:p>
          <a:p>
            <a:r>
              <a:rPr lang="pt-BR" dirty="0" err="1"/>
              <a:t>Conclusion</a:t>
            </a:r>
            <a:r>
              <a:rPr lang="pt-BR" dirty="0"/>
              <a:t> (262). </a:t>
            </a:r>
          </a:p>
          <a:p>
            <a:endParaRPr lang="pt-BR" dirty="0"/>
          </a:p>
          <a:p>
            <a:pPr marL="0" indent="0">
              <a:buNone/>
            </a:pPr>
            <a:r>
              <a:rPr lang="pt-BR" b="1" dirty="0"/>
              <a:t>11.2. La pratique de </a:t>
            </a:r>
            <a:r>
              <a:rPr lang="pt-BR" b="1" dirty="0" err="1"/>
              <a:t>l'accompagnement</a:t>
            </a:r>
            <a:endParaRPr lang="pt-BR" dirty="0"/>
          </a:p>
          <a:p>
            <a:r>
              <a:rPr lang="pt-BR" dirty="0" err="1"/>
              <a:t>Coniment</a:t>
            </a:r>
            <a:r>
              <a:rPr lang="pt-BR" dirty="0"/>
              <a:t> se </a:t>
            </a:r>
            <a:r>
              <a:rPr lang="pt-BR" dirty="0" err="1"/>
              <a:t>préparer</a:t>
            </a:r>
            <a:r>
              <a:rPr lang="pt-BR" dirty="0"/>
              <a:t> à </a:t>
            </a:r>
            <a:r>
              <a:rPr lang="pt-BR" dirty="0" err="1"/>
              <a:t>l'inconnu</a:t>
            </a:r>
            <a:r>
              <a:rPr lang="pt-BR" dirty="0"/>
              <a:t>? (263), </a:t>
            </a:r>
          </a:p>
          <a:p>
            <a:r>
              <a:rPr lang="pt-BR" dirty="0" err="1"/>
              <a:t>Neuf</a:t>
            </a:r>
            <a:r>
              <a:rPr lang="pt-BR" dirty="0"/>
              <a:t> mois </a:t>
            </a:r>
            <a:r>
              <a:rPr lang="pt-BR" dirty="0" err="1"/>
              <a:t>pour</a:t>
            </a:r>
            <a:r>
              <a:rPr lang="pt-BR" dirty="0"/>
              <a:t> </a:t>
            </a:r>
            <a:r>
              <a:rPr lang="pt-BR" dirty="0" err="1"/>
              <a:t>cheminer</a:t>
            </a:r>
            <a:r>
              <a:rPr lang="pt-BR" dirty="0"/>
              <a:t> : </a:t>
            </a:r>
            <a:r>
              <a:rPr lang="pt-BR" dirty="0" err="1"/>
              <a:t>le</a:t>
            </a:r>
            <a:r>
              <a:rPr lang="pt-BR" dirty="0"/>
              <a:t> </a:t>
            </a:r>
            <a:r>
              <a:rPr lang="pt-BR" dirty="0" err="1"/>
              <a:t>temps</a:t>
            </a:r>
            <a:r>
              <a:rPr lang="pt-BR" dirty="0"/>
              <a:t> de </a:t>
            </a:r>
            <a:r>
              <a:rPr lang="pt-BR" dirty="0" err="1"/>
              <a:t>la</a:t>
            </a:r>
            <a:r>
              <a:rPr lang="pt-BR" dirty="0"/>
              <a:t> </a:t>
            </a:r>
            <a:r>
              <a:rPr lang="pt-BR" dirty="0" err="1"/>
              <a:t>gestation</a:t>
            </a:r>
            <a:r>
              <a:rPr lang="pt-BR" dirty="0"/>
              <a:t> (267), </a:t>
            </a:r>
          </a:p>
          <a:p>
            <a:r>
              <a:rPr lang="pt-BR" dirty="0" err="1"/>
              <a:t>L'accouchement</a:t>
            </a:r>
            <a:r>
              <a:rPr lang="pt-BR" dirty="0"/>
              <a:t> </a:t>
            </a:r>
            <a:r>
              <a:rPr lang="pt-BR" dirty="0" err="1"/>
              <a:t>comme</a:t>
            </a:r>
            <a:r>
              <a:rPr lang="pt-BR" dirty="0"/>
              <a:t> </a:t>
            </a:r>
            <a:r>
              <a:rPr lang="pt-BR" dirty="0" err="1"/>
              <a:t>phénomène</a:t>
            </a:r>
            <a:r>
              <a:rPr lang="pt-BR" dirty="0"/>
              <a:t> </a:t>
            </a:r>
            <a:r>
              <a:rPr lang="pt-BR" dirty="0" err="1"/>
              <a:t>somatopsychique</a:t>
            </a:r>
            <a:r>
              <a:rPr lang="pt-BR" dirty="0"/>
              <a:t> : </a:t>
            </a:r>
            <a:r>
              <a:rPr lang="pt-BR" dirty="0" err="1"/>
              <a:t>mettre</a:t>
            </a:r>
            <a:r>
              <a:rPr lang="pt-BR" dirty="0"/>
              <a:t> </a:t>
            </a:r>
            <a:r>
              <a:rPr lang="pt-BR" dirty="0" err="1"/>
              <a:t>au</a:t>
            </a:r>
            <a:r>
              <a:rPr lang="pt-BR" dirty="0"/>
              <a:t> monde (269), </a:t>
            </a:r>
          </a:p>
          <a:p>
            <a:r>
              <a:rPr lang="pt-BR" dirty="0"/>
              <a:t>Le </a:t>
            </a:r>
            <a:r>
              <a:rPr lang="pt-BR" dirty="0" err="1"/>
              <a:t>temps</a:t>
            </a:r>
            <a:r>
              <a:rPr lang="pt-BR" dirty="0"/>
              <a:t> </a:t>
            </a:r>
            <a:r>
              <a:rPr lang="pt-BR" dirty="0" err="1"/>
              <a:t>des</a:t>
            </a:r>
            <a:r>
              <a:rPr lang="pt-BR" dirty="0"/>
              <a:t> </a:t>
            </a:r>
            <a:r>
              <a:rPr lang="pt-BR" dirty="0" err="1"/>
              <a:t>bouleversements</a:t>
            </a:r>
            <a:r>
              <a:rPr lang="pt-BR" dirty="0"/>
              <a:t> et </a:t>
            </a:r>
            <a:r>
              <a:rPr lang="pt-BR" dirty="0" err="1"/>
              <a:t>le</a:t>
            </a:r>
            <a:r>
              <a:rPr lang="pt-BR" dirty="0"/>
              <a:t> </a:t>
            </a:r>
            <a:r>
              <a:rPr lang="pt-BR" dirty="0" err="1"/>
              <a:t>temps</a:t>
            </a:r>
            <a:r>
              <a:rPr lang="pt-BR" dirty="0"/>
              <a:t> </a:t>
            </a:r>
            <a:r>
              <a:rPr lang="pt-BR" dirty="0" err="1"/>
              <a:t>des</a:t>
            </a:r>
            <a:r>
              <a:rPr lang="pt-BR" dirty="0"/>
              <a:t> </a:t>
            </a:r>
            <a:r>
              <a:rPr lang="pt-BR" dirty="0" err="1"/>
              <a:t>compromis</a:t>
            </a:r>
            <a:r>
              <a:rPr lang="pt-BR" dirty="0"/>
              <a:t> : </a:t>
            </a:r>
            <a:r>
              <a:rPr lang="pt-BR" dirty="0" err="1"/>
              <a:t>la</a:t>
            </a:r>
            <a:r>
              <a:rPr lang="pt-BR" dirty="0"/>
              <a:t> </a:t>
            </a:r>
            <a:r>
              <a:rPr lang="pt-BR" dirty="0" err="1"/>
              <a:t>période</a:t>
            </a:r>
            <a:r>
              <a:rPr lang="pt-BR" dirty="0"/>
              <a:t> </a:t>
            </a:r>
            <a:r>
              <a:rPr lang="pt-BR" dirty="0" err="1"/>
              <a:t>postnatale</a:t>
            </a:r>
            <a:r>
              <a:rPr lang="pt-BR" dirty="0"/>
              <a:t> (274), </a:t>
            </a:r>
          </a:p>
          <a:p>
            <a:r>
              <a:rPr lang="pt-BR" dirty="0" err="1"/>
              <a:t>Illustration</a:t>
            </a:r>
            <a:r>
              <a:rPr lang="pt-BR" dirty="0"/>
              <a:t> clinique : Lilia, lê </a:t>
            </a:r>
            <a:r>
              <a:rPr lang="pt-BR" dirty="0" err="1"/>
              <a:t>deuxième</a:t>
            </a:r>
            <a:r>
              <a:rPr lang="pt-BR" dirty="0"/>
              <a:t> </a:t>
            </a:r>
            <a:r>
              <a:rPr lang="pt-BR" dirty="0" err="1"/>
              <a:t>voyage</a:t>
            </a:r>
            <a:r>
              <a:rPr lang="pt-BR" dirty="0"/>
              <a:t> (282). </a:t>
            </a:r>
          </a:p>
          <a:p>
            <a:endParaRPr lang="pt-BR" dirty="0"/>
          </a:p>
        </p:txBody>
      </p:sp>
      <p:sp>
        <p:nvSpPr>
          <p:cNvPr id="4" name="Espaço Reservado para Número de Slide 3">
            <a:extLst>
              <a:ext uri="{FF2B5EF4-FFF2-40B4-BE49-F238E27FC236}">
                <a16:creationId xmlns:a16="http://schemas.microsoft.com/office/drawing/2014/main" id="{269EEAC9-24D5-B843-A32D-FFB33D3907C3}"/>
              </a:ext>
            </a:extLst>
          </p:cNvPr>
          <p:cNvSpPr>
            <a:spLocks noGrp="1"/>
          </p:cNvSpPr>
          <p:nvPr>
            <p:ph type="sldNum" sz="quarter" idx="12"/>
          </p:nvPr>
        </p:nvSpPr>
        <p:spPr/>
        <p:txBody>
          <a:bodyPr/>
          <a:lstStyle/>
          <a:p>
            <a:fld id="{6C7ABB0B-BF14-6745-8341-D4BE7FE0EE7F}" type="slidenum">
              <a:rPr lang="pt-BR" smtClean="0"/>
              <a:t>33</a:t>
            </a:fld>
            <a:endParaRPr lang="pt-BR"/>
          </a:p>
        </p:txBody>
      </p:sp>
    </p:spTree>
    <p:extLst>
      <p:ext uri="{BB962C8B-B14F-4D97-AF65-F5344CB8AC3E}">
        <p14:creationId xmlns:p14="http://schemas.microsoft.com/office/powerpoint/2010/main" val="318756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65652-81F7-C04A-A0E6-6F64D6C53D3D}"/>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331E1FDE-50BD-1E40-ADC9-CB9F5E93FB02}"/>
              </a:ext>
            </a:extLst>
          </p:cNvPr>
          <p:cNvSpPr>
            <a:spLocks noGrp="1"/>
          </p:cNvSpPr>
          <p:nvPr>
            <p:ph idx="1"/>
          </p:nvPr>
        </p:nvSpPr>
        <p:spPr/>
        <p:txBody>
          <a:bodyPr>
            <a:normAutofit fontScale="77500" lnSpcReduction="20000"/>
          </a:bodyPr>
          <a:lstStyle/>
          <a:p>
            <a:pPr marL="0" indent="0">
              <a:buNone/>
            </a:pPr>
            <a:r>
              <a:rPr lang="en-US" b="1" dirty="0"/>
              <a:t>CHAPITRE 12. DEVENIR ET RESTER SOIGNANT DU PÉRINATAL (</a:t>
            </a:r>
            <a:r>
              <a:rPr lang="en-US" i="1" dirty="0"/>
              <a:t>Sylvain </a:t>
            </a:r>
            <a:r>
              <a:rPr lang="en-US" i="1" dirty="0" err="1"/>
              <a:t>Missonnier</a:t>
            </a:r>
            <a:r>
              <a:rPr lang="en-US" dirty="0"/>
              <a:t>) </a:t>
            </a:r>
            <a:endParaRPr lang="pt-BR" dirty="0"/>
          </a:p>
          <a:p>
            <a:r>
              <a:rPr lang="en-US" dirty="0" err="1"/>
              <a:t>Singularités</a:t>
            </a:r>
            <a:r>
              <a:rPr lang="en-US" dirty="0"/>
              <a:t> du travail </a:t>
            </a:r>
            <a:r>
              <a:rPr lang="en-US" dirty="0" err="1"/>
              <a:t>en</a:t>
            </a:r>
            <a:r>
              <a:rPr lang="en-US" dirty="0"/>
              <a:t> </a:t>
            </a:r>
            <a:r>
              <a:rPr lang="en-US" dirty="0" err="1"/>
              <a:t>périnatalité</a:t>
            </a:r>
            <a:r>
              <a:rPr lang="en-US" dirty="0"/>
              <a:t> (285), </a:t>
            </a:r>
          </a:p>
          <a:p>
            <a:r>
              <a:rPr lang="en-US" dirty="0" err="1"/>
              <a:t>L'identité</a:t>
            </a:r>
            <a:r>
              <a:rPr lang="en-US" dirty="0"/>
              <a:t> narrative (287), </a:t>
            </a:r>
          </a:p>
          <a:p>
            <a:r>
              <a:rPr lang="en-US" dirty="0"/>
              <a:t>Le </a:t>
            </a:r>
            <a:r>
              <a:rPr lang="en-US" dirty="0" err="1"/>
              <a:t>groupe</a:t>
            </a:r>
            <a:r>
              <a:rPr lang="en-US" dirty="0"/>
              <a:t> Balint : «un </a:t>
            </a:r>
            <a:r>
              <a:rPr lang="en-US" dirty="0" err="1"/>
              <a:t>changement</a:t>
            </a:r>
            <a:r>
              <a:rPr lang="en-US" dirty="0"/>
              <a:t> </a:t>
            </a:r>
            <a:r>
              <a:rPr lang="en-US" dirty="0" err="1"/>
              <a:t>limité</a:t>
            </a:r>
            <a:r>
              <a:rPr lang="en-US" dirty="0"/>
              <a:t> </a:t>
            </a:r>
            <a:r>
              <a:rPr lang="en-US" dirty="0" err="1"/>
              <a:t>quoique</a:t>
            </a:r>
            <a:r>
              <a:rPr lang="en-US" dirty="0"/>
              <a:t> </a:t>
            </a:r>
            <a:r>
              <a:rPr lang="en-US" dirty="0" err="1"/>
              <a:t>considérable</a:t>
            </a:r>
            <a:r>
              <a:rPr lang="en-US" dirty="0"/>
              <a:t>» (Balint, 1986) (289), </a:t>
            </a:r>
          </a:p>
          <a:p>
            <a:r>
              <a:rPr lang="en-US" dirty="0"/>
              <a:t>La formation </a:t>
            </a:r>
            <a:r>
              <a:rPr lang="en-US" dirty="0" err="1"/>
              <a:t>en</a:t>
            </a:r>
            <a:r>
              <a:rPr lang="en-US" dirty="0"/>
              <a:t> </a:t>
            </a:r>
            <a:r>
              <a:rPr lang="en-US" dirty="0" err="1"/>
              <a:t>réseau</a:t>
            </a:r>
            <a:r>
              <a:rPr lang="en-US" dirty="0"/>
              <a:t> : entre </a:t>
            </a:r>
            <a:r>
              <a:rPr lang="en-US" dirty="0" err="1"/>
              <a:t>schéma</a:t>
            </a:r>
            <a:r>
              <a:rPr lang="en-US" dirty="0"/>
              <a:t> initial et </a:t>
            </a:r>
            <a:r>
              <a:rPr lang="en-US" dirty="0" err="1"/>
              <a:t>groupe</a:t>
            </a:r>
            <a:r>
              <a:rPr lang="en-US" dirty="0"/>
              <a:t> Balint </a:t>
            </a:r>
            <a:r>
              <a:rPr lang="en-US" dirty="0" err="1"/>
              <a:t>reinvente</a:t>
            </a:r>
            <a:r>
              <a:rPr lang="en-US" dirty="0"/>
              <a:t> (292), </a:t>
            </a:r>
          </a:p>
          <a:p>
            <a:r>
              <a:rPr lang="en-US" dirty="0"/>
              <a:t>La place de la recherche </a:t>
            </a:r>
            <a:r>
              <a:rPr lang="en-US" dirty="0" err="1"/>
              <a:t>à</a:t>
            </a:r>
            <a:r>
              <a:rPr lang="en-US" dirty="0"/>
              <a:t> </a:t>
            </a:r>
            <a:r>
              <a:rPr lang="en-US" dirty="0" err="1"/>
              <a:t>laune</a:t>
            </a:r>
            <a:r>
              <a:rPr lang="en-US" dirty="0"/>
              <a:t> de revaluation (293), </a:t>
            </a:r>
          </a:p>
          <a:p>
            <a:r>
              <a:rPr lang="en-US" dirty="0"/>
              <a:t>Une passion </a:t>
            </a:r>
            <a:r>
              <a:rPr lang="en-US" dirty="0" err="1"/>
              <a:t>partagée</a:t>
            </a:r>
            <a:r>
              <a:rPr lang="en-US" dirty="0"/>
              <a:t> (294). </a:t>
            </a:r>
            <a:endParaRPr lang="pt-BR" dirty="0"/>
          </a:p>
          <a:p>
            <a:pPr marL="0" indent="0">
              <a:buNone/>
            </a:pPr>
            <a:r>
              <a:rPr lang="en-US" dirty="0"/>
              <a:t> </a:t>
            </a:r>
            <a:endParaRPr lang="pt-BR" dirty="0"/>
          </a:p>
          <a:p>
            <a:pPr marL="0" indent="0">
              <a:buNone/>
            </a:pPr>
            <a:r>
              <a:rPr lang="en-US" b="1" dirty="0"/>
              <a:t>CHAPITRE 13. SOUTIEN ET FORMATION DES PROFESSIONNEL(LES) DE PREMIÈRE LIGNE (</a:t>
            </a:r>
            <a:r>
              <a:rPr lang="en-US" i="1" dirty="0"/>
              <a:t>Odile Tagawa</a:t>
            </a:r>
            <a:r>
              <a:rPr lang="en-US" dirty="0"/>
              <a:t>)</a:t>
            </a:r>
            <a:endParaRPr lang="pt-BR" dirty="0"/>
          </a:p>
          <a:p>
            <a:r>
              <a:rPr lang="en-US" dirty="0"/>
              <a:t>Prendre </a:t>
            </a:r>
            <a:r>
              <a:rPr lang="en-US" dirty="0" err="1"/>
              <a:t>soin</a:t>
            </a:r>
            <a:r>
              <a:rPr lang="en-US" dirty="0"/>
              <a:t> du </a:t>
            </a:r>
            <a:r>
              <a:rPr lang="en-US" dirty="0" err="1"/>
              <a:t>professionnel</a:t>
            </a:r>
            <a:r>
              <a:rPr lang="en-US" dirty="0"/>
              <a:t> (295), </a:t>
            </a:r>
          </a:p>
          <a:p>
            <a:r>
              <a:rPr lang="en-US" dirty="0"/>
              <a:t>Conclusion (299). </a:t>
            </a:r>
            <a:endParaRPr lang="pt-BR" dirty="0"/>
          </a:p>
          <a:p>
            <a:endParaRPr lang="pt-BR" dirty="0"/>
          </a:p>
        </p:txBody>
      </p:sp>
      <p:sp>
        <p:nvSpPr>
          <p:cNvPr id="4" name="Espaço Reservado para Número de Slide 3">
            <a:extLst>
              <a:ext uri="{FF2B5EF4-FFF2-40B4-BE49-F238E27FC236}">
                <a16:creationId xmlns:a16="http://schemas.microsoft.com/office/drawing/2014/main" id="{6AEA2CC7-C232-EB4D-9F13-0FE6ECA82188}"/>
              </a:ext>
            </a:extLst>
          </p:cNvPr>
          <p:cNvSpPr>
            <a:spLocks noGrp="1"/>
          </p:cNvSpPr>
          <p:nvPr>
            <p:ph type="sldNum" sz="quarter" idx="12"/>
          </p:nvPr>
        </p:nvSpPr>
        <p:spPr/>
        <p:txBody>
          <a:bodyPr/>
          <a:lstStyle/>
          <a:p>
            <a:fld id="{6C7ABB0B-BF14-6745-8341-D4BE7FE0EE7F}" type="slidenum">
              <a:rPr lang="pt-BR" smtClean="0"/>
              <a:t>34</a:t>
            </a:fld>
            <a:endParaRPr lang="pt-BR"/>
          </a:p>
        </p:txBody>
      </p:sp>
    </p:spTree>
    <p:extLst>
      <p:ext uri="{BB962C8B-B14F-4D97-AF65-F5344CB8AC3E}">
        <p14:creationId xmlns:p14="http://schemas.microsoft.com/office/powerpoint/2010/main" val="339586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F49B1-16FB-F74C-A2F8-AD87F938003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1FFB782-B92F-FE48-B7E8-8BA43E161F5A}"/>
              </a:ext>
            </a:extLst>
          </p:cNvPr>
          <p:cNvSpPr>
            <a:spLocks noGrp="1"/>
          </p:cNvSpPr>
          <p:nvPr>
            <p:ph idx="1"/>
          </p:nvPr>
        </p:nvSpPr>
        <p:spPr/>
        <p:txBody>
          <a:bodyPr>
            <a:normAutofit fontScale="77500" lnSpcReduction="20000"/>
          </a:bodyPr>
          <a:lstStyle/>
          <a:p>
            <a:pPr marL="0" indent="0">
              <a:buNone/>
            </a:pPr>
            <a:r>
              <a:rPr lang="en-US" b="1" dirty="0"/>
              <a:t>CHAPITRE 14. L’OBSTÉTRICIEN: UNE TRAJECTOIRE (</a:t>
            </a:r>
            <a:r>
              <a:rPr lang="en-US" i="1" dirty="0"/>
              <a:t>Micheline </a:t>
            </a:r>
            <a:r>
              <a:rPr lang="en-US" i="1" dirty="0" err="1"/>
              <a:t>Blazy</a:t>
            </a:r>
            <a:r>
              <a:rPr lang="en-US" dirty="0"/>
              <a:t>)</a:t>
            </a:r>
            <a:endParaRPr lang="pt-BR" dirty="0"/>
          </a:p>
          <a:p>
            <a:r>
              <a:rPr lang="pt-BR" dirty="0"/>
              <a:t>Une </a:t>
            </a:r>
            <a:r>
              <a:rPr lang="pt-BR" dirty="0" err="1"/>
              <a:t>trajectoire</a:t>
            </a:r>
            <a:r>
              <a:rPr lang="pt-BR" dirty="0"/>
              <a:t> (301), </a:t>
            </a:r>
          </a:p>
          <a:p>
            <a:r>
              <a:rPr lang="pt-BR" dirty="0"/>
              <a:t>La </a:t>
            </a:r>
            <a:r>
              <a:rPr lang="pt-BR" dirty="0" err="1"/>
              <a:t>péridurale</a:t>
            </a:r>
            <a:r>
              <a:rPr lang="pt-BR" dirty="0"/>
              <a:t> (302), </a:t>
            </a:r>
          </a:p>
          <a:p>
            <a:r>
              <a:rPr lang="pt-BR" dirty="0" err="1"/>
              <a:t>L'échographie</a:t>
            </a:r>
            <a:r>
              <a:rPr lang="pt-BR" dirty="0"/>
              <a:t> </a:t>
            </a:r>
            <a:r>
              <a:rPr lang="pt-BR" dirty="0" err="1"/>
              <a:t>obstétricale</a:t>
            </a:r>
            <a:r>
              <a:rPr lang="pt-BR" dirty="0"/>
              <a:t>, </a:t>
            </a:r>
            <a:r>
              <a:rPr lang="pt-BR" dirty="0" err="1"/>
              <a:t>le</a:t>
            </a:r>
            <a:r>
              <a:rPr lang="pt-BR" dirty="0"/>
              <a:t> </a:t>
            </a:r>
            <a:r>
              <a:rPr lang="pt-BR" dirty="0" err="1"/>
              <a:t>diagnostic</a:t>
            </a:r>
            <a:r>
              <a:rPr lang="pt-BR" dirty="0"/>
              <a:t> </a:t>
            </a:r>
            <a:r>
              <a:rPr lang="pt-BR" dirty="0" err="1"/>
              <a:t>anténatal</a:t>
            </a:r>
            <a:r>
              <a:rPr lang="pt-BR" dirty="0"/>
              <a:t> et </a:t>
            </a:r>
            <a:r>
              <a:rPr lang="pt-BR" dirty="0" err="1"/>
              <a:t>le</a:t>
            </a:r>
            <a:r>
              <a:rPr lang="pt-BR" dirty="0"/>
              <a:t> </a:t>
            </a:r>
            <a:r>
              <a:rPr lang="pt-BR" dirty="0" err="1"/>
              <a:t>œnsentement</a:t>
            </a:r>
            <a:r>
              <a:rPr lang="pt-BR" dirty="0"/>
              <a:t> </a:t>
            </a:r>
            <a:r>
              <a:rPr lang="pt-BR" dirty="0" err="1"/>
              <a:t>éclairé</a:t>
            </a:r>
            <a:r>
              <a:rPr lang="pt-BR" dirty="0"/>
              <a:t> (303), </a:t>
            </a:r>
          </a:p>
          <a:p>
            <a:r>
              <a:rPr lang="pt-BR" dirty="0" err="1"/>
              <a:t>Interdisciplinarité</a:t>
            </a:r>
            <a:r>
              <a:rPr lang="pt-BR" dirty="0"/>
              <a:t>, </a:t>
            </a:r>
            <a:r>
              <a:rPr lang="pt-BR" dirty="0" err="1"/>
              <a:t>recherche</a:t>
            </a:r>
            <a:r>
              <a:rPr lang="pt-BR" dirty="0"/>
              <a:t> et </a:t>
            </a:r>
            <a:r>
              <a:rPr lang="pt-BR" dirty="0" err="1"/>
              <a:t>tricot</a:t>
            </a:r>
            <a:r>
              <a:rPr lang="pt-BR" dirty="0"/>
              <a:t> (306). </a:t>
            </a:r>
          </a:p>
          <a:p>
            <a:pPr marL="0" indent="0">
              <a:buNone/>
            </a:pPr>
            <a:endParaRPr lang="pt-BR" dirty="0"/>
          </a:p>
          <a:p>
            <a:r>
              <a:rPr lang="en-US" b="1" dirty="0"/>
              <a:t>CHAPITRE 15. LE PÉDIATRE... PSYCHOSOMATICIEN (</a:t>
            </a:r>
            <a:r>
              <a:rPr lang="en-US" dirty="0"/>
              <a:t>Nathalie </a:t>
            </a:r>
            <a:r>
              <a:rPr lang="en-US" dirty="0" err="1"/>
              <a:t>Boige</a:t>
            </a:r>
            <a:r>
              <a:rPr lang="en-US" dirty="0"/>
              <a:t> )</a:t>
            </a:r>
            <a:endParaRPr lang="pt-BR" dirty="0"/>
          </a:p>
          <a:p>
            <a:r>
              <a:rPr lang="pt-BR" dirty="0" err="1"/>
              <a:t>Pourquoi</a:t>
            </a:r>
            <a:r>
              <a:rPr lang="pt-BR" dirty="0"/>
              <a:t> </a:t>
            </a:r>
            <a:r>
              <a:rPr lang="pt-BR" dirty="0" err="1"/>
              <a:t>la</a:t>
            </a:r>
            <a:r>
              <a:rPr lang="pt-BR" dirty="0"/>
              <a:t> </a:t>
            </a:r>
            <a:r>
              <a:rPr lang="pt-BR" dirty="0" err="1"/>
              <a:t>présence</a:t>
            </a:r>
            <a:r>
              <a:rPr lang="pt-BR" dirty="0"/>
              <a:t> d'</a:t>
            </a:r>
            <a:r>
              <a:rPr lang="pt-BR" dirty="0" err="1"/>
              <a:t>un</a:t>
            </a:r>
            <a:r>
              <a:rPr lang="pt-BR" dirty="0"/>
              <a:t> </a:t>
            </a:r>
            <a:r>
              <a:rPr lang="pt-BR" dirty="0" err="1"/>
              <a:t>pédiatre</a:t>
            </a:r>
            <a:r>
              <a:rPr lang="pt-BR" dirty="0"/>
              <a:t> </a:t>
            </a:r>
            <a:r>
              <a:rPr lang="pt-BR" dirty="0" err="1"/>
              <a:t>dans</a:t>
            </a:r>
            <a:r>
              <a:rPr lang="pt-BR" dirty="0"/>
              <a:t> </a:t>
            </a:r>
            <a:r>
              <a:rPr lang="pt-BR" dirty="0" err="1"/>
              <a:t>un</a:t>
            </a:r>
            <a:r>
              <a:rPr lang="pt-BR" dirty="0"/>
              <a:t> </a:t>
            </a:r>
            <a:r>
              <a:rPr lang="pt-BR" dirty="0" err="1"/>
              <a:t>manuel</a:t>
            </a:r>
            <a:r>
              <a:rPr lang="pt-BR" dirty="0"/>
              <a:t> de </a:t>
            </a:r>
            <a:r>
              <a:rPr lang="pt-BR" dirty="0" err="1"/>
              <a:t>psychologie</a:t>
            </a:r>
            <a:r>
              <a:rPr lang="pt-BR" dirty="0"/>
              <a:t> clinique </a:t>
            </a:r>
            <a:r>
              <a:rPr lang="pt-BR" dirty="0" err="1"/>
              <a:t>périnatale</a:t>
            </a:r>
            <a:r>
              <a:rPr lang="pt-BR" dirty="0"/>
              <a:t>? </a:t>
            </a:r>
            <a:r>
              <a:rPr lang="pt-BR" dirty="0" err="1"/>
              <a:t>Quels</a:t>
            </a:r>
            <a:r>
              <a:rPr lang="pt-BR" dirty="0"/>
              <a:t> </a:t>
            </a:r>
            <a:r>
              <a:rPr lang="pt-BR" dirty="0" err="1"/>
              <a:t>sont</a:t>
            </a:r>
            <a:r>
              <a:rPr lang="pt-BR" dirty="0"/>
              <a:t> </a:t>
            </a:r>
            <a:r>
              <a:rPr lang="pt-BR" dirty="0" err="1"/>
              <a:t>sa</a:t>
            </a:r>
            <a:r>
              <a:rPr lang="pt-BR" dirty="0"/>
              <a:t> </a:t>
            </a:r>
            <a:r>
              <a:rPr lang="pt-BR" dirty="0" err="1"/>
              <a:t>place</a:t>
            </a:r>
            <a:r>
              <a:rPr lang="pt-BR" dirty="0"/>
              <a:t>, </a:t>
            </a:r>
            <a:r>
              <a:rPr lang="pt-BR" dirty="0" err="1"/>
              <a:t>ses</a:t>
            </a:r>
            <a:r>
              <a:rPr lang="pt-BR" dirty="0"/>
              <a:t> registres d'</a:t>
            </a:r>
            <a:r>
              <a:rPr lang="pt-BR" dirty="0" err="1"/>
              <a:t>intervention</a:t>
            </a:r>
            <a:r>
              <a:rPr lang="pt-BR" dirty="0"/>
              <a:t> ? (313), </a:t>
            </a:r>
          </a:p>
          <a:p>
            <a:r>
              <a:rPr lang="pt-BR" dirty="0" err="1"/>
              <a:t>Modalites</a:t>
            </a:r>
            <a:r>
              <a:rPr lang="pt-BR" dirty="0"/>
              <a:t> d'</a:t>
            </a:r>
            <a:r>
              <a:rPr lang="pt-BR" dirty="0" err="1"/>
              <a:t>intervenuon</a:t>
            </a:r>
            <a:r>
              <a:rPr lang="pt-BR" dirty="0"/>
              <a:t> </a:t>
            </a:r>
            <a:r>
              <a:rPr lang="pt-BR" dirty="0" err="1"/>
              <a:t>dans</a:t>
            </a:r>
            <a:r>
              <a:rPr lang="pt-BR" dirty="0"/>
              <a:t> </a:t>
            </a:r>
            <a:r>
              <a:rPr lang="pt-BR" dirty="0" err="1"/>
              <a:t>les</a:t>
            </a:r>
            <a:r>
              <a:rPr lang="pt-BR" dirty="0"/>
              <a:t> </a:t>
            </a:r>
            <a:r>
              <a:rPr lang="pt-BR" dirty="0" err="1"/>
              <a:t>différents</a:t>
            </a:r>
            <a:r>
              <a:rPr lang="pt-BR" dirty="0"/>
              <a:t> </a:t>
            </a:r>
            <a:r>
              <a:rPr lang="pt-BR" dirty="0" err="1"/>
              <a:t>cadres</a:t>
            </a:r>
            <a:r>
              <a:rPr lang="pt-BR" dirty="0"/>
              <a:t> </a:t>
            </a:r>
            <a:r>
              <a:rPr lang="pt-BR" dirty="0" err="1"/>
              <a:t>durant</a:t>
            </a:r>
            <a:r>
              <a:rPr lang="pt-BR" dirty="0"/>
              <a:t> </a:t>
            </a:r>
            <a:r>
              <a:rPr lang="pt-BR" dirty="0" err="1"/>
              <a:t>la</a:t>
            </a:r>
            <a:r>
              <a:rPr lang="pt-BR" dirty="0"/>
              <a:t> </a:t>
            </a:r>
            <a:r>
              <a:rPr lang="pt-BR" dirty="0" err="1"/>
              <a:t>période</a:t>
            </a:r>
            <a:r>
              <a:rPr lang="pt-BR" dirty="0"/>
              <a:t> </a:t>
            </a:r>
            <a:r>
              <a:rPr lang="pt-BR" dirty="0" err="1"/>
              <a:t>périnatale</a:t>
            </a:r>
            <a:r>
              <a:rPr lang="pt-BR" dirty="0"/>
              <a:t> (315), </a:t>
            </a:r>
          </a:p>
          <a:p>
            <a:r>
              <a:rPr lang="pt-BR" dirty="0" err="1"/>
              <a:t>Un</a:t>
            </a:r>
            <a:r>
              <a:rPr lang="pt-BR" dirty="0"/>
              <a:t> exemple </a:t>
            </a:r>
            <a:r>
              <a:rPr lang="pt-BR" dirty="0" err="1"/>
              <a:t>emblématique</a:t>
            </a:r>
            <a:r>
              <a:rPr lang="pt-BR" dirty="0"/>
              <a:t> : </a:t>
            </a:r>
            <a:r>
              <a:rPr lang="pt-BR" dirty="0" err="1"/>
              <a:t>la</a:t>
            </a:r>
            <a:r>
              <a:rPr lang="pt-BR" dirty="0"/>
              <a:t> </a:t>
            </a:r>
            <a:r>
              <a:rPr lang="pt-BR" dirty="0" err="1"/>
              <a:t>consultation</a:t>
            </a:r>
            <a:r>
              <a:rPr lang="pt-BR" dirty="0"/>
              <a:t> de </a:t>
            </a:r>
            <a:r>
              <a:rPr lang="pt-BR" dirty="0" err="1"/>
              <a:t>gastro-pédiatrie</a:t>
            </a:r>
            <a:r>
              <a:rPr lang="pt-BR" dirty="0"/>
              <a:t> </a:t>
            </a:r>
            <a:r>
              <a:rPr lang="pt-BR" dirty="0" err="1"/>
              <a:t>psychosomatique</a:t>
            </a:r>
            <a:r>
              <a:rPr lang="pt-BR" dirty="0"/>
              <a:t> </a:t>
            </a:r>
            <a:r>
              <a:rPr lang="pt-BR" dirty="0" err="1"/>
              <a:t>précoce</a:t>
            </a:r>
            <a:r>
              <a:rPr lang="pt-BR" dirty="0"/>
              <a:t> ou </a:t>
            </a:r>
            <a:r>
              <a:rPr lang="pt-BR" dirty="0" err="1"/>
              <a:t>comment</a:t>
            </a:r>
            <a:r>
              <a:rPr lang="pt-BR" dirty="0"/>
              <a:t> </a:t>
            </a:r>
            <a:r>
              <a:rPr lang="pt-BR" dirty="0" err="1"/>
              <a:t>tricoter</a:t>
            </a:r>
            <a:r>
              <a:rPr lang="pt-BR" dirty="0"/>
              <a:t> </a:t>
            </a:r>
            <a:r>
              <a:rPr lang="pt-BR" dirty="0" err="1"/>
              <a:t>pédiatrie</a:t>
            </a:r>
            <a:r>
              <a:rPr lang="pt-BR" dirty="0"/>
              <a:t> et </a:t>
            </a:r>
            <a:r>
              <a:rPr lang="pt-BR" dirty="0" err="1"/>
              <a:t>psychanalyse</a:t>
            </a:r>
            <a:r>
              <a:rPr lang="pt-BR" dirty="0"/>
              <a:t> </a:t>
            </a:r>
            <a:r>
              <a:rPr lang="pt-BR" dirty="0" err="1"/>
              <a:t>dans</a:t>
            </a:r>
            <a:r>
              <a:rPr lang="pt-BR" dirty="0"/>
              <a:t> </a:t>
            </a:r>
            <a:r>
              <a:rPr lang="pt-BR" dirty="0" err="1"/>
              <a:t>le</a:t>
            </a:r>
            <a:r>
              <a:rPr lang="pt-BR" dirty="0"/>
              <a:t> </a:t>
            </a:r>
            <a:r>
              <a:rPr lang="pt-BR" dirty="0" err="1"/>
              <a:t>soin</a:t>
            </a:r>
            <a:r>
              <a:rPr lang="pt-BR" dirty="0"/>
              <a:t> </a:t>
            </a:r>
            <a:r>
              <a:rPr lang="pt-BR" dirty="0" err="1"/>
              <a:t>périnatal</a:t>
            </a:r>
            <a:r>
              <a:rPr lang="pt-BR" dirty="0"/>
              <a:t> (317). </a:t>
            </a:r>
          </a:p>
          <a:p>
            <a:endParaRPr lang="pt-BR" dirty="0"/>
          </a:p>
        </p:txBody>
      </p:sp>
      <p:sp>
        <p:nvSpPr>
          <p:cNvPr id="4" name="Espaço Reservado para Número de Slide 3">
            <a:extLst>
              <a:ext uri="{FF2B5EF4-FFF2-40B4-BE49-F238E27FC236}">
                <a16:creationId xmlns:a16="http://schemas.microsoft.com/office/drawing/2014/main" id="{6542C73B-E396-9A43-BD9A-C86F0D84DDDF}"/>
              </a:ext>
            </a:extLst>
          </p:cNvPr>
          <p:cNvSpPr>
            <a:spLocks noGrp="1"/>
          </p:cNvSpPr>
          <p:nvPr>
            <p:ph type="sldNum" sz="quarter" idx="12"/>
          </p:nvPr>
        </p:nvSpPr>
        <p:spPr/>
        <p:txBody>
          <a:bodyPr/>
          <a:lstStyle/>
          <a:p>
            <a:fld id="{6C7ABB0B-BF14-6745-8341-D4BE7FE0EE7F}" type="slidenum">
              <a:rPr lang="pt-BR" smtClean="0"/>
              <a:t>35</a:t>
            </a:fld>
            <a:endParaRPr lang="pt-BR"/>
          </a:p>
        </p:txBody>
      </p:sp>
    </p:spTree>
    <p:extLst>
      <p:ext uri="{BB962C8B-B14F-4D97-AF65-F5344CB8AC3E}">
        <p14:creationId xmlns:p14="http://schemas.microsoft.com/office/powerpoint/2010/main" val="2211051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DE024-DFD1-7A49-9197-EA9CCF0FA9A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2B3BA5-C08E-EF4B-B1E4-1C1472FE6080}"/>
              </a:ext>
            </a:extLst>
          </p:cNvPr>
          <p:cNvSpPr>
            <a:spLocks noGrp="1"/>
          </p:cNvSpPr>
          <p:nvPr>
            <p:ph idx="1"/>
          </p:nvPr>
        </p:nvSpPr>
        <p:spPr/>
        <p:txBody>
          <a:bodyPr/>
          <a:lstStyle/>
          <a:p>
            <a:pPr marL="0" indent="0">
              <a:buNone/>
            </a:pPr>
            <a:r>
              <a:rPr lang="pt-BR" b="1" dirty="0"/>
              <a:t>CHAPITRE 16. LE PSYCHIATRE D’ENFANT ET D’ADULTE (</a:t>
            </a:r>
            <a:r>
              <a:rPr lang="pt-BR" i="1" dirty="0" err="1"/>
              <a:t>Nathalie</a:t>
            </a:r>
            <a:r>
              <a:rPr lang="pt-BR" i="1" dirty="0"/>
              <a:t> </a:t>
            </a:r>
            <a:r>
              <a:rPr lang="pt-BR" i="1" dirty="0" err="1"/>
              <a:t>Presme</a:t>
            </a:r>
            <a:r>
              <a:rPr lang="pt-BR" i="1" dirty="0"/>
              <a:t>)</a:t>
            </a:r>
            <a:endParaRPr lang="pt-BR" dirty="0"/>
          </a:p>
          <a:p>
            <a:r>
              <a:rPr lang="pt-BR" dirty="0" err="1"/>
              <a:t>Cursus</a:t>
            </a:r>
            <a:r>
              <a:rPr lang="pt-BR" dirty="0"/>
              <a:t> </a:t>
            </a:r>
            <a:r>
              <a:rPr lang="pt-BR" dirty="0" err="1"/>
              <a:t>académique</a:t>
            </a:r>
            <a:r>
              <a:rPr lang="pt-BR" dirty="0"/>
              <a:t> et </a:t>
            </a:r>
            <a:r>
              <a:rPr lang="pt-BR" dirty="0" err="1"/>
              <a:t>trajectoire</a:t>
            </a:r>
            <a:r>
              <a:rPr lang="pt-BR" dirty="0"/>
              <a:t> </a:t>
            </a:r>
            <a:r>
              <a:rPr lang="pt-BR" dirty="0" err="1"/>
              <a:t>professionnelle</a:t>
            </a:r>
            <a:r>
              <a:rPr lang="pt-BR" dirty="0"/>
              <a:t> (329), </a:t>
            </a:r>
          </a:p>
          <a:p>
            <a:r>
              <a:rPr lang="pt-BR" dirty="0" err="1"/>
              <a:t>Fragments</a:t>
            </a:r>
            <a:r>
              <a:rPr lang="pt-BR" dirty="0"/>
              <a:t> cliniques </a:t>
            </a:r>
            <a:r>
              <a:rPr lang="pt-BR" dirty="0" err="1"/>
              <a:t>du</a:t>
            </a:r>
            <a:r>
              <a:rPr lang="pt-BR" dirty="0"/>
              <a:t> </a:t>
            </a:r>
            <a:r>
              <a:rPr lang="pt-BR" dirty="0" err="1"/>
              <a:t>quotidien</a:t>
            </a:r>
            <a:r>
              <a:rPr lang="pt-BR" dirty="0"/>
              <a:t> </a:t>
            </a:r>
            <a:r>
              <a:rPr lang="pt-BR" dirty="0" err="1"/>
              <a:t>en</a:t>
            </a:r>
            <a:r>
              <a:rPr lang="pt-BR" dirty="0"/>
              <a:t> </a:t>
            </a:r>
            <a:r>
              <a:rPr lang="pt-BR" dirty="0" err="1"/>
              <a:t>maternite</a:t>
            </a:r>
            <a:r>
              <a:rPr lang="pt-BR" dirty="0"/>
              <a:t> (332), </a:t>
            </a:r>
          </a:p>
          <a:p>
            <a:r>
              <a:rPr lang="pt-BR" dirty="0" err="1"/>
              <a:t>Évolution</a:t>
            </a:r>
            <a:r>
              <a:rPr lang="pt-BR" dirty="0"/>
              <a:t> de </a:t>
            </a:r>
            <a:r>
              <a:rPr lang="pt-BR" dirty="0" err="1"/>
              <a:t>cette</a:t>
            </a:r>
            <a:r>
              <a:rPr lang="pt-BR" dirty="0"/>
              <a:t> pratique de </a:t>
            </a:r>
            <a:r>
              <a:rPr lang="pt-BR" dirty="0" err="1"/>
              <a:t>psychiatrie</a:t>
            </a:r>
            <a:r>
              <a:rPr lang="pt-BR" dirty="0"/>
              <a:t> de </a:t>
            </a:r>
            <a:r>
              <a:rPr lang="pt-BR" dirty="0" err="1"/>
              <a:t>liaison</a:t>
            </a:r>
            <a:r>
              <a:rPr lang="pt-BR" dirty="0"/>
              <a:t> et perspectives d'</a:t>
            </a:r>
            <a:r>
              <a:rPr lang="pt-BR" dirty="0" err="1"/>
              <a:t>avenir</a:t>
            </a:r>
            <a:r>
              <a:rPr lang="pt-BR" dirty="0"/>
              <a:t> (337). </a:t>
            </a:r>
          </a:p>
          <a:p>
            <a:endParaRPr lang="pt-BR" dirty="0"/>
          </a:p>
        </p:txBody>
      </p:sp>
      <p:sp>
        <p:nvSpPr>
          <p:cNvPr id="4" name="Espaço Reservado para Número de Slide 3">
            <a:extLst>
              <a:ext uri="{FF2B5EF4-FFF2-40B4-BE49-F238E27FC236}">
                <a16:creationId xmlns:a16="http://schemas.microsoft.com/office/drawing/2014/main" id="{F450064C-763B-BA40-965A-369B7C024AFF}"/>
              </a:ext>
            </a:extLst>
          </p:cNvPr>
          <p:cNvSpPr>
            <a:spLocks noGrp="1"/>
          </p:cNvSpPr>
          <p:nvPr>
            <p:ph type="sldNum" sz="quarter" idx="12"/>
          </p:nvPr>
        </p:nvSpPr>
        <p:spPr/>
        <p:txBody>
          <a:bodyPr/>
          <a:lstStyle/>
          <a:p>
            <a:fld id="{6C7ABB0B-BF14-6745-8341-D4BE7FE0EE7F}" type="slidenum">
              <a:rPr lang="pt-BR" smtClean="0"/>
              <a:t>36</a:t>
            </a:fld>
            <a:endParaRPr lang="pt-BR"/>
          </a:p>
        </p:txBody>
      </p:sp>
    </p:spTree>
    <p:extLst>
      <p:ext uri="{BB962C8B-B14F-4D97-AF65-F5344CB8AC3E}">
        <p14:creationId xmlns:p14="http://schemas.microsoft.com/office/powerpoint/2010/main" val="1246917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136ADF-0A0E-4348-BD7C-256098C2685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62E02-C197-A949-AC60-D5DCC547C4FA}"/>
              </a:ext>
            </a:extLst>
          </p:cNvPr>
          <p:cNvSpPr>
            <a:spLocks noGrp="1"/>
          </p:cNvSpPr>
          <p:nvPr>
            <p:ph idx="1"/>
          </p:nvPr>
        </p:nvSpPr>
        <p:spPr/>
        <p:txBody>
          <a:bodyPr>
            <a:normAutofit fontScale="92500" lnSpcReduction="10000"/>
          </a:bodyPr>
          <a:lstStyle/>
          <a:p>
            <a:pPr marL="0" indent="0">
              <a:buNone/>
            </a:pPr>
            <a:r>
              <a:rPr lang="en-US" b="1" dirty="0"/>
              <a:t>CHAPITRE 17. LE PSYCHOLOGUE CLINICIEN PÉRINATAL (</a:t>
            </a:r>
            <a:r>
              <a:rPr lang="en-US" i="1" dirty="0"/>
              <a:t>Sylvain </a:t>
            </a:r>
            <a:r>
              <a:rPr lang="en-US" i="1" dirty="0" err="1"/>
              <a:t>Missonnier</a:t>
            </a:r>
            <a:r>
              <a:rPr lang="en-US" i="1" dirty="0"/>
              <a:t> </a:t>
            </a:r>
            <a:r>
              <a:rPr lang="en-US" dirty="0"/>
              <a:t>)</a:t>
            </a:r>
            <a:endParaRPr lang="pt-BR" dirty="0"/>
          </a:p>
          <a:p>
            <a:r>
              <a:rPr lang="en-US" dirty="0"/>
              <a:t>Une </a:t>
            </a:r>
            <a:r>
              <a:rPr lang="en-US" dirty="0" err="1"/>
              <a:t>découverte</a:t>
            </a:r>
            <a:r>
              <a:rPr lang="en-US" dirty="0"/>
              <a:t> progressive du “premier </a:t>
            </a:r>
            <a:r>
              <a:rPr lang="en-US" dirty="0" err="1"/>
              <a:t>chapître</a:t>
            </a:r>
            <a:r>
              <a:rPr lang="en-US" dirty="0"/>
              <a:t>” de la </a:t>
            </a:r>
            <a:r>
              <a:rPr lang="en-US" dirty="0" err="1"/>
              <a:t>biographie</a:t>
            </a:r>
            <a:r>
              <a:rPr lang="en-US" dirty="0"/>
              <a:t> </a:t>
            </a:r>
            <a:r>
              <a:rPr lang="en-US" dirty="0" err="1"/>
              <a:t>humaine</a:t>
            </a:r>
            <a:r>
              <a:rPr lang="en-US" dirty="0"/>
              <a:t> (341), </a:t>
            </a:r>
          </a:p>
          <a:p>
            <a:r>
              <a:rPr lang="en-US" dirty="0" err="1"/>
              <a:t>Parcous</a:t>
            </a:r>
            <a:r>
              <a:rPr lang="en-US" dirty="0"/>
              <a:t> </a:t>
            </a:r>
            <a:r>
              <a:rPr lang="en-US" dirty="0" err="1"/>
              <a:t>académique</a:t>
            </a:r>
            <a:r>
              <a:rPr lang="en-US" dirty="0"/>
              <a:t> </a:t>
            </a:r>
            <a:r>
              <a:rPr lang="en-US" dirty="0" err="1"/>
              <a:t>à</a:t>
            </a:r>
            <a:r>
              <a:rPr lang="en-US" dirty="0"/>
              <a:t> </a:t>
            </a:r>
            <a:r>
              <a:rPr lang="en-US" dirty="0" err="1"/>
              <a:t>l’univesrsité</a:t>
            </a:r>
            <a:r>
              <a:rPr lang="en-US" dirty="0"/>
              <a:t> et </a:t>
            </a:r>
            <a:r>
              <a:rPr lang="en-US" dirty="0" err="1"/>
              <a:t>périnatalité</a:t>
            </a:r>
            <a:r>
              <a:rPr lang="en-US" dirty="0"/>
              <a:t> (344), </a:t>
            </a:r>
          </a:p>
          <a:p>
            <a:r>
              <a:rPr lang="en-US" dirty="0"/>
              <a:t>La </a:t>
            </a:r>
            <a:r>
              <a:rPr lang="en-US" dirty="0" err="1"/>
              <a:t>synergie</a:t>
            </a:r>
            <a:r>
              <a:rPr lang="en-US" dirty="0"/>
              <a:t> entre le terrain perinatal et </a:t>
            </a:r>
            <a:r>
              <a:rPr lang="en-US" dirty="0" err="1"/>
              <a:t>l’université</a:t>
            </a:r>
            <a:r>
              <a:rPr lang="en-US" dirty="0"/>
              <a:t> (346), </a:t>
            </a:r>
          </a:p>
          <a:p>
            <a:r>
              <a:rPr lang="en-US" dirty="0"/>
              <a:t>Une illustration Clinique </a:t>
            </a:r>
            <a:r>
              <a:rPr lang="en-US" dirty="0" err="1"/>
              <a:t>emblématique</a:t>
            </a:r>
            <a:r>
              <a:rPr lang="en-US" dirty="0"/>
              <a:t>: </a:t>
            </a:r>
            <a:r>
              <a:rPr lang="en-US" dirty="0" err="1"/>
              <a:t>une</a:t>
            </a:r>
            <a:r>
              <a:rPr lang="en-US" dirty="0"/>
              <a:t> consultation </a:t>
            </a:r>
            <a:r>
              <a:rPr lang="en-US" dirty="0" err="1"/>
              <a:t>thérapeutique</a:t>
            </a:r>
            <a:r>
              <a:rPr lang="en-US" dirty="0"/>
              <a:t> </a:t>
            </a:r>
            <a:r>
              <a:rPr lang="en-US" dirty="0" err="1"/>
              <a:t>anténatale</a:t>
            </a:r>
            <a:r>
              <a:rPr lang="en-US" dirty="0"/>
              <a:t> (347).</a:t>
            </a:r>
            <a:endParaRPr lang="pt-BR" dirty="0"/>
          </a:p>
          <a:p>
            <a:pPr marL="0" indent="0">
              <a:buNone/>
            </a:pPr>
            <a:r>
              <a:rPr lang="en-US" dirty="0"/>
              <a:t> </a:t>
            </a:r>
            <a:endParaRPr lang="pt-BR" dirty="0"/>
          </a:p>
          <a:p>
            <a:pPr marL="0" indent="0">
              <a:buNone/>
            </a:pPr>
            <a:r>
              <a:rPr lang="en-US" b="1" dirty="0"/>
              <a:t>CHAPITRE 18. CONCLUSITON: JOUER ENSEMBLE LA PARTITION CLINIQUE DE L’ATLANTIDE INTIME (</a:t>
            </a:r>
            <a:r>
              <a:rPr lang="en-US" i="1" dirty="0"/>
              <a:t>Sylvain </a:t>
            </a:r>
            <a:r>
              <a:rPr lang="en-US" i="1" dirty="0" err="1"/>
              <a:t>Missonnier</a:t>
            </a:r>
            <a:r>
              <a:rPr lang="en-US" dirty="0"/>
              <a:t>)</a:t>
            </a:r>
            <a:r>
              <a:rPr lang="en-US" i="1" dirty="0"/>
              <a:t> </a:t>
            </a:r>
            <a:endParaRPr lang="pt-BR" dirty="0"/>
          </a:p>
          <a:p>
            <a:endParaRPr lang="pt-BR" dirty="0"/>
          </a:p>
        </p:txBody>
      </p:sp>
      <p:sp>
        <p:nvSpPr>
          <p:cNvPr id="4" name="Espaço Reservado para Número de Slide 3">
            <a:extLst>
              <a:ext uri="{FF2B5EF4-FFF2-40B4-BE49-F238E27FC236}">
                <a16:creationId xmlns:a16="http://schemas.microsoft.com/office/drawing/2014/main" id="{7BEF2102-1779-2846-9C57-1644A426E568}"/>
              </a:ext>
            </a:extLst>
          </p:cNvPr>
          <p:cNvSpPr>
            <a:spLocks noGrp="1"/>
          </p:cNvSpPr>
          <p:nvPr>
            <p:ph type="sldNum" sz="quarter" idx="12"/>
          </p:nvPr>
        </p:nvSpPr>
        <p:spPr/>
        <p:txBody>
          <a:bodyPr/>
          <a:lstStyle/>
          <a:p>
            <a:fld id="{6C7ABB0B-BF14-6745-8341-D4BE7FE0EE7F}" type="slidenum">
              <a:rPr lang="pt-BR" smtClean="0"/>
              <a:t>37</a:t>
            </a:fld>
            <a:endParaRPr lang="pt-BR"/>
          </a:p>
        </p:txBody>
      </p:sp>
    </p:spTree>
    <p:extLst>
      <p:ext uri="{BB962C8B-B14F-4D97-AF65-F5344CB8AC3E}">
        <p14:creationId xmlns:p14="http://schemas.microsoft.com/office/powerpoint/2010/main" val="4207068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5B9EF-9C41-534F-BBD6-B4A3535A144B}"/>
              </a:ext>
            </a:extLst>
          </p:cNvPr>
          <p:cNvSpPr>
            <a:spLocks noGrp="1"/>
          </p:cNvSpPr>
          <p:nvPr>
            <p:ph type="title"/>
          </p:nvPr>
        </p:nvSpPr>
        <p:spPr/>
        <p:txBody>
          <a:bodyPr>
            <a:noAutofit/>
          </a:bodyPr>
          <a:lstStyle/>
          <a:p>
            <a:pPr algn="ctr"/>
            <a:r>
              <a:rPr lang="pt-BR" sz="2000" b="1" dirty="0"/>
              <a:t>Entrevista com</a:t>
            </a:r>
            <a:br>
              <a:rPr lang="pt-BR" sz="2000" dirty="0"/>
            </a:br>
            <a:br>
              <a:rPr lang="pt-BR" sz="2000" dirty="0"/>
            </a:br>
            <a:r>
              <a:rPr lang="pt-BR" sz="2000" dirty="0" err="1"/>
              <a:t>Missonnier</a:t>
            </a:r>
            <a:r>
              <a:rPr lang="pt-BR" sz="2000" dirty="0"/>
              <a:t>, S., </a:t>
            </a:r>
            <a:r>
              <a:rPr lang="pt-BR" sz="2000" dirty="0" err="1"/>
              <a:t>Blazy</a:t>
            </a:r>
            <a:r>
              <a:rPr lang="pt-BR" sz="2000" dirty="0"/>
              <a:t>, M., </a:t>
            </a:r>
            <a:r>
              <a:rPr lang="pt-BR" sz="2000" dirty="0" err="1"/>
              <a:t>Boige</a:t>
            </a:r>
            <a:r>
              <a:rPr lang="pt-BR" sz="2000" dirty="0"/>
              <a:t>, N., </a:t>
            </a:r>
            <a:r>
              <a:rPr lang="pt-BR" sz="2000" dirty="0" err="1"/>
              <a:t>Presme</a:t>
            </a:r>
            <a:r>
              <a:rPr lang="pt-BR" sz="2000" dirty="0"/>
              <a:t>, N., &amp; </a:t>
            </a:r>
            <a:r>
              <a:rPr lang="pt-BR" sz="2000" dirty="0" err="1"/>
              <a:t>Tagawa</a:t>
            </a:r>
            <a:r>
              <a:rPr lang="pt-BR" sz="2000" dirty="0"/>
              <a:t>, O. </a:t>
            </a:r>
          </a:p>
        </p:txBody>
      </p:sp>
      <p:sp>
        <p:nvSpPr>
          <p:cNvPr id="3" name="Espaço Reservado para Conteúdo 2">
            <a:extLst>
              <a:ext uri="{FF2B5EF4-FFF2-40B4-BE49-F238E27FC236}">
                <a16:creationId xmlns:a16="http://schemas.microsoft.com/office/drawing/2014/main" id="{617CA05A-DD0E-364E-9668-15276AFC4AD6}"/>
              </a:ext>
            </a:extLst>
          </p:cNvPr>
          <p:cNvSpPr>
            <a:spLocks noGrp="1"/>
          </p:cNvSpPr>
          <p:nvPr>
            <p:ph idx="1"/>
          </p:nvPr>
        </p:nvSpPr>
        <p:spPr/>
        <p:txBody>
          <a:bodyPr>
            <a:normAutofit fontScale="25000" lnSpcReduction="20000"/>
          </a:bodyPr>
          <a:lstStyle/>
          <a:p>
            <a:pPr>
              <a:lnSpc>
                <a:spcPct val="150000"/>
              </a:lnSpc>
            </a:pPr>
            <a:r>
              <a:rPr lang="pt-BR" sz="5600" dirty="0" err="1"/>
              <a:t>Sylvie</a:t>
            </a:r>
            <a:r>
              <a:rPr lang="pt-BR" sz="5600" dirty="0"/>
              <a:t>  </a:t>
            </a:r>
            <a:r>
              <a:rPr lang="pt-BR" sz="5600" dirty="0" err="1"/>
              <a:t>Séguret</a:t>
            </a:r>
            <a:r>
              <a:rPr lang="pt-BR" sz="5600" dirty="0"/>
              <a:t>, </a:t>
            </a:r>
            <a:r>
              <a:rPr lang="pt-BR" sz="5600" dirty="0" err="1"/>
              <a:t>psychologue</a:t>
            </a:r>
            <a:r>
              <a:rPr lang="pt-BR" sz="5600" dirty="0"/>
              <a:t>, </a:t>
            </a:r>
            <a:r>
              <a:rPr lang="pt-BR" sz="5600" dirty="0" err="1"/>
              <a:t>s'entretient</a:t>
            </a:r>
            <a:r>
              <a:rPr lang="pt-BR" sz="5600" dirty="0"/>
              <a:t> </a:t>
            </a:r>
            <a:r>
              <a:rPr lang="pt-BR" sz="5600" dirty="0" err="1"/>
              <a:t>avec</a:t>
            </a:r>
            <a:r>
              <a:rPr lang="pt-BR" sz="5600" dirty="0"/>
              <a:t> </a:t>
            </a:r>
            <a:r>
              <a:rPr lang="pt-BR" sz="5600" dirty="0" err="1"/>
              <a:t>Sylvain</a:t>
            </a:r>
            <a:r>
              <a:rPr lang="pt-BR" sz="5600" dirty="0"/>
              <a:t> </a:t>
            </a:r>
            <a:r>
              <a:rPr lang="pt-BR" sz="5600" dirty="0" err="1"/>
              <a:t>Missonnier</a:t>
            </a:r>
            <a:r>
              <a:rPr lang="pt-BR" sz="5600" dirty="0"/>
              <a:t>, </a:t>
            </a:r>
            <a:r>
              <a:rPr lang="pt-BR" sz="5600" dirty="0" err="1"/>
              <a:t>psychologue</a:t>
            </a:r>
            <a:r>
              <a:rPr lang="pt-BR" sz="5600" dirty="0"/>
              <a:t> </a:t>
            </a:r>
            <a:r>
              <a:rPr lang="pt-BR" sz="5600" dirty="0" err="1"/>
              <a:t>psychanalyste</a:t>
            </a:r>
            <a:r>
              <a:rPr lang="pt-BR" sz="5600" dirty="0"/>
              <a:t>, </a:t>
            </a:r>
            <a:r>
              <a:rPr lang="pt-BR" sz="5600" dirty="0" err="1"/>
              <a:t>Micheline</a:t>
            </a:r>
            <a:r>
              <a:rPr lang="pt-BR" sz="5600" dirty="0"/>
              <a:t> </a:t>
            </a:r>
            <a:r>
              <a:rPr lang="pt-BR" sz="5600" dirty="0" err="1"/>
              <a:t>Blazy</a:t>
            </a:r>
            <a:r>
              <a:rPr lang="pt-BR" sz="5600" dirty="0"/>
              <a:t>, </a:t>
            </a:r>
            <a:r>
              <a:rPr lang="pt-BR" sz="5600" dirty="0" err="1"/>
              <a:t>gynécologue-obstétricienne</a:t>
            </a:r>
            <a:r>
              <a:rPr lang="pt-BR" sz="5600" dirty="0"/>
              <a:t>, </a:t>
            </a:r>
            <a:r>
              <a:rPr lang="pt-BR" sz="5600" dirty="0" err="1"/>
              <a:t>Nathalie</a:t>
            </a:r>
            <a:r>
              <a:rPr lang="pt-BR" sz="5600" dirty="0"/>
              <a:t> </a:t>
            </a:r>
            <a:r>
              <a:rPr lang="pt-BR" sz="5600" dirty="0" err="1"/>
              <a:t>Boige</a:t>
            </a:r>
            <a:r>
              <a:rPr lang="pt-BR" sz="5600" dirty="0"/>
              <a:t>, </a:t>
            </a:r>
            <a:r>
              <a:rPr lang="pt-BR" sz="5600" dirty="0" err="1"/>
              <a:t>gastro-pédiatre</a:t>
            </a:r>
            <a:r>
              <a:rPr lang="pt-BR" sz="5600" dirty="0"/>
              <a:t>, </a:t>
            </a:r>
            <a:r>
              <a:rPr lang="pt-BR" sz="5600" dirty="0" err="1"/>
              <a:t>Nathalie</a:t>
            </a:r>
            <a:r>
              <a:rPr lang="pt-BR" sz="5600" dirty="0"/>
              <a:t> </a:t>
            </a:r>
            <a:r>
              <a:rPr lang="pt-BR" sz="5600" dirty="0" err="1"/>
              <a:t>Presme</a:t>
            </a:r>
            <a:r>
              <a:rPr lang="pt-BR" sz="5600" dirty="0"/>
              <a:t>, </a:t>
            </a:r>
            <a:r>
              <a:rPr lang="pt-BR" sz="5600" dirty="0" err="1"/>
              <a:t>pédopsychiatre</a:t>
            </a:r>
            <a:r>
              <a:rPr lang="pt-BR" sz="5600" dirty="0"/>
              <a:t> et </a:t>
            </a:r>
            <a:r>
              <a:rPr lang="pt-BR" sz="5600" dirty="0" err="1"/>
              <a:t>Odile</a:t>
            </a:r>
            <a:r>
              <a:rPr lang="pt-BR" sz="5600" dirty="0"/>
              <a:t> </a:t>
            </a:r>
            <a:r>
              <a:rPr lang="pt-BR" sz="5600" dirty="0" err="1"/>
              <a:t>Tagawa</a:t>
            </a:r>
            <a:r>
              <a:rPr lang="pt-BR" sz="5600" dirty="0"/>
              <a:t>, </a:t>
            </a:r>
            <a:r>
              <a:rPr lang="pt-BR" sz="5600" dirty="0" err="1"/>
              <a:t>sage-femme</a:t>
            </a:r>
            <a:r>
              <a:rPr lang="pt-BR" sz="5600" dirty="0"/>
              <a:t>, </a:t>
            </a:r>
            <a:r>
              <a:rPr lang="pt-BR" sz="5600" dirty="0" err="1"/>
              <a:t>auteurs</a:t>
            </a:r>
            <a:r>
              <a:rPr lang="pt-BR" sz="5600" dirty="0"/>
              <a:t> </a:t>
            </a:r>
            <a:r>
              <a:rPr lang="pt-BR" sz="5600" dirty="0" err="1"/>
              <a:t>du</a:t>
            </a:r>
            <a:r>
              <a:rPr lang="pt-BR" sz="5600" dirty="0"/>
              <a:t> </a:t>
            </a:r>
            <a:r>
              <a:rPr lang="pt-BR" sz="5600" i="1" dirty="0"/>
              <a:t>Manuel de </a:t>
            </a:r>
            <a:r>
              <a:rPr lang="pt-BR" sz="5600" i="1" dirty="0" err="1"/>
              <a:t>psychologie</a:t>
            </a:r>
            <a:r>
              <a:rPr lang="pt-BR" sz="5600" i="1" dirty="0"/>
              <a:t> clinique de </a:t>
            </a:r>
            <a:r>
              <a:rPr lang="pt-BR" sz="5600" i="1" dirty="0" err="1"/>
              <a:t>la</a:t>
            </a:r>
            <a:r>
              <a:rPr lang="pt-BR" sz="5600" i="1" dirty="0"/>
              <a:t> </a:t>
            </a:r>
            <a:r>
              <a:rPr lang="pt-BR" sz="5600" i="1" dirty="0" err="1"/>
              <a:t>périnatalité</a:t>
            </a:r>
            <a:r>
              <a:rPr lang="pt-BR" sz="5600" dirty="0"/>
              <a:t> </a:t>
            </a:r>
            <a:r>
              <a:rPr lang="pt-BR" sz="5600" dirty="0" err="1"/>
              <a:t>paru</a:t>
            </a:r>
            <a:r>
              <a:rPr lang="pt-BR" sz="5600" dirty="0"/>
              <a:t> </a:t>
            </a:r>
            <a:r>
              <a:rPr lang="pt-BR" sz="5600" dirty="0" err="1"/>
              <a:t>en</a:t>
            </a:r>
            <a:r>
              <a:rPr lang="pt-BR" sz="5600" dirty="0"/>
              <a:t> 2012  </a:t>
            </a:r>
            <a:r>
              <a:rPr lang="pt-BR" sz="5600" dirty="0" err="1"/>
              <a:t>aux</a:t>
            </a:r>
            <a:r>
              <a:rPr lang="pt-BR" sz="5600" dirty="0"/>
              <a:t> </a:t>
            </a:r>
            <a:r>
              <a:rPr lang="pt-BR" sz="5600" dirty="0" err="1"/>
              <a:t>Éditions</a:t>
            </a:r>
            <a:r>
              <a:rPr lang="pt-BR" sz="5600" dirty="0"/>
              <a:t> </a:t>
            </a:r>
            <a:r>
              <a:rPr lang="pt-BR" sz="5600" dirty="0" err="1"/>
              <a:t>Elsevier</a:t>
            </a:r>
            <a:r>
              <a:rPr lang="pt-BR" sz="5600" dirty="0"/>
              <a:t> </a:t>
            </a:r>
            <a:r>
              <a:rPr lang="pt-BR" sz="5600" dirty="0" err="1"/>
              <a:t>Masson</a:t>
            </a:r>
            <a:r>
              <a:rPr lang="pt-BR" sz="5600" dirty="0"/>
              <a:t>. (Date de </a:t>
            </a:r>
            <a:r>
              <a:rPr lang="pt-BR" sz="5600" dirty="0" err="1"/>
              <a:t>publication</a:t>
            </a:r>
            <a:r>
              <a:rPr lang="pt-BR" sz="5600" dirty="0"/>
              <a:t>: 10/</a:t>
            </a:r>
            <a:r>
              <a:rPr lang="pt-BR" sz="5600" dirty="0" err="1"/>
              <a:t>novembre</a:t>
            </a:r>
            <a:r>
              <a:rPr lang="pt-BR" sz="5600" dirty="0"/>
              <a:t>/2015)</a:t>
            </a:r>
          </a:p>
          <a:p>
            <a:pPr>
              <a:lnSpc>
                <a:spcPct val="150000"/>
              </a:lnSpc>
            </a:pPr>
            <a:r>
              <a:rPr lang="pt-BR" sz="6800" b="1" dirty="0">
                <a:solidFill>
                  <a:srgbClr val="0563C1"/>
                </a:solidFill>
                <a:hlinkClick r:id="rId2">
                  <a:extLst>
                    <a:ext uri="{A12FA001-AC4F-418D-AE19-62706E023703}">
                      <ahyp:hlinkClr xmlns:ahyp="http://schemas.microsoft.com/office/drawing/2018/hyperlinkcolor" val="tx"/>
                    </a:ext>
                  </a:extLst>
                </a:hlinkClick>
              </a:rPr>
              <a:t>https://www.psynem.org/Perinatalite/La_place_du_psy/Manuel_de_psychologie_clinique_de_la_</a:t>
            </a:r>
            <a:r>
              <a:rPr lang="pt-BR" sz="6800" b="1" dirty="0">
                <a:hlinkClick r:id="rId2">
                  <a:extLst>
                    <a:ext uri="{A12FA001-AC4F-418D-AE19-62706E023703}">
                      <ahyp:hlinkClr xmlns:ahyp="http://schemas.microsoft.com/office/drawing/2018/hyperlinkcolor" val="tx"/>
                    </a:ext>
                  </a:extLst>
                </a:hlinkClick>
              </a:rPr>
              <a:t>perinatalite</a:t>
            </a:r>
            <a:endParaRPr lang="pt-BR" sz="5600" b="1" dirty="0"/>
          </a:p>
          <a:p>
            <a:pPr lvl="1">
              <a:lnSpc>
                <a:spcPct val="150000"/>
              </a:lnSpc>
            </a:pPr>
            <a:r>
              <a:rPr lang="pt-BR" sz="5200" dirty="0">
                <a:hlinkClick r:id="rId3"/>
              </a:rPr>
              <a:t>Pourquoi ce manuel ?</a:t>
            </a:r>
            <a:endParaRPr lang="pt-BR" sz="5200" dirty="0"/>
          </a:p>
          <a:p>
            <a:pPr lvl="1">
              <a:lnSpc>
                <a:spcPct val="150000"/>
              </a:lnSpc>
            </a:pPr>
            <a:r>
              <a:rPr lang="pt-BR" sz="5600" dirty="0">
                <a:hlinkClick r:id="rId4"/>
              </a:rPr>
              <a:t>La sage-femme. Prévenance, groupe et </a:t>
            </a:r>
            <a:r>
              <a:rPr lang="pt-BR" sz="5600" dirty="0" err="1">
                <a:hlinkClick r:id="rId4"/>
              </a:rPr>
              <a:t>coutumier</a:t>
            </a:r>
            <a:endParaRPr lang="pt-BR" sz="5600" dirty="0"/>
          </a:p>
          <a:p>
            <a:pPr lvl="1">
              <a:lnSpc>
                <a:spcPct val="150000"/>
              </a:lnSpc>
            </a:pPr>
            <a:r>
              <a:rPr lang="pt-BR" sz="5600" dirty="0">
                <a:hlinkClick r:id="rId5"/>
              </a:rPr>
              <a:t>Splendeur et misère de l’interdisciplinarité et co-création</a:t>
            </a:r>
            <a:endParaRPr lang="pt-BR" sz="5600" dirty="0"/>
          </a:p>
          <a:p>
            <a:pPr lvl="1">
              <a:lnSpc>
                <a:spcPct val="150000"/>
              </a:lnSpc>
            </a:pPr>
            <a:r>
              <a:rPr lang="pt-BR" sz="5600" dirty="0">
                <a:hlinkClick r:id="rId6"/>
              </a:rPr>
              <a:t>La Pedopsychiatre, singularité et complexité</a:t>
            </a:r>
            <a:endParaRPr lang="pt-BR" sz="5600" dirty="0"/>
          </a:p>
          <a:p>
            <a:pPr lvl="1">
              <a:lnSpc>
                <a:spcPct val="150000"/>
              </a:lnSpc>
            </a:pPr>
            <a:r>
              <a:rPr lang="pt-BR" sz="5600" dirty="0">
                <a:hlinkClick r:id="rId7"/>
              </a:rPr>
              <a:t>L’Atlantide intime</a:t>
            </a:r>
            <a:endParaRPr lang="pt-BR" sz="5600" dirty="0"/>
          </a:p>
          <a:p>
            <a:pPr lvl="1">
              <a:lnSpc>
                <a:spcPct val="150000"/>
              </a:lnSpc>
            </a:pPr>
            <a:r>
              <a:rPr lang="pt-BR" sz="5600" dirty="0">
                <a:hlinkClick r:id="rId8"/>
              </a:rPr>
              <a:t>L’obstétricienne et ses 3 fils</a:t>
            </a:r>
            <a:endParaRPr lang="pt-BR" sz="5600" dirty="0"/>
          </a:p>
          <a:p>
            <a:pPr lvl="1">
              <a:lnSpc>
                <a:spcPct val="150000"/>
              </a:lnSpc>
            </a:pPr>
            <a:r>
              <a:rPr lang="pt-BR" sz="5600" dirty="0">
                <a:hlinkClick r:id="rId9"/>
              </a:rPr>
              <a:t>La gastro-pédiatre et le « choix » du symptôme</a:t>
            </a:r>
            <a:endParaRPr lang="pt-BR" sz="5600" dirty="0"/>
          </a:p>
          <a:p>
            <a:pPr lvl="1">
              <a:lnSpc>
                <a:spcPct val="150000"/>
              </a:lnSpc>
            </a:pPr>
            <a:r>
              <a:rPr lang="pt-BR" sz="5600" dirty="0">
                <a:hlinkClick r:id="rId10"/>
              </a:rPr>
              <a:t>Conclusions à plusieurs voix</a:t>
            </a:r>
            <a:endParaRPr lang="pt-BR" sz="5600" dirty="0"/>
          </a:p>
          <a:p>
            <a:pPr marL="1828800" lvl="4" indent="0">
              <a:lnSpc>
                <a:spcPct val="170000"/>
              </a:lnSpc>
              <a:buNone/>
            </a:pPr>
            <a:endParaRPr lang="pt-BR" sz="5600" dirty="0"/>
          </a:p>
          <a:p>
            <a:pPr>
              <a:lnSpc>
                <a:spcPct val="150000"/>
              </a:lnSpc>
            </a:pPr>
            <a:endParaRPr lang="pt-BR" sz="1400" dirty="0"/>
          </a:p>
        </p:txBody>
      </p:sp>
      <p:sp>
        <p:nvSpPr>
          <p:cNvPr id="4" name="Espaço Reservado para Número de Slide 3">
            <a:extLst>
              <a:ext uri="{FF2B5EF4-FFF2-40B4-BE49-F238E27FC236}">
                <a16:creationId xmlns:a16="http://schemas.microsoft.com/office/drawing/2014/main" id="{3A003EC4-179E-574A-94AF-88C003578CC7}"/>
              </a:ext>
            </a:extLst>
          </p:cNvPr>
          <p:cNvSpPr>
            <a:spLocks noGrp="1"/>
          </p:cNvSpPr>
          <p:nvPr>
            <p:ph type="sldNum" sz="quarter" idx="12"/>
          </p:nvPr>
        </p:nvSpPr>
        <p:spPr/>
        <p:txBody>
          <a:bodyPr/>
          <a:lstStyle/>
          <a:p>
            <a:fld id="{6C7ABB0B-BF14-6745-8341-D4BE7FE0EE7F}" type="slidenum">
              <a:rPr lang="pt-BR" smtClean="0"/>
              <a:t>38</a:t>
            </a:fld>
            <a:endParaRPr lang="pt-BR"/>
          </a:p>
        </p:txBody>
      </p:sp>
    </p:spTree>
    <p:extLst>
      <p:ext uri="{BB962C8B-B14F-4D97-AF65-F5344CB8AC3E}">
        <p14:creationId xmlns:p14="http://schemas.microsoft.com/office/powerpoint/2010/main" val="4052377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F837FF-9EA5-5644-81B9-73D20C8674A9}"/>
              </a:ext>
            </a:extLst>
          </p:cNvPr>
          <p:cNvSpPr>
            <a:spLocks noGrp="1"/>
          </p:cNvSpPr>
          <p:nvPr>
            <p:ph type="title"/>
          </p:nvPr>
        </p:nvSpPr>
        <p:spPr/>
        <p:txBody>
          <a:bodyPr>
            <a:normAutofit fontScale="90000"/>
          </a:bodyPr>
          <a:lstStyle/>
          <a:p>
            <a:pPr algn="ctr"/>
            <a:r>
              <a:rPr lang="pt-BR" sz="3100" b="1" dirty="0"/>
              <a:t>AULA 05.</a:t>
            </a:r>
            <a:br>
              <a:rPr lang="pt-BR" sz="3100" b="1" dirty="0"/>
            </a:br>
            <a:r>
              <a:rPr lang="pt-BR" sz="3100" b="1" dirty="0"/>
              <a:t>A CLÍNICA PSICOTERÁPICA PSICANALÍTICA COM A PERINATALIDADE</a:t>
            </a:r>
            <a:br>
              <a:rPr lang="pt-BR" b="1" dirty="0"/>
            </a:br>
            <a:endParaRPr lang="pt-BR" dirty="0"/>
          </a:p>
        </p:txBody>
      </p:sp>
      <p:sp>
        <p:nvSpPr>
          <p:cNvPr id="3" name="Espaço Reservado para Conteúdo 2">
            <a:extLst>
              <a:ext uri="{FF2B5EF4-FFF2-40B4-BE49-F238E27FC236}">
                <a16:creationId xmlns:a16="http://schemas.microsoft.com/office/drawing/2014/main" id="{AE62F2B1-FB42-EC4D-BBC4-501688D1590B}"/>
              </a:ext>
            </a:extLst>
          </p:cNvPr>
          <p:cNvSpPr>
            <a:spLocks noGrp="1"/>
          </p:cNvSpPr>
          <p:nvPr>
            <p:ph idx="1"/>
          </p:nvPr>
        </p:nvSpPr>
        <p:spPr/>
        <p:txBody>
          <a:bodyPr>
            <a:normAutofit fontScale="62500" lnSpcReduction="20000"/>
          </a:bodyPr>
          <a:lstStyle/>
          <a:p>
            <a:pPr marL="514350" indent="-514350">
              <a:buAutoNum type="arabicPeriod"/>
            </a:pPr>
            <a:r>
              <a:rPr lang="pt-BR" dirty="0"/>
              <a:t>A Construção da </a:t>
            </a:r>
            <a:r>
              <a:rPr lang="pt-BR" dirty="0" err="1"/>
              <a:t>Parentalidade</a:t>
            </a:r>
            <a:endParaRPr lang="pt-BR" dirty="0"/>
          </a:p>
          <a:p>
            <a:pPr marL="514350" indent="-514350">
              <a:buAutoNum type="arabicPeriod"/>
            </a:pPr>
            <a:r>
              <a:rPr lang="pt-BR" dirty="0"/>
              <a:t>Perspectiva Geral</a:t>
            </a:r>
          </a:p>
          <a:p>
            <a:pPr marL="514350" indent="-514350">
              <a:buAutoNum type="arabicPeriod"/>
            </a:pPr>
            <a:r>
              <a:rPr lang="pt-BR" dirty="0"/>
              <a:t>A psicopatologia psicanalítica aplicada na compreensão da </a:t>
            </a:r>
            <a:r>
              <a:rPr lang="pt-BR" dirty="0" err="1"/>
              <a:t>parentalidade</a:t>
            </a:r>
            <a:endParaRPr lang="pt-BR" dirty="0"/>
          </a:p>
          <a:p>
            <a:pPr marL="514350" indent="-514350">
              <a:buAutoNum type="arabicPeriod"/>
            </a:pPr>
            <a:r>
              <a:rPr lang="pt-BR" dirty="0"/>
              <a:t>Tornar-se mãe e nascer humano</a:t>
            </a:r>
          </a:p>
          <a:p>
            <a:pPr marL="514350" indent="-514350">
              <a:buAutoNum type="arabicPeriod"/>
            </a:pPr>
            <a:r>
              <a:rPr lang="pt-BR" dirty="0"/>
              <a:t>A relação de objetos virtual (ROV)</a:t>
            </a:r>
          </a:p>
          <a:p>
            <a:pPr marL="514350" indent="-514350">
              <a:buAutoNum type="arabicPeriod"/>
            </a:pPr>
            <a:r>
              <a:rPr lang="pt-BR" dirty="0"/>
              <a:t>D.A. (diagnóstico ante[</a:t>
            </a:r>
            <a:r>
              <a:rPr lang="pt-BR" dirty="0" err="1"/>
              <a:t>pré</a:t>
            </a:r>
            <a:r>
              <a:rPr lang="pt-BR" dirty="0"/>
              <a:t>]-natal)</a:t>
            </a:r>
          </a:p>
          <a:p>
            <a:pPr marL="514350" indent="-514350">
              <a:buAutoNum type="arabicPeriod"/>
            </a:pPr>
            <a:r>
              <a:rPr lang="pt-BR" dirty="0"/>
              <a:t>Paternidade e Nascimento </a:t>
            </a:r>
          </a:p>
          <a:p>
            <a:pPr marL="514350" indent="-514350">
              <a:buAutoNum type="arabicPeriod"/>
            </a:pPr>
            <a:r>
              <a:rPr lang="pt-BR" dirty="0"/>
              <a:t>Trauma e Nascimento </a:t>
            </a:r>
          </a:p>
          <a:p>
            <a:pPr marL="514350" indent="-514350">
              <a:buAutoNum type="arabicPeriod"/>
            </a:pPr>
            <a:r>
              <a:rPr lang="pt-BR" dirty="0"/>
              <a:t>O Problema das Angústias Impensáveis</a:t>
            </a:r>
          </a:p>
          <a:p>
            <a:pPr marL="514350" indent="-514350">
              <a:buAutoNum type="arabicPeriod"/>
            </a:pPr>
            <a:r>
              <a:rPr lang="pt-BR" dirty="0"/>
              <a:t>O paradigma da depressão (blues) pós-parto (PPB) </a:t>
            </a:r>
          </a:p>
          <a:p>
            <a:pPr marL="514350" indent="-514350">
              <a:buAutoNum type="arabicPeriod"/>
            </a:pPr>
            <a:r>
              <a:rPr lang="pt-BR" dirty="0"/>
              <a:t>A "continuidade do ser" do bebê </a:t>
            </a:r>
          </a:p>
          <a:p>
            <a:pPr marL="514350" indent="-514350">
              <a:buAutoNum type="arabicPeriod"/>
            </a:pPr>
            <a:r>
              <a:rPr lang="pt-BR" dirty="0"/>
              <a:t>Na Maternidade, Atenção Perinatal compartilhada</a:t>
            </a:r>
          </a:p>
          <a:p>
            <a:pPr marL="514350" indent="-514350">
              <a:buAutoNum type="arabicPeriod"/>
            </a:pPr>
            <a:r>
              <a:rPr lang="pt-BR" dirty="0"/>
              <a:t>Rumo ao suporte preventivo “por todos os lados” </a:t>
            </a:r>
          </a:p>
        </p:txBody>
      </p:sp>
      <p:sp>
        <p:nvSpPr>
          <p:cNvPr id="4" name="Espaço Reservado para Número de Slide 3">
            <a:extLst>
              <a:ext uri="{FF2B5EF4-FFF2-40B4-BE49-F238E27FC236}">
                <a16:creationId xmlns:a16="http://schemas.microsoft.com/office/drawing/2014/main" id="{43686778-8492-B043-8921-D81CDDC8EED9}"/>
              </a:ext>
            </a:extLst>
          </p:cNvPr>
          <p:cNvSpPr>
            <a:spLocks noGrp="1"/>
          </p:cNvSpPr>
          <p:nvPr>
            <p:ph type="sldNum" sz="quarter" idx="12"/>
          </p:nvPr>
        </p:nvSpPr>
        <p:spPr/>
        <p:txBody>
          <a:bodyPr/>
          <a:lstStyle/>
          <a:p>
            <a:fld id="{6C7ABB0B-BF14-6745-8341-D4BE7FE0EE7F}" type="slidenum">
              <a:rPr lang="pt-BR" smtClean="0"/>
              <a:t>39</a:t>
            </a:fld>
            <a:endParaRPr lang="pt-BR"/>
          </a:p>
        </p:txBody>
      </p:sp>
    </p:spTree>
    <p:extLst>
      <p:ext uri="{BB962C8B-B14F-4D97-AF65-F5344CB8AC3E}">
        <p14:creationId xmlns:p14="http://schemas.microsoft.com/office/powerpoint/2010/main" val="315457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E20F7F-A8B1-C245-AB0E-348EFCB9E67C}"/>
              </a:ext>
            </a:extLst>
          </p:cNvPr>
          <p:cNvSpPr>
            <a:spLocks noGrp="1"/>
          </p:cNvSpPr>
          <p:nvPr>
            <p:ph type="title"/>
          </p:nvPr>
        </p:nvSpPr>
        <p:spPr/>
        <p:txBody>
          <a:bodyPr>
            <a:normAutofit/>
          </a:bodyPr>
          <a:lstStyle/>
          <a:p>
            <a:pPr algn="ctr"/>
            <a:r>
              <a:rPr lang="pt-BR" sz="2800" b="1" dirty="0" err="1">
                <a:latin typeface="Times New Roman" panose="02020603050405020304" pitchFamily="18" charset="0"/>
                <a:cs typeface="Times New Roman" panose="02020603050405020304" pitchFamily="18" charset="0"/>
              </a:rPr>
              <a:t>Micheline</a:t>
            </a:r>
            <a:r>
              <a:rPr lang="pt-BR" sz="2800" b="1" dirty="0">
                <a:latin typeface="Times New Roman" panose="02020603050405020304" pitchFamily="18" charset="0"/>
                <a:cs typeface="Times New Roman" panose="02020603050405020304" pitchFamily="18" charset="0"/>
              </a:rPr>
              <a:t> </a:t>
            </a:r>
            <a:r>
              <a:rPr lang="pt-BR" sz="2800" b="1" dirty="0" err="1">
                <a:latin typeface="Times New Roman" panose="02020603050405020304" pitchFamily="18" charset="0"/>
                <a:cs typeface="Times New Roman" panose="02020603050405020304" pitchFamily="18" charset="0"/>
              </a:rPr>
              <a:t>Blazy</a:t>
            </a:r>
            <a:endParaRPr lang="pt-BR" sz="2800" b="1"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F2FF38B6-DBF6-5B45-B9EC-77E069205213}"/>
              </a:ext>
            </a:extLst>
          </p:cNvPr>
          <p:cNvSpPr>
            <a:spLocks noGrp="1"/>
          </p:cNvSpPr>
          <p:nvPr>
            <p:ph idx="1"/>
          </p:nvPr>
        </p:nvSpPr>
        <p:spPr/>
        <p:txBody>
          <a:bodyPr>
            <a:normAutofit fontScale="55000" lnSpcReduction="20000"/>
          </a:bodyPr>
          <a:lstStyle/>
          <a:p>
            <a:pPr algn="just">
              <a:lnSpc>
                <a:spcPct val="170000"/>
              </a:lnSpc>
            </a:pPr>
            <a:r>
              <a:rPr lang="pt-BR" sz="2900" dirty="0"/>
              <a:t>É </a:t>
            </a:r>
            <a:r>
              <a:rPr lang="pt-BR" sz="2900" b="1" dirty="0">
                <a:solidFill>
                  <a:srgbClr val="FF0000"/>
                </a:solidFill>
              </a:rPr>
              <a:t>ginecologista-obstetra</a:t>
            </a:r>
            <a:r>
              <a:rPr lang="pt-BR" sz="2900" dirty="0"/>
              <a:t>, praticante hospitalar do hospital </a:t>
            </a:r>
            <a:r>
              <a:rPr lang="pt-BR" sz="2900" dirty="0" err="1"/>
              <a:t>Vésinet</a:t>
            </a:r>
            <a:r>
              <a:rPr lang="pt-BR" sz="2900" dirty="0"/>
              <a:t>, no departamento de cuidados perinatais que dirigiu por quase vinte anos. </a:t>
            </a:r>
          </a:p>
          <a:p>
            <a:pPr algn="just">
              <a:lnSpc>
                <a:spcPct val="170000"/>
              </a:lnSpc>
            </a:pPr>
            <a:r>
              <a:rPr lang="pt-BR" sz="2900" dirty="0"/>
              <a:t>Este serviço hospitalar, muito especial, e mesmo único em França Até 2010, acolhe vinte grávidas, vinte recém-partidas, em internamento conjunto com os seus recém-nascidos (vinte e três berços) para uma permanência de cerca de dois meses. Esses pacientes internados são encaminhados por maternidades da região de Paris, ou mesmo das províncias. Os partos não ocorrem no local, mas na maternidade original. Os motivos de internação: qualquer patologia somática, obstétrica ou psiquiátrica que afete a mãe e que possa afetar a relação mãe/bebê, bem como patologia fetal ou neonatal. A insegurança social está frequentemente presente e constitui um agravante. A equipe é interdisciplinar (clínico geral, obstetra, pediatra, psiquiatra, psicólogos, assistentes sociais, parteiras, enfermeiras, auxiliares de puericultura) para atender a mãe, o feto/bebê e a relação pais/filhos.</a:t>
            </a:r>
          </a:p>
          <a:p>
            <a:endParaRPr lang="pt-BR" dirty="0"/>
          </a:p>
        </p:txBody>
      </p:sp>
      <p:sp>
        <p:nvSpPr>
          <p:cNvPr id="4" name="Espaço Reservado para Número de Slide 3">
            <a:extLst>
              <a:ext uri="{FF2B5EF4-FFF2-40B4-BE49-F238E27FC236}">
                <a16:creationId xmlns:a16="http://schemas.microsoft.com/office/drawing/2014/main" id="{FF9AE046-5B89-AD4A-9BAC-F0A5EFC121BB}"/>
              </a:ext>
            </a:extLst>
          </p:cNvPr>
          <p:cNvSpPr>
            <a:spLocks noGrp="1"/>
          </p:cNvSpPr>
          <p:nvPr>
            <p:ph type="sldNum" sz="quarter" idx="12"/>
          </p:nvPr>
        </p:nvSpPr>
        <p:spPr/>
        <p:txBody>
          <a:bodyPr/>
          <a:lstStyle/>
          <a:p>
            <a:fld id="{6C7ABB0B-BF14-6745-8341-D4BE7FE0EE7F}" type="slidenum">
              <a:rPr lang="pt-BR" smtClean="0"/>
              <a:t>4</a:t>
            </a:fld>
            <a:endParaRPr lang="pt-BR"/>
          </a:p>
        </p:txBody>
      </p:sp>
    </p:spTree>
    <p:extLst>
      <p:ext uri="{BB962C8B-B14F-4D97-AF65-F5344CB8AC3E}">
        <p14:creationId xmlns:p14="http://schemas.microsoft.com/office/powerpoint/2010/main" val="422922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7A88A8-032A-AA42-A6DC-279EAC01BAF0}"/>
              </a:ext>
            </a:extLst>
          </p:cNvPr>
          <p:cNvSpPr>
            <a:spLocks noGrp="1"/>
          </p:cNvSpPr>
          <p:nvPr>
            <p:ph type="title"/>
          </p:nvPr>
        </p:nvSpPr>
        <p:spPr/>
        <p:txBody>
          <a:bodyPr>
            <a:normAutofit/>
          </a:bodyPr>
          <a:lstStyle/>
          <a:p>
            <a:pPr algn="ctr"/>
            <a:r>
              <a:rPr lang="pt-BR" sz="3200" b="1" dirty="0"/>
              <a:t>1. A CONSTRUÇÃO DA PARENTALIDADE PERINTAL </a:t>
            </a:r>
          </a:p>
        </p:txBody>
      </p:sp>
      <p:sp>
        <p:nvSpPr>
          <p:cNvPr id="3" name="Espaço Reservado para Conteúdo 2">
            <a:extLst>
              <a:ext uri="{FF2B5EF4-FFF2-40B4-BE49-F238E27FC236}">
                <a16:creationId xmlns:a16="http://schemas.microsoft.com/office/drawing/2014/main" id="{E6261C69-6E8F-964E-B99B-987F79870A87}"/>
              </a:ext>
            </a:extLst>
          </p:cNvPr>
          <p:cNvSpPr>
            <a:spLocks noGrp="1"/>
          </p:cNvSpPr>
          <p:nvPr>
            <p:ph idx="1"/>
          </p:nvPr>
        </p:nvSpPr>
        <p:spPr/>
        <p:txBody>
          <a:bodyPr>
            <a:normAutofit fontScale="70000" lnSpcReduction="20000"/>
          </a:bodyPr>
          <a:lstStyle/>
          <a:p>
            <a:pPr marL="0" indent="0">
              <a:lnSpc>
                <a:spcPct val="170000"/>
              </a:lnSpc>
              <a:buNone/>
            </a:pPr>
            <a:r>
              <a:rPr lang="pt-BR" b="1" dirty="0"/>
              <a:t>TRÊS PROCESSOS </a:t>
            </a:r>
            <a:r>
              <a:rPr lang="pt-BR" dirty="0"/>
              <a:t>(p.19)			</a:t>
            </a:r>
            <a:r>
              <a:rPr lang="pt-BR" dirty="0">
                <a:sym typeface="Wingdings" pitchFamily="2" charset="2"/>
              </a:rPr>
              <a:t> </a:t>
            </a:r>
            <a:r>
              <a:rPr lang="pt-BR" dirty="0"/>
              <a:t>(</a:t>
            </a:r>
            <a:r>
              <a:rPr lang="pt-BR" dirty="0" err="1"/>
              <a:t>re</a:t>
            </a:r>
            <a:r>
              <a:rPr lang="pt-BR" dirty="0"/>
              <a:t>)tornar-se mãe (maternidade), </a:t>
            </a:r>
          </a:p>
          <a:p>
            <a:pPr marL="0" indent="0">
              <a:lnSpc>
                <a:spcPct val="170000"/>
              </a:lnSpc>
              <a:buNone/>
            </a:pPr>
            <a:r>
              <a:rPr lang="pt-BR" dirty="0"/>
              <a:t>					</a:t>
            </a:r>
            <a:r>
              <a:rPr lang="pt-BR" dirty="0">
                <a:sym typeface="Wingdings" pitchFamily="2" charset="2"/>
              </a:rPr>
              <a:t> </a:t>
            </a:r>
            <a:r>
              <a:rPr lang="pt-BR" dirty="0"/>
              <a:t>(</a:t>
            </a:r>
            <a:r>
              <a:rPr lang="pt-BR" dirty="0" err="1"/>
              <a:t>re</a:t>
            </a:r>
            <a:r>
              <a:rPr lang="pt-BR" dirty="0"/>
              <a:t>)tornar-se pai (paternidade) </a:t>
            </a:r>
          </a:p>
          <a:p>
            <a:pPr marL="0" indent="0">
              <a:lnSpc>
                <a:spcPct val="170000"/>
              </a:lnSpc>
              <a:buNone/>
            </a:pPr>
            <a:r>
              <a:rPr lang="pt-BR" dirty="0"/>
              <a:t>					</a:t>
            </a:r>
            <a:r>
              <a:rPr lang="pt-BR" dirty="0">
                <a:sym typeface="Wingdings" pitchFamily="2" charset="2"/>
              </a:rPr>
              <a:t> </a:t>
            </a:r>
            <a:r>
              <a:rPr lang="pt-BR" dirty="0"/>
              <a:t>e nascer humano. </a:t>
            </a:r>
          </a:p>
          <a:p>
            <a:pPr>
              <a:lnSpc>
                <a:spcPct val="170000"/>
              </a:lnSpc>
            </a:pPr>
            <a:r>
              <a:rPr lang="pt-BR" dirty="0">
                <a:solidFill>
                  <a:srgbClr val="FF0000"/>
                </a:solidFill>
              </a:rPr>
              <a:t>[para todo tipo de </a:t>
            </a:r>
            <a:r>
              <a:rPr lang="pt-BR" dirty="0" err="1">
                <a:solidFill>
                  <a:srgbClr val="FF0000"/>
                </a:solidFill>
              </a:rPr>
              <a:t>parentalidade</a:t>
            </a:r>
            <a:r>
              <a:rPr lang="pt-BR" dirty="0">
                <a:solidFill>
                  <a:srgbClr val="FF0000"/>
                </a:solidFill>
              </a:rPr>
              <a:t>]</a:t>
            </a:r>
          </a:p>
          <a:p>
            <a:pPr>
              <a:lnSpc>
                <a:spcPct val="170000"/>
              </a:lnSpc>
            </a:pPr>
            <a:r>
              <a:rPr lang="pt-BR" dirty="0">
                <a:solidFill>
                  <a:srgbClr val="FF0000"/>
                </a:solidFill>
              </a:rPr>
              <a:t>[pressupostos da psicanálise]</a:t>
            </a:r>
          </a:p>
          <a:p>
            <a:pPr>
              <a:lnSpc>
                <a:spcPct val="170000"/>
              </a:lnSpc>
            </a:pPr>
            <a:r>
              <a:rPr lang="pt-BR" dirty="0">
                <a:solidFill>
                  <a:srgbClr val="FF0000"/>
                </a:solidFill>
              </a:rPr>
              <a:t>Situação Antropológica Fundamental : “</a:t>
            </a:r>
            <a:r>
              <a:rPr lang="pt-BR" dirty="0"/>
              <a:t>“situação antropológica fundamental” (Laplanche, 2002) onde a dissimetria entre o inconsciente sexual do adulto e o feto/infantil atinge seu ápice</a:t>
            </a:r>
            <a:r>
              <a:rPr lang="pt-BR" dirty="0">
                <a:solidFill>
                  <a:srgbClr val="FF0000"/>
                </a:solidFill>
              </a:rPr>
              <a:t>” (p. 19)</a:t>
            </a:r>
          </a:p>
        </p:txBody>
      </p:sp>
      <p:sp>
        <p:nvSpPr>
          <p:cNvPr id="4" name="Espaço Reservado para Número de Slide 3">
            <a:extLst>
              <a:ext uri="{FF2B5EF4-FFF2-40B4-BE49-F238E27FC236}">
                <a16:creationId xmlns:a16="http://schemas.microsoft.com/office/drawing/2014/main" id="{A900A0CF-E284-A241-9C8B-24494DCEEAEB}"/>
              </a:ext>
            </a:extLst>
          </p:cNvPr>
          <p:cNvSpPr>
            <a:spLocks noGrp="1"/>
          </p:cNvSpPr>
          <p:nvPr>
            <p:ph type="sldNum" sz="quarter" idx="12"/>
          </p:nvPr>
        </p:nvSpPr>
        <p:spPr/>
        <p:txBody>
          <a:bodyPr/>
          <a:lstStyle/>
          <a:p>
            <a:fld id="{6C7ABB0B-BF14-6745-8341-D4BE7FE0EE7F}" type="slidenum">
              <a:rPr lang="pt-BR" smtClean="0"/>
              <a:t>40</a:t>
            </a:fld>
            <a:endParaRPr lang="pt-BR"/>
          </a:p>
        </p:txBody>
      </p:sp>
    </p:spTree>
    <p:extLst>
      <p:ext uri="{BB962C8B-B14F-4D97-AF65-F5344CB8AC3E}">
        <p14:creationId xmlns:p14="http://schemas.microsoft.com/office/powerpoint/2010/main" val="20746197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7640C3-D176-FE4D-819A-FF93CDA60596}"/>
              </a:ext>
            </a:extLst>
          </p:cNvPr>
          <p:cNvSpPr>
            <a:spLocks noGrp="1"/>
          </p:cNvSpPr>
          <p:nvPr>
            <p:ph type="title"/>
          </p:nvPr>
        </p:nvSpPr>
        <p:spPr/>
        <p:txBody>
          <a:bodyPr>
            <a:normAutofit/>
          </a:bodyPr>
          <a:lstStyle/>
          <a:p>
            <a:pPr algn="ctr"/>
            <a:r>
              <a:rPr lang="pt-BR" sz="2800" b="1" dirty="0"/>
              <a:t>2. Perspectiva Geral (p. 19)</a:t>
            </a:r>
          </a:p>
        </p:txBody>
      </p:sp>
      <p:sp>
        <p:nvSpPr>
          <p:cNvPr id="3" name="Espaço Reservado para Conteúdo 2">
            <a:extLst>
              <a:ext uri="{FF2B5EF4-FFF2-40B4-BE49-F238E27FC236}">
                <a16:creationId xmlns:a16="http://schemas.microsoft.com/office/drawing/2014/main" id="{F04A2AC5-1176-9141-9FB7-9A7BF0B0F380}"/>
              </a:ext>
            </a:extLst>
          </p:cNvPr>
          <p:cNvSpPr>
            <a:spLocks noGrp="1"/>
          </p:cNvSpPr>
          <p:nvPr>
            <p:ph idx="1"/>
          </p:nvPr>
        </p:nvSpPr>
        <p:spPr/>
        <p:txBody>
          <a:bodyPr>
            <a:normAutofit fontScale="55000" lnSpcReduction="20000"/>
          </a:bodyPr>
          <a:lstStyle/>
          <a:p>
            <a:pPr marL="0" indent="0" algn="just">
              <a:lnSpc>
                <a:spcPct val="170000"/>
              </a:lnSpc>
              <a:buNone/>
            </a:pPr>
            <a:r>
              <a:rPr lang="pt-BR" sz="2900" dirty="0"/>
              <a:t>Metaforicamente, falo de funcionamento psíquico "placentário" para destacar sua finalidade: a gestação de funções maternais de continência e de interface em relação à criança que vai nascer. </a:t>
            </a:r>
          </a:p>
          <a:p>
            <a:pPr marL="0" indent="0" algn="just">
              <a:lnSpc>
                <a:spcPct val="170000"/>
              </a:lnSpc>
              <a:buNone/>
            </a:pPr>
            <a:r>
              <a:rPr lang="pt-BR" sz="2900" dirty="0"/>
              <a:t>No início da gravidez, o embrião/feto é uma extensão corporal materna. Mas ao longo do caminho, na intersecção das interações feto-ambientais (onde a </a:t>
            </a:r>
            <a:r>
              <a:rPr lang="pt-BR" sz="2900" dirty="0" err="1"/>
              <a:t>pró-priocepção</a:t>
            </a:r>
            <a:r>
              <a:rPr lang="pt-BR" sz="2900" dirty="0"/>
              <a:t> desempenha - implícita ou plenamente - um papel importante para a mãe) e identificações projetivas que expressam o projeto da criança, uma objetivação da "criança virtual" vai gradualmente ganhando terreno. </a:t>
            </a:r>
          </a:p>
          <a:p>
            <a:pPr marL="0" indent="0" algn="just">
              <a:lnSpc>
                <a:spcPct val="170000"/>
              </a:lnSpc>
              <a:buNone/>
            </a:pPr>
            <a:r>
              <a:rPr lang="pt-BR" sz="2900" dirty="0"/>
              <a:t>O grau de maturação objetal no pré-natal dessa criança, inicialmente narcisista, dependerá em particular do futuro da empatia materna em relação ao recém-nascido no pós-natal. </a:t>
            </a:r>
          </a:p>
          <a:p>
            <a:pPr marL="0" indent="0" algn="just">
              <a:lnSpc>
                <a:spcPct val="170000"/>
              </a:lnSpc>
              <a:buNone/>
            </a:pPr>
            <a:r>
              <a:rPr lang="pt-BR" sz="2900" dirty="0"/>
              <a:t>Minha proposta para uma “relação de objeto virtual” pais &lt;=&gt; feto (</a:t>
            </a:r>
            <a:r>
              <a:rPr lang="pt-BR" sz="2900" dirty="0" err="1"/>
              <a:t>Missonnier</a:t>
            </a:r>
            <a:r>
              <a:rPr lang="pt-BR" sz="2900" dirty="0"/>
              <a:t>, 2003a), retomada posteriormente, explora as variações clínicas dessa geometria variável.</a:t>
            </a:r>
          </a:p>
          <a:p>
            <a:endParaRPr lang="pt-BR" dirty="0"/>
          </a:p>
        </p:txBody>
      </p:sp>
      <p:sp>
        <p:nvSpPr>
          <p:cNvPr id="4" name="Espaço Reservado para Número de Slide 3">
            <a:extLst>
              <a:ext uri="{FF2B5EF4-FFF2-40B4-BE49-F238E27FC236}">
                <a16:creationId xmlns:a16="http://schemas.microsoft.com/office/drawing/2014/main" id="{DE75D1D7-E0BC-1C40-BFF5-6B123000EBAA}"/>
              </a:ext>
            </a:extLst>
          </p:cNvPr>
          <p:cNvSpPr>
            <a:spLocks noGrp="1"/>
          </p:cNvSpPr>
          <p:nvPr>
            <p:ph type="sldNum" sz="quarter" idx="12"/>
          </p:nvPr>
        </p:nvSpPr>
        <p:spPr/>
        <p:txBody>
          <a:bodyPr/>
          <a:lstStyle/>
          <a:p>
            <a:fld id="{6C7ABB0B-BF14-6745-8341-D4BE7FE0EE7F}" type="slidenum">
              <a:rPr lang="pt-BR" smtClean="0"/>
              <a:t>41</a:t>
            </a:fld>
            <a:endParaRPr lang="pt-BR"/>
          </a:p>
        </p:txBody>
      </p:sp>
    </p:spTree>
    <p:extLst>
      <p:ext uri="{BB962C8B-B14F-4D97-AF65-F5344CB8AC3E}">
        <p14:creationId xmlns:p14="http://schemas.microsoft.com/office/powerpoint/2010/main" val="40619623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BA50C-6C9B-EF46-BAE6-8E8E481FCA03}"/>
              </a:ext>
            </a:extLst>
          </p:cNvPr>
          <p:cNvSpPr>
            <a:spLocks noGrp="1"/>
          </p:cNvSpPr>
          <p:nvPr>
            <p:ph type="title"/>
          </p:nvPr>
        </p:nvSpPr>
        <p:spPr/>
        <p:txBody>
          <a:bodyPr>
            <a:normAutofit/>
          </a:bodyPr>
          <a:lstStyle/>
          <a:p>
            <a:pPr algn="ctr"/>
            <a:r>
              <a:rPr lang="pt-BR" sz="2800" b="1" dirty="0"/>
              <a:t>3. A psicopatologia psicanalítica </a:t>
            </a:r>
            <a:br>
              <a:rPr lang="pt-BR" sz="2800" b="1" dirty="0"/>
            </a:br>
            <a:r>
              <a:rPr lang="pt-BR" sz="2800" b="1" dirty="0"/>
              <a:t>aplicada na compreensão da </a:t>
            </a:r>
            <a:r>
              <a:rPr lang="pt-BR" sz="2800" b="1" dirty="0" err="1"/>
              <a:t>parentalidade</a:t>
            </a:r>
            <a:endParaRPr lang="pt-BR" sz="2800" b="1" dirty="0"/>
          </a:p>
        </p:txBody>
      </p:sp>
      <p:sp>
        <p:nvSpPr>
          <p:cNvPr id="3" name="Espaço Reservado para Conteúdo 2">
            <a:extLst>
              <a:ext uri="{FF2B5EF4-FFF2-40B4-BE49-F238E27FC236}">
                <a16:creationId xmlns:a16="http://schemas.microsoft.com/office/drawing/2014/main" id="{DFCEEF8B-361F-F946-8524-8884FF5E6C36}"/>
              </a:ext>
            </a:extLst>
          </p:cNvPr>
          <p:cNvSpPr>
            <a:spLocks noGrp="1"/>
          </p:cNvSpPr>
          <p:nvPr>
            <p:ph idx="1"/>
          </p:nvPr>
        </p:nvSpPr>
        <p:spPr/>
        <p:txBody>
          <a:bodyPr>
            <a:normAutofit fontScale="55000" lnSpcReduction="20000"/>
          </a:bodyPr>
          <a:lstStyle/>
          <a:p>
            <a:pPr marL="0" indent="0" algn="just">
              <a:lnSpc>
                <a:spcPct val="170000"/>
              </a:lnSpc>
              <a:buNone/>
            </a:pPr>
            <a:r>
              <a:rPr lang="pt-BR" sz="2900" dirty="0"/>
              <a:t>Esse processo mental específico de "transparência psíquica" materna é caracterizado por uma grande permeabilidade às representações inconscientes, um certo levantamento da repressão usual. Memórias, enterradas fluem com menos censura psíquica. É claro que a neurose infantil está voltando (e sua revisão adolescente), mas são antes de tudo e, acima de tudo, revivescências arcaicas e pré-edipianas ainda mais antigas que vêm à tona na consciência. </a:t>
            </a:r>
          </a:p>
          <a:p>
            <a:pPr marL="0" indent="0" algn="just">
              <a:lnSpc>
                <a:spcPct val="170000"/>
              </a:lnSpc>
              <a:buNone/>
            </a:pPr>
            <a:r>
              <a:rPr lang="pt-BR" sz="2900" dirty="0"/>
              <a:t>Globalmente, o período pré-natal afirma-se como uma prova dos fundamentos da identificação e, como tal, é um lugar privilegiado de repetições traumáticas. </a:t>
            </a:r>
          </a:p>
          <a:p>
            <a:pPr marL="0" indent="0" algn="just">
              <a:lnSpc>
                <a:spcPct val="170000"/>
              </a:lnSpc>
              <a:buNone/>
            </a:pPr>
            <a:r>
              <a:rPr lang="pt-BR" sz="2900" dirty="0"/>
              <a:t>A maturidade cicatricial dessas possíveis feridas será refletida pelo grau de tolerância materna às mutações </a:t>
            </a:r>
            <a:r>
              <a:rPr lang="pt-BR" sz="2900" dirty="0" err="1"/>
              <a:t>somato</a:t>
            </a:r>
            <a:r>
              <a:rPr lang="pt-BR" sz="2900" dirty="0"/>
              <a:t>-psíquicas inerentes à maternidade, ao acompanhamento médico da gravidez (procedimentos de diagnóstico pré-natal, exames ultrassonográficos, etc.), às </a:t>
            </a:r>
            <a:r>
              <a:rPr lang="pt-BR" sz="2900" dirty="0" err="1"/>
              <a:t>sobredeterminações</a:t>
            </a:r>
            <a:r>
              <a:rPr lang="pt-BR" sz="2900" dirty="0"/>
              <a:t> das interações feto-maternos e possíveis complicações médicas.</a:t>
            </a:r>
          </a:p>
          <a:p>
            <a:endParaRPr lang="pt-BR" dirty="0"/>
          </a:p>
        </p:txBody>
      </p:sp>
      <p:sp>
        <p:nvSpPr>
          <p:cNvPr id="4" name="Espaço Reservado para Número de Slide 3">
            <a:extLst>
              <a:ext uri="{FF2B5EF4-FFF2-40B4-BE49-F238E27FC236}">
                <a16:creationId xmlns:a16="http://schemas.microsoft.com/office/drawing/2014/main" id="{FD67440B-50C6-8B45-8CD5-1BE38F16BE54}"/>
              </a:ext>
            </a:extLst>
          </p:cNvPr>
          <p:cNvSpPr>
            <a:spLocks noGrp="1"/>
          </p:cNvSpPr>
          <p:nvPr>
            <p:ph type="sldNum" sz="quarter" idx="12"/>
          </p:nvPr>
        </p:nvSpPr>
        <p:spPr/>
        <p:txBody>
          <a:bodyPr/>
          <a:lstStyle/>
          <a:p>
            <a:fld id="{6C7ABB0B-BF14-6745-8341-D4BE7FE0EE7F}" type="slidenum">
              <a:rPr lang="pt-BR" smtClean="0"/>
              <a:t>42</a:t>
            </a:fld>
            <a:endParaRPr lang="pt-BR"/>
          </a:p>
        </p:txBody>
      </p:sp>
    </p:spTree>
    <p:extLst>
      <p:ext uri="{BB962C8B-B14F-4D97-AF65-F5344CB8AC3E}">
        <p14:creationId xmlns:p14="http://schemas.microsoft.com/office/powerpoint/2010/main" val="3105630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BA50C-6C9B-EF46-BAE6-8E8E481FCA03}"/>
              </a:ext>
            </a:extLst>
          </p:cNvPr>
          <p:cNvSpPr>
            <a:spLocks noGrp="1"/>
          </p:cNvSpPr>
          <p:nvPr>
            <p:ph type="title"/>
          </p:nvPr>
        </p:nvSpPr>
        <p:spPr/>
        <p:txBody>
          <a:bodyPr>
            <a:normAutofit/>
          </a:bodyPr>
          <a:lstStyle/>
          <a:p>
            <a:pPr algn="ctr"/>
            <a:endParaRPr lang="pt-BR" sz="2800" b="1" dirty="0"/>
          </a:p>
        </p:txBody>
      </p:sp>
      <p:sp>
        <p:nvSpPr>
          <p:cNvPr id="3" name="Espaço Reservado para Conteúdo 2">
            <a:extLst>
              <a:ext uri="{FF2B5EF4-FFF2-40B4-BE49-F238E27FC236}">
                <a16:creationId xmlns:a16="http://schemas.microsoft.com/office/drawing/2014/main" id="{DFCEEF8B-361F-F946-8524-8884FF5E6C36}"/>
              </a:ext>
            </a:extLst>
          </p:cNvPr>
          <p:cNvSpPr>
            <a:spLocks noGrp="1"/>
          </p:cNvSpPr>
          <p:nvPr>
            <p:ph idx="1"/>
          </p:nvPr>
        </p:nvSpPr>
        <p:spPr/>
        <p:txBody>
          <a:bodyPr>
            <a:normAutofit fontScale="62500" lnSpcReduction="20000"/>
          </a:bodyPr>
          <a:lstStyle/>
          <a:p>
            <a:pPr marL="0" indent="0" algn="just">
              <a:lnSpc>
                <a:spcPct val="150000"/>
              </a:lnSpc>
              <a:buNone/>
            </a:pPr>
            <a:r>
              <a:rPr lang="pt-BR" dirty="0"/>
              <a:t>Entre o ódio e o amor, a mãe caminha em um conflito de ambivalência em relação ao feto. </a:t>
            </a:r>
          </a:p>
          <a:p>
            <a:pPr marL="0" indent="0" algn="just">
              <a:lnSpc>
                <a:spcPct val="150000"/>
              </a:lnSpc>
              <a:buNone/>
            </a:pPr>
            <a:r>
              <a:rPr lang="pt-BR" dirty="0"/>
              <a:t>F. </a:t>
            </a:r>
            <a:r>
              <a:rPr lang="pt-BR" dirty="0" err="1"/>
              <a:t>Sirol</a:t>
            </a:r>
            <a:r>
              <a:rPr lang="pt-BR" dirty="0"/>
              <a:t> (1999), referindo-se a DW </a:t>
            </a:r>
            <a:r>
              <a:rPr lang="pt-BR" dirty="0" err="1"/>
              <a:t>Winnicott</a:t>
            </a:r>
            <a:r>
              <a:rPr lang="pt-BR" dirty="0"/>
              <a:t>, descreve com precisão as vinte e uma razões pelas quais uma mulher grávida tem para odiar seu feto. </a:t>
            </a:r>
          </a:p>
          <a:p>
            <a:pPr marL="0" indent="0" algn="just">
              <a:lnSpc>
                <a:spcPct val="150000"/>
              </a:lnSpc>
              <a:buNone/>
            </a:pPr>
            <a:r>
              <a:rPr lang="pt-BR" dirty="0"/>
              <a:t>Um feto que </a:t>
            </a:r>
            <a:r>
              <a:rPr lang="pt-BR" i="1" dirty="0"/>
              <a:t>a priori </a:t>
            </a:r>
            <a:r>
              <a:rPr lang="pt-BR" dirty="0"/>
              <a:t>obriga a mulher a reorganizar retrospectivamente sua história e sua identidade e a se engajar prospectivamente na metamorfose de tornar-se mãe. </a:t>
            </a:r>
          </a:p>
          <a:p>
            <a:pPr marL="0" indent="0" algn="just">
              <a:lnSpc>
                <a:spcPct val="150000"/>
              </a:lnSpc>
              <a:buNone/>
            </a:pPr>
            <a:r>
              <a:rPr lang="pt-BR" dirty="0"/>
              <a:t>O paradigma da conflitualidade da </a:t>
            </a:r>
            <a:r>
              <a:rPr lang="pt-BR" dirty="0" err="1"/>
              <a:t>parentalidade</a:t>
            </a:r>
            <a:r>
              <a:rPr lang="pt-BR" dirty="0"/>
              <a:t> destacado no período pré-natal, descrito nas mulheres, também é válido, de forma não confusa, para o "pai".</a:t>
            </a:r>
          </a:p>
          <a:p>
            <a:pPr marL="0" indent="0" algn="just">
              <a:lnSpc>
                <a:spcPct val="150000"/>
              </a:lnSpc>
              <a:buNone/>
            </a:pPr>
            <a:r>
              <a:rPr lang="pt-BR" dirty="0"/>
              <a:t>[...] Mais amplamente, são também todos os principais atores do “sistema” familiar – avós, irmãos, parentes… – que encontram simultaneamente uma fase de sua própria reorganização ao longo do período pré-natal e, como tal, merecem atenção.    </a:t>
            </a:r>
          </a:p>
          <a:p>
            <a:pPr marL="0" indent="0" algn="just">
              <a:lnSpc>
                <a:spcPct val="150000"/>
              </a:lnSpc>
              <a:buNone/>
            </a:pPr>
            <a:endParaRPr lang="pt-BR" dirty="0"/>
          </a:p>
          <a:p>
            <a:endParaRPr lang="pt-BR" dirty="0"/>
          </a:p>
        </p:txBody>
      </p:sp>
      <p:sp>
        <p:nvSpPr>
          <p:cNvPr id="4" name="Espaço Reservado para Número de Slide 3">
            <a:extLst>
              <a:ext uri="{FF2B5EF4-FFF2-40B4-BE49-F238E27FC236}">
                <a16:creationId xmlns:a16="http://schemas.microsoft.com/office/drawing/2014/main" id="{D3B4E626-CD08-954C-9D5D-53A4DFB0637A}"/>
              </a:ext>
            </a:extLst>
          </p:cNvPr>
          <p:cNvSpPr>
            <a:spLocks noGrp="1"/>
          </p:cNvSpPr>
          <p:nvPr>
            <p:ph type="sldNum" sz="quarter" idx="12"/>
          </p:nvPr>
        </p:nvSpPr>
        <p:spPr/>
        <p:txBody>
          <a:bodyPr/>
          <a:lstStyle/>
          <a:p>
            <a:fld id="{6C7ABB0B-BF14-6745-8341-D4BE7FE0EE7F}" type="slidenum">
              <a:rPr lang="pt-BR" smtClean="0"/>
              <a:t>43</a:t>
            </a:fld>
            <a:endParaRPr lang="pt-BR"/>
          </a:p>
        </p:txBody>
      </p:sp>
    </p:spTree>
    <p:extLst>
      <p:ext uri="{BB962C8B-B14F-4D97-AF65-F5344CB8AC3E}">
        <p14:creationId xmlns:p14="http://schemas.microsoft.com/office/powerpoint/2010/main" val="4285505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04E60A-B2E9-0F45-AA4B-ECB08C94A13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3C04DA4-4E94-3143-A1BE-FE8E14EC2942}"/>
              </a:ext>
            </a:extLst>
          </p:cNvPr>
          <p:cNvSpPr>
            <a:spLocks noGrp="1"/>
          </p:cNvSpPr>
          <p:nvPr>
            <p:ph idx="1"/>
          </p:nvPr>
        </p:nvSpPr>
        <p:spPr/>
        <p:txBody>
          <a:bodyPr>
            <a:normAutofit lnSpcReduction="10000"/>
          </a:bodyPr>
          <a:lstStyle/>
          <a:p>
            <a:pPr marL="0" indent="0" algn="just">
              <a:lnSpc>
                <a:spcPct val="150000"/>
              </a:lnSpc>
              <a:buNone/>
            </a:pPr>
            <a:r>
              <a:rPr lang="pt-BR" dirty="0"/>
              <a:t>O nascimento é, portanto, antes de tudo, uma passagem de um estado para outro, uma modificação radical, uma reviravolta, mas de uma vida já em andamento tanto para a mãe, o filho quanto para o pai e a família. Entre ruptura e continuidade, há, para cada um, um ponto de equilíbrio entre o desastre natural (trauma parental de nascimento) de uma adaptação espontânea impossível e antecipação criativa no parto e o confronto com o recém-nascido. (p. 20)</a:t>
            </a:r>
          </a:p>
        </p:txBody>
      </p:sp>
      <p:sp>
        <p:nvSpPr>
          <p:cNvPr id="4" name="Espaço Reservado para Número de Slide 3">
            <a:extLst>
              <a:ext uri="{FF2B5EF4-FFF2-40B4-BE49-F238E27FC236}">
                <a16:creationId xmlns:a16="http://schemas.microsoft.com/office/drawing/2014/main" id="{9BD9BC2F-BB59-2F45-A842-0030AC2784F3}"/>
              </a:ext>
            </a:extLst>
          </p:cNvPr>
          <p:cNvSpPr>
            <a:spLocks noGrp="1"/>
          </p:cNvSpPr>
          <p:nvPr>
            <p:ph type="sldNum" sz="quarter" idx="12"/>
          </p:nvPr>
        </p:nvSpPr>
        <p:spPr/>
        <p:txBody>
          <a:bodyPr/>
          <a:lstStyle/>
          <a:p>
            <a:fld id="{6C7ABB0B-BF14-6745-8341-D4BE7FE0EE7F}" type="slidenum">
              <a:rPr lang="pt-BR" smtClean="0"/>
              <a:t>44</a:t>
            </a:fld>
            <a:endParaRPr lang="pt-BR"/>
          </a:p>
        </p:txBody>
      </p:sp>
    </p:spTree>
    <p:extLst>
      <p:ext uri="{BB962C8B-B14F-4D97-AF65-F5344CB8AC3E}">
        <p14:creationId xmlns:p14="http://schemas.microsoft.com/office/powerpoint/2010/main" val="20035244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32224-C4AE-6E4A-AA0C-50E57AC1366A}"/>
              </a:ext>
            </a:extLst>
          </p:cNvPr>
          <p:cNvSpPr>
            <a:spLocks noGrp="1"/>
          </p:cNvSpPr>
          <p:nvPr>
            <p:ph type="title"/>
          </p:nvPr>
        </p:nvSpPr>
        <p:spPr/>
        <p:txBody>
          <a:bodyPr>
            <a:normAutofit/>
          </a:bodyPr>
          <a:lstStyle/>
          <a:p>
            <a:pPr algn="ctr"/>
            <a:r>
              <a:rPr lang="pt-BR" sz="2800" b="1" dirty="0"/>
              <a:t>4. Tornar-se mãe e nascer humano</a:t>
            </a:r>
            <a:endParaRPr lang="pt-BR" sz="2800" dirty="0"/>
          </a:p>
        </p:txBody>
      </p:sp>
      <p:sp>
        <p:nvSpPr>
          <p:cNvPr id="3" name="Espaço Reservado para Conteúdo 2">
            <a:extLst>
              <a:ext uri="{FF2B5EF4-FFF2-40B4-BE49-F238E27FC236}">
                <a16:creationId xmlns:a16="http://schemas.microsoft.com/office/drawing/2014/main" id="{9B20E187-EC7E-E541-A433-6CBCA7F5A99E}"/>
              </a:ext>
            </a:extLst>
          </p:cNvPr>
          <p:cNvSpPr>
            <a:spLocks noGrp="1"/>
          </p:cNvSpPr>
          <p:nvPr>
            <p:ph idx="1"/>
          </p:nvPr>
        </p:nvSpPr>
        <p:spPr/>
        <p:txBody>
          <a:bodyPr>
            <a:normAutofit fontScale="92500" lnSpcReduction="10000"/>
          </a:bodyPr>
          <a:lstStyle/>
          <a:p>
            <a:pPr algn="just">
              <a:lnSpc>
                <a:spcPct val="150000"/>
              </a:lnSpc>
            </a:pPr>
            <a:r>
              <a:rPr lang="pt-BR" b="1" dirty="0"/>
              <a:t>uma tríade biológica (</a:t>
            </a:r>
            <a:r>
              <a:rPr lang="pt-BR" dirty="0"/>
              <a:t>feto-placenta-mãe).</a:t>
            </a:r>
          </a:p>
          <a:p>
            <a:pPr algn="just">
              <a:lnSpc>
                <a:spcPct val="150000"/>
              </a:lnSpc>
            </a:pPr>
            <a:r>
              <a:rPr lang="pt-BR" dirty="0"/>
              <a:t>Nesta linha, desenvolvi, uma proposta conceitual: </a:t>
            </a:r>
            <a:r>
              <a:rPr lang="pt-BR" b="1" dirty="0"/>
              <a:t>a </a:t>
            </a:r>
            <a:r>
              <a:rPr lang="pt-BR" b="1" i="1" dirty="0"/>
              <a:t>relação de objetos virtual </a:t>
            </a:r>
            <a:r>
              <a:rPr lang="pt-BR" b="1" dirty="0"/>
              <a:t>(ROV). </a:t>
            </a:r>
            <a:r>
              <a:rPr lang="pt-BR" dirty="0"/>
              <a:t>Apoiado a concepção da tríade biológica, ela destaca a reciprocidade do feto &lt;=&gt; ambiente, a trajetória </a:t>
            </a:r>
            <a:r>
              <a:rPr lang="pt-BR" i="1" dirty="0"/>
              <a:t>transformacional</a:t>
            </a:r>
            <a:r>
              <a:rPr lang="pt-BR" dirty="0"/>
              <a:t> </a:t>
            </a:r>
            <a:r>
              <a:rPr lang="pt-BR" dirty="0" err="1"/>
              <a:t>intra</a:t>
            </a:r>
            <a:r>
              <a:rPr lang="pt-BR" dirty="0"/>
              <a:t> e </a:t>
            </a:r>
            <a:r>
              <a:rPr lang="pt-BR" dirty="0" err="1"/>
              <a:t>inter</a:t>
            </a:r>
            <a:r>
              <a:rPr lang="pt-BR" dirty="0"/>
              <a:t>(</a:t>
            </a:r>
            <a:r>
              <a:rPr lang="pt-BR" dirty="0" err="1"/>
              <a:t>proto</a:t>
            </a:r>
            <a:r>
              <a:rPr lang="pt-BR" dirty="0"/>
              <a:t>)subjetiva da gestação, o caráter </a:t>
            </a:r>
            <a:r>
              <a:rPr lang="pt-BR" i="1" dirty="0"/>
              <a:t>virtual</a:t>
            </a:r>
            <a:r>
              <a:rPr lang="pt-BR" dirty="0"/>
              <a:t> de seu objeto e, na filiação das relações objetais orais, anais, genitais, seu seu </a:t>
            </a:r>
            <a:r>
              <a:rPr lang="pt-BR" dirty="0" err="1"/>
              <a:t>útero-placentário</a:t>
            </a:r>
            <a:r>
              <a:rPr lang="pt-BR" dirty="0"/>
              <a:t>. </a:t>
            </a:r>
          </a:p>
          <a:p>
            <a:endParaRPr lang="pt-BR" dirty="0"/>
          </a:p>
        </p:txBody>
      </p:sp>
      <p:sp>
        <p:nvSpPr>
          <p:cNvPr id="4" name="Espaço Reservado para Número de Slide 3">
            <a:extLst>
              <a:ext uri="{FF2B5EF4-FFF2-40B4-BE49-F238E27FC236}">
                <a16:creationId xmlns:a16="http://schemas.microsoft.com/office/drawing/2014/main" id="{3FF40F7B-2C13-D04D-9426-8DC9269FCD29}"/>
              </a:ext>
            </a:extLst>
          </p:cNvPr>
          <p:cNvSpPr>
            <a:spLocks noGrp="1"/>
          </p:cNvSpPr>
          <p:nvPr>
            <p:ph type="sldNum" sz="quarter" idx="12"/>
          </p:nvPr>
        </p:nvSpPr>
        <p:spPr/>
        <p:txBody>
          <a:bodyPr/>
          <a:lstStyle/>
          <a:p>
            <a:fld id="{6C7ABB0B-BF14-6745-8341-D4BE7FE0EE7F}" type="slidenum">
              <a:rPr lang="pt-BR" smtClean="0"/>
              <a:t>45</a:t>
            </a:fld>
            <a:endParaRPr lang="pt-BR"/>
          </a:p>
        </p:txBody>
      </p:sp>
    </p:spTree>
    <p:extLst>
      <p:ext uri="{BB962C8B-B14F-4D97-AF65-F5344CB8AC3E}">
        <p14:creationId xmlns:p14="http://schemas.microsoft.com/office/powerpoint/2010/main" val="3524483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08642-EBFA-BF44-BBBE-86493649729E}"/>
              </a:ext>
            </a:extLst>
          </p:cNvPr>
          <p:cNvSpPr>
            <a:spLocks noGrp="1"/>
          </p:cNvSpPr>
          <p:nvPr>
            <p:ph type="title"/>
          </p:nvPr>
        </p:nvSpPr>
        <p:spPr/>
        <p:txBody>
          <a:bodyPr>
            <a:normAutofit/>
          </a:bodyPr>
          <a:lstStyle/>
          <a:p>
            <a:pPr algn="ctr"/>
            <a:r>
              <a:rPr lang="pt-BR" sz="3200" b="1" dirty="0"/>
              <a:t>Tornar-se humano, tornar-se mãe, tornar-se pai</a:t>
            </a:r>
          </a:p>
        </p:txBody>
      </p:sp>
      <p:sp>
        <p:nvSpPr>
          <p:cNvPr id="3" name="Espaço Reservado para Conteúdo 2">
            <a:extLst>
              <a:ext uri="{FF2B5EF4-FFF2-40B4-BE49-F238E27FC236}">
                <a16:creationId xmlns:a16="http://schemas.microsoft.com/office/drawing/2014/main" id="{249B959F-9482-E84A-BC41-5E6FC302A07F}"/>
              </a:ext>
            </a:extLst>
          </p:cNvPr>
          <p:cNvSpPr>
            <a:spLocks noGrp="1"/>
          </p:cNvSpPr>
          <p:nvPr>
            <p:ph idx="1"/>
          </p:nvPr>
        </p:nvSpPr>
        <p:spPr/>
        <p:txBody>
          <a:bodyPr>
            <a:normAutofit fontScale="92500"/>
          </a:bodyPr>
          <a:lstStyle/>
          <a:p>
            <a:pPr algn="just">
              <a:lnSpc>
                <a:spcPct val="150000"/>
              </a:lnSpc>
            </a:pPr>
            <a:r>
              <a:rPr lang="pt-BR" dirty="0"/>
              <a:t>Nesse cadinho teórico, a gravidez é uma dupla metamorfose progressiva e interativa de se tornar pai e de se tornar humano; </a:t>
            </a:r>
          </a:p>
          <a:p>
            <a:pPr algn="just">
              <a:lnSpc>
                <a:spcPct val="150000"/>
              </a:lnSpc>
            </a:pPr>
            <a:r>
              <a:rPr lang="pt-BR" dirty="0"/>
              <a:t>o feto não nasce humano, torna-se durante a gravidez; </a:t>
            </a:r>
          </a:p>
          <a:p>
            <a:pPr algn="just">
              <a:lnSpc>
                <a:spcPct val="150000"/>
              </a:lnSpc>
            </a:pPr>
            <a:r>
              <a:rPr lang="pt-BR" dirty="0"/>
              <a:t>não se nasce pai ao nascer, torna-se um; </a:t>
            </a:r>
          </a:p>
          <a:p>
            <a:pPr algn="just">
              <a:lnSpc>
                <a:spcPct val="150000"/>
              </a:lnSpc>
            </a:pPr>
            <a:r>
              <a:rPr lang="pt-BR" dirty="0"/>
              <a:t>o espaço </a:t>
            </a:r>
            <a:r>
              <a:rPr lang="pt-BR" dirty="0" err="1"/>
              <a:t>útero-placentário</a:t>
            </a:r>
            <a:r>
              <a:rPr lang="pt-BR" dirty="0"/>
              <a:t> é a interface do ambiente feto &lt;=&gt;; </a:t>
            </a:r>
          </a:p>
          <a:p>
            <a:pPr algn="just">
              <a:lnSpc>
                <a:spcPct val="150000"/>
              </a:lnSpc>
            </a:pPr>
            <a:r>
              <a:rPr lang="pt-BR" dirty="0"/>
              <a:t>as metamorfoses pré-natais habitam o ser humano ao longo de sua vida.</a:t>
            </a:r>
          </a:p>
          <a:p>
            <a:endParaRPr lang="pt-BR" dirty="0"/>
          </a:p>
        </p:txBody>
      </p:sp>
      <p:sp>
        <p:nvSpPr>
          <p:cNvPr id="4" name="Espaço Reservado para Número de Slide 3">
            <a:extLst>
              <a:ext uri="{FF2B5EF4-FFF2-40B4-BE49-F238E27FC236}">
                <a16:creationId xmlns:a16="http://schemas.microsoft.com/office/drawing/2014/main" id="{BAA23956-E033-FE4F-9C56-8E6C04C68F52}"/>
              </a:ext>
            </a:extLst>
          </p:cNvPr>
          <p:cNvSpPr>
            <a:spLocks noGrp="1"/>
          </p:cNvSpPr>
          <p:nvPr>
            <p:ph type="sldNum" sz="quarter" idx="12"/>
          </p:nvPr>
        </p:nvSpPr>
        <p:spPr/>
        <p:txBody>
          <a:bodyPr/>
          <a:lstStyle/>
          <a:p>
            <a:fld id="{6C7ABB0B-BF14-6745-8341-D4BE7FE0EE7F}" type="slidenum">
              <a:rPr lang="pt-BR" smtClean="0"/>
              <a:t>46</a:t>
            </a:fld>
            <a:endParaRPr lang="pt-BR"/>
          </a:p>
        </p:txBody>
      </p:sp>
    </p:spTree>
    <p:extLst>
      <p:ext uri="{BB962C8B-B14F-4D97-AF65-F5344CB8AC3E}">
        <p14:creationId xmlns:p14="http://schemas.microsoft.com/office/powerpoint/2010/main" val="4784741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2EB7B-9DC9-6B44-B49B-17883F5C2739}"/>
              </a:ext>
            </a:extLst>
          </p:cNvPr>
          <p:cNvSpPr>
            <a:spLocks noGrp="1"/>
          </p:cNvSpPr>
          <p:nvPr>
            <p:ph type="title"/>
          </p:nvPr>
        </p:nvSpPr>
        <p:spPr/>
        <p:txBody>
          <a:bodyPr>
            <a:normAutofit/>
          </a:bodyPr>
          <a:lstStyle/>
          <a:p>
            <a:pPr algn="ctr"/>
            <a:r>
              <a:rPr lang="pt-BR" sz="2800" b="1" dirty="0"/>
              <a:t>5. A relação de objetos virtual (ROV)</a:t>
            </a:r>
          </a:p>
        </p:txBody>
      </p:sp>
      <p:sp>
        <p:nvSpPr>
          <p:cNvPr id="3" name="Espaço Reservado para Conteúdo 2">
            <a:extLst>
              <a:ext uri="{FF2B5EF4-FFF2-40B4-BE49-F238E27FC236}">
                <a16:creationId xmlns:a16="http://schemas.microsoft.com/office/drawing/2014/main" id="{87014C9F-F96E-A346-A0AC-889BD17023EA}"/>
              </a:ext>
            </a:extLst>
          </p:cNvPr>
          <p:cNvSpPr>
            <a:spLocks noGrp="1"/>
          </p:cNvSpPr>
          <p:nvPr>
            <p:ph idx="1"/>
          </p:nvPr>
        </p:nvSpPr>
        <p:spPr/>
        <p:txBody>
          <a:bodyPr>
            <a:normAutofit fontScale="62500" lnSpcReduction="20000"/>
          </a:bodyPr>
          <a:lstStyle/>
          <a:p>
            <a:pPr algn="just">
              <a:lnSpc>
                <a:spcPct val="150000"/>
              </a:lnSpc>
            </a:pPr>
            <a:r>
              <a:rPr lang="pt-BR" sz="2900" dirty="0"/>
              <a:t>D. </a:t>
            </a:r>
            <a:r>
              <a:rPr lang="pt-BR" sz="2900" dirty="0" err="1"/>
              <a:t>Blin</a:t>
            </a:r>
            <a:r>
              <a:rPr lang="pt-BR" sz="2900" dirty="0"/>
              <a:t> e MJ. </a:t>
            </a:r>
            <a:r>
              <a:rPr lang="pt-BR" sz="2900" dirty="0" err="1"/>
              <a:t>Soubieux</a:t>
            </a:r>
            <a:r>
              <a:rPr lang="pt-BR" sz="2900" dirty="0"/>
              <a:t> (1997) conceituou em termos freudianos de </a:t>
            </a:r>
            <a:r>
              <a:rPr lang="pt-BR" sz="2900" dirty="0" err="1"/>
              <a:t>catexia</a:t>
            </a:r>
            <a:r>
              <a:rPr lang="pt-BR" sz="2900" dirty="0"/>
              <a:t> nostálgica essa perda de um “objeto não-objeto” “</a:t>
            </a:r>
            <a:r>
              <a:rPr lang="pt-BR" sz="2900" dirty="0" err="1"/>
              <a:t>meio-eu</a:t>
            </a:r>
            <a:r>
              <a:rPr lang="pt-BR" sz="2900" dirty="0"/>
              <a:t>, meio-outro” situado em um entre </a:t>
            </a:r>
            <a:r>
              <a:rPr lang="pt-BR" sz="2900" dirty="0" err="1"/>
              <a:t>catexia</a:t>
            </a:r>
            <a:r>
              <a:rPr lang="pt-BR" sz="2900" dirty="0"/>
              <a:t> narcísica e </a:t>
            </a:r>
            <a:r>
              <a:rPr lang="pt-BR" sz="2900" dirty="0" err="1"/>
              <a:t>catexia</a:t>
            </a:r>
            <a:r>
              <a:rPr lang="pt-BR" sz="2900" dirty="0"/>
              <a:t> objetal. (p. 21)</a:t>
            </a:r>
          </a:p>
          <a:p>
            <a:pPr algn="just">
              <a:lnSpc>
                <a:spcPct val="150000"/>
              </a:lnSpc>
            </a:pPr>
            <a:r>
              <a:rPr lang="pt-BR" sz="2900" dirty="0"/>
              <a:t>[o bebê realizado como um projeto dos pais... Ele surge como um “objeto” para os pais, antes de propriamente existir como tal]</a:t>
            </a:r>
          </a:p>
          <a:p>
            <a:pPr algn="just">
              <a:lnSpc>
                <a:spcPct val="150000"/>
              </a:lnSpc>
            </a:pPr>
            <a:r>
              <a:rPr lang="pt-BR" sz="2900" dirty="0"/>
              <a:t>O ROV é, do ponto de vista estrito da relação objetal, uma nova modalidade conceitual que diz respeito aos pais, ao embrião e depois ao feto. (p. 22)</a:t>
            </a:r>
          </a:p>
          <a:p>
            <a:pPr algn="just">
              <a:lnSpc>
                <a:spcPct val="150000"/>
              </a:lnSpc>
            </a:pPr>
            <a:r>
              <a:rPr lang="pt-BR" sz="2900" dirty="0"/>
              <a:t>Como falamos em psicanálise do objeto típico da relação oral, anal, genital, princeps característico, o ROV é uterino. Assim como o falo, que pertence à revolução libidinal de ambos os sexos, o recipiente uterino desse ROV diz respeito a mulheres e homens. O ROV está inscrito de forma fantasmática no processo de </a:t>
            </a:r>
            <a:r>
              <a:rPr lang="pt-BR" sz="2900" dirty="0" err="1"/>
              <a:t>parentalidade</a:t>
            </a:r>
            <a:r>
              <a:rPr lang="pt-BR" sz="2900" dirty="0"/>
              <a:t> na mulher e no homem. (p. 22) </a:t>
            </a:r>
          </a:p>
          <a:p>
            <a:pPr algn="just">
              <a:lnSpc>
                <a:spcPct val="150000"/>
              </a:lnSpc>
            </a:pPr>
            <a:endParaRPr lang="pt-BR" dirty="0"/>
          </a:p>
          <a:p>
            <a:endParaRPr lang="pt-BR" dirty="0"/>
          </a:p>
        </p:txBody>
      </p:sp>
      <p:sp>
        <p:nvSpPr>
          <p:cNvPr id="4" name="Espaço Reservado para Número de Slide 3">
            <a:extLst>
              <a:ext uri="{FF2B5EF4-FFF2-40B4-BE49-F238E27FC236}">
                <a16:creationId xmlns:a16="http://schemas.microsoft.com/office/drawing/2014/main" id="{577689C5-B110-3540-852A-0361F1EBD21E}"/>
              </a:ext>
            </a:extLst>
          </p:cNvPr>
          <p:cNvSpPr>
            <a:spLocks noGrp="1"/>
          </p:cNvSpPr>
          <p:nvPr>
            <p:ph type="sldNum" sz="quarter" idx="12"/>
          </p:nvPr>
        </p:nvSpPr>
        <p:spPr/>
        <p:txBody>
          <a:bodyPr/>
          <a:lstStyle/>
          <a:p>
            <a:fld id="{6C7ABB0B-BF14-6745-8341-D4BE7FE0EE7F}" type="slidenum">
              <a:rPr lang="pt-BR" smtClean="0"/>
              <a:t>47</a:t>
            </a:fld>
            <a:endParaRPr lang="pt-BR"/>
          </a:p>
        </p:txBody>
      </p:sp>
    </p:spTree>
    <p:extLst>
      <p:ext uri="{BB962C8B-B14F-4D97-AF65-F5344CB8AC3E}">
        <p14:creationId xmlns:p14="http://schemas.microsoft.com/office/powerpoint/2010/main" val="10416190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24BADE-4785-9348-A3C8-0421512D0CE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AD0E1B4-356E-4D4C-A682-76B3B8D33EC5}"/>
              </a:ext>
            </a:extLst>
          </p:cNvPr>
          <p:cNvSpPr>
            <a:spLocks noGrp="1"/>
          </p:cNvSpPr>
          <p:nvPr>
            <p:ph idx="1"/>
          </p:nvPr>
        </p:nvSpPr>
        <p:spPr/>
        <p:txBody>
          <a:bodyPr>
            <a:normAutofit fontScale="92500"/>
          </a:bodyPr>
          <a:lstStyle/>
          <a:p>
            <a:pPr algn="just">
              <a:lnSpc>
                <a:spcPct val="150000"/>
              </a:lnSpc>
            </a:pPr>
            <a:r>
              <a:rPr lang="pt-BR" dirty="0">
                <a:latin typeface="Times New Roman" panose="02020603050405020304" pitchFamily="18" charset="0"/>
                <a:cs typeface="Times New Roman" panose="02020603050405020304" pitchFamily="18" charset="0"/>
              </a:rPr>
              <a:t>Ele é concebido como a matriz de toda a cadeia subsequente que vai da relação de objeto parcial à relação de objeto total. Sua função primordial é conter essa gênese e possibilitar o dinamismo evolutivo em ação. Pode-se considerar proveitosamente que este ROV corresponde à versão pré-natal da "função / continente” (</a:t>
            </a:r>
            <a:r>
              <a:rPr lang="pt-BR" dirty="0" err="1">
                <a:latin typeface="Times New Roman" panose="02020603050405020304" pitchFamily="18" charset="0"/>
                <a:cs typeface="Times New Roman" panose="02020603050405020304" pitchFamily="18" charset="0"/>
              </a:rPr>
              <a:t>Bion</a:t>
            </a:r>
            <a:r>
              <a:rPr lang="pt-BR" dirty="0">
                <a:latin typeface="Times New Roman" panose="02020603050405020304" pitchFamily="18" charset="0"/>
                <a:cs typeface="Times New Roman" panose="02020603050405020304" pitchFamily="18" charset="0"/>
              </a:rPr>
              <a:t>, 1962; </a:t>
            </a:r>
            <a:r>
              <a:rPr lang="pt-BR" dirty="0" err="1">
                <a:latin typeface="Times New Roman" panose="02020603050405020304" pitchFamily="18" charset="0"/>
                <a:cs typeface="Times New Roman" panose="02020603050405020304" pitchFamily="18" charset="0"/>
              </a:rPr>
              <a:t>Anzieu</a:t>
            </a:r>
            <a:r>
              <a:rPr lang="pt-BR" dirty="0">
                <a:latin typeface="Times New Roman" panose="02020603050405020304" pitchFamily="18" charset="0"/>
                <a:cs typeface="Times New Roman" panose="02020603050405020304" pitchFamily="18" charset="0"/>
              </a:rPr>
              <a:t>, 1993a) tal como foi inicialmente concebido pelo campo psicanalítico inglês, que se demarcava de uma conflitualidade simultaneamente intrapsíquica e intersubjetiva. (p. 22)</a:t>
            </a:r>
          </a:p>
          <a:p>
            <a:endParaRPr lang="pt-BR" dirty="0"/>
          </a:p>
        </p:txBody>
      </p:sp>
      <p:sp>
        <p:nvSpPr>
          <p:cNvPr id="4" name="Espaço Reservado para Número de Slide 3">
            <a:extLst>
              <a:ext uri="{FF2B5EF4-FFF2-40B4-BE49-F238E27FC236}">
                <a16:creationId xmlns:a16="http://schemas.microsoft.com/office/drawing/2014/main" id="{D264E507-E6D3-DE48-9B40-1BFC818211D6}"/>
              </a:ext>
            </a:extLst>
          </p:cNvPr>
          <p:cNvSpPr>
            <a:spLocks noGrp="1"/>
          </p:cNvSpPr>
          <p:nvPr>
            <p:ph type="sldNum" sz="quarter" idx="12"/>
          </p:nvPr>
        </p:nvSpPr>
        <p:spPr/>
        <p:txBody>
          <a:bodyPr/>
          <a:lstStyle/>
          <a:p>
            <a:fld id="{6C7ABB0B-BF14-6745-8341-D4BE7FE0EE7F}" type="slidenum">
              <a:rPr lang="pt-BR" smtClean="0"/>
              <a:t>48</a:t>
            </a:fld>
            <a:endParaRPr lang="pt-BR"/>
          </a:p>
        </p:txBody>
      </p:sp>
    </p:spTree>
    <p:extLst>
      <p:ext uri="{BB962C8B-B14F-4D97-AF65-F5344CB8AC3E}">
        <p14:creationId xmlns:p14="http://schemas.microsoft.com/office/powerpoint/2010/main" val="3359120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C1057-6B64-F642-AD1B-F5685777AAF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4ACFF0C-F60A-9348-9637-43D696735CB4}"/>
              </a:ext>
            </a:extLst>
          </p:cNvPr>
          <p:cNvSpPr>
            <a:spLocks noGrp="1"/>
          </p:cNvSpPr>
          <p:nvPr>
            <p:ph idx="1"/>
          </p:nvPr>
        </p:nvSpPr>
        <p:spPr/>
        <p:txBody>
          <a:bodyPr>
            <a:normAutofit fontScale="77500" lnSpcReduction="20000"/>
          </a:bodyPr>
          <a:lstStyle/>
          <a:p>
            <a:pPr algn="just">
              <a:lnSpc>
                <a:spcPct val="150000"/>
              </a:lnSpc>
            </a:pPr>
            <a:r>
              <a:rPr lang="pt-BR" dirty="0"/>
              <a:t>Para o feto e os pais grávidos, pode-se dizer, portanto, que o ROV se refere, com grande variabilidade individual, a um processo que vai do extremo investimento </a:t>
            </a:r>
            <a:r>
              <a:rPr lang="pt-BR" dirty="0" err="1"/>
              <a:t>narcissico</a:t>
            </a:r>
            <a:r>
              <a:rPr lang="pt-BR" dirty="0"/>
              <a:t> (que tende a um grau zero do objetal) ao surgimento progressivo de um ( </a:t>
            </a:r>
            <a:r>
              <a:rPr lang="pt-BR" dirty="0" err="1"/>
              <a:t>catexia</a:t>
            </a:r>
            <a:r>
              <a:rPr lang="pt-BR" dirty="0"/>
              <a:t> </a:t>
            </a:r>
            <a:r>
              <a:rPr lang="pt-BR" dirty="0" err="1"/>
              <a:t>pré</a:t>
            </a:r>
            <a:r>
              <a:rPr lang="pt-BR" dirty="0"/>
              <a:t>)objetal. </a:t>
            </a:r>
          </a:p>
          <a:p>
            <a:pPr algn="just">
              <a:lnSpc>
                <a:spcPct val="150000"/>
              </a:lnSpc>
            </a:pPr>
            <a:r>
              <a:rPr lang="pt-BR" dirty="0"/>
              <a:t>Basicamente, este ROV é uma interface entre "tornar-se pai" e "nascer humano" que precede - e torna possível - a relação pais/bebê. É claro que sua persistência e coexistência ao longo da vida com outras modalidades de objetos devem ser consideradas.</a:t>
            </a:r>
          </a:p>
          <a:p>
            <a:pPr algn="just">
              <a:lnSpc>
                <a:spcPct val="150000"/>
              </a:lnSpc>
            </a:pPr>
            <a:r>
              <a:rPr lang="pt-BR" dirty="0"/>
              <a:t>(p. 23)</a:t>
            </a:r>
          </a:p>
          <a:p>
            <a:endParaRPr lang="pt-BR" dirty="0"/>
          </a:p>
        </p:txBody>
      </p:sp>
      <p:sp>
        <p:nvSpPr>
          <p:cNvPr id="4" name="Espaço Reservado para Número de Slide 3">
            <a:extLst>
              <a:ext uri="{FF2B5EF4-FFF2-40B4-BE49-F238E27FC236}">
                <a16:creationId xmlns:a16="http://schemas.microsoft.com/office/drawing/2014/main" id="{9D848351-CEB9-8F4C-A386-806BA22652D4}"/>
              </a:ext>
            </a:extLst>
          </p:cNvPr>
          <p:cNvSpPr>
            <a:spLocks noGrp="1"/>
          </p:cNvSpPr>
          <p:nvPr>
            <p:ph type="sldNum" sz="quarter" idx="12"/>
          </p:nvPr>
        </p:nvSpPr>
        <p:spPr/>
        <p:txBody>
          <a:bodyPr/>
          <a:lstStyle/>
          <a:p>
            <a:fld id="{6C7ABB0B-BF14-6745-8341-D4BE7FE0EE7F}" type="slidenum">
              <a:rPr lang="pt-BR" smtClean="0"/>
              <a:t>49</a:t>
            </a:fld>
            <a:endParaRPr lang="pt-BR"/>
          </a:p>
        </p:txBody>
      </p:sp>
    </p:spTree>
    <p:extLst>
      <p:ext uri="{BB962C8B-B14F-4D97-AF65-F5344CB8AC3E}">
        <p14:creationId xmlns:p14="http://schemas.microsoft.com/office/powerpoint/2010/main" val="198361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08047-7070-5342-BCEE-AA03B410D7FC}"/>
              </a:ext>
            </a:extLst>
          </p:cNvPr>
          <p:cNvSpPr>
            <a:spLocks noGrp="1"/>
          </p:cNvSpPr>
          <p:nvPr>
            <p:ph type="title"/>
          </p:nvPr>
        </p:nvSpPr>
        <p:spPr/>
        <p:txBody>
          <a:bodyPr>
            <a:normAutofit/>
          </a:bodyPr>
          <a:lstStyle/>
          <a:p>
            <a:pPr algn="ctr"/>
            <a:r>
              <a:rPr lang="pt-BR" sz="2800" b="1" dirty="0" err="1">
                <a:latin typeface="Times New Roman" panose="02020603050405020304" pitchFamily="18" charset="0"/>
                <a:cs typeface="Times New Roman" panose="02020603050405020304" pitchFamily="18" charset="0"/>
              </a:rPr>
              <a:t>Nathalie</a:t>
            </a:r>
            <a:r>
              <a:rPr lang="pt-BR" sz="2800" b="1" dirty="0">
                <a:latin typeface="Times New Roman" panose="02020603050405020304" pitchFamily="18" charset="0"/>
                <a:cs typeface="Times New Roman" panose="02020603050405020304" pitchFamily="18" charset="0"/>
              </a:rPr>
              <a:t> </a:t>
            </a:r>
            <a:r>
              <a:rPr lang="pt-BR" sz="2800" b="1" dirty="0" err="1">
                <a:latin typeface="Times New Roman" panose="02020603050405020304" pitchFamily="18" charset="0"/>
                <a:cs typeface="Times New Roman" panose="02020603050405020304" pitchFamily="18" charset="0"/>
              </a:rPr>
              <a:t>Boige</a:t>
            </a:r>
            <a:endParaRPr lang="pt-BR" sz="2800" b="1"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8B96721F-9DA9-2A49-B95F-7E79840272B6}"/>
              </a:ext>
            </a:extLst>
          </p:cNvPr>
          <p:cNvSpPr>
            <a:spLocks noGrp="1"/>
          </p:cNvSpPr>
          <p:nvPr>
            <p:ph idx="1"/>
          </p:nvPr>
        </p:nvSpPr>
        <p:spPr/>
        <p:txBody>
          <a:bodyPr>
            <a:normAutofit fontScale="77500" lnSpcReduction="20000"/>
          </a:bodyPr>
          <a:lstStyle/>
          <a:p>
            <a:pPr algn="just">
              <a:lnSpc>
                <a:spcPct val="150000"/>
              </a:lnSpc>
            </a:pPr>
            <a:r>
              <a:rPr lang="pt-BR" dirty="0">
                <a:latin typeface="Times New Roman" panose="02020603050405020304" pitchFamily="18" charset="0"/>
                <a:cs typeface="Times New Roman" panose="02020603050405020304" pitchFamily="18" charset="0"/>
              </a:rPr>
              <a:t> É </a:t>
            </a:r>
            <a:r>
              <a:rPr lang="pt-BR" b="1" dirty="0" err="1">
                <a:latin typeface="Times New Roman" panose="02020603050405020304" pitchFamily="18" charset="0"/>
                <a:cs typeface="Times New Roman" panose="02020603050405020304" pitchFamily="18" charset="0"/>
              </a:rPr>
              <a:t>gastropediatra</a:t>
            </a:r>
            <a:r>
              <a:rPr lang="pt-BR" dirty="0">
                <a:latin typeface="Times New Roman" panose="02020603050405020304" pitchFamily="18" charset="0"/>
                <a:cs typeface="Times New Roman" panose="02020603050405020304" pitchFamily="18" charset="0"/>
              </a:rPr>
              <a:t>, ex-diretora clínica assistente do hospital Robert </a:t>
            </a:r>
            <a:r>
              <a:rPr lang="pt-BR" dirty="0" err="1">
                <a:latin typeface="Times New Roman" panose="02020603050405020304" pitchFamily="18" charset="0"/>
                <a:cs typeface="Times New Roman" panose="02020603050405020304" pitchFamily="18" charset="0"/>
              </a:rPr>
              <a:t>Debré</a:t>
            </a:r>
            <a:r>
              <a:rPr lang="pt-BR" dirty="0">
                <a:latin typeface="Times New Roman" panose="02020603050405020304" pitchFamily="18" charset="0"/>
                <a:cs typeface="Times New Roman" panose="02020603050405020304" pitchFamily="18" charset="0"/>
              </a:rPr>
              <a:t>, Paris, doutora em ciências, bioquímica especializada, hormônios e </a:t>
            </a:r>
            <a:r>
              <a:rPr lang="pt-BR" dirty="0" err="1">
                <a:latin typeface="Times New Roman" panose="02020603050405020304" pitchFamily="18" charset="0"/>
                <a:cs typeface="Times New Roman" panose="02020603050405020304" pitchFamily="18" charset="0"/>
              </a:rPr>
              <a:t>neuropeptídeos</a:t>
            </a:r>
            <a:r>
              <a:rPr lang="pt-BR" dirty="0">
                <a:latin typeface="Times New Roman" panose="02020603050405020304" pitchFamily="18" charset="0"/>
                <a:cs typeface="Times New Roman" panose="02020603050405020304" pitchFamily="18" charset="0"/>
              </a:rPr>
              <a:t> digestivos. </a:t>
            </a:r>
          </a:p>
          <a:p>
            <a:pPr algn="just">
              <a:lnSpc>
                <a:spcPct val="150000"/>
              </a:lnSpc>
            </a:pPr>
            <a:r>
              <a:rPr lang="pt-BR" dirty="0">
                <a:latin typeface="Times New Roman" panose="02020603050405020304" pitchFamily="18" charset="0"/>
                <a:cs typeface="Times New Roman" panose="02020603050405020304" pitchFamily="18" charset="0"/>
              </a:rPr>
              <a:t>Exerce uma atividade de consulta em </a:t>
            </a:r>
            <a:r>
              <a:rPr lang="pt-BR" dirty="0" err="1">
                <a:latin typeface="Times New Roman" panose="02020603050405020304" pitchFamily="18" charset="0"/>
                <a:cs typeface="Times New Roman" panose="02020603050405020304" pitchFamily="18" charset="0"/>
              </a:rPr>
              <a:t>gastroenterologia</a:t>
            </a:r>
            <a:r>
              <a:rPr lang="pt-BR" dirty="0">
                <a:latin typeface="Times New Roman" panose="02020603050405020304" pitchFamily="18" charset="0"/>
                <a:cs typeface="Times New Roman" panose="02020603050405020304" pitchFamily="18" charset="0"/>
              </a:rPr>
              <a:t> pediátrica liberal e explorações funcionais digestivas no hospital privado de Antony e no Hospital Americano de </a:t>
            </a:r>
            <a:r>
              <a:rPr lang="pt-BR" dirty="0" err="1">
                <a:latin typeface="Times New Roman" panose="02020603050405020304" pitchFamily="18" charset="0"/>
                <a:cs typeface="Times New Roman" panose="02020603050405020304" pitchFamily="18" charset="0"/>
              </a:rPr>
              <a:t>Neuilly</a:t>
            </a:r>
            <a:r>
              <a:rPr lang="pt-BR" dirty="0">
                <a:latin typeface="Times New Roman" panose="02020603050405020304" pitchFamily="18" charset="0"/>
                <a:cs typeface="Times New Roman" panose="02020603050405020304" pitchFamily="18" charset="0"/>
              </a:rPr>
              <a:t>. </a:t>
            </a:r>
          </a:p>
          <a:p>
            <a:pPr algn="just">
              <a:lnSpc>
                <a:spcPct val="150000"/>
              </a:lnSpc>
            </a:pPr>
            <a:r>
              <a:rPr lang="pt-BR" dirty="0">
                <a:latin typeface="Times New Roman" panose="02020603050405020304" pitchFamily="18" charset="0"/>
                <a:cs typeface="Times New Roman" panose="02020603050405020304" pitchFamily="18" charset="0"/>
              </a:rPr>
              <a:t>Ela se voltou para a psicossomática e a psicanálise, as ligações entre a pediatria e a psicanálise na compreensão e no cuidado, e na colaboração pediatra-psicanalista. </a:t>
            </a:r>
          </a:p>
          <a:p>
            <a:pPr algn="just">
              <a:lnSpc>
                <a:spcPct val="150000"/>
              </a:lnSpc>
            </a:pPr>
            <a:r>
              <a:rPr lang="pt-BR" dirty="0">
                <a:latin typeface="Times New Roman" panose="02020603050405020304" pitchFamily="18" charset="0"/>
                <a:cs typeface="Times New Roman" panose="02020603050405020304" pitchFamily="18" charset="0"/>
              </a:rPr>
              <a:t>Ela participa de atividades de ensino nesta área.</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40DE9D61-59AA-C741-8713-196AA62700DE}"/>
              </a:ext>
            </a:extLst>
          </p:cNvPr>
          <p:cNvSpPr>
            <a:spLocks noGrp="1"/>
          </p:cNvSpPr>
          <p:nvPr>
            <p:ph type="sldNum" sz="quarter" idx="12"/>
          </p:nvPr>
        </p:nvSpPr>
        <p:spPr/>
        <p:txBody>
          <a:bodyPr/>
          <a:lstStyle/>
          <a:p>
            <a:fld id="{6C7ABB0B-BF14-6745-8341-D4BE7FE0EE7F}" type="slidenum">
              <a:rPr lang="pt-BR" smtClean="0"/>
              <a:t>5</a:t>
            </a:fld>
            <a:endParaRPr lang="pt-BR"/>
          </a:p>
        </p:txBody>
      </p:sp>
    </p:spTree>
    <p:extLst>
      <p:ext uri="{BB962C8B-B14F-4D97-AF65-F5344CB8AC3E}">
        <p14:creationId xmlns:p14="http://schemas.microsoft.com/office/powerpoint/2010/main" val="29287585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2133C-CB41-BE4B-8AAA-2193904CE6D8}"/>
              </a:ext>
            </a:extLst>
          </p:cNvPr>
          <p:cNvSpPr>
            <a:spLocks noGrp="1"/>
          </p:cNvSpPr>
          <p:nvPr>
            <p:ph type="title"/>
          </p:nvPr>
        </p:nvSpPr>
        <p:spPr/>
        <p:txBody>
          <a:bodyPr>
            <a:normAutofit/>
          </a:bodyPr>
          <a:lstStyle/>
          <a:p>
            <a:pPr algn="ctr"/>
            <a:r>
              <a:rPr lang="pt-BR" sz="2800" b="1" dirty="0"/>
              <a:t>6. D.A. (diagnostico ante[</a:t>
            </a:r>
            <a:r>
              <a:rPr lang="pt-BR" sz="2800" b="1" dirty="0" err="1"/>
              <a:t>pré</a:t>
            </a:r>
            <a:r>
              <a:rPr lang="pt-BR" sz="2800" b="1" dirty="0"/>
              <a:t>]-natal)</a:t>
            </a:r>
          </a:p>
        </p:txBody>
      </p:sp>
      <p:sp>
        <p:nvSpPr>
          <p:cNvPr id="3" name="Espaço Reservado para Conteúdo 2">
            <a:extLst>
              <a:ext uri="{FF2B5EF4-FFF2-40B4-BE49-F238E27FC236}">
                <a16:creationId xmlns:a16="http://schemas.microsoft.com/office/drawing/2014/main" id="{2937AF34-0B61-0246-BAC9-D283354223E4}"/>
              </a:ext>
            </a:extLst>
          </p:cNvPr>
          <p:cNvSpPr>
            <a:spLocks noGrp="1"/>
          </p:cNvSpPr>
          <p:nvPr>
            <p:ph idx="1"/>
          </p:nvPr>
        </p:nvSpPr>
        <p:spPr/>
        <p:txBody>
          <a:bodyPr>
            <a:normAutofit lnSpcReduction="10000"/>
          </a:bodyPr>
          <a:lstStyle/>
          <a:p>
            <a:pPr algn="just">
              <a:lnSpc>
                <a:spcPct val="150000"/>
              </a:lnSpc>
            </a:pPr>
            <a:r>
              <a:rPr lang="pt-BR" dirty="0"/>
              <a:t>Por um lado, o feto tornou-se um "paciente" do diagnóstico pré-natal, é também um membro da família desde sua primeira imagem ultrassonográfica mostrada no álbum, ainda é possivelmente o "sujeito" de uma possível ritualização do " luto" em caso de "morte", ou finalmente se for muito prematuro, "sobreviver" em útero artificial em neonatologia a partir de 24 semanas... comitiva familiar e profissional. (p. 24)</a:t>
            </a:r>
          </a:p>
          <a:p>
            <a:endParaRPr lang="pt-BR" dirty="0"/>
          </a:p>
        </p:txBody>
      </p:sp>
      <p:sp>
        <p:nvSpPr>
          <p:cNvPr id="4" name="Espaço Reservado para Número de Slide 3">
            <a:extLst>
              <a:ext uri="{FF2B5EF4-FFF2-40B4-BE49-F238E27FC236}">
                <a16:creationId xmlns:a16="http://schemas.microsoft.com/office/drawing/2014/main" id="{9055A2B0-FEBD-434B-9EA6-B18881FC77E6}"/>
              </a:ext>
            </a:extLst>
          </p:cNvPr>
          <p:cNvSpPr>
            <a:spLocks noGrp="1"/>
          </p:cNvSpPr>
          <p:nvPr>
            <p:ph type="sldNum" sz="quarter" idx="12"/>
          </p:nvPr>
        </p:nvSpPr>
        <p:spPr/>
        <p:txBody>
          <a:bodyPr/>
          <a:lstStyle/>
          <a:p>
            <a:fld id="{6C7ABB0B-BF14-6745-8341-D4BE7FE0EE7F}" type="slidenum">
              <a:rPr lang="pt-BR" smtClean="0"/>
              <a:t>50</a:t>
            </a:fld>
            <a:endParaRPr lang="pt-BR"/>
          </a:p>
        </p:txBody>
      </p:sp>
    </p:spTree>
    <p:extLst>
      <p:ext uri="{BB962C8B-B14F-4D97-AF65-F5344CB8AC3E}">
        <p14:creationId xmlns:p14="http://schemas.microsoft.com/office/powerpoint/2010/main" val="20674983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A5ED4D-8D94-904F-942D-2E3C5593D342}"/>
              </a:ext>
            </a:extLst>
          </p:cNvPr>
          <p:cNvSpPr>
            <a:spLocks noGrp="1"/>
          </p:cNvSpPr>
          <p:nvPr>
            <p:ph type="title"/>
          </p:nvPr>
        </p:nvSpPr>
        <p:spPr/>
        <p:txBody>
          <a:bodyPr>
            <a:normAutofit/>
          </a:bodyPr>
          <a:lstStyle/>
          <a:p>
            <a:pPr algn="ctr"/>
            <a:r>
              <a:rPr lang="pt-BR" sz="2800" b="1" dirty="0"/>
              <a:t>Antecipação</a:t>
            </a:r>
          </a:p>
        </p:txBody>
      </p:sp>
      <p:sp>
        <p:nvSpPr>
          <p:cNvPr id="3" name="Espaço Reservado para Conteúdo 2">
            <a:extLst>
              <a:ext uri="{FF2B5EF4-FFF2-40B4-BE49-F238E27FC236}">
                <a16:creationId xmlns:a16="http://schemas.microsoft.com/office/drawing/2014/main" id="{BBDFA1E6-422F-1F41-96CF-03163B0246CC}"/>
              </a:ext>
            </a:extLst>
          </p:cNvPr>
          <p:cNvSpPr>
            <a:spLocks noGrp="1"/>
          </p:cNvSpPr>
          <p:nvPr>
            <p:ph idx="1"/>
          </p:nvPr>
        </p:nvSpPr>
        <p:spPr/>
        <p:txBody>
          <a:bodyPr>
            <a:normAutofit fontScale="77500" lnSpcReduction="20000"/>
          </a:bodyPr>
          <a:lstStyle/>
          <a:p>
            <a:pPr algn="just">
              <a:lnSpc>
                <a:spcPct val="150000"/>
              </a:lnSpc>
            </a:pPr>
            <a:r>
              <a:rPr lang="pt-BR" dirty="0"/>
              <a:t>Assim definida, a antecipação revela-se uma diretriz muito promissora para a compreensão das variações temperadas e patológicas no desenvolvimento da </a:t>
            </a:r>
            <a:r>
              <a:rPr lang="pt-BR" dirty="0" err="1"/>
              <a:t>parentalidade</a:t>
            </a:r>
            <a:r>
              <a:rPr lang="pt-BR" dirty="0"/>
              <a:t> e da criança diante da DA. Quando o projeto parental é atacado pela intrusão de uma deficiência, um distúrbio psicológico na criança, a análise aprofundada da antecipação de cada um dos atores presentes revela-se clinicamente relevante. No campo da antecipação da família lesada, a qualidade da antecipação do cuidador e da sua instituição afirma-se como fiel marcador da capacidade de cura do quadro. Antecipação ferida e antecipação curativa são dois aspectos inseparáveis ​​do encontro terapêutico. </a:t>
            </a:r>
          </a:p>
          <a:p>
            <a:endParaRPr lang="pt-BR" dirty="0"/>
          </a:p>
        </p:txBody>
      </p:sp>
      <p:sp>
        <p:nvSpPr>
          <p:cNvPr id="4" name="Espaço Reservado para Número de Slide 3">
            <a:extLst>
              <a:ext uri="{FF2B5EF4-FFF2-40B4-BE49-F238E27FC236}">
                <a16:creationId xmlns:a16="http://schemas.microsoft.com/office/drawing/2014/main" id="{BAA23B18-9B3F-EC43-B436-C8D457CED3E8}"/>
              </a:ext>
            </a:extLst>
          </p:cNvPr>
          <p:cNvSpPr>
            <a:spLocks noGrp="1"/>
          </p:cNvSpPr>
          <p:nvPr>
            <p:ph type="sldNum" sz="quarter" idx="12"/>
          </p:nvPr>
        </p:nvSpPr>
        <p:spPr/>
        <p:txBody>
          <a:bodyPr/>
          <a:lstStyle/>
          <a:p>
            <a:fld id="{6C7ABB0B-BF14-6745-8341-D4BE7FE0EE7F}" type="slidenum">
              <a:rPr lang="pt-BR" smtClean="0"/>
              <a:t>51</a:t>
            </a:fld>
            <a:endParaRPr lang="pt-BR"/>
          </a:p>
        </p:txBody>
      </p:sp>
    </p:spTree>
    <p:extLst>
      <p:ext uri="{BB962C8B-B14F-4D97-AF65-F5344CB8AC3E}">
        <p14:creationId xmlns:p14="http://schemas.microsoft.com/office/powerpoint/2010/main" val="42327209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D38294-691F-BA44-8382-0AC1F00797B6}"/>
              </a:ext>
            </a:extLst>
          </p:cNvPr>
          <p:cNvSpPr>
            <a:spLocks noGrp="1"/>
          </p:cNvSpPr>
          <p:nvPr>
            <p:ph type="title"/>
          </p:nvPr>
        </p:nvSpPr>
        <p:spPr/>
        <p:txBody>
          <a:bodyPr/>
          <a:lstStyle/>
          <a:p>
            <a:pPr algn="ctr"/>
            <a:r>
              <a:rPr lang="pt-BR" sz="2800" b="1" dirty="0"/>
              <a:t>7. PATERNIDADE E NASCIMENTO</a:t>
            </a:r>
            <a:br>
              <a:rPr lang="pt-BR" dirty="0"/>
            </a:br>
            <a:endParaRPr lang="pt-BR" dirty="0"/>
          </a:p>
        </p:txBody>
      </p:sp>
      <p:sp>
        <p:nvSpPr>
          <p:cNvPr id="3" name="Espaço Reservado para Conteúdo 2">
            <a:extLst>
              <a:ext uri="{FF2B5EF4-FFF2-40B4-BE49-F238E27FC236}">
                <a16:creationId xmlns:a16="http://schemas.microsoft.com/office/drawing/2014/main" id="{EEDBB8CE-F35A-6040-B2C6-7BE6CE55CB2D}"/>
              </a:ext>
            </a:extLst>
          </p:cNvPr>
          <p:cNvSpPr>
            <a:spLocks noGrp="1"/>
          </p:cNvSpPr>
          <p:nvPr>
            <p:ph idx="1"/>
          </p:nvPr>
        </p:nvSpPr>
        <p:spPr/>
        <p:txBody>
          <a:bodyPr>
            <a:normAutofit fontScale="55000" lnSpcReduction="20000"/>
          </a:bodyPr>
          <a:lstStyle/>
          <a:p>
            <a:pPr algn="just">
              <a:lnSpc>
                <a:spcPct val="170000"/>
              </a:lnSpc>
            </a:pPr>
            <a:r>
              <a:rPr lang="pt-BR" b="1" dirty="0"/>
              <a:t> </a:t>
            </a:r>
            <a:r>
              <a:rPr lang="pt-BR" dirty="0"/>
              <a:t>A relação que se estabelece, sob o olhar do pai, entre a mãe e o recém-nascido desde o nascimento é fortemente marcada por essa gravidez </a:t>
            </a:r>
            <a:r>
              <a:rPr lang="pt-BR" dirty="0" err="1"/>
              <a:t>biopsíquica</a:t>
            </a:r>
            <a:r>
              <a:rPr lang="pt-BR" dirty="0"/>
              <a:t> e seus cenários conscientes e inconscientes. A parturiente vê seu bebê olhando para ela e incitando-a a ser mãe. A partir de agora, o filho virtual da gravidez encontra-se atualizado em um bebê humano fora do corpo materno, terminando brutalmente sua dependência dos cuidados com o meio ambiente.</a:t>
            </a:r>
          </a:p>
          <a:p>
            <a:pPr algn="just">
              <a:lnSpc>
                <a:spcPct val="170000"/>
              </a:lnSpc>
            </a:pPr>
            <a:r>
              <a:rPr lang="pt-BR" dirty="0"/>
              <a:t>O nascimento saudável de um bebê "bem" deve ser uma festa, mas também é um lugar de violência. O nascimento representa para a mãe um luto da plenitude da gravidez, da relação </a:t>
            </a:r>
            <a:r>
              <a:rPr lang="pt-BR" dirty="0" err="1"/>
              <a:t>fusional</a:t>
            </a:r>
            <a:r>
              <a:rPr lang="pt-BR" dirty="0"/>
              <a:t> com o filho de dentro , do filho imaginado e, para o primeiro filho, do status de filha (da mãe que se tornou avô) e da esposa, o único eleito do cônjuge. Na </a:t>
            </a:r>
            <a:r>
              <a:rPr lang="pt-BR" dirty="0" err="1"/>
              <a:t>filigrama</a:t>
            </a:r>
            <a:r>
              <a:rPr lang="pt-BR" dirty="0"/>
              <a:t> do nascimento do rei criança, a sombra da tirania de sua mordomia cuidadosa acentua sua "estranheza perturbadora" (Freud, 1919).</a:t>
            </a:r>
          </a:p>
          <a:p>
            <a:pPr algn="just">
              <a:lnSpc>
                <a:spcPct val="170000"/>
              </a:lnSpc>
            </a:pPr>
            <a:r>
              <a:rPr lang="pt-BR" dirty="0"/>
              <a:t>P. 28 </a:t>
            </a:r>
          </a:p>
          <a:p>
            <a:endParaRPr lang="pt-BR" dirty="0"/>
          </a:p>
        </p:txBody>
      </p:sp>
      <p:sp>
        <p:nvSpPr>
          <p:cNvPr id="4" name="Espaço Reservado para Número de Slide 3">
            <a:extLst>
              <a:ext uri="{FF2B5EF4-FFF2-40B4-BE49-F238E27FC236}">
                <a16:creationId xmlns:a16="http://schemas.microsoft.com/office/drawing/2014/main" id="{ED058FE7-ECE6-1D4B-8257-A13385623C09}"/>
              </a:ext>
            </a:extLst>
          </p:cNvPr>
          <p:cNvSpPr>
            <a:spLocks noGrp="1"/>
          </p:cNvSpPr>
          <p:nvPr>
            <p:ph type="sldNum" sz="quarter" idx="12"/>
          </p:nvPr>
        </p:nvSpPr>
        <p:spPr/>
        <p:txBody>
          <a:bodyPr/>
          <a:lstStyle/>
          <a:p>
            <a:fld id="{6C7ABB0B-BF14-6745-8341-D4BE7FE0EE7F}" type="slidenum">
              <a:rPr lang="pt-BR" smtClean="0"/>
              <a:t>52</a:t>
            </a:fld>
            <a:endParaRPr lang="pt-BR"/>
          </a:p>
        </p:txBody>
      </p:sp>
    </p:spTree>
    <p:extLst>
      <p:ext uri="{BB962C8B-B14F-4D97-AF65-F5344CB8AC3E}">
        <p14:creationId xmlns:p14="http://schemas.microsoft.com/office/powerpoint/2010/main" val="14180852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C656A-41F2-F84B-A20D-F12417253F6A}"/>
              </a:ext>
            </a:extLst>
          </p:cNvPr>
          <p:cNvSpPr>
            <a:spLocks noGrp="1"/>
          </p:cNvSpPr>
          <p:nvPr>
            <p:ph type="title"/>
          </p:nvPr>
        </p:nvSpPr>
        <p:spPr/>
        <p:txBody>
          <a:bodyPr>
            <a:normAutofit/>
          </a:bodyPr>
          <a:lstStyle/>
          <a:p>
            <a:pPr algn="ctr"/>
            <a:r>
              <a:rPr lang="pt-BR" sz="2800" b="1" dirty="0"/>
              <a:t>8. Trauma do nascimento</a:t>
            </a:r>
          </a:p>
        </p:txBody>
      </p:sp>
      <p:sp>
        <p:nvSpPr>
          <p:cNvPr id="3" name="Espaço Reservado para Conteúdo 2">
            <a:extLst>
              <a:ext uri="{FF2B5EF4-FFF2-40B4-BE49-F238E27FC236}">
                <a16:creationId xmlns:a16="http://schemas.microsoft.com/office/drawing/2014/main" id="{0E62BE17-7C5F-024C-B982-695940B51D0B}"/>
              </a:ext>
            </a:extLst>
          </p:cNvPr>
          <p:cNvSpPr>
            <a:spLocks noGrp="1"/>
          </p:cNvSpPr>
          <p:nvPr>
            <p:ph idx="1"/>
          </p:nvPr>
        </p:nvSpPr>
        <p:spPr/>
        <p:txBody>
          <a:bodyPr>
            <a:normAutofit fontScale="92500" lnSpcReduction="10000"/>
          </a:bodyPr>
          <a:lstStyle/>
          <a:p>
            <a:pPr>
              <a:lnSpc>
                <a:spcPct val="150000"/>
              </a:lnSpc>
            </a:pPr>
            <a:r>
              <a:rPr lang="pt-BR" dirty="0"/>
              <a:t>Além disso, para DW </a:t>
            </a:r>
            <a:r>
              <a:rPr lang="pt-BR" dirty="0" err="1"/>
              <a:t>Winnicott</a:t>
            </a:r>
            <a:r>
              <a:rPr lang="pt-BR" dirty="0"/>
              <a:t> (1966), em condições favoráveis, “o nascimento refere-se mais à mudança que ocorre na mãe ou nos pais do que à que ocorre no bebê”. </a:t>
            </a:r>
          </a:p>
          <a:p>
            <a:pPr>
              <a:lnSpc>
                <a:spcPct val="150000"/>
              </a:lnSpc>
            </a:pPr>
            <a:r>
              <a:rPr lang="pt-BR" dirty="0"/>
              <a:t>[...] DW </a:t>
            </a:r>
            <a:r>
              <a:rPr lang="pt-BR" dirty="0" err="1"/>
              <a:t>Winnicott</a:t>
            </a:r>
            <a:r>
              <a:rPr lang="pt-BR" dirty="0"/>
              <a:t> (1988) defende uma teoria muito relevante para nós que trabalhamos na maternidade, mas também de forma mais ampla para todos os psicanalistas de crianças e adultos. </a:t>
            </a:r>
          </a:p>
          <a:p>
            <a:pPr>
              <a:lnSpc>
                <a:spcPct val="150000"/>
              </a:lnSpc>
            </a:pPr>
            <a:r>
              <a:rPr lang="pt-BR" dirty="0"/>
              <a:t>(p. 28)</a:t>
            </a:r>
          </a:p>
          <a:p>
            <a:endParaRPr lang="pt-BR" dirty="0"/>
          </a:p>
        </p:txBody>
      </p:sp>
      <p:sp>
        <p:nvSpPr>
          <p:cNvPr id="4" name="Espaço Reservado para Número de Slide 3">
            <a:extLst>
              <a:ext uri="{FF2B5EF4-FFF2-40B4-BE49-F238E27FC236}">
                <a16:creationId xmlns:a16="http://schemas.microsoft.com/office/drawing/2014/main" id="{A40E0E23-C440-C440-ADD3-60E1DBE7128E}"/>
              </a:ext>
            </a:extLst>
          </p:cNvPr>
          <p:cNvSpPr>
            <a:spLocks noGrp="1"/>
          </p:cNvSpPr>
          <p:nvPr>
            <p:ph type="sldNum" sz="quarter" idx="12"/>
          </p:nvPr>
        </p:nvSpPr>
        <p:spPr/>
        <p:txBody>
          <a:bodyPr/>
          <a:lstStyle/>
          <a:p>
            <a:fld id="{6C7ABB0B-BF14-6745-8341-D4BE7FE0EE7F}" type="slidenum">
              <a:rPr lang="pt-BR" smtClean="0"/>
              <a:t>53</a:t>
            </a:fld>
            <a:endParaRPr lang="pt-BR"/>
          </a:p>
        </p:txBody>
      </p:sp>
    </p:spTree>
    <p:extLst>
      <p:ext uri="{BB962C8B-B14F-4D97-AF65-F5344CB8AC3E}">
        <p14:creationId xmlns:p14="http://schemas.microsoft.com/office/powerpoint/2010/main" val="3591894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4060F1-24DE-8541-9064-372F9FD0C43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9970FC4-8585-A943-BE48-4C04042093AD}"/>
              </a:ext>
            </a:extLst>
          </p:cNvPr>
          <p:cNvSpPr>
            <a:spLocks noGrp="1"/>
          </p:cNvSpPr>
          <p:nvPr>
            <p:ph idx="1"/>
          </p:nvPr>
        </p:nvSpPr>
        <p:spPr/>
        <p:txBody>
          <a:bodyPr>
            <a:normAutofit fontScale="62500" lnSpcReduction="20000"/>
          </a:bodyPr>
          <a:lstStyle/>
          <a:p>
            <a:pPr algn="just">
              <a:lnSpc>
                <a:spcPct val="160000"/>
              </a:lnSpc>
            </a:pPr>
            <a:r>
              <a:rPr lang="pt-BR" dirty="0"/>
              <a:t>Sua proposta permite superar a polêmica entre 0. </a:t>
            </a:r>
            <a:r>
              <a:rPr lang="pt-BR" dirty="0" err="1"/>
              <a:t>Rank</a:t>
            </a:r>
            <a:r>
              <a:rPr lang="pt-BR" dirty="0"/>
              <a:t>, militante de um parto sistematicamente traumático (Traumatismo do nascimento, 1924) e S. Freud de “Inibição, sintoma e angústia” (1926) que defende o nascimento como único protótipo fisiológico de angústia sem qualquer tradução psíquica posterior porque o feto no momento do nascimento é puramente narcisista e a mãe ainda não é um objeto. </a:t>
            </a:r>
          </a:p>
          <a:p>
            <a:pPr algn="just">
              <a:lnSpc>
                <a:spcPct val="160000"/>
              </a:lnSpc>
            </a:pPr>
            <a:r>
              <a:rPr lang="pt-BR" dirty="0"/>
              <a:t>No fundo, Freud procura, sobretudo, denunciar o desejo de </a:t>
            </a:r>
            <a:r>
              <a:rPr lang="pt-BR" dirty="0" err="1"/>
              <a:t>Rank</a:t>
            </a:r>
            <a:r>
              <a:rPr lang="pt-BR" dirty="0"/>
              <a:t> de colocar o trauma do nascimento no lugar do complexo de Édipo na base de sua obra e a gravidade dessa ameaça proferida por seu companheiro mais fiel, leva-o inadvertidamente a negar a existência de fantasias pós-parto.</a:t>
            </a:r>
          </a:p>
          <a:p>
            <a:pPr algn="just">
              <a:lnSpc>
                <a:spcPct val="160000"/>
              </a:lnSpc>
            </a:pPr>
            <a:r>
              <a:rPr lang="pt-BR" dirty="0"/>
              <a:t>p. 28</a:t>
            </a:r>
          </a:p>
          <a:p>
            <a:endParaRPr lang="pt-BR" dirty="0"/>
          </a:p>
        </p:txBody>
      </p:sp>
      <p:sp>
        <p:nvSpPr>
          <p:cNvPr id="4" name="Espaço Reservado para Número de Slide 3">
            <a:extLst>
              <a:ext uri="{FF2B5EF4-FFF2-40B4-BE49-F238E27FC236}">
                <a16:creationId xmlns:a16="http://schemas.microsoft.com/office/drawing/2014/main" id="{7F1DDCAE-FA23-B147-9AA2-F6D8B688B6E0}"/>
              </a:ext>
            </a:extLst>
          </p:cNvPr>
          <p:cNvSpPr>
            <a:spLocks noGrp="1"/>
          </p:cNvSpPr>
          <p:nvPr>
            <p:ph type="sldNum" sz="quarter" idx="12"/>
          </p:nvPr>
        </p:nvSpPr>
        <p:spPr/>
        <p:txBody>
          <a:bodyPr/>
          <a:lstStyle/>
          <a:p>
            <a:fld id="{6C7ABB0B-BF14-6745-8341-D4BE7FE0EE7F}" type="slidenum">
              <a:rPr lang="pt-BR" smtClean="0"/>
              <a:t>54</a:t>
            </a:fld>
            <a:endParaRPr lang="pt-BR"/>
          </a:p>
        </p:txBody>
      </p:sp>
    </p:spTree>
    <p:extLst>
      <p:ext uri="{BB962C8B-B14F-4D97-AF65-F5344CB8AC3E}">
        <p14:creationId xmlns:p14="http://schemas.microsoft.com/office/powerpoint/2010/main" val="22240131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C2103C-C69F-FD46-9CDF-651775BE41F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4C4B4D-CC34-7945-BFFC-CEF98578F200}"/>
              </a:ext>
            </a:extLst>
          </p:cNvPr>
          <p:cNvSpPr>
            <a:spLocks noGrp="1"/>
          </p:cNvSpPr>
          <p:nvPr>
            <p:ph idx="1"/>
          </p:nvPr>
        </p:nvSpPr>
        <p:spPr/>
        <p:txBody>
          <a:bodyPr>
            <a:normAutofit fontScale="62500" lnSpcReduction="20000"/>
          </a:bodyPr>
          <a:lstStyle/>
          <a:p>
            <a:pPr algn="just">
              <a:lnSpc>
                <a:spcPct val="170000"/>
              </a:lnSpc>
            </a:pPr>
            <a:r>
              <a:rPr lang="pt-BR" dirty="0"/>
              <a:t>Para </a:t>
            </a:r>
            <a:r>
              <a:rPr lang="pt-BR" dirty="0" err="1"/>
              <a:t>Winnicott</a:t>
            </a:r>
            <a:r>
              <a:rPr lang="pt-BR" dirty="0"/>
              <a:t>, os eventos fisiológicos de um parto "normal" são "favoráveis ​​ao estabelecimento do ego e sua estabilidade" (1949a). Inversamente, um parto será traumático (1949a e 1988) se a amplitude da "invasão" produzida no nascimento exceder aquela de que fez um aprendizado pré-natal progressivo (1988) a partir da descontinuidade biológica interativa da </a:t>
            </a:r>
            <a:r>
              <a:rPr lang="pt-BR" dirty="0" err="1"/>
              <a:t>mãe.-feto</a:t>
            </a:r>
            <a:r>
              <a:rPr lang="pt-BR" dirty="0"/>
              <a:t>. </a:t>
            </a:r>
            <a:r>
              <a:rPr lang="pt-BR" dirty="0" err="1"/>
              <a:t>Winnicott</a:t>
            </a:r>
            <a:r>
              <a:rPr lang="pt-BR" dirty="0"/>
              <a:t> escreve: "...antes do nascimento, a criança humana se acostuma às quebras de continuidade e começa a se tornar capaz de lidar com elas, desde que não sejam muito severas nem muito prolongadas. Do ponto de vista físico, isso significa que não só o bebê / a experiência de mudanças de pressão e temperatura, ou outros fenômenos simples do ambiente, mas também que os avaliou e começou a colocar em prática uma maneira de lidar com eles” (1988). </a:t>
            </a:r>
          </a:p>
          <a:p>
            <a:pPr algn="just">
              <a:lnSpc>
                <a:spcPct val="170000"/>
              </a:lnSpc>
            </a:pPr>
            <a:r>
              <a:rPr lang="pt-BR" dirty="0"/>
              <a:t>pp. 28-29</a:t>
            </a:r>
          </a:p>
          <a:p>
            <a:endParaRPr lang="pt-BR" dirty="0"/>
          </a:p>
        </p:txBody>
      </p:sp>
      <p:sp>
        <p:nvSpPr>
          <p:cNvPr id="4" name="Espaço Reservado para Número de Slide 3">
            <a:extLst>
              <a:ext uri="{FF2B5EF4-FFF2-40B4-BE49-F238E27FC236}">
                <a16:creationId xmlns:a16="http://schemas.microsoft.com/office/drawing/2014/main" id="{DE97D0ED-AB20-8042-8585-1DF434254494}"/>
              </a:ext>
            </a:extLst>
          </p:cNvPr>
          <p:cNvSpPr>
            <a:spLocks noGrp="1"/>
          </p:cNvSpPr>
          <p:nvPr>
            <p:ph type="sldNum" sz="quarter" idx="12"/>
          </p:nvPr>
        </p:nvSpPr>
        <p:spPr/>
        <p:txBody>
          <a:bodyPr/>
          <a:lstStyle/>
          <a:p>
            <a:fld id="{6C7ABB0B-BF14-6745-8341-D4BE7FE0EE7F}" type="slidenum">
              <a:rPr lang="pt-BR" smtClean="0"/>
              <a:t>55</a:t>
            </a:fld>
            <a:endParaRPr lang="pt-BR"/>
          </a:p>
        </p:txBody>
      </p:sp>
    </p:spTree>
    <p:extLst>
      <p:ext uri="{BB962C8B-B14F-4D97-AF65-F5344CB8AC3E}">
        <p14:creationId xmlns:p14="http://schemas.microsoft.com/office/powerpoint/2010/main" val="19497578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D94DED-2C18-6848-9309-9D18DA205885}"/>
              </a:ext>
            </a:extLst>
          </p:cNvPr>
          <p:cNvSpPr>
            <a:spLocks noGrp="1"/>
          </p:cNvSpPr>
          <p:nvPr>
            <p:ph type="title"/>
          </p:nvPr>
        </p:nvSpPr>
        <p:spPr/>
        <p:txBody>
          <a:bodyPr/>
          <a:lstStyle/>
          <a:p>
            <a:pPr algn="ctr"/>
            <a:r>
              <a:rPr lang="pt-BR" sz="2800" b="1" dirty="0"/>
              <a:t>9. O problema das angústias impensáveis</a:t>
            </a:r>
            <a:br>
              <a:rPr lang="pt-BR" dirty="0"/>
            </a:br>
            <a:endParaRPr lang="pt-BR" dirty="0"/>
          </a:p>
        </p:txBody>
      </p:sp>
      <p:sp>
        <p:nvSpPr>
          <p:cNvPr id="3" name="Espaço Reservado para Conteúdo 2">
            <a:extLst>
              <a:ext uri="{FF2B5EF4-FFF2-40B4-BE49-F238E27FC236}">
                <a16:creationId xmlns:a16="http://schemas.microsoft.com/office/drawing/2014/main" id="{53A297F4-1026-684C-9D3F-25776ADE6B70}"/>
              </a:ext>
            </a:extLst>
          </p:cNvPr>
          <p:cNvSpPr>
            <a:spLocks noGrp="1"/>
          </p:cNvSpPr>
          <p:nvPr>
            <p:ph idx="1"/>
          </p:nvPr>
        </p:nvSpPr>
        <p:spPr/>
        <p:txBody>
          <a:bodyPr>
            <a:normAutofit fontScale="77500" lnSpcReduction="20000"/>
          </a:bodyPr>
          <a:lstStyle/>
          <a:p>
            <a:pPr algn="just">
              <a:lnSpc>
                <a:spcPct val="160000"/>
              </a:lnSpc>
            </a:pPr>
            <a:r>
              <a:rPr lang="pt-BR" dirty="0"/>
              <a:t>No artigo “The </a:t>
            </a:r>
            <a:r>
              <a:rPr lang="pt-BR" dirty="0" err="1"/>
              <a:t>Fear</a:t>
            </a:r>
            <a:r>
              <a:rPr lang="pt-BR" dirty="0"/>
              <a:t> </a:t>
            </a:r>
            <a:r>
              <a:rPr lang="pt-BR" dirty="0" err="1"/>
              <a:t>of</a:t>
            </a:r>
            <a:r>
              <a:rPr lang="pt-BR" dirty="0"/>
              <a:t> </a:t>
            </a:r>
            <a:r>
              <a:rPr lang="pt-BR" dirty="0" err="1"/>
              <a:t>Breakdown</a:t>
            </a:r>
            <a:r>
              <a:rPr lang="pt-BR" dirty="0"/>
              <a:t>” (1974), </a:t>
            </a:r>
            <a:r>
              <a:rPr lang="pt-BR" dirty="0" err="1"/>
              <a:t>Winnicott</a:t>
            </a:r>
            <a:r>
              <a:rPr lang="pt-BR" dirty="0"/>
              <a:t> coloca essas agonias em palavras: </a:t>
            </a:r>
          </a:p>
          <a:p>
            <a:pPr lvl="1" algn="just">
              <a:lnSpc>
                <a:spcPct val="160000"/>
              </a:lnSpc>
            </a:pPr>
            <a:r>
              <a:rPr lang="pt-BR" dirty="0"/>
              <a:t>“l. O retorno a um estado não integrado (defesa, desintegração). </a:t>
            </a:r>
          </a:p>
          <a:p>
            <a:pPr lvl="1" algn="just">
              <a:lnSpc>
                <a:spcPct val="160000"/>
              </a:lnSpc>
            </a:pPr>
            <a:r>
              <a:rPr lang="pt-BR" dirty="0"/>
              <a:t>2. Não pare de cair (defesa: </a:t>
            </a:r>
            <a:r>
              <a:rPr lang="pt-BR" dirty="0" err="1"/>
              <a:t>auto-manutenção</a:t>
            </a:r>
            <a:r>
              <a:rPr lang="pt-BR" dirty="0"/>
              <a:t>). </a:t>
            </a:r>
          </a:p>
          <a:p>
            <a:pPr lvl="1" algn="just">
              <a:lnSpc>
                <a:spcPct val="160000"/>
              </a:lnSpc>
            </a:pPr>
            <a:r>
              <a:rPr lang="pt-BR" dirty="0"/>
              <a:t>3. Perda do conluio </a:t>
            </a:r>
            <a:r>
              <a:rPr lang="pt-BR" dirty="0" err="1"/>
              <a:t>psicossômico</a:t>
            </a:r>
            <a:r>
              <a:rPr lang="pt-BR" dirty="0"/>
              <a:t>, falência da residência no corpo de defesa: despersonalização). </a:t>
            </a:r>
          </a:p>
          <a:p>
            <a:pPr lvl="1" algn="just">
              <a:lnSpc>
                <a:spcPct val="160000"/>
              </a:lnSpc>
            </a:pPr>
            <a:r>
              <a:rPr lang="pt-BR" dirty="0"/>
              <a:t>4. A perda do sentido da realidade (defesa: exploração do narcisismo primário, etc.). </a:t>
            </a:r>
          </a:p>
          <a:p>
            <a:pPr lvl="1" algn="just">
              <a:lnSpc>
                <a:spcPct val="160000"/>
              </a:lnSpc>
            </a:pPr>
            <a:r>
              <a:rPr lang="pt-BR" dirty="0"/>
              <a:t>5. Perda da capacidade de se relacionar com os objetos (defesa: estados autistas, restabelecimento de relações apenas com fenômenos autogerados). »</a:t>
            </a:r>
          </a:p>
          <a:p>
            <a:pPr algn="just">
              <a:lnSpc>
                <a:spcPct val="160000"/>
              </a:lnSpc>
            </a:pPr>
            <a:r>
              <a:rPr lang="pt-BR" dirty="0"/>
              <a:t>p. 29</a:t>
            </a:r>
          </a:p>
        </p:txBody>
      </p:sp>
      <p:sp>
        <p:nvSpPr>
          <p:cNvPr id="4" name="Espaço Reservado para Número de Slide 3">
            <a:extLst>
              <a:ext uri="{FF2B5EF4-FFF2-40B4-BE49-F238E27FC236}">
                <a16:creationId xmlns:a16="http://schemas.microsoft.com/office/drawing/2014/main" id="{29BFE1BE-2432-3D4E-9329-6FB22E2ECC96}"/>
              </a:ext>
            </a:extLst>
          </p:cNvPr>
          <p:cNvSpPr>
            <a:spLocks noGrp="1"/>
          </p:cNvSpPr>
          <p:nvPr>
            <p:ph type="sldNum" sz="quarter" idx="12"/>
          </p:nvPr>
        </p:nvSpPr>
        <p:spPr/>
        <p:txBody>
          <a:bodyPr/>
          <a:lstStyle/>
          <a:p>
            <a:fld id="{6C7ABB0B-BF14-6745-8341-D4BE7FE0EE7F}" type="slidenum">
              <a:rPr lang="pt-BR" smtClean="0"/>
              <a:t>56</a:t>
            </a:fld>
            <a:endParaRPr lang="pt-BR"/>
          </a:p>
        </p:txBody>
      </p:sp>
    </p:spTree>
    <p:extLst>
      <p:ext uri="{BB962C8B-B14F-4D97-AF65-F5344CB8AC3E}">
        <p14:creationId xmlns:p14="http://schemas.microsoft.com/office/powerpoint/2010/main" val="1573566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4E77E-8A93-874B-902B-B20C95492143}"/>
              </a:ext>
            </a:extLst>
          </p:cNvPr>
          <p:cNvSpPr>
            <a:spLocks noGrp="1"/>
          </p:cNvSpPr>
          <p:nvPr>
            <p:ph type="title"/>
          </p:nvPr>
        </p:nvSpPr>
        <p:spPr/>
        <p:txBody>
          <a:bodyPr/>
          <a:lstStyle/>
          <a:p>
            <a:pPr algn="ctr"/>
            <a:r>
              <a:rPr lang="pt-BR" sz="2800" b="1" dirty="0"/>
              <a:t>10. O paradigma do blues pós-parto (PPB) </a:t>
            </a:r>
            <a:br>
              <a:rPr lang="pt-BR" dirty="0"/>
            </a:br>
            <a:endParaRPr lang="pt-BR" dirty="0"/>
          </a:p>
        </p:txBody>
      </p:sp>
      <p:sp>
        <p:nvSpPr>
          <p:cNvPr id="3" name="Espaço Reservado para Conteúdo 2">
            <a:extLst>
              <a:ext uri="{FF2B5EF4-FFF2-40B4-BE49-F238E27FC236}">
                <a16:creationId xmlns:a16="http://schemas.microsoft.com/office/drawing/2014/main" id="{F29F864F-1125-1F4B-BF71-C6FA0499050C}"/>
              </a:ext>
            </a:extLst>
          </p:cNvPr>
          <p:cNvSpPr>
            <a:spLocks noGrp="1"/>
          </p:cNvSpPr>
          <p:nvPr>
            <p:ph idx="1"/>
          </p:nvPr>
        </p:nvSpPr>
        <p:spPr/>
        <p:txBody>
          <a:bodyPr>
            <a:normAutofit fontScale="62500" lnSpcReduction="20000"/>
          </a:bodyPr>
          <a:lstStyle/>
          <a:p>
            <a:pPr algn="just">
              <a:lnSpc>
                <a:spcPct val="170000"/>
              </a:lnSpc>
            </a:pPr>
            <a:r>
              <a:rPr lang="pt-BR" dirty="0"/>
              <a:t>Os principais sintomas do blues materno (</a:t>
            </a:r>
            <a:r>
              <a:rPr lang="pt-BR" dirty="0" err="1"/>
              <a:t>Guedeney</a:t>
            </a:r>
            <a:r>
              <a:rPr lang="pt-BR" dirty="0"/>
              <a:t>, </a:t>
            </a:r>
            <a:r>
              <a:rPr lang="pt-BR" dirty="0" err="1"/>
              <a:t>Bungerer</a:t>
            </a:r>
            <a:r>
              <a:rPr lang="pt-BR" dirty="0"/>
              <a:t>, </a:t>
            </a:r>
            <a:r>
              <a:rPr lang="pt-BR" dirty="0" err="1"/>
              <a:t>Widlõcher</a:t>
            </a:r>
            <a:r>
              <a:rPr lang="pt-BR" dirty="0"/>
              <a:t>, 1993) são choro, labilidade emocional, relacionamento, confusão e irritabilidade. Fadiga, insônia, anorexia, ansiedade em relação ao bebê (muitas vezes um sentimento transitório de incompetência materna relacionado a aprender - ou reaprender - alimentação, cuidados com o bebê e principalmente se ele é "difícil"), hostilidade para com os que o cercam, indiferença, um sentimento de despersonalização também são frequentemente observadas. </a:t>
            </a:r>
          </a:p>
          <a:p>
            <a:pPr algn="just">
              <a:lnSpc>
                <a:spcPct val="170000"/>
              </a:lnSpc>
            </a:pPr>
            <a:r>
              <a:rPr lang="pt-BR" dirty="0"/>
              <a:t>O PPB pode durar de algumas horas a alguns dias e na maioria das vezes aparece entre o terceiro e o quinto dia. Esta semiologia pode facilmente passar despercebida e </a:t>
            </a:r>
            <a:r>
              <a:rPr lang="pt-BR" dirty="0" err="1"/>
              <a:t>afortiorí</a:t>
            </a:r>
            <a:r>
              <a:rPr lang="pt-BR" dirty="0"/>
              <a:t> quando ocorre em um contexto perinatal aparentemente favorável.</a:t>
            </a:r>
          </a:p>
          <a:p>
            <a:pPr algn="just">
              <a:lnSpc>
                <a:spcPct val="170000"/>
              </a:lnSpc>
            </a:pPr>
            <a:r>
              <a:rPr lang="pt-BR" dirty="0"/>
              <a:t>(p.29)</a:t>
            </a:r>
          </a:p>
          <a:p>
            <a:endParaRPr lang="pt-BR" dirty="0"/>
          </a:p>
        </p:txBody>
      </p:sp>
      <p:sp>
        <p:nvSpPr>
          <p:cNvPr id="4" name="Espaço Reservado para Número de Slide 3">
            <a:extLst>
              <a:ext uri="{FF2B5EF4-FFF2-40B4-BE49-F238E27FC236}">
                <a16:creationId xmlns:a16="http://schemas.microsoft.com/office/drawing/2014/main" id="{4CBAA8A6-47B4-2B42-BCD5-0B761062147D}"/>
              </a:ext>
            </a:extLst>
          </p:cNvPr>
          <p:cNvSpPr>
            <a:spLocks noGrp="1"/>
          </p:cNvSpPr>
          <p:nvPr>
            <p:ph type="sldNum" sz="quarter" idx="12"/>
          </p:nvPr>
        </p:nvSpPr>
        <p:spPr/>
        <p:txBody>
          <a:bodyPr/>
          <a:lstStyle/>
          <a:p>
            <a:fld id="{6C7ABB0B-BF14-6745-8341-D4BE7FE0EE7F}" type="slidenum">
              <a:rPr lang="pt-BR" smtClean="0"/>
              <a:t>57</a:t>
            </a:fld>
            <a:endParaRPr lang="pt-BR"/>
          </a:p>
        </p:txBody>
      </p:sp>
    </p:spTree>
    <p:extLst>
      <p:ext uri="{BB962C8B-B14F-4D97-AF65-F5344CB8AC3E}">
        <p14:creationId xmlns:p14="http://schemas.microsoft.com/office/powerpoint/2010/main" val="15818539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B60AFE-97CF-E243-A049-48C3DA69A5B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5786B44-87F6-B248-8A8C-CD616F8C8CF7}"/>
              </a:ext>
            </a:extLst>
          </p:cNvPr>
          <p:cNvSpPr>
            <a:spLocks noGrp="1"/>
          </p:cNvSpPr>
          <p:nvPr>
            <p:ph idx="1"/>
          </p:nvPr>
        </p:nvSpPr>
        <p:spPr/>
        <p:txBody>
          <a:bodyPr>
            <a:normAutofit fontScale="85000" lnSpcReduction="10000"/>
          </a:bodyPr>
          <a:lstStyle/>
          <a:p>
            <a:pPr algn="just">
              <a:lnSpc>
                <a:spcPct val="150000"/>
              </a:lnSpc>
            </a:pPr>
            <a:r>
              <a:rPr lang="pt-BR" dirty="0"/>
              <a:t> As equipas sensíveis para os </a:t>
            </a:r>
            <a:r>
              <a:rPr lang="pt-BR" dirty="0" err="1"/>
              <a:t>avatares</a:t>
            </a:r>
            <a:r>
              <a:rPr lang="pt-BR" dirty="0"/>
              <a:t> desta vulnerabilidade (PPB) atestam a sua reversibilidade na medida em que um continente acompanhamento caloroso pode ser prontamente fornecido à díade pelos seus interlocutores familiares e por cuidadores (vigilantes para este contexto). Nesta perspectiva, uma atenção especial será dada por profissionais para a harmonia entre a parturiente e seu /  recém-nascido, seu cônjuge, bem como em relação a todos aqueles que possam desempenhar um papel coadjuvante diante do sofrimento materno. </a:t>
            </a:r>
          </a:p>
          <a:p>
            <a:pPr algn="just">
              <a:lnSpc>
                <a:spcPct val="150000"/>
              </a:lnSpc>
            </a:pPr>
            <a:r>
              <a:rPr lang="pt-BR" dirty="0"/>
              <a:t>P. 29 </a:t>
            </a:r>
          </a:p>
        </p:txBody>
      </p:sp>
      <p:sp>
        <p:nvSpPr>
          <p:cNvPr id="4" name="Espaço Reservado para Número de Slide 3">
            <a:extLst>
              <a:ext uri="{FF2B5EF4-FFF2-40B4-BE49-F238E27FC236}">
                <a16:creationId xmlns:a16="http://schemas.microsoft.com/office/drawing/2014/main" id="{BAD0E8DA-682F-7B4F-8A82-907A195E783F}"/>
              </a:ext>
            </a:extLst>
          </p:cNvPr>
          <p:cNvSpPr>
            <a:spLocks noGrp="1"/>
          </p:cNvSpPr>
          <p:nvPr>
            <p:ph type="sldNum" sz="quarter" idx="12"/>
          </p:nvPr>
        </p:nvSpPr>
        <p:spPr/>
        <p:txBody>
          <a:bodyPr/>
          <a:lstStyle/>
          <a:p>
            <a:fld id="{6C7ABB0B-BF14-6745-8341-D4BE7FE0EE7F}" type="slidenum">
              <a:rPr lang="pt-BR" smtClean="0"/>
              <a:t>58</a:t>
            </a:fld>
            <a:endParaRPr lang="pt-BR"/>
          </a:p>
        </p:txBody>
      </p:sp>
    </p:spTree>
    <p:extLst>
      <p:ext uri="{BB962C8B-B14F-4D97-AF65-F5344CB8AC3E}">
        <p14:creationId xmlns:p14="http://schemas.microsoft.com/office/powerpoint/2010/main" val="7560850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A4F81-47A0-BC46-AC0B-FCD78E542970}"/>
              </a:ext>
            </a:extLst>
          </p:cNvPr>
          <p:cNvSpPr>
            <a:spLocks noGrp="1"/>
          </p:cNvSpPr>
          <p:nvPr>
            <p:ph type="title"/>
          </p:nvPr>
        </p:nvSpPr>
        <p:spPr/>
        <p:txBody>
          <a:bodyPr/>
          <a:lstStyle/>
          <a:p>
            <a:pPr algn="ctr"/>
            <a:r>
              <a:rPr lang="pt-BR" sz="2800" b="1" dirty="0"/>
              <a:t>11. A "continuidade do ser" do bebê </a:t>
            </a:r>
            <a:br>
              <a:rPr lang="pt-BR" dirty="0"/>
            </a:br>
            <a:endParaRPr lang="pt-BR" dirty="0"/>
          </a:p>
        </p:txBody>
      </p:sp>
      <p:sp>
        <p:nvSpPr>
          <p:cNvPr id="3" name="Espaço Reservado para Conteúdo 2">
            <a:extLst>
              <a:ext uri="{FF2B5EF4-FFF2-40B4-BE49-F238E27FC236}">
                <a16:creationId xmlns:a16="http://schemas.microsoft.com/office/drawing/2014/main" id="{2C709419-38CC-DB4D-88FC-3AB8936EEB24}"/>
              </a:ext>
            </a:extLst>
          </p:cNvPr>
          <p:cNvSpPr>
            <a:spLocks noGrp="1"/>
          </p:cNvSpPr>
          <p:nvPr>
            <p:ph idx="1"/>
          </p:nvPr>
        </p:nvSpPr>
        <p:spPr/>
        <p:txBody>
          <a:bodyPr>
            <a:normAutofit fontScale="85000" lnSpcReduction="10000"/>
          </a:bodyPr>
          <a:lstStyle/>
          <a:p>
            <a:pPr>
              <a:lnSpc>
                <a:spcPct val="150000"/>
              </a:lnSpc>
            </a:pPr>
            <a:r>
              <a:rPr lang="pt-BR" dirty="0"/>
              <a:t>Por sua vez, o recém-nascido vai se beneficiar da hipersensibilidade parental para dar  livre curso imediato,  num estilo único, às suas habilidades cognitivas e sua sede relacional. Ele não é mais percebido hoje como prisioneiro de um estado autista inicial, mas bem dotado, desde o início, de um eu emergente que dita que ele seja um ator pleno. A afinação pai/filho, se tornando cada vez mais complexa até partituras orquestrais complexas, evidencia claramente a eficiência do bebê em se inscrever nessa reciprocidade.</a:t>
            </a:r>
          </a:p>
          <a:p>
            <a:pPr>
              <a:lnSpc>
                <a:spcPct val="150000"/>
              </a:lnSpc>
            </a:pPr>
            <a:r>
              <a:rPr lang="pt-BR" dirty="0"/>
              <a:t>P. 31</a:t>
            </a:r>
          </a:p>
        </p:txBody>
      </p:sp>
      <p:sp>
        <p:nvSpPr>
          <p:cNvPr id="4" name="Espaço Reservado para Número de Slide 3">
            <a:extLst>
              <a:ext uri="{FF2B5EF4-FFF2-40B4-BE49-F238E27FC236}">
                <a16:creationId xmlns:a16="http://schemas.microsoft.com/office/drawing/2014/main" id="{9F1C8B3E-4003-AC45-8215-DA65D0CBC96E}"/>
              </a:ext>
            </a:extLst>
          </p:cNvPr>
          <p:cNvSpPr>
            <a:spLocks noGrp="1"/>
          </p:cNvSpPr>
          <p:nvPr>
            <p:ph type="sldNum" sz="quarter" idx="12"/>
          </p:nvPr>
        </p:nvSpPr>
        <p:spPr/>
        <p:txBody>
          <a:bodyPr/>
          <a:lstStyle/>
          <a:p>
            <a:fld id="{6C7ABB0B-BF14-6745-8341-D4BE7FE0EE7F}" type="slidenum">
              <a:rPr lang="pt-BR" smtClean="0"/>
              <a:t>59</a:t>
            </a:fld>
            <a:endParaRPr lang="pt-BR"/>
          </a:p>
        </p:txBody>
      </p:sp>
    </p:spTree>
    <p:extLst>
      <p:ext uri="{BB962C8B-B14F-4D97-AF65-F5344CB8AC3E}">
        <p14:creationId xmlns:p14="http://schemas.microsoft.com/office/powerpoint/2010/main" val="50869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78A2D-2D38-734A-95E3-C20E9741DE44}"/>
              </a:ext>
            </a:extLst>
          </p:cNvPr>
          <p:cNvSpPr>
            <a:spLocks noGrp="1"/>
          </p:cNvSpPr>
          <p:nvPr>
            <p:ph type="title"/>
          </p:nvPr>
        </p:nvSpPr>
        <p:spPr/>
        <p:txBody>
          <a:bodyPr>
            <a:normAutofit/>
          </a:bodyPr>
          <a:lstStyle/>
          <a:p>
            <a:pPr algn="ctr"/>
            <a:r>
              <a:rPr lang="pt-BR" sz="2800" b="1" dirty="0" err="1">
                <a:latin typeface="Times New Roman" panose="02020603050405020304" pitchFamily="18" charset="0"/>
                <a:cs typeface="Times New Roman" panose="02020603050405020304" pitchFamily="18" charset="0"/>
              </a:rPr>
              <a:t>Nathalie</a:t>
            </a:r>
            <a:r>
              <a:rPr lang="pt-BR" sz="2800" b="1" dirty="0">
                <a:latin typeface="Times New Roman" panose="02020603050405020304" pitchFamily="18" charset="0"/>
                <a:cs typeface="Times New Roman" panose="02020603050405020304" pitchFamily="18" charset="0"/>
              </a:rPr>
              <a:t> </a:t>
            </a:r>
            <a:r>
              <a:rPr lang="pt-BR" sz="2800" b="1" dirty="0" err="1">
                <a:latin typeface="Times New Roman" panose="02020603050405020304" pitchFamily="18" charset="0"/>
                <a:cs typeface="Times New Roman" panose="02020603050405020304" pitchFamily="18" charset="0"/>
              </a:rPr>
              <a:t>Presme</a:t>
            </a:r>
            <a:endParaRPr lang="pt-BR" sz="2800" b="1"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9F1A802E-1A6F-8642-AD93-7FB9E38B1785}"/>
              </a:ext>
            </a:extLst>
          </p:cNvPr>
          <p:cNvSpPr>
            <a:spLocks noGrp="1"/>
          </p:cNvSpPr>
          <p:nvPr>
            <p:ph idx="1"/>
          </p:nvPr>
        </p:nvSpPr>
        <p:spPr/>
        <p:txBody>
          <a:bodyPr>
            <a:normAutofit/>
          </a:bodyPr>
          <a:lstStyle/>
          <a:p>
            <a:pPr algn="just">
              <a:lnSpc>
                <a:spcPct val="150000"/>
              </a:lnSpc>
            </a:pPr>
            <a:r>
              <a:rPr lang="pt-BR" dirty="0"/>
              <a:t>É </a:t>
            </a:r>
            <a:r>
              <a:rPr lang="pt-BR" b="1" dirty="0"/>
              <a:t>psiquiatra infantil</a:t>
            </a:r>
            <a:r>
              <a:rPr lang="pt-BR" dirty="0"/>
              <a:t>, médica hospitalar, no departamento de psicopatologia infantil e adolescente (departamento do Dr. J. </a:t>
            </a:r>
            <a:r>
              <a:rPr lang="pt-BR" dirty="0" err="1"/>
              <a:t>Sarfaty</a:t>
            </a:r>
            <a:r>
              <a:rPr lang="pt-BR" dirty="0"/>
              <a:t>), centro hospitalar intercomunitário de </a:t>
            </a:r>
            <a:r>
              <a:rPr lang="pt-BR" dirty="0" err="1"/>
              <a:t>Créteil</a:t>
            </a:r>
            <a:r>
              <a:rPr lang="pt-BR" dirty="0"/>
              <a:t>. </a:t>
            </a:r>
          </a:p>
          <a:p>
            <a:pPr algn="just">
              <a:lnSpc>
                <a:spcPct val="150000"/>
              </a:lnSpc>
            </a:pPr>
            <a:r>
              <a:rPr lang="pt-BR" dirty="0"/>
              <a:t>É psiquiatra infantil de ligação na maternidade do hospital intermunicipal de </a:t>
            </a:r>
            <a:r>
              <a:rPr lang="pt-BR" dirty="0" err="1"/>
              <a:t>Créteil</a:t>
            </a:r>
            <a:r>
              <a:rPr lang="pt-BR" dirty="0"/>
              <a:t> (departamento do Prof. B. Haddad).</a:t>
            </a:r>
          </a:p>
          <a:p>
            <a:endParaRPr lang="pt-BR" dirty="0"/>
          </a:p>
          <a:p>
            <a:endParaRPr lang="pt-BR" dirty="0"/>
          </a:p>
        </p:txBody>
      </p:sp>
      <p:sp>
        <p:nvSpPr>
          <p:cNvPr id="4" name="Espaço Reservado para Número de Slide 3">
            <a:extLst>
              <a:ext uri="{FF2B5EF4-FFF2-40B4-BE49-F238E27FC236}">
                <a16:creationId xmlns:a16="http://schemas.microsoft.com/office/drawing/2014/main" id="{7C1528E3-F894-7B46-85B2-B45D0F0BDD2F}"/>
              </a:ext>
            </a:extLst>
          </p:cNvPr>
          <p:cNvSpPr>
            <a:spLocks noGrp="1"/>
          </p:cNvSpPr>
          <p:nvPr>
            <p:ph type="sldNum" sz="quarter" idx="12"/>
          </p:nvPr>
        </p:nvSpPr>
        <p:spPr/>
        <p:txBody>
          <a:bodyPr/>
          <a:lstStyle/>
          <a:p>
            <a:fld id="{6C7ABB0B-BF14-6745-8341-D4BE7FE0EE7F}" type="slidenum">
              <a:rPr lang="pt-BR" smtClean="0"/>
              <a:t>6</a:t>
            </a:fld>
            <a:endParaRPr lang="pt-BR"/>
          </a:p>
        </p:txBody>
      </p:sp>
    </p:spTree>
    <p:extLst>
      <p:ext uri="{BB962C8B-B14F-4D97-AF65-F5344CB8AC3E}">
        <p14:creationId xmlns:p14="http://schemas.microsoft.com/office/powerpoint/2010/main" val="8966406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05F2A-B3BE-CC42-9EFA-D4941C373A2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E28664-9781-5F48-BEE7-5C249A797E22}"/>
              </a:ext>
            </a:extLst>
          </p:cNvPr>
          <p:cNvSpPr>
            <a:spLocks noGrp="1"/>
          </p:cNvSpPr>
          <p:nvPr>
            <p:ph idx="1"/>
          </p:nvPr>
        </p:nvSpPr>
        <p:spPr/>
        <p:txBody>
          <a:bodyPr>
            <a:normAutofit fontScale="85000" lnSpcReduction="10000"/>
          </a:bodyPr>
          <a:lstStyle/>
          <a:p>
            <a:pPr algn="just">
              <a:lnSpc>
                <a:spcPct val="150000"/>
              </a:lnSpc>
            </a:pPr>
            <a:r>
              <a:rPr lang="pt-BR" dirty="0"/>
              <a:t>Diante da criança, os pais desempenham um papel eminente na manutenção de sua homeostase, muitas vezes sobrecarregada por influxos internos e externos que ultrapassam suas capacidades. Na empatia parental progressiva, sinônimo de decodificação e valorização dos sinais da criança, enraíza-se o ajustamento comportamental, afetivo e fantasioso, pré-forma da reciprocidade simbólica e da linguagem. É certamente o que </a:t>
            </a:r>
            <a:r>
              <a:rPr lang="pt-BR" dirty="0" err="1"/>
              <a:t>Winnicott</a:t>
            </a:r>
            <a:r>
              <a:rPr lang="pt-BR" dirty="0"/>
              <a:t> (1969b) chama de "continuidade do ser" do bebê que se impõe como condição de sua harmonia com o meio. Um ninho “suficientemente bom” permitirá que o bebê conquiste essa permanência.</a:t>
            </a:r>
          </a:p>
          <a:p>
            <a:endParaRPr lang="pt-BR" dirty="0"/>
          </a:p>
        </p:txBody>
      </p:sp>
      <p:sp>
        <p:nvSpPr>
          <p:cNvPr id="4" name="Espaço Reservado para Número de Slide 3">
            <a:extLst>
              <a:ext uri="{FF2B5EF4-FFF2-40B4-BE49-F238E27FC236}">
                <a16:creationId xmlns:a16="http://schemas.microsoft.com/office/drawing/2014/main" id="{43EED950-DF42-8843-B1BC-3A838C072FD4}"/>
              </a:ext>
            </a:extLst>
          </p:cNvPr>
          <p:cNvSpPr>
            <a:spLocks noGrp="1"/>
          </p:cNvSpPr>
          <p:nvPr>
            <p:ph type="sldNum" sz="quarter" idx="12"/>
          </p:nvPr>
        </p:nvSpPr>
        <p:spPr/>
        <p:txBody>
          <a:bodyPr/>
          <a:lstStyle/>
          <a:p>
            <a:fld id="{6C7ABB0B-BF14-6745-8341-D4BE7FE0EE7F}" type="slidenum">
              <a:rPr lang="pt-BR" smtClean="0"/>
              <a:t>60</a:t>
            </a:fld>
            <a:endParaRPr lang="pt-BR"/>
          </a:p>
        </p:txBody>
      </p:sp>
    </p:spTree>
    <p:extLst>
      <p:ext uri="{BB962C8B-B14F-4D97-AF65-F5344CB8AC3E}">
        <p14:creationId xmlns:p14="http://schemas.microsoft.com/office/powerpoint/2010/main" val="40667261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3B65FD-7EEA-BB49-8972-2E47759A740F}"/>
              </a:ext>
            </a:extLst>
          </p:cNvPr>
          <p:cNvSpPr>
            <a:spLocks noGrp="1"/>
          </p:cNvSpPr>
          <p:nvPr>
            <p:ph type="title"/>
          </p:nvPr>
        </p:nvSpPr>
        <p:spPr/>
        <p:txBody>
          <a:bodyPr>
            <a:normAutofit/>
          </a:bodyPr>
          <a:lstStyle/>
          <a:p>
            <a:r>
              <a:rPr lang="pt-BR" sz="2800" b="1" dirty="0"/>
              <a:t>12. NA MATERNIDADE, ATENÇÃO PERINATAL COMPARTILHADA </a:t>
            </a:r>
            <a:br>
              <a:rPr lang="pt-BR" sz="2800" dirty="0"/>
            </a:br>
            <a:endParaRPr lang="pt-BR" sz="2800" dirty="0"/>
          </a:p>
        </p:txBody>
      </p:sp>
      <p:sp>
        <p:nvSpPr>
          <p:cNvPr id="3" name="Espaço Reservado para Conteúdo 2">
            <a:extLst>
              <a:ext uri="{FF2B5EF4-FFF2-40B4-BE49-F238E27FC236}">
                <a16:creationId xmlns:a16="http://schemas.microsoft.com/office/drawing/2014/main" id="{3CC1B143-A2EE-2C41-BF13-CB1EB9636D4E}"/>
              </a:ext>
            </a:extLst>
          </p:cNvPr>
          <p:cNvSpPr>
            <a:spLocks noGrp="1"/>
          </p:cNvSpPr>
          <p:nvPr>
            <p:ph idx="1"/>
          </p:nvPr>
        </p:nvSpPr>
        <p:spPr/>
        <p:txBody>
          <a:bodyPr>
            <a:normAutofit fontScale="85000" lnSpcReduction="10000"/>
          </a:bodyPr>
          <a:lstStyle/>
          <a:p>
            <a:pPr algn="just">
              <a:lnSpc>
                <a:spcPct val="150000"/>
              </a:lnSpc>
            </a:pPr>
            <a:r>
              <a:rPr lang="pt-BR" dirty="0"/>
              <a:t> A primeira condição dessa prevenção pós-parto é ser considerada, por todos os profissionais, como um projeto indissociável de uma ação mais ampla: o apoio perinatal à </a:t>
            </a:r>
            <a:r>
              <a:rPr lang="pt-BR" dirty="0" err="1"/>
              <a:t>parentalidade</a:t>
            </a:r>
            <a:r>
              <a:rPr lang="pt-BR" dirty="0"/>
              <a:t>. Diante da mãe, do pai, do recém-nascido, o período pós-natal se beneficia ao ser apreendido clinicamente à luz do período pré-natal e mais geralmente da história individual, conjugal, familiar, </a:t>
            </a:r>
            <a:r>
              <a:rPr lang="pt-BR" dirty="0" err="1"/>
              <a:t>intergeracional</a:t>
            </a:r>
            <a:r>
              <a:rPr lang="pt-BR" dirty="0"/>
              <a:t>. Esta anamnese perinatal identifica a pessoa como um todo à custa da superação de digressões dogmáticas entre os cuidadores: psique/soma, “normal”/patológico, ginecologista-obstetra/pediatras, cuidadores pré-natais/cuidadores pós-natais...</a:t>
            </a:r>
          </a:p>
          <a:p>
            <a:endParaRPr lang="pt-BR" dirty="0"/>
          </a:p>
        </p:txBody>
      </p:sp>
      <p:sp>
        <p:nvSpPr>
          <p:cNvPr id="4" name="Espaço Reservado para Número de Slide 3">
            <a:extLst>
              <a:ext uri="{FF2B5EF4-FFF2-40B4-BE49-F238E27FC236}">
                <a16:creationId xmlns:a16="http://schemas.microsoft.com/office/drawing/2014/main" id="{411E94BE-82F3-564D-B202-FB8C2EB736F0}"/>
              </a:ext>
            </a:extLst>
          </p:cNvPr>
          <p:cNvSpPr>
            <a:spLocks noGrp="1"/>
          </p:cNvSpPr>
          <p:nvPr>
            <p:ph type="sldNum" sz="quarter" idx="12"/>
          </p:nvPr>
        </p:nvSpPr>
        <p:spPr/>
        <p:txBody>
          <a:bodyPr/>
          <a:lstStyle/>
          <a:p>
            <a:fld id="{6C7ABB0B-BF14-6745-8341-D4BE7FE0EE7F}" type="slidenum">
              <a:rPr lang="pt-BR" smtClean="0"/>
              <a:t>61</a:t>
            </a:fld>
            <a:endParaRPr lang="pt-BR"/>
          </a:p>
        </p:txBody>
      </p:sp>
    </p:spTree>
    <p:extLst>
      <p:ext uri="{BB962C8B-B14F-4D97-AF65-F5344CB8AC3E}">
        <p14:creationId xmlns:p14="http://schemas.microsoft.com/office/powerpoint/2010/main" val="27235254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3B65FD-7EEA-BB49-8972-2E47759A740F}"/>
              </a:ext>
            </a:extLst>
          </p:cNvPr>
          <p:cNvSpPr>
            <a:spLocks noGrp="1"/>
          </p:cNvSpPr>
          <p:nvPr>
            <p:ph type="title"/>
          </p:nvPr>
        </p:nvSpPr>
        <p:spPr/>
        <p:txBody>
          <a:bodyPr>
            <a:normAutofit/>
          </a:bodyPr>
          <a:lstStyle/>
          <a:p>
            <a:br>
              <a:rPr lang="pt-BR" sz="2800" dirty="0"/>
            </a:br>
            <a:endParaRPr lang="pt-BR" sz="2800" dirty="0"/>
          </a:p>
        </p:txBody>
      </p:sp>
      <p:sp>
        <p:nvSpPr>
          <p:cNvPr id="3" name="Espaço Reservado para Conteúdo 2">
            <a:extLst>
              <a:ext uri="{FF2B5EF4-FFF2-40B4-BE49-F238E27FC236}">
                <a16:creationId xmlns:a16="http://schemas.microsoft.com/office/drawing/2014/main" id="{3CC1B143-A2EE-2C41-BF13-CB1EB9636D4E}"/>
              </a:ext>
            </a:extLst>
          </p:cNvPr>
          <p:cNvSpPr>
            <a:spLocks noGrp="1"/>
          </p:cNvSpPr>
          <p:nvPr>
            <p:ph idx="1"/>
          </p:nvPr>
        </p:nvSpPr>
        <p:spPr/>
        <p:txBody>
          <a:bodyPr>
            <a:normAutofit fontScale="62500" lnSpcReduction="20000"/>
          </a:bodyPr>
          <a:lstStyle/>
          <a:p>
            <a:pPr algn="just">
              <a:lnSpc>
                <a:spcPct val="170000"/>
              </a:lnSpc>
            </a:pPr>
            <a:r>
              <a:rPr lang="pt-BR" dirty="0"/>
              <a:t> A interdisciplinaridade - às vezes em sua fecunda conflitualidade, vamos repetir - é certamente um dinamismo muito seguro para se engajar nesse caminho de continuidade perinatal.  A colaboração dos “somáticos”/psicólogos nas equipas (mas também na clínica privada) oferece uma promessa de unidade se concretizar uma orientação preventiva comum. Esta colaboração não significa, de forma alguma, subcontratar ao "</a:t>
            </a:r>
            <a:r>
              <a:rPr lang="pt-BR" dirty="0" err="1"/>
              <a:t>psi</a:t>
            </a:r>
            <a:r>
              <a:rPr lang="pt-BR" dirty="0"/>
              <a:t>" por parte dos "</a:t>
            </a:r>
            <a:r>
              <a:rPr lang="pt-BR" dirty="0" err="1"/>
              <a:t>somatídeos</a:t>
            </a:r>
            <a:r>
              <a:rPr lang="pt-BR" dirty="0"/>
              <a:t>" tudo o que diz respeito ao relacional, ao emocional e ao traumático. Ao contrário, esse eixo preventivo revelará sua fecundidade se for um denominador comum que todos ocuparão com uma perspectiva singular, refletindo sua formação, sua história.</a:t>
            </a:r>
          </a:p>
          <a:p>
            <a:pPr algn="just">
              <a:lnSpc>
                <a:spcPct val="170000"/>
              </a:lnSpc>
            </a:pPr>
            <a:r>
              <a:rPr lang="pt-BR" dirty="0"/>
              <a:t>Nesse sentido, a mobilização de um serviço em torno da pesquisa-ação parece muito profícua, principalmente se evidenciar o potencial preventivo dos distúrbios parentais no contexto do cuidado costumeiro.</a:t>
            </a:r>
          </a:p>
          <a:p>
            <a:endParaRPr lang="pt-BR" dirty="0"/>
          </a:p>
        </p:txBody>
      </p:sp>
      <p:sp>
        <p:nvSpPr>
          <p:cNvPr id="4" name="Espaço Reservado para Número de Slide 3">
            <a:extLst>
              <a:ext uri="{FF2B5EF4-FFF2-40B4-BE49-F238E27FC236}">
                <a16:creationId xmlns:a16="http://schemas.microsoft.com/office/drawing/2014/main" id="{F37EF4F9-476B-CD45-AC96-913C40F40B55}"/>
              </a:ext>
            </a:extLst>
          </p:cNvPr>
          <p:cNvSpPr>
            <a:spLocks noGrp="1"/>
          </p:cNvSpPr>
          <p:nvPr>
            <p:ph type="sldNum" sz="quarter" idx="12"/>
          </p:nvPr>
        </p:nvSpPr>
        <p:spPr/>
        <p:txBody>
          <a:bodyPr/>
          <a:lstStyle/>
          <a:p>
            <a:fld id="{6C7ABB0B-BF14-6745-8341-D4BE7FE0EE7F}" type="slidenum">
              <a:rPr lang="pt-BR" smtClean="0"/>
              <a:t>62</a:t>
            </a:fld>
            <a:endParaRPr lang="pt-BR"/>
          </a:p>
        </p:txBody>
      </p:sp>
    </p:spTree>
    <p:extLst>
      <p:ext uri="{BB962C8B-B14F-4D97-AF65-F5344CB8AC3E}">
        <p14:creationId xmlns:p14="http://schemas.microsoft.com/office/powerpoint/2010/main" val="22493797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5B17E-964C-A349-A3CA-29E67B68CB35}"/>
              </a:ext>
            </a:extLst>
          </p:cNvPr>
          <p:cNvSpPr>
            <a:spLocks noGrp="1"/>
          </p:cNvSpPr>
          <p:nvPr>
            <p:ph type="title"/>
          </p:nvPr>
        </p:nvSpPr>
        <p:spPr/>
        <p:txBody>
          <a:bodyPr>
            <a:normAutofit/>
          </a:bodyPr>
          <a:lstStyle/>
          <a:p>
            <a:pPr algn="ctr"/>
            <a:r>
              <a:rPr lang="pt-BR" sz="2800" b="1"/>
              <a:t>13. Rumo </a:t>
            </a:r>
            <a:r>
              <a:rPr lang="pt-BR" sz="2800" b="1" dirty="0"/>
              <a:t>ao suporte preventivo “de todos os lados” </a:t>
            </a:r>
          </a:p>
        </p:txBody>
      </p:sp>
      <p:sp>
        <p:nvSpPr>
          <p:cNvPr id="3" name="Espaço Reservado para Conteúdo 2">
            <a:extLst>
              <a:ext uri="{FF2B5EF4-FFF2-40B4-BE49-F238E27FC236}">
                <a16:creationId xmlns:a16="http://schemas.microsoft.com/office/drawing/2014/main" id="{14706FC6-71AE-224E-B12A-CD445BD7811C}"/>
              </a:ext>
            </a:extLst>
          </p:cNvPr>
          <p:cNvSpPr>
            <a:spLocks noGrp="1"/>
          </p:cNvSpPr>
          <p:nvPr>
            <p:ph idx="1"/>
          </p:nvPr>
        </p:nvSpPr>
        <p:spPr/>
        <p:txBody>
          <a:bodyPr>
            <a:normAutofit fontScale="62500" lnSpcReduction="20000"/>
          </a:bodyPr>
          <a:lstStyle/>
          <a:p>
            <a:pPr algn="just">
              <a:lnSpc>
                <a:spcPct val="160000"/>
              </a:lnSpc>
            </a:pPr>
            <a:r>
              <a:rPr lang="pt-BR" dirty="0"/>
              <a:t> Os sinais "comuns" de sofrimento na maternidade correm o risco de serem ignorados ou banalizados e evoluírem no subsolo: a recorrência, ainda subestimada, de depressão pós-parto, desarmonias relacionais familiares, distúrbios psicossomáticos em bebês, demonstra isso. Denunciando a miragem de uma "normalidade" médica conformista, a prevenção primária na maternidade justifica-se pela grande variabilidade individual da natureza, do conteúdo e da cronologia da maturação antecipadora da </a:t>
            </a:r>
            <a:r>
              <a:rPr lang="pt-BR" dirty="0" err="1"/>
              <a:t>parentalidade</a:t>
            </a:r>
            <a:r>
              <a:rPr lang="pt-BR" dirty="0"/>
              <a:t> do bebé. Em resposta às singularidades desta prevenção parental espontânea, a prevenção institucional tenta ser “sob medida”. Ela se inscreve filiação humanista ao oferecer uma estrutura ritual que promove o reconhecimento, / a acolhida compartilhada e a sensação das ondas de choque dessa perigosa passagem. </a:t>
            </a:r>
          </a:p>
          <a:p>
            <a:pPr algn="just">
              <a:lnSpc>
                <a:spcPct val="160000"/>
              </a:lnSpc>
            </a:pPr>
            <a:r>
              <a:rPr lang="pt-BR" dirty="0"/>
              <a:t>P. 32 </a:t>
            </a:r>
          </a:p>
        </p:txBody>
      </p:sp>
      <p:sp>
        <p:nvSpPr>
          <p:cNvPr id="4" name="Espaço Reservado para Número de Slide 3">
            <a:extLst>
              <a:ext uri="{FF2B5EF4-FFF2-40B4-BE49-F238E27FC236}">
                <a16:creationId xmlns:a16="http://schemas.microsoft.com/office/drawing/2014/main" id="{10F3AB7F-30BD-F546-A3F5-5C3F6007CDB0}"/>
              </a:ext>
            </a:extLst>
          </p:cNvPr>
          <p:cNvSpPr>
            <a:spLocks noGrp="1"/>
          </p:cNvSpPr>
          <p:nvPr>
            <p:ph type="sldNum" sz="quarter" idx="12"/>
          </p:nvPr>
        </p:nvSpPr>
        <p:spPr/>
        <p:txBody>
          <a:bodyPr/>
          <a:lstStyle/>
          <a:p>
            <a:fld id="{6C7ABB0B-BF14-6745-8341-D4BE7FE0EE7F}" type="slidenum">
              <a:rPr lang="pt-BR" smtClean="0"/>
              <a:t>63</a:t>
            </a:fld>
            <a:endParaRPr lang="pt-BR"/>
          </a:p>
        </p:txBody>
      </p:sp>
    </p:spTree>
    <p:extLst>
      <p:ext uri="{BB962C8B-B14F-4D97-AF65-F5344CB8AC3E}">
        <p14:creationId xmlns:p14="http://schemas.microsoft.com/office/powerpoint/2010/main" val="1075980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917CA-461A-5346-A62E-3020CEB1A7D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D8D4EFF-B47B-A642-9903-B08ECDF5FB68}"/>
              </a:ext>
            </a:extLst>
          </p:cNvPr>
          <p:cNvSpPr>
            <a:spLocks noGrp="1"/>
          </p:cNvSpPr>
          <p:nvPr>
            <p:ph idx="1"/>
          </p:nvPr>
        </p:nvSpPr>
        <p:spPr/>
        <p:txBody>
          <a:bodyPr>
            <a:normAutofit fontScale="62500" lnSpcReduction="20000"/>
          </a:bodyPr>
          <a:lstStyle/>
          <a:p>
            <a:pPr algn="just">
              <a:lnSpc>
                <a:spcPct val="170000"/>
              </a:lnSpc>
            </a:pPr>
            <a:r>
              <a:rPr lang="pt-BR" dirty="0"/>
              <a:t>Indissociável da sensibilização e do envolvimento dos profissionais envolvidos (membros da maternidade, pediatria, centros de acolhimento, médicos comunitários... idealmente unidos numa rede perinatal dinâmica) e da sociedade como um todo, esta prevenção "por todos os lados" só pode ser alcançado por meio de uma rede. Fortalecidos por essa aliança terapêutica, nós (profissionais perinatais) não podemos esperar que autoridades políticas nos consultem; cabe a nós denunciar situações de risco e defender ações inovadoras. Sem nunca perder de vista a ínfima fronteira entre a atitude terapêutica continente e a atitude desconfiada que promove a eclosão ou o enrijecimento daquilo que pretende combater, esperemos que a consciência das potencialidades estruturantes e desestabilizadoras dos pais e do bebé estimule o nossa criatividade de cuidadores.  </a:t>
            </a:r>
          </a:p>
          <a:p>
            <a:pPr algn="just">
              <a:lnSpc>
                <a:spcPct val="170000"/>
              </a:lnSpc>
            </a:pPr>
            <a:r>
              <a:rPr lang="pt-BR" dirty="0"/>
              <a:t>p. 32</a:t>
            </a:r>
          </a:p>
        </p:txBody>
      </p:sp>
      <p:sp>
        <p:nvSpPr>
          <p:cNvPr id="4" name="Espaço Reservado para Número de Slide 3">
            <a:extLst>
              <a:ext uri="{FF2B5EF4-FFF2-40B4-BE49-F238E27FC236}">
                <a16:creationId xmlns:a16="http://schemas.microsoft.com/office/drawing/2014/main" id="{F533CB6A-8056-E14A-B5EC-FD0451FA9405}"/>
              </a:ext>
            </a:extLst>
          </p:cNvPr>
          <p:cNvSpPr>
            <a:spLocks noGrp="1"/>
          </p:cNvSpPr>
          <p:nvPr>
            <p:ph type="sldNum" sz="quarter" idx="12"/>
          </p:nvPr>
        </p:nvSpPr>
        <p:spPr/>
        <p:txBody>
          <a:bodyPr/>
          <a:lstStyle/>
          <a:p>
            <a:fld id="{6C7ABB0B-BF14-6745-8341-D4BE7FE0EE7F}" type="slidenum">
              <a:rPr lang="pt-BR" smtClean="0"/>
              <a:t>64</a:t>
            </a:fld>
            <a:endParaRPr lang="pt-BR"/>
          </a:p>
        </p:txBody>
      </p:sp>
    </p:spTree>
    <p:extLst>
      <p:ext uri="{BB962C8B-B14F-4D97-AF65-F5344CB8AC3E}">
        <p14:creationId xmlns:p14="http://schemas.microsoft.com/office/powerpoint/2010/main" val="352127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78A2D-2D38-734A-95E3-C20E9741DE44}"/>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 </a:t>
            </a:r>
            <a:r>
              <a:rPr lang="pt-BR" sz="2800" b="1" dirty="0" err="1">
                <a:latin typeface="Times New Roman" panose="02020603050405020304" pitchFamily="18" charset="0"/>
                <a:cs typeface="Times New Roman" panose="02020603050405020304" pitchFamily="18" charset="0"/>
              </a:rPr>
              <a:t>Odile</a:t>
            </a:r>
            <a:r>
              <a:rPr lang="pt-BR" sz="2800" b="1" dirty="0">
                <a:latin typeface="Times New Roman" panose="02020603050405020304" pitchFamily="18" charset="0"/>
                <a:cs typeface="Times New Roman" panose="02020603050405020304" pitchFamily="18" charset="0"/>
              </a:rPr>
              <a:t> </a:t>
            </a:r>
            <a:r>
              <a:rPr lang="pt-BR" sz="2800" b="1" dirty="0" err="1">
                <a:latin typeface="Times New Roman" panose="02020603050405020304" pitchFamily="18" charset="0"/>
                <a:cs typeface="Times New Roman" panose="02020603050405020304" pitchFamily="18" charset="0"/>
              </a:rPr>
              <a:t>Tagawa</a:t>
            </a:r>
            <a:endParaRPr lang="pt-BR" sz="2800" b="1"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9F1A802E-1A6F-8642-AD93-7FB9E38B1785}"/>
              </a:ext>
            </a:extLst>
          </p:cNvPr>
          <p:cNvSpPr>
            <a:spLocks noGrp="1"/>
          </p:cNvSpPr>
          <p:nvPr>
            <p:ph idx="1"/>
          </p:nvPr>
        </p:nvSpPr>
        <p:spPr/>
        <p:txBody>
          <a:bodyPr>
            <a:normAutofit/>
          </a:bodyPr>
          <a:lstStyle/>
          <a:p>
            <a:pPr algn="just">
              <a:lnSpc>
                <a:spcPct val="150000"/>
              </a:lnSpc>
            </a:pPr>
            <a:r>
              <a:rPr lang="pt-BR" dirty="0"/>
              <a:t>É </a:t>
            </a:r>
            <a:r>
              <a:rPr lang="pt-BR" b="1" dirty="0"/>
              <a:t>parteira</a:t>
            </a:r>
            <a:r>
              <a:rPr lang="pt-BR" dirty="0"/>
              <a:t> e formadora de parteiras liberais e trabalhadoras familiares, </a:t>
            </a:r>
            <a:r>
              <a:rPr lang="pt-BR" dirty="0" err="1"/>
              <a:t>cofundadora</a:t>
            </a:r>
            <a:r>
              <a:rPr lang="pt-BR" dirty="0"/>
              <a:t> do </a:t>
            </a:r>
            <a:r>
              <a:rPr lang="pt-BR" dirty="0" err="1"/>
              <a:t>Collectif</a:t>
            </a:r>
            <a:r>
              <a:rPr lang="pt-BR" dirty="0"/>
              <a:t> </a:t>
            </a:r>
            <a:r>
              <a:rPr lang="pt-BR" dirty="0" err="1"/>
              <a:t>Sages</a:t>
            </a:r>
            <a:r>
              <a:rPr lang="pt-BR" dirty="0"/>
              <a:t> </a:t>
            </a:r>
            <a:r>
              <a:rPr lang="pt-BR" dirty="0" err="1"/>
              <a:t>Femmes</a:t>
            </a:r>
            <a:r>
              <a:rPr lang="pt-BR" dirty="0"/>
              <a:t> de Provence. </a:t>
            </a:r>
          </a:p>
          <a:p>
            <a:pPr algn="just">
              <a:lnSpc>
                <a:spcPct val="150000"/>
              </a:lnSpc>
            </a:pPr>
            <a:r>
              <a:rPr lang="pt-BR" dirty="0"/>
              <a:t>Após mais de vinte anos de prática de acompanhamento ao parto, o seu trabalho centra-se numa conceptualização do apoio perinatal "costumeiro", de forma a refletir a riqueza e relevância das experiências com as famílias.</a:t>
            </a:r>
          </a:p>
          <a:p>
            <a:pPr marL="0" indent="0" algn="just">
              <a:lnSpc>
                <a:spcPct val="150000"/>
              </a:lnSpc>
              <a:buNone/>
            </a:pPr>
            <a:endParaRPr lang="pt-BR" dirty="0"/>
          </a:p>
          <a:p>
            <a:endParaRPr lang="pt-BR" dirty="0"/>
          </a:p>
        </p:txBody>
      </p:sp>
      <p:sp>
        <p:nvSpPr>
          <p:cNvPr id="4" name="Espaço Reservado para Número de Slide 3">
            <a:extLst>
              <a:ext uri="{FF2B5EF4-FFF2-40B4-BE49-F238E27FC236}">
                <a16:creationId xmlns:a16="http://schemas.microsoft.com/office/drawing/2014/main" id="{7C1528E3-F894-7B46-85B2-B45D0F0BDD2F}"/>
              </a:ext>
            </a:extLst>
          </p:cNvPr>
          <p:cNvSpPr>
            <a:spLocks noGrp="1"/>
          </p:cNvSpPr>
          <p:nvPr>
            <p:ph type="sldNum" sz="quarter" idx="12"/>
          </p:nvPr>
        </p:nvSpPr>
        <p:spPr/>
        <p:txBody>
          <a:bodyPr/>
          <a:lstStyle/>
          <a:p>
            <a:fld id="{6C7ABB0B-BF14-6745-8341-D4BE7FE0EE7F}" type="slidenum">
              <a:rPr lang="pt-BR" smtClean="0"/>
              <a:t>7</a:t>
            </a:fld>
            <a:endParaRPr lang="pt-BR"/>
          </a:p>
        </p:txBody>
      </p:sp>
    </p:spTree>
    <p:extLst>
      <p:ext uri="{BB962C8B-B14F-4D97-AF65-F5344CB8AC3E}">
        <p14:creationId xmlns:p14="http://schemas.microsoft.com/office/powerpoint/2010/main" val="424882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978EF-95AE-8045-BEF0-916C2EC0D532}"/>
              </a:ext>
            </a:extLst>
          </p:cNvPr>
          <p:cNvSpPr>
            <a:spLocks noGrp="1"/>
          </p:cNvSpPr>
          <p:nvPr>
            <p:ph type="title"/>
          </p:nvPr>
        </p:nvSpPr>
        <p:spPr/>
        <p:txBody>
          <a:bodyPr>
            <a:normAutofit fontScale="90000"/>
          </a:bodyPr>
          <a:lstStyle/>
          <a:p>
            <a:pPr algn="ctr"/>
            <a:r>
              <a:rPr lang="pt-BR" sz="2400" b="1" dirty="0">
                <a:latin typeface="Times New Roman" panose="02020603050405020304" pitchFamily="18" charset="0"/>
                <a:cs typeface="Times New Roman" panose="02020603050405020304" pitchFamily="18" charset="0"/>
              </a:rPr>
              <a:t>A  PERINATALIDADE COMO UMA CLÍNICA DO VÍNCULO</a:t>
            </a:r>
            <a:br>
              <a:rPr lang="pt-BR" sz="2400" b="1" dirty="0">
                <a:latin typeface="Times New Roman" panose="02020603050405020304" pitchFamily="18" charset="0"/>
                <a:cs typeface="Times New Roman" panose="02020603050405020304" pitchFamily="18" charset="0"/>
              </a:rPr>
            </a:b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O </a:t>
            </a:r>
            <a:r>
              <a:rPr lang="pt-BR" sz="2400" b="1" i="1" dirty="0">
                <a:latin typeface="Times New Roman" panose="02020603050405020304" pitchFamily="18" charset="0"/>
                <a:cs typeface="Times New Roman" panose="02020603050405020304" pitchFamily="18" charset="0"/>
              </a:rPr>
              <a:t>MINDBODYBRAIN</a:t>
            </a:r>
            <a:r>
              <a:rPr lang="pt-BR" sz="2400" b="1" dirty="0">
                <a:latin typeface="Times New Roman" panose="02020603050405020304" pitchFamily="18" charset="0"/>
                <a:cs typeface="Times New Roman" panose="02020603050405020304" pitchFamily="18" charset="0"/>
              </a:rPr>
              <a:t> COMO RESULTADO </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DAS RELAÇÕES E DO DESENVOLVIMENTO DINÂMICO</a:t>
            </a:r>
          </a:p>
        </p:txBody>
      </p:sp>
      <p:sp>
        <p:nvSpPr>
          <p:cNvPr id="3" name="Espaço Reservado para Conteúdo 2">
            <a:extLst>
              <a:ext uri="{FF2B5EF4-FFF2-40B4-BE49-F238E27FC236}">
                <a16:creationId xmlns:a16="http://schemas.microsoft.com/office/drawing/2014/main" id="{EA5849C1-5BFC-7743-A857-975A9F15485B}"/>
              </a:ext>
            </a:extLst>
          </p:cNvPr>
          <p:cNvSpPr>
            <a:spLocks noGrp="1"/>
          </p:cNvSpPr>
          <p:nvPr>
            <p:ph idx="1"/>
          </p:nvPr>
        </p:nvSpPr>
        <p:spPr/>
        <p:txBody>
          <a:bodyPr>
            <a:noAutofit/>
          </a:bodyPr>
          <a:lstStyle/>
          <a:p>
            <a:pPr algn="just">
              <a:lnSpc>
                <a:spcPct val="170000"/>
              </a:lnSpc>
            </a:pPr>
            <a:r>
              <a:rPr lang="pt-BR" sz="1700" dirty="0"/>
              <a:t>Todo este trabalho de S. </a:t>
            </a:r>
            <a:r>
              <a:rPr lang="pt-BR" sz="1700" dirty="0" err="1"/>
              <a:t>Missonnier</a:t>
            </a:r>
            <a:r>
              <a:rPr lang="pt-BR" sz="1700" dirty="0"/>
              <a:t> et al. pode ser lido, parece-me [diz Bernard </a:t>
            </a:r>
            <a:r>
              <a:rPr lang="pt-BR" sz="1700" dirty="0" err="1"/>
              <a:t>Golse</a:t>
            </a:r>
            <a:r>
              <a:rPr lang="pt-BR" sz="1700" dirty="0"/>
              <a:t>], como um trabalho sobre a clínica do vínculo e o estabelecimento dos primeiros vínculos, no que diz respeito ao embrião-feto-bebê para o qual qualquer representação mental é, antes de tudo, representação do vínculo, no vínculo e pelo vínculo [...]</a:t>
            </a:r>
          </a:p>
          <a:p>
            <a:pPr algn="just">
              <a:lnSpc>
                <a:spcPct val="170000"/>
              </a:lnSpc>
            </a:pPr>
            <a:r>
              <a:rPr lang="pt-BR" sz="1700" dirty="0"/>
              <a:t>O embrião, o feto e o bebê não podem mais ser estudados fora de suas interações com seu ambiente, no sentido mais estrito e também no mais amplo do termo, daí nosso crescente interesse pela díade e pela tríade </a:t>
            </a:r>
          </a:p>
          <a:p>
            <a:pPr algn="just">
              <a:lnSpc>
                <a:spcPct val="170000"/>
              </a:lnSpc>
            </a:pPr>
            <a:r>
              <a:rPr lang="pt-BR" sz="1700" dirty="0"/>
              <a:t>[...] o </a:t>
            </a:r>
            <a:r>
              <a:rPr lang="pt-BR" sz="1700" b="1" dirty="0"/>
              <a:t>lugar do outro </a:t>
            </a:r>
            <a:r>
              <a:rPr lang="pt-BR" sz="1700" dirty="0"/>
              <a:t>estará inscrito no próprio cérebro da organização do bebê, e que a qualidade da atenção dispensada ao bebê e dos cuidados dispensados a ele tem um impacto enorme em sua construção psíquica e até cerebral</a:t>
            </a:r>
          </a:p>
        </p:txBody>
      </p:sp>
      <p:sp>
        <p:nvSpPr>
          <p:cNvPr id="4" name="Espaço Reservado para Número de Slide 3">
            <a:extLst>
              <a:ext uri="{FF2B5EF4-FFF2-40B4-BE49-F238E27FC236}">
                <a16:creationId xmlns:a16="http://schemas.microsoft.com/office/drawing/2014/main" id="{DEC9AB56-8101-9443-BF3E-B9EFDF173FFC}"/>
              </a:ext>
            </a:extLst>
          </p:cNvPr>
          <p:cNvSpPr>
            <a:spLocks noGrp="1"/>
          </p:cNvSpPr>
          <p:nvPr>
            <p:ph type="sldNum" sz="quarter" idx="12"/>
          </p:nvPr>
        </p:nvSpPr>
        <p:spPr/>
        <p:txBody>
          <a:bodyPr/>
          <a:lstStyle/>
          <a:p>
            <a:fld id="{6C7ABB0B-BF14-6745-8341-D4BE7FE0EE7F}" type="slidenum">
              <a:rPr lang="pt-BR" smtClean="0"/>
              <a:t>8</a:t>
            </a:fld>
            <a:endParaRPr lang="pt-BR"/>
          </a:p>
        </p:txBody>
      </p:sp>
    </p:spTree>
    <p:extLst>
      <p:ext uri="{BB962C8B-B14F-4D97-AF65-F5344CB8AC3E}">
        <p14:creationId xmlns:p14="http://schemas.microsoft.com/office/powerpoint/2010/main" val="70825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978EF-95AE-8045-BEF0-916C2EC0D532}"/>
              </a:ext>
            </a:extLst>
          </p:cNvPr>
          <p:cNvSpPr>
            <a:spLocks noGrp="1"/>
          </p:cNvSpPr>
          <p:nvPr>
            <p:ph type="title"/>
          </p:nvPr>
        </p:nvSpPr>
        <p:spPr/>
        <p:txBody>
          <a:bodyPr>
            <a:normAutofit/>
          </a:bodyPr>
          <a:lstStyle/>
          <a:p>
            <a:pPr algn="ctr"/>
            <a:r>
              <a:rPr lang="pt-BR" sz="2400" b="1" dirty="0">
                <a:latin typeface="Times New Roman" panose="02020603050405020304" pitchFamily="18" charset="0"/>
                <a:cs typeface="Times New Roman" panose="02020603050405020304" pitchFamily="18" charset="0"/>
              </a:rPr>
              <a:t>A  EPISTEMOLOGIA DO CAMPO DA PERINATALIDADE</a:t>
            </a:r>
          </a:p>
        </p:txBody>
      </p:sp>
      <p:sp>
        <p:nvSpPr>
          <p:cNvPr id="3" name="Espaço Reservado para Conteúdo 2">
            <a:extLst>
              <a:ext uri="{FF2B5EF4-FFF2-40B4-BE49-F238E27FC236}">
                <a16:creationId xmlns:a16="http://schemas.microsoft.com/office/drawing/2014/main" id="{EA5849C1-5BFC-7743-A857-975A9F15485B}"/>
              </a:ext>
            </a:extLst>
          </p:cNvPr>
          <p:cNvSpPr>
            <a:spLocks noGrp="1"/>
          </p:cNvSpPr>
          <p:nvPr>
            <p:ph idx="1"/>
          </p:nvPr>
        </p:nvSpPr>
        <p:spPr/>
        <p:txBody>
          <a:bodyPr>
            <a:noAutofit/>
          </a:bodyPr>
          <a:lstStyle/>
          <a:p>
            <a:pPr algn="just">
              <a:lnSpc>
                <a:spcPct val="170000"/>
              </a:lnSpc>
            </a:pPr>
            <a:r>
              <a:rPr lang="pt-BR" sz="1800" dirty="0"/>
              <a:t>[o] que, naturalmente, , não nos impõem nenhuma renúncia particular aos nossos referenciais </a:t>
            </a:r>
            <a:r>
              <a:rPr lang="pt-BR" sz="1800" dirty="0" err="1"/>
              <a:t>metapsicológicos</a:t>
            </a:r>
            <a:r>
              <a:rPr lang="pt-BR" sz="1800" dirty="0"/>
              <a:t> habituais (a teoria da pulsão, a teoria do andaime e até a teoria do rescaldo), mas que nos convidam fortemente a revisitar nosso ponto de vista tópico.</a:t>
            </a:r>
          </a:p>
          <a:p>
            <a:pPr algn="just">
              <a:lnSpc>
                <a:spcPct val="170000"/>
              </a:lnSpc>
            </a:pPr>
            <a:r>
              <a:rPr lang="pt-BR" sz="1800" dirty="0"/>
              <a:t>Isso sublinha a atualidade epistemológica deste texto que, assim, nos encoraja, do ponto de vista psicanalítico, a dar toda a sua importância ao conceito de terceiro tópico, ou seja, ao tópico do vínculo tão utilmente aprofundado por B. </a:t>
            </a:r>
            <a:r>
              <a:rPr lang="pt-BR" sz="1800" dirty="0" err="1"/>
              <a:t>Brusset</a:t>
            </a:r>
            <a:r>
              <a:rPr lang="pt-BR" sz="1800" dirty="0"/>
              <a:t>.</a:t>
            </a:r>
          </a:p>
        </p:txBody>
      </p:sp>
      <p:sp>
        <p:nvSpPr>
          <p:cNvPr id="4" name="Espaço Reservado para Número de Slide 3">
            <a:extLst>
              <a:ext uri="{FF2B5EF4-FFF2-40B4-BE49-F238E27FC236}">
                <a16:creationId xmlns:a16="http://schemas.microsoft.com/office/drawing/2014/main" id="{DEC9AB56-8101-9443-BF3E-B9EFDF173FFC}"/>
              </a:ext>
            </a:extLst>
          </p:cNvPr>
          <p:cNvSpPr>
            <a:spLocks noGrp="1"/>
          </p:cNvSpPr>
          <p:nvPr>
            <p:ph type="sldNum" sz="quarter" idx="12"/>
          </p:nvPr>
        </p:nvSpPr>
        <p:spPr/>
        <p:txBody>
          <a:bodyPr/>
          <a:lstStyle/>
          <a:p>
            <a:fld id="{6C7ABB0B-BF14-6745-8341-D4BE7FE0EE7F}" type="slidenum">
              <a:rPr lang="pt-BR" smtClean="0"/>
              <a:t>9</a:t>
            </a:fld>
            <a:endParaRPr lang="pt-BR"/>
          </a:p>
        </p:txBody>
      </p:sp>
    </p:spTree>
    <p:extLst>
      <p:ext uri="{BB962C8B-B14F-4D97-AF65-F5344CB8AC3E}">
        <p14:creationId xmlns:p14="http://schemas.microsoft.com/office/powerpoint/2010/main" val="68576696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2795</TotalTime>
  <Words>7000</Words>
  <Application>Microsoft Macintosh PowerPoint</Application>
  <PresentationFormat>Widescreen</PresentationFormat>
  <Paragraphs>453</Paragraphs>
  <Slides>64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64</vt:i4>
      </vt:variant>
    </vt:vector>
  </HeadingPairs>
  <TitlesOfParts>
    <vt:vector size="69" baseType="lpstr">
      <vt:lpstr>Arial</vt:lpstr>
      <vt:lpstr>Calibri</vt:lpstr>
      <vt:lpstr>Calibri Light</vt:lpstr>
      <vt:lpstr>Times New Roman</vt:lpstr>
      <vt:lpstr>Tema do Office</vt:lpstr>
      <vt:lpstr>AULA 05.  A CLÍNICA PSICOTERÁPICA PSICANALÍTICA COM A PERINATALIDADE  Manuel de psychologie clinique de la périnatalité  SYLVAIN MISSONIER et. al.   </vt:lpstr>
      <vt:lpstr>Missonnier, S.; Blazy, M.; Boige, N.; Presme, N. &amp; Tagawa, O. (Eds.). (2012).  Manuel de psychologie clinique de la périnatalité. Elsevier Masson. </vt:lpstr>
      <vt:lpstr>Sylvain Missonnier</vt:lpstr>
      <vt:lpstr>Micheline Blazy</vt:lpstr>
      <vt:lpstr>Nathalie Boige</vt:lpstr>
      <vt:lpstr>Nathalie Presme</vt:lpstr>
      <vt:lpstr> Odile Tagawa</vt:lpstr>
      <vt:lpstr>A  PERINATALIDADE COMO UMA CLÍNICA DO VÍNCULO  O MINDBODYBRAIN COMO RESULTADO  DAS RELAÇÕES E DO DESENVOLVIMENTO DINÂMICO</vt:lpstr>
      <vt:lpstr>A  EPISTEMOLOGIA DO CAMPO DA PERINATALIDADE</vt:lpstr>
      <vt:lpstr>Manuel de psychologie clinique de la périnatalité.    TABLE DES MATIÈRES </vt:lpstr>
      <vt:lpstr>Manuel de psychologie clinique de la périnatalité.    TABLE DES MATIÈRES </vt:lpstr>
      <vt:lpstr>Manuel de psychologie clinique de la périnatalité.    TABLE DES MATIÈRES </vt:lpstr>
      <vt:lpstr>Manuel de psychologie clinique de la périnatalité.    TABLE DES MATIÈRES </vt:lpstr>
      <vt:lpstr> CHAPITRE 1. INTRODUCTION (Sylvain Missonnier) 1.1. Le champ interdisciplinaire périnatal  </vt:lpstr>
      <vt:lpstr> CHAPITRE 1. INTRODUCTION (Sylvain Missonnier) 1.2. La psychologie clinique périnatale   </vt:lpstr>
      <vt:lpstr> CHAPITRE 2. PSYCHOLOGIE CLINIQUE DE LA PARENTALITÉ ET DU NAÎTRE HUMAIN. Devenir parent, naître humain et être soignant à la maternité (Sylvain Missonnier) </vt:lpstr>
      <vt:lpstr>CHAPITRE 3. L’ACCOMPAGNEMENT PÉRINATAL:  POINT DE VUE DE LA SAGE-FEMME  (Odile Tagawa)</vt:lpstr>
      <vt:lpstr> CHAPITRE 4. DÉVELOPPEMENT PSYCHOSOMATIQUE DU FOETUS/BÉBÉ (Nathalie Boige)  </vt:lpstr>
      <vt:lpstr>CHAPITRE 5. PSYCHOSOMATIQUE DES SITUATIONS MÉDICALES  À RISQUE PSYCHOLOGIQUE </vt:lpstr>
      <vt:lpstr> 5.1. Les grossesses à risque (Micheline Blazy) </vt:lpstr>
      <vt:lpstr>5.2 Les naissances traumatiques (Micheline Blazy) </vt:lpstr>
      <vt:lpstr>5.3. Le déni de grossesse (Sylvain Missonnier)</vt:lpstr>
      <vt:lpstr>5.4. Le diagnostic anténatal et l'obstétricien (Micheline Blazy) </vt:lpstr>
      <vt:lpstr> 5.5. La grossesse interrompue:  accompagnement individuel et groupal  (Nathalie Presme) </vt:lpstr>
      <vt:lpstr>CHAPITRE 6. LES TROUBLES PSYCHOSOMATIQUES PRÉCOCES DU BÉBÉ (Nathalie Boige) </vt:lpstr>
      <vt:lpstr>CHAPITRE 7. CONTEXTE SOCIAL ET CULTUREL</vt:lpstr>
      <vt:lpstr> CHAPITRE 8. PSYCHOPATHOLOGIE PSYCHANALYTIQUE DE LA PARENTALITÉ EM PÉRIODE PÉRINATALE:  APPROCHE CLINIQUE D’UNE PÉDOPSYCHIATRE EM MATERNITÉ  (Nathalie Presme) </vt:lpstr>
      <vt:lpstr>8.1. Outils cliniques d'une pédopsychiatre exerçant en maternité (Nathalie Presme) </vt:lpstr>
      <vt:lpstr>Apresentação do PowerPoint</vt:lpstr>
      <vt:lpstr>Apresentação do PowerPoint</vt:lpstr>
      <vt:lpstr>Apresentação do PowerPoint</vt:lpstr>
      <vt:lpstr>Apresentação do PowerPoint</vt:lpstr>
      <vt:lpstr>CHAPITRE 11. L’ACCOMPAGMENT COUTUMIER  (Odile Tagawa) </vt:lpstr>
      <vt:lpstr>Apresentação do PowerPoint</vt:lpstr>
      <vt:lpstr>Apresentação do PowerPoint</vt:lpstr>
      <vt:lpstr>Apresentação do PowerPoint</vt:lpstr>
      <vt:lpstr>Apresentação do PowerPoint</vt:lpstr>
      <vt:lpstr>Entrevista com  Missonnier, S., Blazy, M., Boige, N., Presme, N., &amp; Tagawa, O. </vt:lpstr>
      <vt:lpstr>AULA 05. A CLÍNICA PSICOTERÁPICA PSICANALÍTICA COM A PERINATALIDADE </vt:lpstr>
      <vt:lpstr>1. A CONSTRUÇÃO DA PARENTALIDADE PERINTAL </vt:lpstr>
      <vt:lpstr>2. Perspectiva Geral (p. 19)</vt:lpstr>
      <vt:lpstr>3. A psicopatologia psicanalítica  aplicada na compreensão da parentalidade</vt:lpstr>
      <vt:lpstr>Apresentação do PowerPoint</vt:lpstr>
      <vt:lpstr>Apresentação do PowerPoint</vt:lpstr>
      <vt:lpstr>4. Tornar-se mãe e nascer humano</vt:lpstr>
      <vt:lpstr>Tornar-se humano, tornar-se mãe, tornar-se pai</vt:lpstr>
      <vt:lpstr>5. A relação de objetos virtual (ROV)</vt:lpstr>
      <vt:lpstr>Apresentação do PowerPoint</vt:lpstr>
      <vt:lpstr>Apresentação do PowerPoint</vt:lpstr>
      <vt:lpstr>6. D.A. (diagnostico ante[pré]-natal)</vt:lpstr>
      <vt:lpstr>Antecipação</vt:lpstr>
      <vt:lpstr>7. PATERNIDADE E NASCIMENTO </vt:lpstr>
      <vt:lpstr>8. Trauma do nascimento</vt:lpstr>
      <vt:lpstr>Apresentação do PowerPoint</vt:lpstr>
      <vt:lpstr>Apresentação do PowerPoint</vt:lpstr>
      <vt:lpstr>9. O problema das angústias impensáveis </vt:lpstr>
      <vt:lpstr>10. O paradigma do blues pós-parto (PPB)  </vt:lpstr>
      <vt:lpstr>Apresentação do PowerPoint</vt:lpstr>
      <vt:lpstr>11. A "continuidade do ser" do bebê  </vt:lpstr>
      <vt:lpstr>Apresentação do PowerPoint</vt:lpstr>
      <vt:lpstr>12. NA MATERNIDADE, ATENÇÃO PERINATAL COMPARTILHADA  </vt:lpstr>
      <vt:lpstr> </vt:lpstr>
      <vt:lpstr>13. Rumo ao suporte preventivo “de todos os lados” </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Missonnier, S. (2012).  De la parentalité et du naître humain. Devenir parent, naître humain et être soignant à la maternité.  In M. Blazy, N. Boige, N. Presme, &amp; O. Tagawa (Eds.),  Manuel de psychologie clinique de la périnatalité (pp. 19-32).  Elsevier Masson.   </dc:title>
  <dc:creator>Microsoft Office User</dc:creator>
  <cp:lastModifiedBy>Leopoldo Fulgencio</cp:lastModifiedBy>
  <cp:revision>20</cp:revision>
  <dcterms:created xsi:type="dcterms:W3CDTF">2022-01-16T22:18:24Z</dcterms:created>
  <dcterms:modified xsi:type="dcterms:W3CDTF">2022-04-27T12:02:03Z</dcterms:modified>
</cp:coreProperties>
</file>