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59" r:id="rId3"/>
    <p:sldId id="260" r:id="rId4"/>
    <p:sldId id="262" r:id="rId5"/>
    <p:sldId id="264" r:id="rId6"/>
    <p:sldId id="265" r:id="rId7"/>
    <p:sldId id="267" r:id="rId8"/>
    <p:sldId id="266" r:id="rId9"/>
    <p:sldId id="263" r:id="rId10"/>
    <p:sldId id="312" r:id="rId11"/>
    <p:sldId id="272" r:id="rId12"/>
  </p:sldIdLst>
  <p:sldSz cx="9144000" cy="5143500" type="screen16x9"/>
  <p:notesSz cx="6858000" cy="9144000"/>
  <p:embeddedFontLst>
    <p:embeddedFont>
      <p:font typeface="Frank Ruhl Libre" panose="020B0604020202020204" charset="-79"/>
      <p:regular r:id="rId14"/>
      <p:bold r:id="rId15"/>
    </p:embeddedFont>
    <p:embeddedFont>
      <p:font typeface="Anaheim" panose="020B0604020202020204" charset="0"/>
      <p:regular r:id="rId16"/>
    </p:embeddedFont>
    <p:embeddedFont>
      <p:font typeface="Unna" panose="020B0604020202020204" charset="0"/>
      <p:regular r:id="rId17"/>
      <p:bold r:id="rId18"/>
      <p:italic r:id="rId19"/>
      <p:boldItalic r:id="rId20"/>
    </p:embeddedFont>
    <p:embeddedFont>
      <p:font typeface="Oranienbaum" panose="020B0604020202020204" charset="0"/>
      <p:regular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81B92A-6268-4BD7-B7F2-3BBF36C66F59}">
  <a:tblStyle styleId="{C181B92A-6268-4BD7-B7F2-3BBF36C66F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d8a41994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d8a41994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0d3e03d021_1_5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0d3e03d021_1_5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d8a41994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0d8a41994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d3e03d021_1_5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0d3e03d021_1_5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d3e03d021_1_5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d3e03d021_1_5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d8a419b3b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0d8a419b3b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0d8a419b3b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0d8a419b3b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d3e03d021_1_5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0d3e03d021_1_5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d8a419b3b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0d8a419b3b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0d8a419b3b_3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0d8a419b3b_3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01675"/>
            <a:ext cx="4691700" cy="24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828125"/>
            <a:ext cx="46917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subTitle" idx="1"/>
          </p:nvPr>
        </p:nvSpPr>
        <p:spPr>
          <a:xfrm>
            <a:off x="1001825" y="3011725"/>
            <a:ext cx="2968500" cy="1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713225" y="1184025"/>
            <a:ext cx="3257100" cy="20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TWO_COLUMNS_2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1"/>
          </p:nvPr>
        </p:nvSpPr>
        <p:spPr>
          <a:xfrm>
            <a:off x="713225" y="1623850"/>
            <a:ext cx="4409400" cy="232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4"/>
          <p:cNvGrpSpPr/>
          <p:nvPr/>
        </p:nvGrpSpPr>
        <p:grpSpPr>
          <a:xfrm rot="10800000">
            <a:off x="473412" y="2528603"/>
            <a:ext cx="2474507" cy="2474507"/>
            <a:chOff x="8088150" y="356550"/>
            <a:chExt cx="883500" cy="883500"/>
          </a:xfrm>
        </p:grpSpPr>
        <p:cxnSp>
          <p:nvCxnSpPr>
            <p:cNvPr id="180" name="Google Shape;180;p34"/>
            <p:cNvCxnSpPr/>
            <p:nvPr/>
          </p:nvCxnSpPr>
          <p:spPr>
            <a:xfrm>
              <a:off x="8088150" y="5395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34"/>
            <p:cNvCxnSpPr/>
            <p:nvPr/>
          </p:nvCxnSpPr>
          <p:spPr>
            <a:xfrm rot="-5400000">
              <a:off x="8314225" y="7983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2" name="Google Shape;182;p34"/>
          <p:cNvSpPr/>
          <p:nvPr/>
        </p:nvSpPr>
        <p:spPr>
          <a:xfrm flipH="1">
            <a:off x="3243125" y="4221750"/>
            <a:ext cx="494400" cy="494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35"/>
          <p:cNvGrpSpPr/>
          <p:nvPr/>
        </p:nvGrpSpPr>
        <p:grpSpPr>
          <a:xfrm>
            <a:off x="6198737" y="113303"/>
            <a:ext cx="2474507" cy="2474507"/>
            <a:chOff x="8088150" y="356550"/>
            <a:chExt cx="883500" cy="883500"/>
          </a:xfrm>
        </p:grpSpPr>
        <p:cxnSp>
          <p:nvCxnSpPr>
            <p:cNvPr id="185" name="Google Shape;185;p35"/>
            <p:cNvCxnSpPr/>
            <p:nvPr/>
          </p:nvCxnSpPr>
          <p:spPr>
            <a:xfrm>
              <a:off x="8088150" y="5395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35"/>
            <p:cNvCxnSpPr/>
            <p:nvPr/>
          </p:nvCxnSpPr>
          <p:spPr>
            <a:xfrm rot="-5400000">
              <a:off x="8314225" y="7983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7" name="Google Shape;187;p35"/>
          <p:cNvSpPr/>
          <p:nvPr/>
        </p:nvSpPr>
        <p:spPr>
          <a:xfrm flipH="1">
            <a:off x="5470475" y="365175"/>
            <a:ext cx="494400" cy="4944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572000" y="2334375"/>
            <a:ext cx="3858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/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183675"/>
            <a:ext cx="11646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000" y="3229775"/>
            <a:ext cx="29466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4523225" y="1384625"/>
            <a:ext cx="2820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4523225" y="1984075"/>
            <a:ext cx="2664900" cy="17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ONLY_1_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title" idx="2"/>
          </p:nvPr>
        </p:nvSpPr>
        <p:spPr>
          <a:xfrm>
            <a:off x="713419" y="162392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ubTitle" idx="1"/>
          </p:nvPr>
        </p:nvSpPr>
        <p:spPr>
          <a:xfrm>
            <a:off x="713150" y="2121199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title" idx="3"/>
          </p:nvPr>
        </p:nvSpPr>
        <p:spPr>
          <a:xfrm>
            <a:off x="3308850" y="162390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ubTitle" idx="4"/>
          </p:nvPr>
        </p:nvSpPr>
        <p:spPr>
          <a:xfrm>
            <a:off x="3308914" y="2121175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title" idx="5"/>
          </p:nvPr>
        </p:nvSpPr>
        <p:spPr>
          <a:xfrm>
            <a:off x="5904776" y="162390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6"/>
          </p:nvPr>
        </p:nvSpPr>
        <p:spPr>
          <a:xfrm>
            <a:off x="5904700" y="2121200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title" idx="7"/>
          </p:nvPr>
        </p:nvSpPr>
        <p:spPr>
          <a:xfrm>
            <a:off x="713300" y="316627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8"/>
          </p:nvPr>
        </p:nvSpPr>
        <p:spPr>
          <a:xfrm>
            <a:off x="713230" y="3660650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title" idx="9"/>
          </p:nvPr>
        </p:nvSpPr>
        <p:spPr>
          <a:xfrm>
            <a:off x="3308913" y="3166250"/>
            <a:ext cx="25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3"/>
          </p:nvPr>
        </p:nvSpPr>
        <p:spPr>
          <a:xfrm>
            <a:off x="3308839" y="3660625"/>
            <a:ext cx="2526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 idx="14"/>
          </p:nvPr>
        </p:nvSpPr>
        <p:spPr>
          <a:xfrm>
            <a:off x="5905001" y="3166275"/>
            <a:ext cx="252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15"/>
          </p:nvPr>
        </p:nvSpPr>
        <p:spPr>
          <a:xfrm>
            <a:off x="5904925" y="3660650"/>
            <a:ext cx="2525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9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713163" y="2559138"/>
            <a:ext cx="232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ubTitle" idx="1"/>
          </p:nvPr>
        </p:nvSpPr>
        <p:spPr>
          <a:xfrm>
            <a:off x="713264" y="3054075"/>
            <a:ext cx="2320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title" idx="2"/>
          </p:nvPr>
        </p:nvSpPr>
        <p:spPr>
          <a:xfrm>
            <a:off x="6110338" y="2559150"/>
            <a:ext cx="232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ubTitle" idx="3"/>
          </p:nvPr>
        </p:nvSpPr>
        <p:spPr>
          <a:xfrm>
            <a:off x="6110213" y="3054068"/>
            <a:ext cx="2320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title" idx="4"/>
          </p:nvPr>
        </p:nvSpPr>
        <p:spPr>
          <a:xfrm>
            <a:off x="3411750" y="1777900"/>
            <a:ext cx="232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5"/>
          </p:nvPr>
        </p:nvSpPr>
        <p:spPr>
          <a:xfrm>
            <a:off x="3411764" y="2265349"/>
            <a:ext cx="2320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title" idx="6"/>
          </p:nvPr>
        </p:nvSpPr>
        <p:spPr>
          <a:xfrm>
            <a:off x="3411750" y="3433675"/>
            <a:ext cx="232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7"/>
          </p:nvPr>
        </p:nvSpPr>
        <p:spPr>
          <a:xfrm>
            <a:off x="3411750" y="3926918"/>
            <a:ext cx="23205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9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2152816" y="3048605"/>
            <a:ext cx="2650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4823125" y="3048635"/>
            <a:ext cx="3635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title" idx="2"/>
          </p:nvPr>
        </p:nvSpPr>
        <p:spPr>
          <a:xfrm>
            <a:off x="2152816" y="1939285"/>
            <a:ext cx="2650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ubTitle" idx="3"/>
          </p:nvPr>
        </p:nvSpPr>
        <p:spPr>
          <a:xfrm>
            <a:off x="4823125" y="1939295"/>
            <a:ext cx="3635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title" idx="4"/>
          </p:nvPr>
        </p:nvSpPr>
        <p:spPr>
          <a:xfrm>
            <a:off x="2152816" y="1384625"/>
            <a:ext cx="2650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5"/>
          </p:nvPr>
        </p:nvSpPr>
        <p:spPr>
          <a:xfrm>
            <a:off x="4823125" y="1384625"/>
            <a:ext cx="3635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 idx="6"/>
          </p:nvPr>
        </p:nvSpPr>
        <p:spPr>
          <a:xfrm>
            <a:off x="2152816" y="2493945"/>
            <a:ext cx="2650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ubTitle" idx="7"/>
          </p:nvPr>
        </p:nvSpPr>
        <p:spPr>
          <a:xfrm>
            <a:off x="4823125" y="2493965"/>
            <a:ext cx="3635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282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title" idx="9"/>
          </p:nvPr>
        </p:nvSpPr>
        <p:spPr>
          <a:xfrm>
            <a:off x="2152816" y="3603265"/>
            <a:ext cx="2650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13"/>
          </p:nvPr>
        </p:nvSpPr>
        <p:spPr>
          <a:xfrm>
            <a:off x="4823125" y="3603305"/>
            <a:ext cx="3635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title" idx="14"/>
          </p:nvPr>
        </p:nvSpPr>
        <p:spPr>
          <a:xfrm>
            <a:off x="2152816" y="4157925"/>
            <a:ext cx="2650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ubTitle" idx="15"/>
          </p:nvPr>
        </p:nvSpPr>
        <p:spPr>
          <a:xfrm>
            <a:off x="4823125" y="4157975"/>
            <a:ext cx="3635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AND_BODY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713225" y="1333925"/>
            <a:ext cx="4320600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713225" y="3084475"/>
            <a:ext cx="43206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252528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ranienbaum"/>
              <a:buNone/>
              <a:defRPr sz="3000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5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67" r:id="rId6"/>
    <p:sldLayoutId id="2147483669" r:id="rId7"/>
    <p:sldLayoutId id="2147483670" r:id="rId8"/>
    <p:sldLayoutId id="2147483673" r:id="rId9"/>
    <p:sldLayoutId id="2147483674" r:id="rId10"/>
    <p:sldLayoutId id="2147483677" r:id="rId11"/>
    <p:sldLayoutId id="2147483680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288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9"/>
          <p:cNvPicPr preferRelativeResize="0"/>
          <p:nvPr/>
        </p:nvPicPr>
        <p:blipFill rotWithShape="1">
          <a:blip r:embed="rId3">
            <a:alphaModFix/>
          </a:blip>
          <a:srcRect l="16675" r="16675" b="1835"/>
          <a:stretch/>
        </p:blipFill>
        <p:spPr>
          <a:xfrm>
            <a:off x="5687425" y="623950"/>
            <a:ext cx="3068549" cy="451955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9"/>
          <p:cNvSpPr/>
          <p:nvPr/>
        </p:nvSpPr>
        <p:spPr>
          <a:xfrm>
            <a:off x="713225" y="743650"/>
            <a:ext cx="4505244" cy="189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9"/>
          <p:cNvSpPr txBox="1">
            <a:spLocks noGrp="1"/>
          </p:cNvSpPr>
          <p:nvPr>
            <p:ph type="ctrTitle"/>
          </p:nvPr>
        </p:nvSpPr>
        <p:spPr>
          <a:xfrm>
            <a:off x="619997" y="1203888"/>
            <a:ext cx="4691700" cy="24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pt-BR" sz="1500" dirty="0" smtClean="0">
                <a:latin typeface="Oranienbaum"/>
                <a:ea typeface="Oranienbaum"/>
                <a:cs typeface="Oranienbaum"/>
                <a:sym typeface="Oranienbaum"/>
              </a:rPr>
              <a:t>EDM0693 - Metodologia do Ensino de Língua Portuguesa: Alfabetização e Letramento</a:t>
            </a:r>
            <a:br>
              <a:rPr lang="pt-BR" sz="1500" dirty="0" smtClean="0">
                <a:latin typeface="Oranienbaum"/>
                <a:ea typeface="Oranienbaum"/>
                <a:cs typeface="Oranienbaum"/>
                <a:sym typeface="Oranienbaum"/>
              </a:rPr>
            </a:br>
            <a:r>
              <a:rPr lang="en" sz="4000" dirty="0" smtClean="0">
                <a:latin typeface="Oranienbaum"/>
                <a:ea typeface="Oranienbaum"/>
                <a:cs typeface="Oranienbaum"/>
                <a:sym typeface="Oranienbaum"/>
              </a:rPr>
              <a:t>As Faces do Letramento Escolar</a:t>
            </a:r>
            <a:endParaRPr sz="4000" dirty="0">
              <a:latin typeface="Unna"/>
              <a:ea typeface="Unna"/>
              <a:cs typeface="Unna"/>
              <a:sym typeface="Unna"/>
            </a:endParaRPr>
          </a:p>
        </p:txBody>
      </p:sp>
      <p:sp>
        <p:nvSpPr>
          <p:cNvPr id="201" name="Google Shape;201;p39"/>
          <p:cNvSpPr txBox="1">
            <a:spLocks noGrp="1"/>
          </p:cNvSpPr>
          <p:nvPr>
            <p:ph type="subTitle" idx="1"/>
          </p:nvPr>
        </p:nvSpPr>
        <p:spPr>
          <a:xfrm>
            <a:off x="713225" y="3748000"/>
            <a:ext cx="46917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dirty="0"/>
              <a:t>Prof. Dr. Eduardo Perioli Jr. </a:t>
            </a:r>
          </a:p>
          <a:p>
            <a:pPr marL="0" lvl="0" indent="0"/>
            <a:r>
              <a:rPr lang="pt-BR" dirty="0" smtClean="0"/>
              <a:t>31 </a:t>
            </a:r>
            <a:r>
              <a:rPr lang="pt-BR" dirty="0"/>
              <a:t>de março de 2022</a:t>
            </a:r>
            <a:endParaRPr lang="pt-BR" dirty="0"/>
          </a:p>
        </p:txBody>
      </p:sp>
      <p:sp>
        <p:nvSpPr>
          <p:cNvPr id="202" name="Google Shape;202;p39"/>
          <p:cNvSpPr txBox="1"/>
          <p:nvPr/>
        </p:nvSpPr>
        <p:spPr>
          <a:xfrm>
            <a:off x="650038" y="529619"/>
            <a:ext cx="4568431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1200" dirty="0" smtClean="0">
                <a:latin typeface="Oranienbaum"/>
                <a:ea typeface="Oranienbaum"/>
                <a:cs typeface="Oranienbaum"/>
                <a:sym typeface="Oranienbaum"/>
              </a:rPr>
              <a:t>Leitura: MORTATTI</a:t>
            </a:r>
            <a:r>
              <a:rPr lang="pt-BR" sz="1200" dirty="0">
                <a:latin typeface="Oranienbaum"/>
                <a:ea typeface="Oranienbaum"/>
                <a:cs typeface="Oranienbaum"/>
                <a:sym typeface="Oranienbaum"/>
              </a:rPr>
              <a:t>, Maria do Rosário Longo. Letramento, alfabetização, escolarização e educação. </a:t>
            </a:r>
            <a:endParaRPr sz="1200" dirty="0">
              <a:solidFill>
                <a:srgbClr val="000000"/>
              </a:solidFill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203" name="Google Shape;203;p39"/>
          <p:cNvSpPr/>
          <p:nvPr/>
        </p:nvSpPr>
        <p:spPr>
          <a:xfrm>
            <a:off x="650038" y="2234509"/>
            <a:ext cx="2940822" cy="1074942"/>
          </a:xfrm>
          <a:custGeom>
            <a:avLst/>
            <a:gdLst/>
            <a:ahLst/>
            <a:cxnLst/>
            <a:rect l="l" t="t" r="r" b="b"/>
            <a:pathLst>
              <a:path w="81997" h="36084" extrusionOk="0">
                <a:moveTo>
                  <a:pt x="71099" y="6711"/>
                </a:moveTo>
                <a:cubicBezTo>
                  <a:pt x="57717" y="4925"/>
                  <a:pt x="44606" y="1067"/>
                  <a:pt x="31140" y="106"/>
                </a:cubicBezTo>
                <a:cubicBezTo>
                  <a:pt x="19291" y="-740"/>
                  <a:pt x="-1374" y="5822"/>
                  <a:pt x="98" y="17609"/>
                </a:cubicBezTo>
                <a:cubicBezTo>
                  <a:pt x="1637" y="29927"/>
                  <a:pt x="20395" y="34790"/>
                  <a:pt x="32791" y="35442"/>
                </a:cubicBezTo>
                <a:cubicBezTo>
                  <a:pt x="46768" y="36177"/>
                  <a:pt x="62756" y="37591"/>
                  <a:pt x="74402" y="29828"/>
                </a:cubicBezTo>
                <a:cubicBezTo>
                  <a:pt x="79277" y="26578"/>
                  <a:pt x="81997" y="19835"/>
                  <a:pt x="81997" y="1397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Google Shape;204;p39"/>
          <p:cNvSpPr/>
          <p:nvPr/>
        </p:nvSpPr>
        <p:spPr>
          <a:xfrm>
            <a:off x="751750" y="4227400"/>
            <a:ext cx="3386531" cy="80125"/>
          </a:xfrm>
          <a:custGeom>
            <a:avLst/>
            <a:gdLst/>
            <a:ahLst/>
            <a:cxnLst/>
            <a:rect l="l" t="t" r="r" b="b"/>
            <a:pathLst>
              <a:path w="176038" h="3205" extrusionOk="0">
                <a:moveTo>
                  <a:pt x="0" y="2717"/>
                </a:moveTo>
                <a:cubicBezTo>
                  <a:pt x="31272" y="2717"/>
                  <a:pt x="62543" y="2717"/>
                  <a:pt x="93815" y="2717"/>
                </a:cubicBezTo>
                <a:cubicBezTo>
                  <a:pt x="121238" y="2717"/>
                  <a:pt x="149043" y="4823"/>
                  <a:pt x="176038" y="0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5" name="Google Shape;205;p39"/>
          <p:cNvGrpSpPr/>
          <p:nvPr/>
        </p:nvGrpSpPr>
        <p:grpSpPr>
          <a:xfrm>
            <a:off x="6884537" y="113303"/>
            <a:ext cx="2474507" cy="2474507"/>
            <a:chOff x="8088150" y="356550"/>
            <a:chExt cx="883500" cy="883500"/>
          </a:xfrm>
        </p:grpSpPr>
        <p:cxnSp>
          <p:nvCxnSpPr>
            <p:cNvPr id="206" name="Google Shape;206;p39"/>
            <p:cNvCxnSpPr/>
            <p:nvPr/>
          </p:nvCxnSpPr>
          <p:spPr>
            <a:xfrm>
              <a:off x="8088150" y="5395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39"/>
            <p:cNvCxnSpPr/>
            <p:nvPr/>
          </p:nvCxnSpPr>
          <p:spPr>
            <a:xfrm rot="-5400000">
              <a:off x="8314225" y="7983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39"/>
          <p:cNvSpPr/>
          <p:nvPr/>
        </p:nvSpPr>
        <p:spPr>
          <a:xfrm flipH="1">
            <a:off x="5452225" y="438525"/>
            <a:ext cx="494400" cy="4944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596DAF-CF8A-44C8-9A82-C0BF20D96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36" y="442682"/>
            <a:ext cx="7713600" cy="146609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DAFEA1D-CF7A-4038-90E8-DC730643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3" y="2582119"/>
            <a:ext cx="8112642" cy="173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5"/>
          <p:cNvSpPr txBox="1">
            <a:spLocks noGrp="1"/>
          </p:cNvSpPr>
          <p:nvPr>
            <p:ph type="title"/>
          </p:nvPr>
        </p:nvSpPr>
        <p:spPr>
          <a:xfrm>
            <a:off x="2175187" y="2824548"/>
            <a:ext cx="5827402" cy="4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/>
              <a:t>A</a:t>
            </a:r>
            <a:r>
              <a:rPr lang="en" sz="1800" dirty="0" smtClean="0"/>
              <a:t>LMANAQUE PARA ALFABETIZAÇÃO E LETRAMENTO</a:t>
            </a:r>
            <a:endParaRPr sz="1800" dirty="0"/>
          </a:p>
        </p:txBody>
      </p:sp>
      <p:sp>
        <p:nvSpPr>
          <p:cNvPr id="556" name="Google Shape;556;p55"/>
          <p:cNvSpPr txBox="1">
            <a:spLocks noGrp="1"/>
          </p:cNvSpPr>
          <p:nvPr>
            <p:ph type="title" idx="2"/>
          </p:nvPr>
        </p:nvSpPr>
        <p:spPr>
          <a:xfrm>
            <a:off x="2163302" y="1902107"/>
            <a:ext cx="4674011" cy="4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EDUCAÇÃO E JOVENS E ADULTOS</a:t>
            </a:r>
            <a:endParaRPr sz="1800" dirty="0"/>
          </a:p>
        </p:txBody>
      </p:sp>
      <p:sp>
        <p:nvSpPr>
          <p:cNvPr id="558" name="Google Shape;558;p55"/>
          <p:cNvSpPr txBox="1">
            <a:spLocks noGrp="1"/>
          </p:cNvSpPr>
          <p:nvPr>
            <p:ph type="title" idx="4"/>
          </p:nvPr>
        </p:nvSpPr>
        <p:spPr>
          <a:xfrm>
            <a:off x="2152816" y="1249384"/>
            <a:ext cx="3770002" cy="4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LETRAMENTO INOVADOR E PREMIADO</a:t>
            </a:r>
            <a:endParaRPr sz="1800" dirty="0"/>
          </a:p>
        </p:txBody>
      </p:sp>
      <p:sp>
        <p:nvSpPr>
          <p:cNvPr id="562" name="Google Shape;562;p55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282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Estudos de Caso</a:t>
            </a:r>
            <a:endParaRPr dirty="0"/>
          </a:p>
        </p:txBody>
      </p:sp>
      <p:sp>
        <p:nvSpPr>
          <p:cNvPr id="563" name="Google Shape;563;p55"/>
          <p:cNvSpPr txBox="1">
            <a:spLocks noGrp="1"/>
          </p:cNvSpPr>
          <p:nvPr>
            <p:ph type="title" idx="9"/>
          </p:nvPr>
        </p:nvSpPr>
        <p:spPr>
          <a:xfrm>
            <a:off x="2152816" y="3603265"/>
            <a:ext cx="2650800" cy="4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/>
              <a:t>L</a:t>
            </a:r>
            <a:r>
              <a:rPr lang="en" sz="1800" dirty="0" smtClean="0"/>
              <a:t>EITURA VAI, ESCRITA VEM</a:t>
            </a:r>
            <a:endParaRPr sz="1800" dirty="0"/>
          </a:p>
        </p:txBody>
      </p:sp>
      <p:sp>
        <p:nvSpPr>
          <p:cNvPr id="565" name="Google Shape;565;p55"/>
          <p:cNvSpPr/>
          <p:nvPr/>
        </p:nvSpPr>
        <p:spPr>
          <a:xfrm>
            <a:off x="804953" y="1103800"/>
            <a:ext cx="2493330" cy="19550"/>
          </a:xfrm>
          <a:custGeom>
            <a:avLst/>
            <a:gdLst/>
            <a:ahLst/>
            <a:cxnLst/>
            <a:rect l="l" t="t" r="r" b="b"/>
            <a:pathLst>
              <a:path w="42601" h="1878" extrusionOk="0">
                <a:moveTo>
                  <a:pt x="0" y="887"/>
                </a:moveTo>
                <a:cubicBezTo>
                  <a:pt x="14204" y="887"/>
                  <a:pt x="28820" y="-1565"/>
                  <a:pt x="42601" y="187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p55"/>
          <p:cNvSpPr/>
          <p:nvPr/>
        </p:nvSpPr>
        <p:spPr>
          <a:xfrm rot="-5400000">
            <a:off x="8163150" y="2588575"/>
            <a:ext cx="1597200" cy="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55"/>
          <p:cNvSpPr txBox="1"/>
          <p:nvPr/>
        </p:nvSpPr>
        <p:spPr>
          <a:xfrm rot="-5400000">
            <a:off x="8173000" y="2487250"/>
            <a:ext cx="1444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Letramento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570" name="Google Shape;570;p55"/>
          <p:cNvSpPr txBox="1"/>
          <p:nvPr/>
        </p:nvSpPr>
        <p:spPr>
          <a:xfrm rot="-5400000">
            <a:off x="-240650" y="2320950"/>
            <a:ext cx="884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EDM0693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571" name="Google Shape;571;p55"/>
          <p:cNvSpPr/>
          <p:nvPr/>
        </p:nvSpPr>
        <p:spPr>
          <a:xfrm>
            <a:off x="118000" y="2930400"/>
            <a:ext cx="166800" cy="166800"/>
          </a:xfrm>
          <a:prstGeom prst="star4">
            <a:avLst>
              <a:gd name="adj" fmla="val 12500"/>
            </a:avLst>
          </a:prstGeom>
          <a:solidFill>
            <a:srgbClr val="47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55"/>
          <p:cNvSpPr/>
          <p:nvPr/>
        </p:nvSpPr>
        <p:spPr>
          <a:xfrm>
            <a:off x="1932300" y="1391284"/>
            <a:ext cx="166800" cy="166800"/>
          </a:xfrm>
          <a:prstGeom prst="star4">
            <a:avLst>
              <a:gd name="adj" fmla="val 12500"/>
            </a:avLst>
          </a:prstGeom>
          <a:solidFill>
            <a:srgbClr val="47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55"/>
          <p:cNvSpPr/>
          <p:nvPr/>
        </p:nvSpPr>
        <p:spPr>
          <a:xfrm>
            <a:off x="1959425" y="2041234"/>
            <a:ext cx="166800" cy="166800"/>
          </a:xfrm>
          <a:prstGeom prst="star4">
            <a:avLst>
              <a:gd name="adj" fmla="val 12500"/>
            </a:avLst>
          </a:prstGeom>
          <a:solidFill>
            <a:srgbClr val="47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55"/>
          <p:cNvSpPr/>
          <p:nvPr/>
        </p:nvSpPr>
        <p:spPr>
          <a:xfrm>
            <a:off x="1952787" y="2930400"/>
            <a:ext cx="166800" cy="166800"/>
          </a:xfrm>
          <a:prstGeom prst="star4">
            <a:avLst>
              <a:gd name="adj" fmla="val 12500"/>
            </a:avLst>
          </a:prstGeom>
          <a:solidFill>
            <a:srgbClr val="47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5"/>
          <p:cNvSpPr/>
          <p:nvPr/>
        </p:nvSpPr>
        <p:spPr>
          <a:xfrm>
            <a:off x="1932300" y="3745165"/>
            <a:ext cx="166800" cy="166800"/>
          </a:xfrm>
          <a:prstGeom prst="star4">
            <a:avLst>
              <a:gd name="adj" fmla="val 12500"/>
            </a:avLst>
          </a:prstGeom>
          <a:solidFill>
            <a:srgbClr val="47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5"/>
          <p:cNvSpPr/>
          <p:nvPr/>
        </p:nvSpPr>
        <p:spPr>
          <a:xfrm>
            <a:off x="1927548" y="4441725"/>
            <a:ext cx="166800" cy="166800"/>
          </a:xfrm>
          <a:prstGeom prst="star4">
            <a:avLst>
              <a:gd name="adj" fmla="val 12500"/>
            </a:avLst>
          </a:prstGeom>
          <a:solidFill>
            <a:srgbClr val="47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tângulo 2"/>
          <p:cNvSpPr/>
          <p:nvPr/>
        </p:nvSpPr>
        <p:spPr>
          <a:xfrm>
            <a:off x="2582768" y="1618244"/>
            <a:ext cx="4480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https://www.cenpec.org.br/acervo/letramento-inovador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 idx="14"/>
          </p:nvPr>
        </p:nvSpPr>
        <p:spPr>
          <a:xfrm>
            <a:off x="2152815" y="4335380"/>
            <a:ext cx="6450857" cy="450600"/>
          </a:xfrm>
        </p:spPr>
        <p:txBody>
          <a:bodyPr/>
          <a:lstStyle/>
          <a:p>
            <a:r>
              <a:rPr lang="pt-BR" smtClean="0"/>
              <a:t>POR QUE E COMO TRABALHAR COM TEXTOS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572241" y="2301328"/>
            <a:ext cx="6307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https://www.cenpec.org.br/tematicas/alfabetizacao-de-jovens-e-adultos-na-perspectiva-freiriana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44953" y="3145026"/>
            <a:ext cx="6416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https://www.cenpec.org.br/tematicas/almanaque-para-alfabetizacao-e-letramento-durante-a-pandemia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37125" y="3879544"/>
            <a:ext cx="6066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https://www.cenpec.org.br/cursos/leitura-vai-escrita-vem-praticas-em-sala-de-aula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537125" y="4688235"/>
            <a:ext cx="65015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https://www.cenpec.org.br/tematicas/tirando-de-letra-trabalho-textos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4526687" y="647099"/>
            <a:ext cx="462077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/>
              <a:t>1. Cultura escrita e cultura letrada</a:t>
            </a:r>
            <a:endParaRPr sz="2500" dirty="0"/>
          </a:p>
        </p:txBody>
      </p:sp>
      <p:sp>
        <p:nvSpPr>
          <p:cNvPr id="259" name="Google Shape;259;p42"/>
          <p:cNvSpPr txBox="1">
            <a:spLocks noGrp="1"/>
          </p:cNvSpPr>
          <p:nvPr>
            <p:ph type="body" idx="1"/>
          </p:nvPr>
        </p:nvSpPr>
        <p:spPr>
          <a:xfrm>
            <a:off x="4526687" y="2056532"/>
            <a:ext cx="4014640" cy="2127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/>
            <a:r>
              <a:rPr lang="pt-BR" dirty="0" smtClean="0"/>
              <a:t>Vida e sociedade </a:t>
            </a:r>
            <a:r>
              <a:rPr lang="pt-BR" dirty="0" smtClean="0">
                <a:sym typeface="Wingdings" panose="05000000000000000000" pitchFamily="2" charset="2"/>
              </a:rPr>
              <a:t> importância do texto escrito;</a:t>
            </a:r>
          </a:p>
          <a:p>
            <a:pPr marL="285750" indent="-285750" algn="just"/>
            <a:r>
              <a:rPr lang="pt-BR" dirty="0" smtClean="0">
                <a:sym typeface="Wingdings" panose="05000000000000000000" pitchFamily="2" charset="2"/>
              </a:rPr>
              <a:t>Ler e escrever &gt; falar e ouvir;</a:t>
            </a:r>
          </a:p>
          <a:p>
            <a:pPr marL="285750" indent="-285750" algn="just"/>
            <a:r>
              <a:rPr lang="pt-BR" dirty="0" smtClean="0">
                <a:sym typeface="Wingdings" panose="05000000000000000000" pitchFamily="2" charset="2"/>
              </a:rPr>
              <a:t>Oralidade primária: antes da escrita, memória social;</a:t>
            </a:r>
          </a:p>
          <a:p>
            <a:pPr marL="285750" indent="-285750" algn="just"/>
            <a:r>
              <a:rPr lang="pt-BR" dirty="0" smtClean="0">
                <a:sym typeface="Wingdings" panose="05000000000000000000" pitchFamily="2" charset="2"/>
              </a:rPr>
              <a:t>Oralidade secundária: sociedades escritas;</a:t>
            </a:r>
          </a:p>
          <a:p>
            <a:pPr marL="285750" indent="-285750" algn="just"/>
            <a:r>
              <a:rPr lang="pt-BR" dirty="0" smtClean="0">
                <a:sym typeface="Wingdings" panose="05000000000000000000" pitchFamily="2" charset="2"/>
              </a:rPr>
              <a:t>1453: invenção da imprensa  novos valores na sociedade;</a:t>
            </a:r>
          </a:p>
          <a:p>
            <a:pPr marL="285750" indent="-285750" algn="just"/>
            <a:r>
              <a:rPr lang="pt-BR" dirty="0" err="1" smtClean="0">
                <a:sym typeface="Wingdings" panose="05000000000000000000" pitchFamily="2" charset="2"/>
              </a:rPr>
              <a:t>Cibercultura</a:t>
            </a:r>
            <a:r>
              <a:rPr lang="pt-BR" dirty="0" smtClean="0">
                <a:sym typeface="Wingdings" panose="05000000000000000000" pitchFamily="2" charset="2"/>
              </a:rPr>
              <a:t>.</a:t>
            </a:r>
            <a:endParaRPr dirty="0"/>
          </a:p>
        </p:txBody>
      </p:sp>
      <p:pic>
        <p:nvPicPr>
          <p:cNvPr id="260" name="Google Shape;260;p42"/>
          <p:cNvPicPr preferRelativeResize="0"/>
          <p:nvPr/>
        </p:nvPicPr>
        <p:blipFill rotWithShape="1">
          <a:blip r:embed="rId3">
            <a:alphaModFix/>
          </a:blip>
          <a:srcRect t="2070" b="1170"/>
          <a:stretch/>
        </p:blipFill>
        <p:spPr>
          <a:xfrm>
            <a:off x="713225" y="688600"/>
            <a:ext cx="3068551" cy="445490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2"/>
          <p:cNvSpPr/>
          <p:nvPr/>
        </p:nvSpPr>
        <p:spPr>
          <a:xfrm>
            <a:off x="4505220" y="447600"/>
            <a:ext cx="1362225" cy="1083650"/>
          </a:xfrm>
          <a:custGeom>
            <a:avLst/>
            <a:gdLst/>
            <a:ahLst/>
            <a:cxnLst/>
            <a:rect l="l" t="t" r="r" b="b"/>
            <a:pathLst>
              <a:path w="54489" h="43346" extrusionOk="0">
                <a:moveTo>
                  <a:pt x="42726" y="54"/>
                </a:moveTo>
                <a:cubicBezTo>
                  <a:pt x="31386" y="54"/>
                  <a:pt x="18439" y="-810"/>
                  <a:pt x="9185" y="5744"/>
                </a:cubicBezTo>
                <a:cubicBezTo>
                  <a:pt x="861" y="11640"/>
                  <a:pt x="-3035" y="27393"/>
                  <a:pt x="2896" y="35692"/>
                </a:cubicBezTo>
                <a:cubicBezTo>
                  <a:pt x="10398" y="46189"/>
                  <a:pt x="30466" y="44728"/>
                  <a:pt x="41529" y="38088"/>
                </a:cubicBezTo>
                <a:cubicBezTo>
                  <a:pt x="51979" y="31816"/>
                  <a:pt x="56202" y="15598"/>
                  <a:pt x="53807" y="364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63" name="Google Shape;263;p42"/>
          <p:cNvGrpSpPr/>
          <p:nvPr/>
        </p:nvGrpSpPr>
        <p:grpSpPr>
          <a:xfrm flipH="1">
            <a:off x="257618" y="307883"/>
            <a:ext cx="1865775" cy="1865775"/>
            <a:chOff x="8088150" y="356550"/>
            <a:chExt cx="883500" cy="883500"/>
          </a:xfrm>
        </p:grpSpPr>
        <p:cxnSp>
          <p:nvCxnSpPr>
            <p:cNvPr id="264" name="Google Shape;264;p42"/>
            <p:cNvCxnSpPr/>
            <p:nvPr/>
          </p:nvCxnSpPr>
          <p:spPr>
            <a:xfrm>
              <a:off x="8088150" y="5395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42"/>
            <p:cNvCxnSpPr/>
            <p:nvPr/>
          </p:nvCxnSpPr>
          <p:spPr>
            <a:xfrm rot="-5400000">
              <a:off x="8314225" y="7983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6" name="Google Shape;266;p42"/>
          <p:cNvSpPr/>
          <p:nvPr/>
        </p:nvSpPr>
        <p:spPr>
          <a:xfrm flipH="1">
            <a:off x="3527950" y="447600"/>
            <a:ext cx="494400" cy="4944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2"/>
          <p:cNvSpPr/>
          <p:nvPr/>
        </p:nvSpPr>
        <p:spPr>
          <a:xfrm rot="-5400000">
            <a:off x="8163150" y="2588575"/>
            <a:ext cx="1597200" cy="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2"/>
          <p:cNvSpPr txBox="1"/>
          <p:nvPr/>
        </p:nvSpPr>
        <p:spPr>
          <a:xfrm rot="-5400000">
            <a:off x="8173000" y="2487250"/>
            <a:ext cx="1444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Letramento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269" name="Google Shape;269;p42"/>
          <p:cNvSpPr txBox="1"/>
          <p:nvPr/>
        </p:nvSpPr>
        <p:spPr>
          <a:xfrm rot="-5400000">
            <a:off x="-240650" y="2320950"/>
            <a:ext cx="884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EDM0693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270" name="Google Shape;270;p42"/>
          <p:cNvSpPr/>
          <p:nvPr/>
        </p:nvSpPr>
        <p:spPr>
          <a:xfrm>
            <a:off x="118000" y="2930400"/>
            <a:ext cx="166800" cy="166800"/>
          </a:xfrm>
          <a:prstGeom prst="star4">
            <a:avLst>
              <a:gd name="adj" fmla="val 12500"/>
            </a:avLst>
          </a:prstGeom>
          <a:solidFill>
            <a:srgbClr val="47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/>
          <p:nvPr/>
        </p:nvSpPr>
        <p:spPr>
          <a:xfrm rot="-5400000">
            <a:off x="8163150" y="2588575"/>
            <a:ext cx="1597200" cy="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3"/>
          <p:cNvSpPr txBox="1"/>
          <p:nvPr/>
        </p:nvSpPr>
        <p:spPr>
          <a:xfrm rot="-5400000">
            <a:off x="8173000" y="2487250"/>
            <a:ext cx="1444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Letramento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 rotWithShape="1">
          <a:blip r:embed="rId3">
            <a:alphaModFix/>
          </a:blip>
          <a:srcRect l="39898" r="15631" b="1854"/>
          <a:stretch/>
        </p:blipFill>
        <p:spPr>
          <a:xfrm>
            <a:off x="5382625" y="623950"/>
            <a:ext cx="3067802" cy="4519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3"/>
          <p:cNvGrpSpPr/>
          <p:nvPr/>
        </p:nvGrpSpPr>
        <p:grpSpPr>
          <a:xfrm flipH="1">
            <a:off x="4775262" y="113303"/>
            <a:ext cx="2474507" cy="2474507"/>
            <a:chOff x="8088150" y="356550"/>
            <a:chExt cx="883500" cy="883500"/>
          </a:xfrm>
        </p:grpSpPr>
        <p:cxnSp>
          <p:nvCxnSpPr>
            <p:cNvPr id="283" name="Google Shape;283;p43"/>
            <p:cNvCxnSpPr/>
            <p:nvPr/>
          </p:nvCxnSpPr>
          <p:spPr>
            <a:xfrm>
              <a:off x="8088150" y="5395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43"/>
            <p:cNvCxnSpPr/>
            <p:nvPr/>
          </p:nvCxnSpPr>
          <p:spPr>
            <a:xfrm rot="-5400000">
              <a:off x="8314225" y="7983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43"/>
          <p:cNvSpPr/>
          <p:nvPr/>
        </p:nvSpPr>
        <p:spPr>
          <a:xfrm flipH="1">
            <a:off x="8195425" y="438525"/>
            <a:ext cx="494400" cy="4944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58;p42"/>
          <p:cNvSpPr txBox="1">
            <a:spLocks noGrp="1"/>
          </p:cNvSpPr>
          <p:nvPr>
            <p:ph type="title"/>
          </p:nvPr>
        </p:nvSpPr>
        <p:spPr>
          <a:xfrm>
            <a:off x="687584" y="576530"/>
            <a:ext cx="462077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/>
              <a:t>2. Leitura e escrita</a:t>
            </a:r>
            <a:endParaRPr sz="2500" dirty="0"/>
          </a:p>
        </p:txBody>
      </p:sp>
      <p:sp>
        <p:nvSpPr>
          <p:cNvPr id="16" name="Google Shape;259;p42"/>
          <p:cNvSpPr txBox="1">
            <a:spLocks noGrp="1"/>
          </p:cNvSpPr>
          <p:nvPr>
            <p:ph type="body" idx="1"/>
          </p:nvPr>
        </p:nvSpPr>
        <p:spPr>
          <a:xfrm>
            <a:off x="690884" y="1674207"/>
            <a:ext cx="4014640" cy="2127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/>
            <a:r>
              <a:rPr lang="pt-BR" dirty="0" smtClean="0"/>
              <a:t>Bens culturais </a:t>
            </a:r>
            <a:r>
              <a:rPr lang="pt-BR" dirty="0" smtClean="0">
                <a:sym typeface="Wingdings" panose="05000000000000000000" pitchFamily="2" charset="2"/>
              </a:rPr>
              <a:t> participação efetiva na escrita;</a:t>
            </a:r>
          </a:p>
          <a:p>
            <a:pPr marL="285750" indent="-285750" algn="just"/>
            <a:r>
              <a:rPr lang="pt-BR" dirty="0" smtClean="0">
                <a:sym typeface="Wingdings" panose="05000000000000000000" pitchFamily="2" charset="2"/>
              </a:rPr>
              <a:t>Aspectos: cultural, social, político, linguístico e psíquico;</a:t>
            </a:r>
          </a:p>
          <a:p>
            <a:pPr marL="285750" indent="-285750" algn="just"/>
            <a:r>
              <a:rPr lang="pt-BR" dirty="0" smtClean="0">
                <a:sym typeface="Wingdings" panose="05000000000000000000" pitchFamily="2" charset="2"/>
              </a:rPr>
              <a:t>Soares (1995): leitura como decodificação da escrita e compreensão de textos escritos / escrita como transcrição de sons e possibilidades de comunicação;</a:t>
            </a:r>
          </a:p>
          <a:p>
            <a:pPr marL="285750" indent="-285750" algn="just"/>
            <a:r>
              <a:rPr lang="pt-BR" dirty="0" smtClean="0">
                <a:sym typeface="Wingdings" panose="05000000000000000000" pitchFamily="2" charset="2"/>
              </a:rPr>
              <a:t>Processos múltiplos (gêneros textuais);</a:t>
            </a:r>
          </a:p>
          <a:p>
            <a:pPr marL="285750" indent="-285750" algn="just"/>
            <a:r>
              <a:rPr lang="pt-BR" dirty="0" smtClean="0">
                <a:sym typeface="Wingdings" panose="05000000000000000000" pitchFamily="2" charset="2"/>
              </a:rPr>
              <a:t>Origens do letramento.</a:t>
            </a:r>
            <a:endParaRPr dirty="0"/>
          </a:p>
        </p:txBody>
      </p:sp>
      <p:sp>
        <p:nvSpPr>
          <p:cNvPr id="17" name="Google Shape;269;p42"/>
          <p:cNvSpPr txBox="1"/>
          <p:nvPr/>
        </p:nvSpPr>
        <p:spPr>
          <a:xfrm rot="-5400000">
            <a:off x="-240650" y="2320950"/>
            <a:ext cx="884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EDM0693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18" name="Google Shape;270;p42"/>
          <p:cNvSpPr/>
          <p:nvPr/>
        </p:nvSpPr>
        <p:spPr>
          <a:xfrm>
            <a:off x="118000" y="2930400"/>
            <a:ext cx="166800" cy="166800"/>
          </a:xfrm>
          <a:prstGeom prst="star4">
            <a:avLst>
              <a:gd name="adj" fmla="val 12500"/>
            </a:avLst>
          </a:prstGeom>
          <a:solidFill>
            <a:srgbClr val="47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62;p42"/>
          <p:cNvSpPr/>
          <p:nvPr/>
        </p:nvSpPr>
        <p:spPr>
          <a:xfrm>
            <a:off x="688086" y="391100"/>
            <a:ext cx="1362225" cy="1083650"/>
          </a:xfrm>
          <a:custGeom>
            <a:avLst/>
            <a:gdLst/>
            <a:ahLst/>
            <a:cxnLst/>
            <a:rect l="l" t="t" r="r" b="b"/>
            <a:pathLst>
              <a:path w="54489" h="43346" extrusionOk="0">
                <a:moveTo>
                  <a:pt x="42726" y="54"/>
                </a:moveTo>
                <a:cubicBezTo>
                  <a:pt x="31386" y="54"/>
                  <a:pt x="18439" y="-810"/>
                  <a:pt x="9185" y="5744"/>
                </a:cubicBezTo>
                <a:cubicBezTo>
                  <a:pt x="861" y="11640"/>
                  <a:pt x="-3035" y="27393"/>
                  <a:pt x="2896" y="35692"/>
                </a:cubicBezTo>
                <a:cubicBezTo>
                  <a:pt x="10398" y="46189"/>
                  <a:pt x="30466" y="44728"/>
                  <a:pt x="41529" y="38088"/>
                </a:cubicBezTo>
                <a:cubicBezTo>
                  <a:pt x="51979" y="31816"/>
                  <a:pt x="56202" y="15598"/>
                  <a:pt x="53807" y="364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5"/>
          <p:cNvPicPr preferRelativeResize="0"/>
          <p:nvPr/>
        </p:nvPicPr>
        <p:blipFill rotWithShape="1">
          <a:blip r:embed="rId3">
            <a:alphaModFix/>
          </a:blip>
          <a:srcRect l="19" r="29" b="3241"/>
          <a:stretch/>
        </p:blipFill>
        <p:spPr>
          <a:xfrm>
            <a:off x="713225" y="688600"/>
            <a:ext cx="3069323" cy="4454902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5"/>
          <p:cNvSpPr/>
          <p:nvPr/>
        </p:nvSpPr>
        <p:spPr>
          <a:xfrm flipH="1">
            <a:off x="3527950" y="447600"/>
            <a:ext cx="494400" cy="4944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45"/>
          <p:cNvGrpSpPr/>
          <p:nvPr/>
        </p:nvGrpSpPr>
        <p:grpSpPr>
          <a:xfrm flipH="1">
            <a:off x="116487" y="181953"/>
            <a:ext cx="2474507" cy="2474507"/>
            <a:chOff x="8088150" y="356550"/>
            <a:chExt cx="883500" cy="883500"/>
          </a:xfrm>
        </p:grpSpPr>
        <p:cxnSp>
          <p:nvCxnSpPr>
            <p:cNvPr id="311" name="Google Shape;311;p45"/>
            <p:cNvCxnSpPr/>
            <p:nvPr/>
          </p:nvCxnSpPr>
          <p:spPr>
            <a:xfrm>
              <a:off x="8088150" y="5395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45"/>
            <p:cNvCxnSpPr/>
            <p:nvPr/>
          </p:nvCxnSpPr>
          <p:spPr>
            <a:xfrm rot="-5400000">
              <a:off x="8314225" y="7983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3" name="Google Shape;313;p45"/>
          <p:cNvSpPr/>
          <p:nvPr/>
        </p:nvSpPr>
        <p:spPr>
          <a:xfrm rot="-5400000">
            <a:off x="8163150" y="2588575"/>
            <a:ext cx="1597200" cy="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5"/>
          <p:cNvSpPr txBox="1"/>
          <p:nvPr/>
        </p:nvSpPr>
        <p:spPr>
          <a:xfrm rot="-5400000">
            <a:off x="8173000" y="2487250"/>
            <a:ext cx="1444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Letramento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315" name="Google Shape;315;p45"/>
          <p:cNvSpPr txBox="1"/>
          <p:nvPr/>
        </p:nvSpPr>
        <p:spPr>
          <a:xfrm rot="-5400000">
            <a:off x="-240650" y="2320950"/>
            <a:ext cx="884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EDM0693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316" name="Google Shape;316;p45"/>
          <p:cNvSpPr/>
          <p:nvPr/>
        </p:nvSpPr>
        <p:spPr>
          <a:xfrm>
            <a:off x="118000" y="2930400"/>
            <a:ext cx="166800" cy="166800"/>
          </a:xfrm>
          <a:prstGeom prst="star4">
            <a:avLst>
              <a:gd name="adj" fmla="val 12500"/>
            </a:avLst>
          </a:prstGeom>
          <a:solidFill>
            <a:srgbClr val="47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58;p42"/>
          <p:cNvSpPr txBox="1">
            <a:spLocks noGrp="1"/>
          </p:cNvSpPr>
          <p:nvPr>
            <p:ph type="title"/>
          </p:nvPr>
        </p:nvSpPr>
        <p:spPr>
          <a:xfrm>
            <a:off x="4126973" y="643464"/>
            <a:ext cx="462077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3</a:t>
            </a:r>
            <a:r>
              <a:rPr lang="en" sz="2500" dirty="0" smtClean="0"/>
              <a:t>. Dimensão individual e social do letramento</a:t>
            </a:r>
            <a:endParaRPr sz="2500" dirty="0"/>
          </a:p>
        </p:txBody>
      </p:sp>
      <p:sp>
        <p:nvSpPr>
          <p:cNvPr id="20" name="Google Shape;333;p46"/>
          <p:cNvSpPr/>
          <p:nvPr/>
        </p:nvSpPr>
        <p:spPr>
          <a:xfrm>
            <a:off x="4210973" y="1103800"/>
            <a:ext cx="1450671" cy="19550"/>
          </a:xfrm>
          <a:custGeom>
            <a:avLst/>
            <a:gdLst/>
            <a:ahLst/>
            <a:cxnLst/>
            <a:rect l="l" t="t" r="r" b="b"/>
            <a:pathLst>
              <a:path w="42601" h="1878" extrusionOk="0">
                <a:moveTo>
                  <a:pt x="0" y="887"/>
                </a:moveTo>
                <a:cubicBezTo>
                  <a:pt x="14204" y="887"/>
                  <a:pt x="28820" y="-1565"/>
                  <a:pt x="42601" y="187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" name="Google Shape;259;p42"/>
          <p:cNvSpPr txBox="1">
            <a:spLocks/>
          </p:cNvSpPr>
          <p:nvPr/>
        </p:nvSpPr>
        <p:spPr>
          <a:xfrm>
            <a:off x="4153354" y="1305276"/>
            <a:ext cx="4014640" cy="2127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2" name="Google Shape;259;p42"/>
          <p:cNvSpPr txBox="1">
            <a:spLocks/>
          </p:cNvSpPr>
          <p:nvPr/>
        </p:nvSpPr>
        <p:spPr>
          <a:xfrm>
            <a:off x="4153354" y="1683667"/>
            <a:ext cx="4014640" cy="338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 algn="just">
              <a:buSzPct val="100000"/>
              <a:buFont typeface="Nunito" panose="020B0604020202020204" charset="0"/>
              <a:buChar char="•"/>
            </a:pPr>
            <a:r>
              <a:rPr lang="pt-BR" sz="1400" dirty="0" smtClean="0"/>
              <a:t>Modelo autônomo x ideológico;</a:t>
            </a:r>
          </a:p>
          <a:p>
            <a:pPr marL="285750" indent="-285750" algn="just">
              <a:buSzPct val="100000"/>
              <a:buFont typeface="Nunito" panose="020B0604020202020204" charset="0"/>
              <a:buChar char="•"/>
            </a:pPr>
            <a:r>
              <a:rPr lang="pt-BR" sz="1400" dirty="0" smtClean="0"/>
              <a:t>Eventos x práticas de letramento;</a:t>
            </a:r>
          </a:p>
          <a:p>
            <a:pPr marL="285750" indent="-285750" algn="just">
              <a:buSzPct val="100000"/>
              <a:buFont typeface="Nunito" panose="020B0604020202020204" charset="0"/>
              <a:buChar char="•"/>
            </a:pPr>
            <a:r>
              <a:rPr lang="pt-BR" sz="1400" dirty="0" smtClean="0"/>
              <a:t>Década de 1980: </a:t>
            </a:r>
            <a:r>
              <a:rPr lang="pt-BR" sz="1400" i="1" dirty="0" smtClean="0"/>
              <a:t>New </a:t>
            </a:r>
            <a:r>
              <a:rPr lang="pt-BR" sz="1400" i="1" dirty="0" err="1" smtClean="0"/>
              <a:t>Literacy</a:t>
            </a:r>
            <a:r>
              <a:rPr lang="pt-BR" sz="1400" i="1" dirty="0" smtClean="0"/>
              <a:t> </a:t>
            </a:r>
            <a:r>
              <a:rPr lang="pt-BR" sz="1400" i="1" dirty="0" err="1" smtClean="0"/>
              <a:t>Studies</a:t>
            </a:r>
            <a:r>
              <a:rPr lang="pt-BR" sz="1400" dirty="0" smtClean="0"/>
              <a:t>;</a:t>
            </a:r>
          </a:p>
          <a:p>
            <a:pPr marL="0" indent="0" algn="just">
              <a:buSzPct val="100000"/>
            </a:pPr>
            <a:endParaRPr lang="pt-BR" sz="1400" dirty="0"/>
          </a:p>
          <a:p>
            <a:pPr marL="0" indent="0" algn="just">
              <a:buSzPct val="100000"/>
            </a:pPr>
            <a:r>
              <a:rPr lang="pt-BR" sz="1400" u="sng" dirty="0" smtClean="0"/>
              <a:t>MODELO AUTÔNOMO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/>
              <a:t>Dimensão técnica e individual;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/>
              <a:t>Atividades de leitura e escrita como neutras e universais;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/>
              <a:t>Singular;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/>
              <a:t>Independência entre leitura e escrita;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/>
              <a:t>Responsabilização individual pelo fracasso.</a:t>
            </a:r>
          </a:p>
          <a:p>
            <a:pPr marL="285750" indent="-285750" algn="just">
              <a:buSzPct val="100000"/>
              <a:buFont typeface="Nunito" panose="020B0604020202020204" charset="0"/>
              <a:buChar char="•"/>
            </a:pP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6548670" y="1216164"/>
            <a:ext cx="2513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https://youtu.be/EsrufQUfHfQ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7"/>
          <p:cNvSpPr/>
          <p:nvPr/>
        </p:nvSpPr>
        <p:spPr>
          <a:xfrm>
            <a:off x="5094286" y="1103799"/>
            <a:ext cx="1431206" cy="45719"/>
          </a:xfrm>
          <a:custGeom>
            <a:avLst/>
            <a:gdLst/>
            <a:ahLst/>
            <a:cxnLst/>
            <a:rect l="l" t="t" r="r" b="b"/>
            <a:pathLst>
              <a:path w="42601" h="1878" extrusionOk="0">
                <a:moveTo>
                  <a:pt x="0" y="887"/>
                </a:moveTo>
                <a:cubicBezTo>
                  <a:pt x="14204" y="887"/>
                  <a:pt x="28820" y="-1565"/>
                  <a:pt x="42601" y="187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Google Shape;371;p47"/>
          <p:cNvSpPr/>
          <p:nvPr/>
        </p:nvSpPr>
        <p:spPr>
          <a:xfrm rot="-5400000">
            <a:off x="8163150" y="2588575"/>
            <a:ext cx="1597200" cy="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7"/>
          <p:cNvSpPr txBox="1"/>
          <p:nvPr/>
        </p:nvSpPr>
        <p:spPr>
          <a:xfrm rot="-5400000">
            <a:off x="8173000" y="2487250"/>
            <a:ext cx="1444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Letramento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373" name="Google Shape;373;p47"/>
          <p:cNvSpPr txBox="1"/>
          <p:nvPr/>
        </p:nvSpPr>
        <p:spPr>
          <a:xfrm rot="-5400000">
            <a:off x="-240650" y="2320950"/>
            <a:ext cx="884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EDM0693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374" name="Google Shape;374;p47"/>
          <p:cNvSpPr/>
          <p:nvPr/>
        </p:nvSpPr>
        <p:spPr>
          <a:xfrm>
            <a:off x="118000" y="2930400"/>
            <a:ext cx="166800" cy="166800"/>
          </a:xfrm>
          <a:prstGeom prst="star4">
            <a:avLst>
              <a:gd name="adj" fmla="val 12500"/>
            </a:avLst>
          </a:prstGeom>
          <a:solidFill>
            <a:srgbClr val="47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58;p42"/>
          <p:cNvSpPr txBox="1">
            <a:spLocks noGrp="1"/>
          </p:cNvSpPr>
          <p:nvPr>
            <p:ph type="title"/>
          </p:nvPr>
        </p:nvSpPr>
        <p:spPr>
          <a:xfrm>
            <a:off x="667758" y="633074"/>
            <a:ext cx="7052687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3</a:t>
            </a:r>
            <a:r>
              <a:rPr lang="en" sz="2500" dirty="0" smtClean="0"/>
              <a:t>. Dimensão individual e social do letramento</a:t>
            </a:r>
            <a:endParaRPr sz="2500" dirty="0"/>
          </a:p>
        </p:txBody>
      </p:sp>
      <p:sp>
        <p:nvSpPr>
          <p:cNvPr id="34" name="Google Shape;259;p42"/>
          <p:cNvSpPr txBox="1">
            <a:spLocks/>
          </p:cNvSpPr>
          <p:nvPr/>
        </p:nvSpPr>
        <p:spPr>
          <a:xfrm>
            <a:off x="667758" y="1320717"/>
            <a:ext cx="7187769" cy="338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>
              <a:buSzPct val="100000"/>
            </a:pPr>
            <a:r>
              <a:rPr lang="pt-BR" sz="1400" u="sng" dirty="0" smtClean="0"/>
              <a:t>MODELO IDEOLÓGICO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/>
              <a:t>Dimensão social;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/>
              <a:t>Efetivo funcionamento social;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/>
              <a:t>Plural;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/>
              <a:t>Oposto ao funcionalismo;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/>
              <a:t>“conjunto de práticas sociais em que os indivíduos se envolvem de diferentes formas, de acordo com as demandas do contexto social e das habilidades e conhecimentos de que dispõem.”</a:t>
            </a:r>
          </a:p>
          <a:p>
            <a:pPr marL="0" indent="0" algn="just">
              <a:buSzPct val="100000"/>
            </a:pPr>
            <a:endParaRPr lang="pt-BR" sz="1400" dirty="0"/>
          </a:p>
          <a:p>
            <a:pPr marL="0" indent="0" algn="just">
              <a:buSzPct val="100000"/>
            </a:pPr>
            <a:r>
              <a:rPr lang="pt-BR" sz="1400" u="sng" dirty="0" smtClean="0"/>
              <a:t>EVENTOS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/>
              <a:t>Escrita como elemento de interação.</a:t>
            </a:r>
          </a:p>
          <a:p>
            <a:pPr marL="0" indent="0" algn="just">
              <a:buSzPct val="100000"/>
            </a:pPr>
            <a:r>
              <a:rPr lang="pt-BR" sz="1400" u="sng" dirty="0" smtClean="0"/>
              <a:t>PRÁTICAS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/>
              <a:t>Comportamentos nos eventos/Concepções culturais/sociais = interpretação.</a:t>
            </a:r>
          </a:p>
          <a:p>
            <a:pPr marL="285750" indent="-285750" algn="just">
              <a:buSzPct val="100000"/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285750" indent="-285750" algn="just">
              <a:buSzPct val="100000"/>
              <a:buFont typeface="Wingdings" panose="05000000000000000000" pitchFamily="2" charset="2"/>
              <a:buChar char="v"/>
            </a:pPr>
            <a:r>
              <a:rPr lang="pt-BR" sz="1400" dirty="0" smtClean="0"/>
              <a:t>Diferentes contextos, níveis e tipos / letramento zero impossível.</a:t>
            </a:r>
          </a:p>
          <a:p>
            <a:pPr marL="285750" indent="-285750" algn="just">
              <a:buSzPct val="100000"/>
              <a:buFont typeface="Nunito" panose="020B0604020202020204" charset="0"/>
              <a:buChar char="•"/>
            </a:pP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smtClean="0"/>
              <a:t>4. Letramento e </a:t>
            </a:r>
            <a:r>
              <a:rPr lang="pt-BR" sz="2500" dirty="0" smtClean="0"/>
              <a:t>Alfabetização</a:t>
            </a:r>
            <a:endParaRPr sz="2500" dirty="0"/>
          </a:p>
        </p:txBody>
      </p:sp>
      <p:pic>
        <p:nvPicPr>
          <p:cNvPr id="380" name="Google Shape;380;p48"/>
          <p:cNvPicPr preferRelativeResize="0"/>
          <p:nvPr/>
        </p:nvPicPr>
        <p:blipFill rotWithShape="1">
          <a:blip r:embed="rId3">
            <a:alphaModFix/>
          </a:blip>
          <a:srcRect l="53569" r="8950" b="1835"/>
          <a:stretch/>
        </p:blipFill>
        <p:spPr>
          <a:xfrm>
            <a:off x="5382625" y="623950"/>
            <a:ext cx="3067802" cy="4519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p48"/>
          <p:cNvGrpSpPr/>
          <p:nvPr/>
        </p:nvGrpSpPr>
        <p:grpSpPr>
          <a:xfrm flipH="1">
            <a:off x="4775262" y="113303"/>
            <a:ext cx="2474507" cy="2474507"/>
            <a:chOff x="8088150" y="356550"/>
            <a:chExt cx="883500" cy="883500"/>
          </a:xfrm>
        </p:grpSpPr>
        <p:cxnSp>
          <p:nvCxnSpPr>
            <p:cNvPr id="382" name="Google Shape;382;p48"/>
            <p:cNvCxnSpPr/>
            <p:nvPr/>
          </p:nvCxnSpPr>
          <p:spPr>
            <a:xfrm>
              <a:off x="8088150" y="5395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48"/>
            <p:cNvCxnSpPr/>
            <p:nvPr/>
          </p:nvCxnSpPr>
          <p:spPr>
            <a:xfrm rot="-5400000">
              <a:off x="8314225" y="7983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4" name="Google Shape;384;p48"/>
          <p:cNvSpPr/>
          <p:nvPr/>
        </p:nvSpPr>
        <p:spPr>
          <a:xfrm flipH="1">
            <a:off x="8195425" y="438525"/>
            <a:ext cx="494400" cy="4944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8"/>
          <p:cNvSpPr txBox="1">
            <a:spLocks noGrp="1"/>
          </p:cNvSpPr>
          <p:nvPr>
            <p:ph type="body" idx="1"/>
          </p:nvPr>
        </p:nvSpPr>
        <p:spPr>
          <a:xfrm>
            <a:off x="713012" y="1327950"/>
            <a:ext cx="4409400" cy="23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buClr>
                <a:schemeClr val="dk1"/>
              </a:buClr>
              <a:buSzPct val="100000"/>
            </a:pPr>
            <a:r>
              <a:rPr lang="pt-BR" dirty="0" smtClean="0"/>
              <a:t>Oposição / um não garante o outro;</a:t>
            </a:r>
          </a:p>
          <a:p>
            <a:pPr marL="285750" indent="-285750" algn="just">
              <a:buClr>
                <a:schemeClr val="dk1"/>
              </a:buClr>
              <a:buSzPct val="100000"/>
            </a:pPr>
            <a:r>
              <a:rPr lang="pt-BR" dirty="0" smtClean="0"/>
              <a:t>Não são consequências;</a:t>
            </a:r>
          </a:p>
          <a:p>
            <a:pPr marL="285750" indent="-285750" algn="just">
              <a:buClr>
                <a:schemeClr val="dk1"/>
              </a:buClr>
              <a:buSzPct val="100000"/>
            </a:pPr>
            <a:r>
              <a:rPr lang="pt-BR" dirty="0" smtClean="0"/>
              <a:t>Juntos na formação de um indivíduo mais “poderoso”;</a:t>
            </a:r>
          </a:p>
          <a:p>
            <a:pPr marL="285750" indent="-285750" algn="just">
              <a:buClr>
                <a:schemeClr val="dk1"/>
              </a:buClr>
              <a:buSzPct val="100000"/>
            </a:pPr>
            <a:r>
              <a:rPr lang="pt-BR" dirty="0" smtClean="0"/>
              <a:t>Letramento, alfabetização, escolarização e educação;</a:t>
            </a:r>
          </a:p>
          <a:p>
            <a:pPr marL="285750" indent="-285750" algn="just">
              <a:buClr>
                <a:schemeClr val="dk1"/>
              </a:buClr>
              <a:buSzPct val="100000"/>
            </a:pPr>
            <a:r>
              <a:rPr lang="pt-BR" dirty="0" smtClean="0"/>
              <a:t>Escola como mediadora, </a:t>
            </a:r>
            <a:r>
              <a:rPr lang="pt-BR" dirty="0" err="1" smtClean="0"/>
              <a:t>potencializadora</a:t>
            </a:r>
            <a:r>
              <a:rPr lang="pt-BR" dirty="0" smtClean="0"/>
              <a:t> do processo de aquisição:</a:t>
            </a:r>
          </a:p>
          <a:p>
            <a:pPr marL="742950" lvl="1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dirty="0" smtClean="0"/>
              <a:t>O processo de escolarização inicial não se restringe à alfabetização;</a:t>
            </a:r>
          </a:p>
          <a:p>
            <a:pPr marL="742950" lvl="1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dirty="0" smtClean="0"/>
              <a:t>A escola não é a única instância em que se pode ocorrer o processo de alfabetização;</a:t>
            </a:r>
          </a:p>
          <a:p>
            <a:pPr marL="742950" lvl="1" indent="-285750" algn="just">
              <a:buSzPct val="100000"/>
              <a:buFont typeface="Wingdings" panose="05000000000000000000" pitchFamily="2" charset="2"/>
              <a:buChar char="ü"/>
            </a:pPr>
            <a:r>
              <a:rPr lang="pt-BR" dirty="0" smtClean="0"/>
              <a:t>O modelo de alfabetização escolar não serve indistintamente a crianças e jovens e adultos.</a:t>
            </a:r>
          </a:p>
          <a:p>
            <a:pPr marL="284400" lvl="1" indent="-284400" algn="just">
              <a:buSzPct val="180000"/>
              <a:buFont typeface="Arial" panose="020B0604020202020204" pitchFamily="34" charset="0"/>
              <a:buChar char="•"/>
            </a:pPr>
            <a:r>
              <a:rPr lang="pt-BR" sz="1400" dirty="0" smtClean="0"/>
              <a:t>Alfabetização: medida como objetividade;</a:t>
            </a:r>
          </a:p>
          <a:p>
            <a:pPr marL="284400" lvl="1" indent="-284400" algn="just">
              <a:buSzPct val="180000"/>
              <a:buFont typeface="Arial" panose="020B0604020202020204" pitchFamily="34" charset="0"/>
              <a:buChar char="•"/>
            </a:pPr>
            <a:r>
              <a:rPr lang="pt-BR" sz="1400" dirty="0" smtClean="0"/>
              <a:t>Letramento: processo permanente/social.</a:t>
            </a:r>
            <a:endParaRPr lang="pt-BR" sz="1400" dirty="0"/>
          </a:p>
          <a:p>
            <a:pPr marL="742950" lvl="1" indent="-285750" algn="just">
              <a:buSzPct val="100000"/>
              <a:buFont typeface="Wingdings" panose="05000000000000000000" pitchFamily="2" charset="2"/>
              <a:buChar char="ü"/>
            </a:pPr>
            <a:endParaRPr lang="pt-BR" dirty="0"/>
          </a:p>
          <a:p>
            <a:pPr marL="457200" lvl="1" indent="0" algn="just">
              <a:buSzPct val="100000"/>
              <a:buNone/>
            </a:pPr>
            <a:endParaRPr lang="pt-BR" dirty="0" smtClean="0"/>
          </a:p>
        </p:txBody>
      </p:sp>
      <p:sp>
        <p:nvSpPr>
          <p:cNvPr id="386" name="Google Shape;386;p48"/>
          <p:cNvSpPr/>
          <p:nvPr/>
        </p:nvSpPr>
        <p:spPr>
          <a:xfrm>
            <a:off x="823625" y="1103800"/>
            <a:ext cx="1970509" cy="19550"/>
          </a:xfrm>
          <a:custGeom>
            <a:avLst/>
            <a:gdLst/>
            <a:ahLst/>
            <a:cxnLst/>
            <a:rect l="l" t="t" r="r" b="b"/>
            <a:pathLst>
              <a:path w="42601" h="1878" extrusionOk="0">
                <a:moveTo>
                  <a:pt x="0" y="887"/>
                </a:moveTo>
                <a:cubicBezTo>
                  <a:pt x="14204" y="887"/>
                  <a:pt x="28820" y="-1565"/>
                  <a:pt x="42601" y="187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7" name="Google Shape;387;p48"/>
          <p:cNvSpPr/>
          <p:nvPr/>
        </p:nvSpPr>
        <p:spPr>
          <a:xfrm rot="-5400000">
            <a:off x="8163150" y="2588575"/>
            <a:ext cx="1597200" cy="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8"/>
          <p:cNvSpPr txBox="1"/>
          <p:nvPr/>
        </p:nvSpPr>
        <p:spPr>
          <a:xfrm rot="-5400000">
            <a:off x="8173000" y="2487250"/>
            <a:ext cx="1444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Letramento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389" name="Google Shape;389;p48"/>
          <p:cNvSpPr txBox="1"/>
          <p:nvPr/>
        </p:nvSpPr>
        <p:spPr>
          <a:xfrm rot="-5400000">
            <a:off x="-240650" y="2320950"/>
            <a:ext cx="884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EDM0693 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390" name="Google Shape;390;p48"/>
          <p:cNvSpPr/>
          <p:nvPr/>
        </p:nvSpPr>
        <p:spPr>
          <a:xfrm>
            <a:off x="118000" y="2930400"/>
            <a:ext cx="166800" cy="166800"/>
          </a:xfrm>
          <a:prstGeom prst="star4">
            <a:avLst>
              <a:gd name="adj" fmla="val 12500"/>
            </a:avLst>
          </a:prstGeom>
          <a:solidFill>
            <a:srgbClr val="47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50"/>
          <p:cNvPicPr preferRelativeResize="0"/>
          <p:nvPr/>
        </p:nvPicPr>
        <p:blipFill rotWithShape="1">
          <a:blip r:embed="rId3">
            <a:alphaModFix/>
          </a:blip>
          <a:srcRect l="19" t="1660" r="29" b="-1660"/>
          <a:stretch/>
        </p:blipFill>
        <p:spPr>
          <a:xfrm>
            <a:off x="5001613" y="623950"/>
            <a:ext cx="3067063" cy="4604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2" name="Google Shape;442;p50"/>
          <p:cNvGrpSpPr/>
          <p:nvPr/>
        </p:nvGrpSpPr>
        <p:grpSpPr>
          <a:xfrm>
            <a:off x="6198737" y="113303"/>
            <a:ext cx="2474507" cy="2474507"/>
            <a:chOff x="8088150" y="356550"/>
            <a:chExt cx="883500" cy="883500"/>
          </a:xfrm>
        </p:grpSpPr>
        <p:cxnSp>
          <p:nvCxnSpPr>
            <p:cNvPr id="443" name="Google Shape;443;p50"/>
            <p:cNvCxnSpPr/>
            <p:nvPr/>
          </p:nvCxnSpPr>
          <p:spPr>
            <a:xfrm>
              <a:off x="8088150" y="5395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50"/>
            <p:cNvCxnSpPr/>
            <p:nvPr/>
          </p:nvCxnSpPr>
          <p:spPr>
            <a:xfrm rot="-5400000">
              <a:off x="8314225" y="798300"/>
              <a:ext cx="88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50"/>
          <p:cNvSpPr/>
          <p:nvPr/>
        </p:nvSpPr>
        <p:spPr>
          <a:xfrm flipH="1">
            <a:off x="4766425" y="438525"/>
            <a:ext cx="494400" cy="4944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0"/>
          <p:cNvSpPr/>
          <p:nvPr/>
        </p:nvSpPr>
        <p:spPr>
          <a:xfrm>
            <a:off x="469437" y="64432"/>
            <a:ext cx="1958498" cy="670441"/>
          </a:xfrm>
          <a:custGeom>
            <a:avLst/>
            <a:gdLst/>
            <a:ahLst/>
            <a:cxnLst/>
            <a:rect l="l" t="t" r="r" b="b"/>
            <a:pathLst>
              <a:path w="81997" h="36084" extrusionOk="0">
                <a:moveTo>
                  <a:pt x="71099" y="6711"/>
                </a:moveTo>
                <a:cubicBezTo>
                  <a:pt x="57717" y="4925"/>
                  <a:pt x="44606" y="1067"/>
                  <a:pt x="31140" y="106"/>
                </a:cubicBezTo>
                <a:cubicBezTo>
                  <a:pt x="19291" y="-740"/>
                  <a:pt x="-1374" y="5822"/>
                  <a:pt x="98" y="17609"/>
                </a:cubicBezTo>
                <a:cubicBezTo>
                  <a:pt x="1637" y="29927"/>
                  <a:pt x="20395" y="34790"/>
                  <a:pt x="32791" y="35442"/>
                </a:cubicBezTo>
                <a:cubicBezTo>
                  <a:pt x="46768" y="36177"/>
                  <a:pt x="62756" y="37591"/>
                  <a:pt x="74402" y="29828"/>
                </a:cubicBezTo>
                <a:cubicBezTo>
                  <a:pt x="79277" y="26578"/>
                  <a:pt x="81997" y="19835"/>
                  <a:pt x="81997" y="1397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7" name="Google Shape;447;p50"/>
          <p:cNvSpPr/>
          <p:nvPr/>
        </p:nvSpPr>
        <p:spPr>
          <a:xfrm rot="-5400000">
            <a:off x="8163150" y="2588575"/>
            <a:ext cx="1597200" cy="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0"/>
          <p:cNvSpPr txBox="1"/>
          <p:nvPr/>
        </p:nvSpPr>
        <p:spPr>
          <a:xfrm rot="-5400000">
            <a:off x="8173000" y="2487250"/>
            <a:ext cx="1444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Letramento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449" name="Google Shape;449;p50"/>
          <p:cNvSpPr txBox="1"/>
          <p:nvPr/>
        </p:nvSpPr>
        <p:spPr>
          <a:xfrm rot="-5400000">
            <a:off x="-240650" y="2320950"/>
            <a:ext cx="884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EDM0693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450" name="Google Shape;450;p50"/>
          <p:cNvSpPr/>
          <p:nvPr/>
        </p:nvSpPr>
        <p:spPr>
          <a:xfrm>
            <a:off x="118000" y="2930400"/>
            <a:ext cx="166800" cy="166800"/>
          </a:xfrm>
          <a:prstGeom prst="star4">
            <a:avLst>
              <a:gd name="adj" fmla="val 12500"/>
            </a:avLst>
          </a:prstGeom>
          <a:solidFill>
            <a:srgbClr val="47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79;p48"/>
          <p:cNvSpPr txBox="1">
            <a:spLocks/>
          </p:cNvSpPr>
          <p:nvPr/>
        </p:nvSpPr>
        <p:spPr>
          <a:xfrm>
            <a:off x="527577" y="113303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ranienbaum"/>
              <a:buNone/>
              <a:defRPr sz="3500" b="0" i="0" u="none" strike="noStrike" cap="none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algn="l"/>
            <a:r>
              <a:rPr lang="pt-BR" sz="2500" dirty="0" smtClean="0"/>
              <a:t>5. Letramento e escolarização</a:t>
            </a:r>
            <a:endParaRPr lang="pt-BR" sz="2500" dirty="0"/>
          </a:p>
        </p:txBody>
      </p:sp>
      <p:sp>
        <p:nvSpPr>
          <p:cNvPr id="17" name="Google Shape;259;p42"/>
          <p:cNvSpPr txBox="1">
            <a:spLocks/>
          </p:cNvSpPr>
          <p:nvPr/>
        </p:nvSpPr>
        <p:spPr>
          <a:xfrm>
            <a:off x="677886" y="734873"/>
            <a:ext cx="4014640" cy="2127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pt-BR" dirty="0" smtClean="0"/>
              <a:t>Analfabetismo Funcional: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dirty="0"/>
              <a:t>Processo de ensino e aprendizagem da leitura e da escrita para fins específicos, para a realização de tarefas cotidianas, do âmbito profissional e da convivência comunitária. A qualificação funcional atribui à alfabetização um caráter instrumental – assim, o ensino da leitura e da escrita vincula-se ao desenvolvimento de certas capacidades relacionadas à vida adulta, para além do domínio de capacidades elementares acerca da língua escrita, tais como decifrar e decodificar;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dirty="0"/>
              <a:t>1930 </a:t>
            </a:r>
            <a:r>
              <a:rPr lang="pt-BR" dirty="0">
                <a:sym typeface="Wingdings" panose="05000000000000000000" pitchFamily="2" charset="2"/>
              </a:rPr>
              <a:t> EUA / 1960  UNESCO / OEA;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dirty="0">
                <a:sym typeface="Wingdings" panose="05000000000000000000" pitchFamily="2" charset="2"/>
              </a:rPr>
              <a:t>1975: crítica de Paulo Freire;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dirty="0">
                <a:sym typeface="Wingdings" panose="05000000000000000000" pitchFamily="2" charset="2"/>
              </a:rPr>
              <a:t>1976: crítica à sua orientação economicista e individual, enfatizando os limites do caráter instrumental atribuído à alfabetização.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dirty="0">
                <a:sym typeface="Wingdings" panose="05000000000000000000" pitchFamily="2" charset="2"/>
              </a:rPr>
              <a:t>Vinculação a um modo de conceber a Educação de pessoas adultas. </a:t>
            </a:r>
          </a:p>
          <a:p>
            <a:pPr marL="0" indent="0" algn="just">
              <a:buSzPct val="150000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"/>
          <p:cNvSpPr/>
          <p:nvPr/>
        </p:nvSpPr>
        <p:spPr>
          <a:xfrm>
            <a:off x="6824200" y="2630775"/>
            <a:ext cx="379500" cy="379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9"/>
          <p:cNvSpPr/>
          <p:nvPr/>
        </p:nvSpPr>
        <p:spPr>
          <a:xfrm>
            <a:off x="4231900" y="2912175"/>
            <a:ext cx="680100" cy="68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9"/>
          <p:cNvSpPr/>
          <p:nvPr/>
        </p:nvSpPr>
        <p:spPr>
          <a:xfrm rot="-5400000">
            <a:off x="8163150" y="2588575"/>
            <a:ext cx="1597200" cy="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9"/>
          <p:cNvSpPr txBox="1"/>
          <p:nvPr/>
        </p:nvSpPr>
        <p:spPr>
          <a:xfrm rot="-5400000">
            <a:off x="8173000" y="2487250"/>
            <a:ext cx="1444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Letramento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428" name="Google Shape;428;p49"/>
          <p:cNvSpPr txBox="1"/>
          <p:nvPr/>
        </p:nvSpPr>
        <p:spPr>
          <a:xfrm rot="-5400000">
            <a:off x="-240650" y="2320950"/>
            <a:ext cx="884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smtClean="0">
                <a:latin typeface="Oranienbaum"/>
                <a:ea typeface="Oranienbaum"/>
                <a:cs typeface="Oranienbaum"/>
                <a:sym typeface="Oranienbaum"/>
              </a:rPr>
              <a:t>EDM0693</a:t>
            </a:r>
            <a:endParaRPr sz="1200" dirty="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429" name="Google Shape;429;p49"/>
          <p:cNvSpPr/>
          <p:nvPr/>
        </p:nvSpPr>
        <p:spPr>
          <a:xfrm>
            <a:off x="118000" y="2930400"/>
            <a:ext cx="166800" cy="166800"/>
          </a:xfrm>
          <a:prstGeom prst="star4">
            <a:avLst>
              <a:gd name="adj" fmla="val 12500"/>
            </a:avLst>
          </a:prstGeom>
          <a:solidFill>
            <a:srgbClr val="47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79;p48"/>
          <p:cNvSpPr txBox="1">
            <a:spLocks/>
          </p:cNvSpPr>
          <p:nvPr/>
        </p:nvSpPr>
        <p:spPr>
          <a:xfrm>
            <a:off x="589923" y="562092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ranienbaum"/>
              <a:buNone/>
              <a:defRPr sz="3500" b="0" i="0" u="none" strike="noStrike" cap="none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algn="l"/>
            <a:r>
              <a:rPr lang="pt-BR" sz="2500" dirty="0" smtClean="0"/>
              <a:t>5. Letramento e escolarização</a:t>
            </a:r>
            <a:endParaRPr lang="pt-BR" sz="2500" dirty="0"/>
          </a:p>
        </p:txBody>
      </p:sp>
      <p:sp>
        <p:nvSpPr>
          <p:cNvPr id="52" name="Google Shape;446;p50"/>
          <p:cNvSpPr/>
          <p:nvPr/>
        </p:nvSpPr>
        <p:spPr>
          <a:xfrm>
            <a:off x="589923" y="513221"/>
            <a:ext cx="1958498" cy="670441"/>
          </a:xfrm>
          <a:custGeom>
            <a:avLst/>
            <a:gdLst/>
            <a:ahLst/>
            <a:cxnLst/>
            <a:rect l="l" t="t" r="r" b="b"/>
            <a:pathLst>
              <a:path w="81997" h="36084" extrusionOk="0">
                <a:moveTo>
                  <a:pt x="71099" y="6711"/>
                </a:moveTo>
                <a:cubicBezTo>
                  <a:pt x="57717" y="4925"/>
                  <a:pt x="44606" y="1067"/>
                  <a:pt x="31140" y="106"/>
                </a:cubicBezTo>
                <a:cubicBezTo>
                  <a:pt x="19291" y="-740"/>
                  <a:pt x="-1374" y="5822"/>
                  <a:pt x="98" y="17609"/>
                </a:cubicBezTo>
                <a:cubicBezTo>
                  <a:pt x="1637" y="29927"/>
                  <a:pt x="20395" y="34790"/>
                  <a:pt x="32791" y="35442"/>
                </a:cubicBezTo>
                <a:cubicBezTo>
                  <a:pt x="46768" y="36177"/>
                  <a:pt x="62756" y="37591"/>
                  <a:pt x="74402" y="29828"/>
                </a:cubicBezTo>
                <a:cubicBezTo>
                  <a:pt x="79277" y="26578"/>
                  <a:pt x="81997" y="19835"/>
                  <a:pt x="81997" y="1397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259;p42"/>
          <p:cNvSpPr txBox="1">
            <a:spLocks/>
          </p:cNvSpPr>
          <p:nvPr/>
        </p:nvSpPr>
        <p:spPr>
          <a:xfrm>
            <a:off x="837593" y="1757000"/>
            <a:ext cx="6525814" cy="2127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pt-BR" dirty="0" smtClean="0"/>
              <a:t>Letramento fora da escola diferente do letramento escolar;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O letramento não é um substituto da alfabetização;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A alfabetização não é um pré-requisito do letramento;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O modelo autônomo é mais presente = desigualdade e mecanização;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Polarização escrita x oralidade;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Escola: letramento não é alfabetização e tem um objetivo final;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Social: a escola também é social;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Sistemas e métodos  “</a:t>
            </a:r>
            <a:r>
              <a:rPr lang="pt-BR" dirty="0" err="1" smtClean="0">
                <a:sym typeface="Wingdings" panose="05000000000000000000" pitchFamily="2" charset="2"/>
              </a:rPr>
              <a:t>pedagogização</a:t>
            </a:r>
            <a:r>
              <a:rPr lang="pt-BR" dirty="0" smtClean="0">
                <a:sym typeface="Wingdings" panose="05000000000000000000" pitchFamily="2" charset="2"/>
              </a:rPr>
              <a:t> do letramento”;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pt-BR" dirty="0" smtClean="0">
                <a:sym typeface="Wingdings" panose="05000000000000000000" pitchFamily="2" charset="2"/>
              </a:rPr>
              <a:t>EJA.</a:t>
            </a:r>
            <a:endParaRPr lang="pt-BR" dirty="0">
              <a:sym typeface="Wingdings" panose="05000000000000000000" pitchFamily="2" charset="2"/>
            </a:endParaRPr>
          </a:p>
          <a:p>
            <a:pPr marL="0" indent="0" algn="just">
              <a:buSzPct val="150000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/>
          <p:nvPr/>
        </p:nvSpPr>
        <p:spPr>
          <a:xfrm>
            <a:off x="759800" y="2961581"/>
            <a:ext cx="7681800" cy="1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6"/>
          <p:cNvSpPr/>
          <p:nvPr/>
        </p:nvSpPr>
        <p:spPr>
          <a:xfrm>
            <a:off x="1352675" y="2961575"/>
            <a:ext cx="697800" cy="2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6"/>
          <p:cNvSpPr/>
          <p:nvPr/>
        </p:nvSpPr>
        <p:spPr>
          <a:xfrm>
            <a:off x="2787813" y="2961563"/>
            <a:ext cx="697800" cy="2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6"/>
          <p:cNvSpPr/>
          <p:nvPr/>
        </p:nvSpPr>
        <p:spPr>
          <a:xfrm>
            <a:off x="4222950" y="2961563"/>
            <a:ext cx="697800" cy="2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6"/>
          <p:cNvSpPr/>
          <p:nvPr/>
        </p:nvSpPr>
        <p:spPr>
          <a:xfrm>
            <a:off x="5658088" y="2961575"/>
            <a:ext cx="697800" cy="2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6"/>
          <p:cNvSpPr/>
          <p:nvPr/>
        </p:nvSpPr>
        <p:spPr>
          <a:xfrm>
            <a:off x="7093225" y="2961575"/>
            <a:ext cx="697800" cy="2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6"/>
          <p:cNvSpPr txBox="1">
            <a:spLocks noGrp="1"/>
          </p:cNvSpPr>
          <p:nvPr>
            <p:ph type="title" idx="4294967295"/>
          </p:nvPr>
        </p:nvSpPr>
        <p:spPr>
          <a:xfrm>
            <a:off x="1261475" y="2776775"/>
            <a:ext cx="880200" cy="3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01</a:t>
            </a:r>
            <a:endParaRPr sz="2500"/>
          </a:p>
        </p:txBody>
      </p:sp>
      <p:sp>
        <p:nvSpPr>
          <p:cNvPr id="328" name="Google Shape;328;p46"/>
          <p:cNvSpPr txBox="1">
            <a:spLocks noGrp="1"/>
          </p:cNvSpPr>
          <p:nvPr>
            <p:ph type="title" idx="4294967295"/>
          </p:nvPr>
        </p:nvSpPr>
        <p:spPr>
          <a:xfrm>
            <a:off x="2696625" y="2776797"/>
            <a:ext cx="880200" cy="3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02</a:t>
            </a:r>
            <a:endParaRPr sz="2500"/>
          </a:p>
        </p:txBody>
      </p:sp>
      <p:sp>
        <p:nvSpPr>
          <p:cNvPr id="329" name="Google Shape;329;p46"/>
          <p:cNvSpPr txBox="1">
            <a:spLocks noGrp="1"/>
          </p:cNvSpPr>
          <p:nvPr>
            <p:ph type="title" idx="4294967295"/>
          </p:nvPr>
        </p:nvSpPr>
        <p:spPr>
          <a:xfrm>
            <a:off x="4131758" y="2776797"/>
            <a:ext cx="880200" cy="3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03</a:t>
            </a:r>
            <a:endParaRPr sz="2500"/>
          </a:p>
        </p:txBody>
      </p:sp>
      <p:sp>
        <p:nvSpPr>
          <p:cNvPr id="330" name="Google Shape;330;p46"/>
          <p:cNvSpPr txBox="1">
            <a:spLocks noGrp="1"/>
          </p:cNvSpPr>
          <p:nvPr>
            <p:ph type="title" idx="4294967295"/>
          </p:nvPr>
        </p:nvSpPr>
        <p:spPr>
          <a:xfrm>
            <a:off x="5566892" y="2776807"/>
            <a:ext cx="880200" cy="3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04</a:t>
            </a:r>
            <a:endParaRPr sz="2500"/>
          </a:p>
        </p:txBody>
      </p:sp>
      <p:sp>
        <p:nvSpPr>
          <p:cNvPr id="331" name="Google Shape;331;p46"/>
          <p:cNvSpPr txBox="1">
            <a:spLocks noGrp="1"/>
          </p:cNvSpPr>
          <p:nvPr>
            <p:ph type="title" idx="4294967295"/>
          </p:nvPr>
        </p:nvSpPr>
        <p:spPr>
          <a:xfrm>
            <a:off x="7002025" y="2776807"/>
            <a:ext cx="880200" cy="3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05</a:t>
            </a:r>
            <a:endParaRPr sz="2500"/>
          </a:p>
        </p:txBody>
      </p:sp>
      <p:sp>
        <p:nvSpPr>
          <p:cNvPr id="332" name="Google Shape;332;p4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5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Plot structure</a:t>
            </a:r>
            <a:endParaRPr/>
          </a:p>
        </p:txBody>
      </p:sp>
      <p:sp>
        <p:nvSpPr>
          <p:cNvPr id="333" name="Google Shape;333;p46"/>
          <p:cNvSpPr/>
          <p:nvPr/>
        </p:nvSpPr>
        <p:spPr>
          <a:xfrm>
            <a:off x="1517690" y="1103800"/>
            <a:ext cx="1450671" cy="19550"/>
          </a:xfrm>
          <a:custGeom>
            <a:avLst/>
            <a:gdLst/>
            <a:ahLst/>
            <a:cxnLst/>
            <a:rect l="l" t="t" r="r" b="b"/>
            <a:pathLst>
              <a:path w="42601" h="1878" extrusionOk="0">
                <a:moveTo>
                  <a:pt x="0" y="887"/>
                </a:moveTo>
                <a:cubicBezTo>
                  <a:pt x="14204" y="887"/>
                  <a:pt x="28820" y="-1565"/>
                  <a:pt x="42601" y="187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46"/>
          <p:cNvSpPr txBox="1"/>
          <p:nvPr/>
        </p:nvSpPr>
        <p:spPr>
          <a:xfrm>
            <a:off x="713225" y="1954913"/>
            <a:ext cx="197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rPr>
              <a:t>Exposition</a:t>
            </a:r>
            <a:endParaRPr sz="2000">
              <a:solidFill>
                <a:srgbClr val="000000"/>
              </a:solidFill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335" name="Google Shape;335;p46"/>
          <p:cNvSpPr txBox="1"/>
          <p:nvPr/>
        </p:nvSpPr>
        <p:spPr>
          <a:xfrm>
            <a:off x="713214" y="1383031"/>
            <a:ext cx="1976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Jupiter is the biggest planet of them all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6" name="Google Shape;336;p46"/>
          <p:cNvSpPr txBox="1"/>
          <p:nvPr/>
        </p:nvSpPr>
        <p:spPr>
          <a:xfrm>
            <a:off x="2148233" y="3404600"/>
            <a:ext cx="197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rPr>
              <a:t>Rising action</a:t>
            </a:r>
            <a:endParaRPr sz="2000">
              <a:solidFill>
                <a:srgbClr val="000000"/>
              </a:solidFill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337" name="Google Shape;337;p46"/>
          <p:cNvSpPr txBox="1"/>
          <p:nvPr/>
        </p:nvSpPr>
        <p:spPr>
          <a:xfrm>
            <a:off x="2148521" y="3901111"/>
            <a:ext cx="1976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Saturn is a gas giant and has several rings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8" name="Google Shape;338;p46"/>
          <p:cNvSpPr txBox="1"/>
          <p:nvPr/>
        </p:nvSpPr>
        <p:spPr>
          <a:xfrm>
            <a:off x="3583500" y="1954913"/>
            <a:ext cx="197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rPr>
              <a:t>Climax</a:t>
            </a:r>
            <a:endParaRPr sz="2000">
              <a:solidFill>
                <a:srgbClr val="000000"/>
              </a:solidFill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339" name="Google Shape;339;p46"/>
          <p:cNvSpPr txBox="1"/>
          <p:nvPr/>
        </p:nvSpPr>
        <p:spPr>
          <a:xfrm>
            <a:off x="3583489" y="1383031"/>
            <a:ext cx="1976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Venus is the second planet from the Sun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0" name="Google Shape;340;p46"/>
          <p:cNvSpPr txBox="1"/>
          <p:nvPr/>
        </p:nvSpPr>
        <p:spPr>
          <a:xfrm>
            <a:off x="5018500" y="3404550"/>
            <a:ext cx="197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rPr>
              <a:t>Falling action</a:t>
            </a:r>
            <a:endParaRPr sz="2000">
              <a:solidFill>
                <a:srgbClr val="000000"/>
              </a:solidFill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341" name="Google Shape;341;p46"/>
          <p:cNvSpPr txBox="1"/>
          <p:nvPr/>
        </p:nvSpPr>
        <p:spPr>
          <a:xfrm>
            <a:off x="5018788" y="3901061"/>
            <a:ext cx="1976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Neptune is</a:t>
            </a: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far away from Earth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2" name="Google Shape;342;p46"/>
          <p:cNvSpPr txBox="1"/>
          <p:nvPr/>
        </p:nvSpPr>
        <p:spPr>
          <a:xfrm>
            <a:off x="6453775" y="1954913"/>
            <a:ext cx="197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Oranienbaum"/>
                <a:ea typeface="Oranienbaum"/>
                <a:cs typeface="Oranienbaum"/>
                <a:sym typeface="Oranienbaum"/>
              </a:rPr>
              <a:t>Denouement</a:t>
            </a:r>
            <a:endParaRPr sz="2000">
              <a:solidFill>
                <a:srgbClr val="000000"/>
              </a:solidFill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343" name="Google Shape;343;p46"/>
          <p:cNvSpPr txBox="1"/>
          <p:nvPr/>
        </p:nvSpPr>
        <p:spPr>
          <a:xfrm>
            <a:off x="6453764" y="1383031"/>
            <a:ext cx="19767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Mercury is the smallest planet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44" name="Google Shape;344;p46"/>
          <p:cNvCxnSpPr>
            <a:stCxn id="334" idx="2"/>
            <a:endCxn id="327" idx="0"/>
          </p:cNvCxnSpPr>
          <p:nvPr/>
        </p:nvCxnSpPr>
        <p:spPr>
          <a:xfrm rot="-5400000" flipH="1">
            <a:off x="1577225" y="2651963"/>
            <a:ext cx="249300" cy="600"/>
          </a:xfrm>
          <a:prstGeom prst="bentConnector3">
            <a:avLst>
              <a:gd name="adj1" fmla="val 49972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345" name="Google Shape;345;p46"/>
          <p:cNvCxnSpPr>
            <a:stCxn id="338" idx="2"/>
            <a:endCxn id="329" idx="0"/>
          </p:cNvCxnSpPr>
          <p:nvPr/>
        </p:nvCxnSpPr>
        <p:spPr>
          <a:xfrm rot="-5400000" flipH="1">
            <a:off x="4447500" y="2651963"/>
            <a:ext cx="249300" cy="600"/>
          </a:xfrm>
          <a:prstGeom prst="bentConnector3">
            <a:avLst>
              <a:gd name="adj1" fmla="val 4997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346" name="Google Shape;346;p46"/>
          <p:cNvCxnSpPr>
            <a:stCxn id="342" idx="2"/>
            <a:endCxn id="331" idx="0"/>
          </p:cNvCxnSpPr>
          <p:nvPr/>
        </p:nvCxnSpPr>
        <p:spPr>
          <a:xfrm rot="-5400000" flipH="1">
            <a:off x="7317775" y="2651963"/>
            <a:ext cx="249300" cy="600"/>
          </a:xfrm>
          <a:prstGeom prst="bentConnector3">
            <a:avLst>
              <a:gd name="adj1" fmla="val 49979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347" name="Google Shape;347;p46"/>
          <p:cNvCxnSpPr>
            <a:stCxn id="336" idx="0"/>
            <a:endCxn id="328" idx="2"/>
          </p:cNvCxnSpPr>
          <p:nvPr/>
        </p:nvCxnSpPr>
        <p:spPr>
          <a:xfrm rot="-5400000">
            <a:off x="3022583" y="3290000"/>
            <a:ext cx="228600" cy="600"/>
          </a:xfrm>
          <a:prstGeom prst="bentConnector3">
            <a:avLst>
              <a:gd name="adj1" fmla="val 49979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348" name="Google Shape;348;p46"/>
          <p:cNvCxnSpPr>
            <a:stCxn id="340" idx="0"/>
            <a:endCxn id="330" idx="2"/>
          </p:cNvCxnSpPr>
          <p:nvPr/>
        </p:nvCxnSpPr>
        <p:spPr>
          <a:xfrm rot="-5400000">
            <a:off x="5893000" y="3290100"/>
            <a:ext cx="228300" cy="600"/>
          </a:xfrm>
          <a:prstGeom prst="bentConnector3">
            <a:avLst>
              <a:gd name="adj1" fmla="val 50031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349" name="Google Shape;349;p46"/>
          <p:cNvSpPr/>
          <p:nvPr/>
        </p:nvSpPr>
        <p:spPr>
          <a:xfrm rot="-5400000">
            <a:off x="8163150" y="2588575"/>
            <a:ext cx="1597200" cy="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6"/>
          <p:cNvSpPr txBox="1"/>
          <p:nvPr/>
        </p:nvSpPr>
        <p:spPr>
          <a:xfrm rot="-5400000">
            <a:off x="8173000" y="2487250"/>
            <a:ext cx="1444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Oranienbaum"/>
                <a:ea typeface="Oranienbaum"/>
                <a:cs typeface="Oranienbaum"/>
                <a:sym typeface="Oranienbaum"/>
              </a:rPr>
              <a:t>Literature analysis</a:t>
            </a:r>
            <a:endParaRPr sz="120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351" name="Google Shape;351;p46"/>
          <p:cNvSpPr txBox="1"/>
          <p:nvPr/>
        </p:nvSpPr>
        <p:spPr>
          <a:xfrm rot="-5400000">
            <a:off x="-240650" y="2320950"/>
            <a:ext cx="884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Oranienbaum"/>
                <a:ea typeface="Oranienbaum"/>
                <a:cs typeface="Oranienbaum"/>
                <a:sym typeface="Oranienbaum"/>
              </a:rPr>
              <a:t>9th grade</a:t>
            </a:r>
            <a:endParaRPr sz="1200">
              <a:latin typeface="Oranienbaum"/>
              <a:ea typeface="Oranienbaum"/>
              <a:cs typeface="Oranienbaum"/>
              <a:sym typeface="Oranienbaum"/>
            </a:endParaRPr>
          </a:p>
        </p:txBody>
      </p:sp>
      <p:sp>
        <p:nvSpPr>
          <p:cNvPr id="352" name="Google Shape;352;p46"/>
          <p:cNvSpPr/>
          <p:nvPr/>
        </p:nvSpPr>
        <p:spPr>
          <a:xfrm>
            <a:off x="118000" y="2930400"/>
            <a:ext cx="166800" cy="166800"/>
          </a:xfrm>
          <a:prstGeom prst="star4">
            <a:avLst>
              <a:gd name="adj" fmla="val 12500"/>
            </a:avLst>
          </a:prstGeom>
          <a:solidFill>
            <a:srgbClr val="47C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Picture 2" descr="Aprendizagem inicial da escrita">
            <a:extLst>
              <a:ext uri="{FF2B5EF4-FFF2-40B4-BE49-F238E27FC236}">
                <a16:creationId xmlns:a16="http://schemas.microsoft.com/office/drawing/2014/main" id="{CEAD9771-9B04-4720-A0DF-15C1600F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" y="0"/>
            <a:ext cx="9138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for High School - 9th Grade: Literature Analysis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6B26B"/>
      </a:accent1>
      <a:accent2>
        <a:srgbClr val="FFAB40"/>
      </a:accent2>
      <a:accent3>
        <a:srgbClr val="F9CB9C"/>
      </a:accent3>
      <a:accent4>
        <a:srgbClr val="FFFAF2"/>
      </a:accent4>
      <a:accent5>
        <a:srgbClr val="FCE5CD"/>
      </a:accent5>
      <a:accent6>
        <a:srgbClr val="47C0C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724</Words>
  <Application>Microsoft Office PowerPoint</Application>
  <PresentationFormat>Apresentação na tela (16:9)</PresentationFormat>
  <Paragraphs>116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Frank Ruhl Libre</vt:lpstr>
      <vt:lpstr>Anaheim</vt:lpstr>
      <vt:lpstr>Arial</vt:lpstr>
      <vt:lpstr>Unna</vt:lpstr>
      <vt:lpstr>Oranienbaum</vt:lpstr>
      <vt:lpstr>Nunito</vt:lpstr>
      <vt:lpstr>Wingdings</vt:lpstr>
      <vt:lpstr>Language Arts for High School - 9th Grade: Literature Analysis by Slidesgo</vt:lpstr>
      <vt:lpstr>EDM0693 - Metodologia do Ensino de Língua Portuguesa: Alfabetização e Letramento As Faces do Letramento Escolar</vt:lpstr>
      <vt:lpstr>1. Cultura escrita e cultura letrada</vt:lpstr>
      <vt:lpstr>2. Leitura e escrita</vt:lpstr>
      <vt:lpstr>3. Dimensão individual e social do letramento</vt:lpstr>
      <vt:lpstr>3. Dimensão individual e social do letramento</vt:lpstr>
      <vt:lpstr>4. Letramento e Alfabetização</vt:lpstr>
      <vt:lpstr>Apresentação do PowerPoint</vt:lpstr>
      <vt:lpstr>Apresentação do PowerPoint</vt:lpstr>
      <vt:lpstr>01</vt:lpstr>
      <vt:lpstr>Apresentação do PowerPoint</vt:lpstr>
      <vt:lpstr>ALMANAQUE PARA ALFABETIZAÇÃO E LETRAMENTO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EDM0693 - Metodologia do Ensino de Língua Portuguesa: Alfabetização e Letramento As Faces do Letramento Escolar</dc:title>
  <cp:lastModifiedBy>Eduardo Perioli Júnior</cp:lastModifiedBy>
  <cp:revision>6</cp:revision>
  <dcterms:modified xsi:type="dcterms:W3CDTF">2022-03-30T12:26:30Z</dcterms:modified>
</cp:coreProperties>
</file>