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7" r:id="rId3"/>
    <p:sldId id="268" r:id="rId4"/>
    <p:sldId id="269" r:id="rId5"/>
    <p:sldId id="271" r:id="rId6"/>
    <p:sldId id="272" r:id="rId7"/>
    <p:sldId id="273" r:id="rId8"/>
    <p:sldId id="274" r:id="rId9"/>
    <p:sldId id="275" r:id="rId10"/>
    <p:sldId id="277" r:id="rId11"/>
    <p:sldId id="285" r:id="rId12"/>
    <p:sldId id="286" r:id="rId13"/>
    <p:sldId id="288" r:id="rId14"/>
    <p:sldId id="289" r:id="rId15"/>
    <p:sldId id="291" r:id="rId16"/>
    <p:sldId id="301" r:id="rId17"/>
    <p:sldId id="302" r:id="rId18"/>
    <p:sldId id="306" r:id="rId19"/>
    <p:sldId id="307" r:id="rId20"/>
    <p:sldId id="308" r:id="rId21"/>
    <p:sldId id="309" r:id="rId22"/>
    <p:sldId id="310" r:id="rId23"/>
    <p:sldId id="32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 autoAdjust="0"/>
    <p:restoredTop sz="94274" autoAdjust="0"/>
  </p:normalViewPr>
  <p:slideViewPr>
    <p:cSldViewPr snapToGrid="0">
      <p:cViewPr varScale="1">
        <p:scale>
          <a:sx n="123" d="100"/>
          <a:sy n="123" d="100"/>
        </p:scale>
        <p:origin x="2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3D3A1-EFD6-4AB4-A2AA-C35B60A50201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7A567-014A-45DE-A46A-BE29830A86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30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B8F3ECF-D4AF-489D-BB76-F2D5362BEC4C}" type="slidenum">
              <a:rPr lang="en-US" sz="1200" smtClean="0"/>
              <a:pPr/>
              <a:t>12</a:t>
            </a:fld>
            <a:endParaRPr lang="en-US" sz="1200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3ADFC928-F150-4A93-85AD-D9D7A4AB6DAA}" type="slidenum">
              <a:rPr lang="pt-BR" sz="1200">
                <a:latin typeface="Arial" charset="0"/>
              </a:rPr>
              <a:pPr algn="r" eaLnBrk="1" hangingPunct="1"/>
              <a:t>12</a:t>
            </a:fld>
            <a:endParaRPr lang="pt-BR" sz="1200">
              <a:latin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dirty="0"/>
              <a:t>Ao iniciarmos o processo de análise das sequências obtidas em nossa pesquisa, a primeira pergunta que nos ocorre quanto às análises é “QUAL PROGRAMA BLAST EU DEVO UTILIZAR”. Para realizarmos uma análise que ofereça qualidade á nossa pesquisa, devermos selecionar adequadamente um programa BLAST. A escolha do programa é influenciada por três </a:t>
            </a:r>
            <a:r>
              <a:rPr lang="pt-BR" dirty="0" err="1"/>
              <a:t>factores</a:t>
            </a:r>
            <a:r>
              <a:rPr lang="pt-BR" dirty="0"/>
              <a:t> importantes 1) a natureza da consulta – a escolha do programa depende se a sua sequencia é de nucleotídeos ou de </a:t>
            </a:r>
            <a:r>
              <a:rPr lang="pt-BR" dirty="0" err="1"/>
              <a:t>proteinas</a:t>
            </a:r>
            <a:r>
              <a:rPr lang="pt-BR" dirty="0"/>
              <a:t>, além disso o comprimento da sequencia influencia o algoritmo a ser usado; 2) a finalidade da pesquisa – o que </a:t>
            </a:r>
            <a:r>
              <a:rPr lang="pt-BR" dirty="0" err="1"/>
              <a:t>vc</a:t>
            </a:r>
            <a:r>
              <a:rPr lang="pt-BR" dirty="0"/>
              <a:t> está buscando em suas análises? Comparar suas sequencias contra todo o </a:t>
            </a:r>
            <a:r>
              <a:rPr lang="pt-BR" dirty="0" err="1"/>
              <a:t>database</a:t>
            </a:r>
            <a:r>
              <a:rPr lang="pt-BR" dirty="0"/>
              <a:t>? Alinhar somente duas sequencias? e 3) o banco de dados destina-se como o alvo da busca e da sua disponibilidade. </a:t>
            </a:r>
          </a:p>
          <a:p>
            <a:pPr>
              <a:spcBef>
                <a:spcPct val="0"/>
              </a:spcBef>
            </a:pPr>
            <a:endParaRPr lang="pt-BR" dirty="0"/>
          </a:p>
          <a:p>
            <a:pPr>
              <a:spcBef>
                <a:spcPct val="0"/>
              </a:spcBef>
            </a:pPr>
            <a:r>
              <a:rPr lang="pt-BR" dirty="0"/>
              <a:t>As tabelas a seguir fornecem recomendações sobre como fazer essa seleção. </a:t>
            </a:r>
          </a:p>
          <a:p>
            <a:pPr>
              <a:spcBef>
                <a:spcPct val="0"/>
              </a:spcBef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96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E830B3EE-C843-479E-941D-74E4D23885A0}" type="slidenum">
              <a:rPr lang="en-US" sz="1200" smtClean="0"/>
              <a:pPr/>
              <a:t>17</a:t>
            </a:fld>
            <a:endParaRPr lang="en-US" sz="1200"/>
          </a:p>
        </p:txBody>
      </p:sp>
      <p:sp>
        <p:nvSpPr>
          <p:cNvPr id="8909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i="1" dirty="0"/>
              <a:t>Alinhamento de </a:t>
            </a:r>
            <a:r>
              <a:rPr lang="pt-BR" i="1" dirty="0" err="1"/>
              <a:t>seqüências</a:t>
            </a:r>
            <a:r>
              <a:rPr lang="pt-BR" i="1" dirty="0"/>
              <a:t>. O alinhamento de </a:t>
            </a:r>
            <a:r>
              <a:rPr lang="pt-BR" i="1" dirty="0" err="1"/>
              <a:t>seqüências</a:t>
            </a:r>
            <a:r>
              <a:rPr lang="pt-BR" i="1" dirty="0"/>
              <a:t> de DNA é feito</a:t>
            </a:r>
          </a:p>
          <a:p>
            <a:pPr>
              <a:spcBef>
                <a:spcPct val="0"/>
              </a:spcBef>
            </a:pPr>
            <a:r>
              <a:rPr lang="pt-BR" i="1" dirty="0"/>
              <a:t>através da procura de uma região de similaridade entre duas </a:t>
            </a:r>
            <a:r>
              <a:rPr lang="pt-BR" i="1" dirty="0" err="1"/>
              <a:t>seqüências</a:t>
            </a:r>
            <a:r>
              <a:rPr lang="pt-BR" i="1" dirty="0"/>
              <a:t> utilizando um</a:t>
            </a:r>
          </a:p>
          <a:p>
            <a:pPr>
              <a:spcBef>
                <a:spcPct val="0"/>
              </a:spcBef>
            </a:pPr>
            <a:r>
              <a:rPr lang="pt-BR" dirty="0"/>
              <a:t>© Francisco </a:t>
            </a:r>
            <a:r>
              <a:rPr lang="pt-BR" dirty="0" err="1"/>
              <a:t>Prosdocimi</a:t>
            </a:r>
            <a:r>
              <a:rPr lang="pt-BR" dirty="0"/>
              <a:t>, 2007. Todos os direitos reservados ao autor da obra.</a:t>
            </a:r>
          </a:p>
          <a:p>
            <a:pPr>
              <a:spcBef>
                <a:spcPct val="0"/>
              </a:spcBef>
            </a:pPr>
            <a:r>
              <a:rPr lang="pt-BR" dirty="0"/>
              <a:t>Críticas, sugestões, comentários e apreciações são bem-vindos </a:t>
            </a:r>
            <a:r>
              <a:rPr lang="pt-BR" dirty="0" err="1"/>
              <a:t>franc</a:t>
            </a:r>
            <a:r>
              <a:rPr lang="pt-BR" dirty="0"/>
              <a:t> @ </a:t>
            </a:r>
            <a:r>
              <a:rPr lang="pt-BR" dirty="0" err="1"/>
              <a:t>icb</a:t>
            </a:r>
            <a:r>
              <a:rPr lang="pt-BR" dirty="0"/>
              <a:t> . </a:t>
            </a:r>
            <a:r>
              <a:rPr lang="pt-BR" dirty="0" err="1"/>
              <a:t>ufmg</a:t>
            </a:r>
            <a:r>
              <a:rPr lang="pt-BR" dirty="0"/>
              <a:t> . </a:t>
            </a:r>
            <a:r>
              <a:rPr lang="pt-BR" dirty="0" err="1"/>
              <a:t>br</a:t>
            </a:r>
            <a:endParaRPr lang="pt-BR" dirty="0"/>
          </a:p>
          <a:p>
            <a:pPr>
              <a:spcBef>
                <a:spcPct val="0"/>
              </a:spcBef>
            </a:pPr>
            <a:r>
              <a:rPr lang="pt-BR" dirty="0"/>
              <a:t>20</a:t>
            </a:r>
          </a:p>
          <a:p>
            <a:pPr>
              <a:spcBef>
                <a:spcPct val="0"/>
              </a:spcBef>
            </a:pPr>
            <a:r>
              <a:rPr lang="pt-BR" i="1" dirty="0"/>
              <a:t>algoritmo guloso. Quando essa região é encontrada são dados pontos para</a:t>
            </a:r>
          </a:p>
          <a:p>
            <a:pPr>
              <a:spcBef>
                <a:spcPct val="0"/>
              </a:spcBef>
            </a:pPr>
            <a:r>
              <a:rPr lang="pt-BR" i="1" dirty="0"/>
              <a:t>similaridades (match), diferenças (</a:t>
            </a:r>
            <a:r>
              <a:rPr lang="pt-BR" i="1" dirty="0" err="1"/>
              <a:t>mismatches</a:t>
            </a:r>
            <a:r>
              <a:rPr lang="pt-BR" i="1" dirty="0"/>
              <a:t>), abertura de falhas (gap </a:t>
            </a:r>
            <a:r>
              <a:rPr lang="pt-BR" i="1" dirty="0" err="1"/>
              <a:t>opening</a:t>
            </a:r>
            <a:r>
              <a:rPr lang="pt-BR" i="1" dirty="0"/>
              <a:t>) e</a:t>
            </a:r>
          </a:p>
          <a:p>
            <a:pPr>
              <a:spcBef>
                <a:spcPct val="0"/>
              </a:spcBef>
            </a:pPr>
            <a:r>
              <a:rPr lang="pt-BR" i="1" dirty="0"/>
              <a:t>extensão de falhas (gap </a:t>
            </a:r>
            <a:r>
              <a:rPr lang="pt-BR" i="1" dirty="0" err="1"/>
              <a:t>extension</a:t>
            </a:r>
            <a:r>
              <a:rPr lang="pt-BR" i="1" dirty="0"/>
              <a:t>) que possam ser encontradas no seu alinhamento.</a:t>
            </a:r>
          </a:p>
          <a:p>
            <a:pPr>
              <a:spcBef>
                <a:spcPct val="0"/>
              </a:spcBef>
            </a:pPr>
            <a:r>
              <a:rPr lang="pt-BR" i="1" dirty="0"/>
              <a:t>A somatória dos pontos desse alinhamento é chamado de escore do alinhamento e, no</a:t>
            </a:r>
          </a:p>
          <a:p>
            <a:pPr>
              <a:spcBef>
                <a:spcPct val="0"/>
              </a:spcBef>
            </a:pPr>
            <a:r>
              <a:rPr lang="pt-BR" i="1" dirty="0"/>
              <a:t>exemplo mostrado, o escore do alinhamento é 3. Tais escores são contabilizados tanto</a:t>
            </a:r>
          </a:p>
          <a:p>
            <a:pPr>
              <a:spcBef>
                <a:spcPct val="0"/>
              </a:spcBef>
            </a:pPr>
            <a:r>
              <a:rPr lang="pt-BR" i="1" dirty="0"/>
              <a:t>nos alinhamentos globais quanto locais.</a:t>
            </a:r>
            <a:endParaRPr lang="pt-BR" dirty="0"/>
          </a:p>
        </p:txBody>
      </p:sp>
      <p:sp>
        <p:nvSpPr>
          <p:cNvPr id="8909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08EFDED-0CEA-486E-91DC-78EFD4AEAE93}" type="slidenum">
              <a:rPr lang="pt-BR" sz="1200">
                <a:latin typeface="Calibri" pitchFamily="34" charset="0"/>
              </a:rPr>
              <a:pPr algn="r" eaLnBrk="1" hangingPunct="1"/>
              <a:t>17</a:t>
            </a:fld>
            <a:endParaRPr lang="pt-B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9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0A9EB88-97A2-486E-8906-47B46FE16180}" type="slidenum">
              <a:rPr lang="en-US" sz="1200" smtClean="0"/>
              <a:pPr/>
              <a:t>19</a:t>
            </a:fld>
            <a:endParaRPr lang="en-US" sz="12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43E783F8-A7E0-471B-930B-E30C1DF83BB3}" type="slidenum">
              <a:rPr lang="pt-BR" sz="1200">
                <a:latin typeface="Arial" charset="0"/>
              </a:rPr>
              <a:pPr algn="r" eaLnBrk="1" hangingPunct="1"/>
              <a:t>19</a:t>
            </a:fld>
            <a:endParaRPr lang="pt-BR" sz="1200">
              <a:latin typeface="Arial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dirty="0"/>
              <a:t>OBSERVE EXISTEM OUTROS PARÂMETROS QUE DEVEM SER AVALIADOS MAS PARA O NOSSO OBJETIVO HOJE</a:t>
            </a:r>
            <a:r>
              <a:rPr lang="pt-BR" baseline="0" dirty="0"/>
              <a:t> ESSES SÃO OS PRINCIPAIS.</a:t>
            </a:r>
            <a:endParaRPr lang="pt-BR" dirty="0"/>
          </a:p>
          <a:p>
            <a:pPr>
              <a:spcBef>
                <a:spcPct val="0"/>
              </a:spcBef>
            </a:pPr>
            <a:r>
              <a:rPr lang="pt-BR" dirty="0"/>
              <a:t>Identidade e score não devem ser levados em consideração individualmente. O e-</a:t>
            </a:r>
            <a:r>
              <a:rPr lang="pt-BR" dirty="0" err="1"/>
              <a:t>value</a:t>
            </a:r>
            <a:r>
              <a:rPr lang="pt-BR" dirty="0"/>
              <a:t> é o </a:t>
            </a:r>
            <a:r>
              <a:rPr lang="pt-BR" dirty="0" err="1"/>
              <a:t>paramentro</a:t>
            </a:r>
            <a:r>
              <a:rPr lang="pt-BR" dirty="0"/>
              <a:t> principal, pois é o valor </a:t>
            </a:r>
            <a:r>
              <a:rPr lang="pt-BR" dirty="0" err="1"/>
              <a:t>estatistico</a:t>
            </a:r>
            <a:r>
              <a:rPr lang="pt-BR" dirty="0"/>
              <a:t> da probabilidade de o alinhamento acontecer ao acaso. Assim, quanto menor e-</a:t>
            </a:r>
            <a:r>
              <a:rPr lang="pt-BR" dirty="0" err="1"/>
              <a:t>value</a:t>
            </a:r>
            <a:r>
              <a:rPr lang="pt-BR" dirty="0"/>
              <a:t>, menor é a chance de que o alinhamento tenha ocorrido ao acaso</a:t>
            </a:r>
          </a:p>
        </p:txBody>
      </p:sp>
    </p:spTree>
    <p:extLst>
      <p:ext uri="{BB962C8B-B14F-4D97-AF65-F5344CB8AC3E}">
        <p14:creationId xmlns:p14="http://schemas.microsoft.com/office/powerpoint/2010/main" val="268317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036-B0B7-4213-9411-D18359827485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885-7B27-4B1A-9C11-B5A46F8AF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99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036-B0B7-4213-9411-D18359827485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885-7B27-4B1A-9C11-B5A46F8AF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3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036-B0B7-4213-9411-D18359827485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885-7B27-4B1A-9C11-B5A46F8AF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11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036-B0B7-4213-9411-D18359827485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885-7B27-4B1A-9C11-B5A46F8AF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37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036-B0B7-4213-9411-D18359827485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885-7B27-4B1A-9C11-B5A46F8AF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07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036-B0B7-4213-9411-D18359827485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885-7B27-4B1A-9C11-B5A46F8AF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91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036-B0B7-4213-9411-D18359827485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885-7B27-4B1A-9C11-B5A46F8AF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00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036-B0B7-4213-9411-D18359827485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885-7B27-4B1A-9C11-B5A46F8AF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25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036-B0B7-4213-9411-D18359827485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885-7B27-4B1A-9C11-B5A46F8AF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71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036-B0B7-4213-9411-D18359827485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885-7B27-4B1A-9C11-B5A46F8AF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71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036-B0B7-4213-9411-D18359827485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8885-7B27-4B1A-9C11-B5A46F8AF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60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92036-B0B7-4213-9411-D18359827485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8885-7B27-4B1A-9C11-B5A46F8AF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92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Tools/msa/clustalw2/" TargetMode="External"/><Relationship Id="rId2" Type="http://schemas.openxmlformats.org/officeDocument/2006/relationships/hyperlink" Target="http://blast.ncbi.nlm.nih.gov/Blast.cgi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440464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" name="Freeform: Shape 9">
            <a:extLst>
              <a:ext uri="{FF2B5EF4-FFF2-40B4-BE49-F238E27FC236}">
                <a16:creationId xmlns:a16="http://schemas.microsoft.com/office/drawing/2014/main" id="{04DC2037-48A0-4F22-B9D4-8EAEBC780A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2290" y="4682920"/>
            <a:ext cx="3392097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107" y="4682920"/>
            <a:ext cx="4443893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3379" y="0"/>
            <a:ext cx="532062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5335901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05A7CA79-76D3-44C7-AE78-D10FEA5E62E1}"/>
              </a:ext>
            </a:extLst>
          </p:cNvPr>
          <p:cNvSpPr txBox="1">
            <a:spLocks/>
          </p:cNvSpPr>
          <p:nvPr/>
        </p:nvSpPr>
        <p:spPr>
          <a:xfrm>
            <a:off x="1537827" y="2964447"/>
            <a:ext cx="5941381" cy="9563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dirty="0"/>
              <a:t>Explorando Genomas</a:t>
            </a:r>
          </a:p>
        </p:txBody>
      </p:sp>
      <p:sp>
        <p:nvSpPr>
          <p:cNvPr id="17" name="Subtítulo 4">
            <a:extLst>
              <a:ext uri="{FF2B5EF4-FFF2-40B4-BE49-F238E27FC236}">
                <a16:creationId xmlns:a16="http://schemas.microsoft.com/office/drawing/2014/main" id="{33DE8E46-B92D-40A0-AD5E-945F11CBF8BC}"/>
              </a:ext>
            </a:extLst>
          </p:cNvPr>
          <p:cNvSpPr txBox="1">
            <a:spLocks/>
          </p:cNvSpPr>
          <p:nvPr/>
        </p:nvSpPr>
        <p:spPr>
          <a:xfrm>
            <a:off x="3020291" y="4100945"/>
            <a:ext cx="4835235" cy="87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700" dirty="0"/>
              <a:t>Doutorando em Genética: Thiago Depintor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396335"/>
            <a:ext cx="1314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RCB0300</a:t>
            </a:r>
          </a:p>
        </p:txBody>
      </p:sp>
    </p:spTree>
    <p:extLst>
      <p:ext uri="{BB962C8B-B14F-4D97-AF65-F5344CB8AC3E}">
        <p14:creationId xmlns:p14="http://schemas.microsoft.com/office/powerpoint/2010/main" val="157819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C80CAC9-8D61-4936-B22B-7EBDD1B33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33375"/>
            <a:ext cx="87630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pt-BR" altLang="pt-BR" sz="2400" b="1" dirty="0">
                <a:cs typeface="Tahoma" panose="020B0604030504040204" pitchFamily="34" charset="0"/>
              </a:rPr>
              <a:t>COMO AS SEQUÊNCIAS SÃO IDENTIFICADAS ?</a:t>
            </a:r>
          </a:p>
          <a:p>
            <a:pPr>
              <a:lnSpc>
                <a:spcPct val="135000"/>
              </a:lnSpc>
              <a:defRPr/>
            </a:pPr>
            <a:r>
              <a:rPr lang="pt-BR" altLang="pt-BR" sz="1600" dirty="0"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35000"/>
              </a:lnSpc>
              <a:defRPr/>
            </a:pPr>
            <a:endParaRPr lang="pt-BR" altLang="pt-BR" sz="1400" dirty="0"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</p:txBody>
      </p:sp>
      <p:pic>
        <p:nvPicPr>
          <p:cNvPr id="10243" name="Imagem 1">
            <a:extLst>
              <a:ext uri="{FF2B5EF4-FFF2-40B4-BE49-F238E27FC236}">
                <a16:creationId xmlns:a16="http://schemas.microsoft.com/office/drawing/2014/main" id="{E6FB8FAE-170A-4FA1-98F6-3038B3B4E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40594"/>
            <a:ext cx="8763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00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55875" y="1724025"/>
            <a:ext cx="6192838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pt-BR" sz="2800" b="1" dirty="0">
                <a:latin typeface="Tahoma" pitchFamily="34" charset="0"/>
                <a:cs typeface="Tahoma" pitchFamily="34" charset="0"/>
              </a:rPr>
              <a:t>ALINHAMENTOS DE SEQUÊNCIAS</a:t>
            </a:r>
          </a:p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pt-BR" sz="2800" b="1" dirty="0">
                <a:latin typeface="Tahoma" pitchFamily="34" charset="0"/>
                <a:cs typeface="Tahoma" pitchFamily="34" charset="0"/>
              </a:rPr>
              <a:t>+</a:t>
            </a:r>
          </a:p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pt-BR" sz="2800" b="1" dirty="0">
                <a:latin typeface="Tahoma" pitchFamily="34" charset="0"/>
                <a:cs typeface="Tahoma" pitchFamily="34" charset="0"/>
              </a:rPr>
              <a:t>INTRODUÇÃO AO BLAST  </a:t>
            </a:r>
          </a:p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i="1" dirty="0">
                <a:latin typeface="Tahoma" pitchFamily="34" charset="0"/>
                <a:cs typeface="Tahoma" pitchFamily="34" charset="0"/>
              </a:rPr>
              <a:t>Basic Local Alignment Search Tool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</a:t>
            </a:r>
          </a:p>
          <a:p>
            <a:pPr algn="ctr">
              <a:lnSpc>
                <a:spcPct val="135000"/>
              </a:lnSpc>
              <a:spcBef>
                <a:spcPct val="50000"/>
              </a:spcBef>
            </a:pPr>
            <a:endParaRPr lang="pt-BR" sz="2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2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7463"/>
            <a:ext cx="2232025" cy="697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45232" y="2204864"/>
            <a:ext cx="5122912" cy="259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ts val="1800"/>
              </a:spcBef>
              <a:spcAft>
                <a:spcPct val="30000"/>
              </a:spcAft>
              <a:buClr>
                <a:srgbClr val="4D4D4D"/>
              </a:buClr>
              <a:buFont typeface="Wingdings" pitchFamily="2" charset="2"/>
              <a:buChar char="ü"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Comparação </a:t>
            </a:r>
            <a:r>
              <a:rPr lang="pt-BR" dirty="0">
                <a:latin typeface="Tahoma" pitchFamily="34" charset="0"/>
                <a:cs typeface="Tahoma" pitchFamily="34" charset="0"/>
              </a:rPr>
              <a:t>de duas ou mais sequências (de nucleotídeos ou aminoácidos) de forma a observar o nível de </a:t>
            </a:r>
            <a:r>
              <a:rPr lang="pt-BR" b="1" dirty="0">
                <a:latin typeface="Tahoma" pitchFamily="34" charset="0"/>
                <a:cs typeface="Tahoma" pitchFamily="34" charset="0"/>
              </a:rPr>
              <a:t>similaridade entre elas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1800"/>
              </a:spcBef>
              <a:spcAft>
                <a:spcPct val="30000"/>
              </a:spcAft>
              <a:buClr>
                <a:srgbClr val="4D4D4D"/>
              </a:buClr>
            </a:pPr>
            <a:endParaRPr lang="pt-BR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79388" y="557808"/>
            <a:ext cx="8702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pt-BR" sz="35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EM QUE CONSISTE O </a:t>
            </a:r>
          </a:p>
          <a:p>
            <a:pPr algn="ctr" eaLnBrk="1" hangingPunct="1"/>
            <a:r>
              <a:rPr lang="pt-BR" sz="35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ALINHAMENTO</a:t>
            </a:r>
          </a:p>
        </p:txBody>
      </p:sp>
      <p:pic>
        <p:nvPicPr>
          <p:cNvPr id="5" name="Picture 6" descr="https://encrypted-tbn3.gstatic.com/images?q=tbn:ANd9GcQHXBBA2xfm8_ZXprpzulQrE29Sz-fz2hkFPs0ydqo83lDW_iwd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929828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4"/>
          <p:cNvSpPr txBox="1"/>
          <p:nvPr/>
        </p:nvSpPr>
        <p:spPr>
          <a:xfrm>
            <a:off x="7164288" y="44624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pt-BR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33821" y="269776"/>
            <a:ext cx="8702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pt-BR" sz="35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PRA QUÊ</a:t>
            </a:r>
          </a:p>
          <a:p>
            <a:pPr algn="ctr" eaLnBrk="1" hangingPunct="1"/>
            <a:endParaRPr lang="pt-BR" sz="23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pt-BR" sz="23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COM QUE FINALIDADE DEVEMOS ALINHAR</a:t>
            </a:r>
          </a:p>
        </p:txBody>
      </p:sp>
      <p:pic>
        <p:nvPicPr>
          <p:cNvPr id="3" name="Picture 6" descr="https://encrypted-tbn3.gstatic.com/images?q=tbn:ANd9GcQHXBBA2xfm8_ZXprpzulQrE29Sz-fz2hkFPs0ydqo83lDW_iwd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24" y="4005064"/>
            <a:ext cx="2929828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4"/>
          <p:cNvSpPr txBox="1"/>
          <p:nvPr/>
        </p:nvSpPr>
        <p:spPr>
          <a:xfrm>
            <a:off x="7092280" y="1700808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pt-BR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2272" y="1556792"/>
            <a:ext cx="685800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buFont typeface="Wingdings" pitchFamily="2" charset="2"/>
              <a:buChar char="ü"/>
            </a:pPr>
            <a:r>
              <a:rPr lang="pt-BR" sz="1800" dirty="0">
                <a:latin typeface="Tahoma" pitchFamily="34" charset="0"/>
                <a:cs typeface="Tahoma" pitchFamily="34" charset="0"/>
              </a:rPr>
              <a:t>BUSCA DE INFORMAÇÃO EM </a:t>
            </a:r>
            <a:r>
              <a:rPr lang="pt-BR" sz="1800" i="1" dirty="0" err="1">
                <a:latin typeface="Tahoma" pitchFamily="34" charset="0"/>
                <a:cs typeface="Tahoma" pitchFamily="34" charset="0"/>
              </a:rPr>
              <a:t>BDs</a:t>
            </a:r>
            <a:endParaRPr lang="pt-BR" sz="1800" i="1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40000"/>
              </a:lnSpc>
            </a:pPr>
            <a:endParaRPr lang="pt-BR" sz="18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40000"/>
              </a:lnSpc>
              <a:buFont typeface="Wingdings" pitchFamily="2" charset="2"/>
              <a:buChar char="ü"/>
            </a:pPr>
            <a:r>
              <a:rPr lang="pt-BR" sz="1800" dirty="0">
                <a:latin typeface="Tahoma" pitchFamily="34" charset="0"/>
                <a:cs typeface="Tahoma" pitchFamily="34" charset="0"/>
              </a:rPr>
              <a:t>IDENTIFICAR GENES E PROTEÍNAS </a:t>
            </a:r>
          </a:p>
          <a:p>
            <a:pPr algn="just">
              <a:lnSpc>
                <a:spcPct val="140000"/>
              </a:lnSpc>
              <a:buFont typeface="Wingdings" pitchFamily="2" charset="2"/>
              <a:buChar char="ü"/>
            </a:pPr>
            <a:endParaRPr lang="pt-BR" sz="18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40000"/>
              </a:lnSpc>
              <a:buFont typeface="Wingdings" pitchFamily="2" charset="2"/>
              <a:buChar char="ü"/>
            </a:pPr>
            <a:r>
              <a:rPr lang="pt-BR" sz="1800" dirty="0">
                <a:latin typeface="Tahoma" pitchFamily="34" charset="0"/>
                <a:cs typeface="Tahoma" pitchFamily="34" charset="0"/>
              </a:rPr>
              <a:t>COMPARAR GENOMAS DE ORGANISMOS PROXIMAMENTE RELACIONADOS</a:t>
            </a:r>
          </a:p>
          <a:p>
            <a:pPr algn="just">
              <a:lnSpc>
                <a:spcPct val="140000"/>
              </a:lnSpc>
              <a:buFont typeface="Wingdings" pitchFamily="2" charset="2"/>
              <a:buChar char="ü"/>
            </a:pPr>
            <a:endParaRPr lang="pt-BR" sz="18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40000"/>
              </a:lnSpc>
              <a:buFont typeface="Wingdings" pitchFamily="2" charset="2"/>
              <a:buChar char="ü"/>
            </a:pPr>
            <a:r>
              <a:rPr lang="pt-BR" sz="1800" dirty="0">
                <a:latin typeface="Tahoma" pitchFamily="34" charset="0"/>
                <a:cs typeface="Tahoma" pitchFamily="34" charset="0"/>
              </a:rPr>
              <a:t>MAPEAR SEQUÊNCIAS EXPRESSAS DENTRO DE UM GENOMA  PARA IDENTIFICAR GENES </a:t>
            </a:r>
          </a:p>
          <a:p>
            <a:pPr algn="just">
              <a:lnSpc>
                <a:spcPct val="140000"/>
              </a:lnSpc>
              <a:buFont typeface="Wingdings" pitchFamily="2" charset="2"/>
              <a:buChar char="ü"/>
            </a:pPr>
            <a:endParaRPr lang="pt-BR" sz="18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40000"/>
              </a:lnSpc>
              <a:buFont typeface="Wingdings" pitchFamily="2" charset="2"/>
              <a:buChar char="ü"/>
            </a:pPr>
            <a:r>
              <a:rPr lang="pt-BR" sz="1800" dirty="0">
                <a:latin typeface="Tahoma" pitchFamily="34" charset="0"/>
                <a:cs typeface="Tahoma" pitchFamily="34" charset="0"/>
              </a:rPr>
              <a:t>MONTAR GENOMAS, </a:t>
            </a:r>
            <a:r>
              <a:rPr lang="pt-BR" sz="1800" i="1" dirty="0">
                <a:latin typeface="Tahoma" pitchFamily="34" charset="0"/>
                <a:cs typeface="Tahoma" pitchFamily="34" charset="0"/>
              </a:rPr>
              <a:t>CONTIGS</a:t>
            </a:r>
          </a:p>
          <a:p>
            <a:pPr algn="just">
              <a:lnSpc>
                <a:spcPct val="140000"/>
              </a:lnSpc>
            </a:pPr>
            <a:endParaRPr lang="pt-BR" sz="18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40000"/>
              </a:lnSpc>
              <a:buFont typeface="Wingdings" pitchFamily="2" charset="2"/>
              <a:buChar char="ü"/>
            </a:pPr>
            <a:r>
              <a:rPr lang="pt-BR" sz="1800" dirty="0">
                <a:latin typeface="Tahoma" pitchFamily="34" charset="0"/>
                <a:cs typeface="Tahoma" pitchFamily="34" charset="0"/>
              </a:rPr>
              <a:t>DAR SENTIDO BIOLÓGICO AS SEQUÊNCIAS</a:t>
            </a:r>
          </a:p>
        </p:txBody>
      </p:sp>
    </p:spTree>
    <p:extLst>
      <p:ext uri="{BB962C8B-B14F-4D97-AF65-F5344CB8AC3E}">
        <p14:creationId xmlns:p14="http://schemas.microsoft.com/office/powerpoint/2010/main" val="381045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Text Box 2"/>
          <p:cNvSpPr txBox="1">
            <a:spLocks noChangeArrowheads="1"/>
          </p:cNvSpPr>
          <p:nvPr/>
        </p:nvSpPr>
        <p:spPr bwMode="auto">
          <a:xfrm>
            <a:off x="0" y="44624"/>
            <a:ext cx="8964613" cy="12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ALGORÍTMOS USADOS EM ALINHAMENTO DE SEQUÊNCIAS.</a:t>
            </a:r>
          </a:p>
        </p:txBody>
      </p:sp>
      <p:sp>
        <p:nvSpPr>
          <p:cNvPr id="472067" name="AutoShape 3"/>
          <p:cNvSpPr>
            <a:spLocks noChangeArrowheads="1"/>
          </p:cNvSpPr>
          <p:nvPr/>
        </p:nvSpPr>
        <p:spPr bwMode="auto">
          <a:xfrm>
            <a:off x="4050506" y="2060848"/>
            <a:ext cx="8636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79512" y="2636912"/>
            <a:ext cx="8856984" cy="325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ct val="30000"/>
              </a:spcAft>
              <a:buClr>
                <a:srgbClr val="4D4D4D"/>
              </a:buClr>
              <a:buFont typeface="Wingdings" pitchFamily="2" charset="2"/>
              <a:buNone/>
            </a:pPr>
            <a:r>
              <a:rPr lang="pt-BR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BLAST </a:t>
            </a:r>
            <a:r>
              <a:rPr lang="pt-BR" b="1" dirty="0">
                <a:latin typeface="Tahoma" pitchFamily="34" charset="0"/>
                <a:cs typeface="Tahoma" pitchFamily="34" charset="0"/>
              </a:rPr>
              <a:t>(NCBI, </a:t>
            </a:r>
            <a:r>
              <a:rPr lang="pt-BR" b="1" dirty="0" err="1">
                <a:latin typeface="Tahoma" pitchFamily="34" charset="0"/>
                <a:cs typeface="Tahoma" pitchFamily="34" charset="0"/>
              </a:rPr>
              <a:t>GenBank</a:t>
            </a:r>
            <a:r>
              <a:rPr lang="pt-BR" b="1" dirty="0">
                <a:latin typeface="Tahoma" pitchFamily="34" charset="0"/>
                <a:cs typeface="Tahoma" pitchFamily="34" charset="0"/>
              </a:rPr>
              <a:t>)</a:t>
            </a:r>
            <a:r>
              <a:rPr lang="pt-BR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>
                <a:latin typeface="Tahoma" pitchFamily="34" charset="0"/>
                <a:cs typeface="Tahoma" pitchFamily="34" charset="0"/>
                <a:hlinkClick r:id="rId2"/>
              </a:rPr>
              <a:t>http://blast.ncbi.nlm.nih.gov/Blast.cgi</a:t>
            </a:r>
            <a:endParaRPr lang="pt-BR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4D4D4D"/>
              </a:buClr>
              <a:buFont typeface="Arial" charset="0"/>
              <a:buNone/>
            </a:pPr>
            <a:endParaRPr lang="pt-BR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Clr>
                <a:srgbClr val="4D4D4D"/>
              </a:buClr>
              <a:buFont typeface="Arial" charset="0"/>
              <a:buNone/>
            </a:pPr>
            <a:r>
              <a:rPr lang="pt-BR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CLUSTALW </a:t>
            </a:r>
            <a:r>
              <a:rPr lang="pt-BR" b="1" dirty="0">
                <a:latin typeface="Tahoma" pitchFamily="34" charset="0"/>
                <a:cs typeface="Tahoma" pitchFamily="34" charset="0"/>
              </a:rPr>
              <a:t>(EBI, </a:t>
            </a:r>
            <a:r>
              <a:rPr lang="pt-BR" b="1" dirty="0" err="1">
                <a:latin typeface="Tahoma" pitchFamily="34" charset="0"/>
                <a:cs typeface="Tahoma" pitchFamily="34" charset="0"/>
              </a:rPr>
              <a:t>Embl</a:t>
            </a:r>
            <a:r>
              <a:rPr lang="pt-BR" b="1" dirty="0">
                <a:latin typeface="Tahoma" pitchFamily="34" charset="0"/>
                <a:cs typeface="Tahoma" pitchFamily="34" charset="0"/>
              </a:rPr>
              <a:t>) </a:t>
            </a:r>
            <a:r>
              <a:rPr lang="pt-BR" dirty="0">
                <a:latin typeface="Tahoma" pitchFamily="34" charset="0"/>
                <a:cs typeface="Tahoma" pitchFamily="34" charset="0"/>
                <a:hlinkClick r:id="rId3"/>
              </a:rPr>
              <a:t>http://www.ebi.ac.uk/Tools/msa/clustalw2/</a:t>
            </a:r>
            <a:endParaRPr lang="pt-BR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ct val="30000"/>
              </a:spcAft>
              <a:buClr>
                <a:srgbClr val="4D4D4D"/>
              </a:buClr>
              <a:buFont typeface="Wingdings" pitchFamily="2" charset="2"/>
              <a:buChar char="ü"/>
            </a:pPr>
            <a:r>
              <a:rPr lang="pt-BR" dirty="0">
                <a:latin typeface="Tahoma" pitchFamily="34" charset="0"/>
                <a:cs typeface="Tahoma" pitchFamily="34" charset="0"/>
              </a:rPr>
              <a:t>MULTALIN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ct val="30000"/>
              </a:spcAft>
              <a:buClr>
                <a:srgbClr val="4D4D4D"/>
              </a:buClr>
              <a:buFont typeface="Wingdings" pitchFamily="2" charset="2"/>
              <a:buChar char="ü"/>
            </a:pPr>
            <a:r>
              <a:rPr lang="pt-BR" dirty="0">
                <a:latin typeface="Tahoma" pitchFamily="34" charset="0"/>
                <a:cs typeface="Tahoma" pitchFamily="34" charset="0"/>
              </a:rPr>
              <a:t>FASTA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ct val="30000"/>
              </a:spcAft>
              <a:buClr>
                <a:srgbClr val="4D4D4D"/>
              </a:buClr>
              <a:buFont typeface="Wingdings" pitchFamily="2" charset="2"/>
              <a:buChar char="ü"/>
            </a:pPr>
            <a:r>
              <a:rPr lang="pt-BR" dirty="0">
                <a:latin typeface="Tahoma" pitchFamily="34" charset="0"/>
                <a:cs typeface="Tahoma" pitchFamily="34" charset="0"/>
              </a:rPr>
              <a:t>CAP3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ct val="30000"/>
              </a:spcAft>
              <a:buClr>
                <a:srgbClr val="4D4D4D"/>
              </a:buClr>
              <a:buFont typeface="Wingdings" pitchFamily="2" charset="2"/>
              <a:buChar char="ü"/>
            </a:pPr>
            <a:r>
              <a:rPr lang="pt-BR" dirty="0">
                <a:latin typeface="Tahoma" pitchFamily="34" charset="0"/>
                <a:cs typeface="Tahoma" pitchFamily="34" charset="0"/>
              </a:rPr>
              <a:t>PHRAP</a:t>
            </a:r>
          </a:p>
        </p:txBody>
      </p:sp>
    </p:spTree>
    <p:extLst>
      <p:ext uri="{BB962C8B-B14F-4D97-AF65-F5344CB8AC3E}">
        <p14:creationId xmlns:p14="http://schemas.microsoft.com/office/powerpoint/2010/main" val="39849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95288" y="193964"/>
            <a:ext cx="8424862" cy="149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pt-BR" sz="4300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4300" b="1" dirty="0">
                <a:solidFill>
                  <a:schemeClr val="accent1"/>
                </a:solidFill>
                <a:latin typeface="Calibri" pitchFamily="34" charset="0"/>
              </a:rPr>
              <a:t>CLASSIFICAÇÃO DO ALINHAMENTO</a:t>
            </a:r>
          </a:p>
          <a:p>
            <a:pPr algn="ctr" eaLnBrk="1" hangingPunct="1"/>
            <a:endParaRPr lang="pt-BR" sz="43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27088" y="1844824"/>
            <a:ext cx="7058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sz="2800" b="1" dirty="0">
                <a:latin typeface="Tahoma" pitchFamily="34" charset="0"/>
                <a:cs typeface="Tahoma" pitchFamily="34" charset="0"/>
              </a:rPr>
              <a:t> Global </a:t>
            </a:r>
            <a:r>
              <a:rPr lang="pt-BR" sz="2400" dirty="0">
                <a:latin typeface="Tahoma" pitchFamily="34" charset="0"/>
                <a:cs typeface="Tahoma" pitchFamily="34" charset="0"/>
              </a:rPr>
              <a:t>ou</a:t>
            </a:r>
            <a:r>
              <a:rPr lang="pt-BR" sz="2800" b="1" dirty="0">
                <a:latin typeface="Tahoma" pitchFamily="34" charset="0"/>
                <a:cs typeface="Tahoma" pitchFamily="34" charset="0"/>
              </a:rPr>
              <a:t> Local </a:t>
            </a:r>
            <a:r>
              <a:rPr lang="pt-BR" sz="2400" dirty="0">
                <a:latin typeface="Tahoma" pitchFamily="34" charset="0"/>
                <a:cs typeface="Tahoma" pitchFamily="34" charset="0"/>
              </a:rPr>
              <a:t>(Tipo)</a:t>
            </a:r>
          </a:p>
        </p:txBody>
      </p:sp>
      <p:sp>
        <p:nvSpPr>
          <p:cNvPr id="2" name="Retângulo 1"/>
          <p:cNvSpPr/>
          <p:nvPr/>
        </p:nvSpPr>
        <p:spPr>
          <a:xfrm>
            <a:off x="827584" y="2956882"/>
            <a:ext cx="6012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1" dirty="0">
                <a:latin typeface="Tahoma" pitchFamily="34" charset="0"/>
                <a:cs typeface="Tahoma" pitchFamily="34" charset="0"/>
              </a:rPr>
              <a:t>Ótimo </a:t>
            </a:r>
            <a:r>
              <a:rPr lang="pt-BR" sz="2400" dirty="0">
                <a:latin typeface="Tahoma" pitchFamily="34" charset="0"/>
                <a:cs typeface="Tahoma" pitchFamily="34" charset="0"/>
              </a:rPr>
              <a:t>ou</a:t>
            </a:r>
            <a:r>
              <a:rPr lang="pt-BR" sz="2800" b="1" dirty="0">
                <a:latin typeface="Tahoma" pitchFamily="34" charset="0"/>
                <a:cs typeface="Tahoma" pitchFamily="34" charset="0"/>
              </a:rPr>
              <a:t> Heurístico </a:t>
            </a:r>
            <a:r>
              <a:rPr lang="pt-BR" sz="2400" dirty="0">
                <a:latin typeface="Tahoma" pitchFamily="34" charset="0"/>
                <a:cs typeface="Tahoma" pitchFamily="34" charset="0"/>
              </a:rPr>
              <a:t>(Precisão)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71600" y="4005064"/>
            <a:ext cx="5168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800" b="1" dirty="0">
                <a:latin typeface="Tahoma" pitchFamily="34" charset="0"/>
                <a:cs typeface="Tahoma" pitchFamily="34" charset="0"/>
              </a:rPr>
              <a:t>Simples </a:t>
            </a:r>
            <a:r>
              <a:rPr lang="pt-BR" sz="2400" dirty="0">
                <a:latin typeface="Tahoma" pitchFamily="34" charset="0"/>
                <a:cs typeface="Tahoma" pitchFamily="34" charset="0"/>
              </a:rPr>
              <a:t>ou</a:t>
            </a:r>
            <a:r>
              <a:rPr lang="pt-BR" sz="2800" b="1" dirty="0">
                <a:latin typeface="Tahoma" pitchFamily="34" charset="0"/>
                <a:cs typeface="Tahoma" pitchFamily="34" charset="0"/>
              </a:rPr>
              <a:t> Múltiplo </a:t>
            </a:r>
            <a:r>
              <a:rPr lang="pt-BR" sz="2400" dirty="0">
                <a:latin typeface="Tahoma" pitchFamily="34" charset="0"/>
                <a:cs typeface="Tahoma" pitchFamily="34" charset="0"/>
              </a:rPr>
              <a:t>(Número</a:t>
            </a:r>
            <a:r>
              <a:rPr lang="pt-BR" sz="1800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9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0785" y="2213992"/>
            <a:ext cx="62212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COMO SABER SE UM ALINHAMENTO PRODUZ UM RESULTADO SATISFATÓRIO</a:t>
            </a:r>
            <a:endParaRPr lang="en-US" sz="2800" b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6" descr="https://encrypted-tbn3.gstatic.com/images?q=tbn:ANd9GcQHXBBA2xfm8_ZXprpzulQrE29Sz-fz2hkFPs0ydqo83lDW_iwd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76" y="3356992"/>
            <a:ext cx="2929828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4"/>
          <p:cNvSpPr txBox="1"/>
          <p:nvPr/>
        </p:nvSpPr>
        <p:spPr>
          <a:xfrm>
            <a:off x="7479786" y="1124744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6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pt-BR" sz="20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9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alinhamento_br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702468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557808"/>
            <a:ext cx="8424863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4100" dirty="0">
                <a:latin typeface="Tahoma" pitchFamily="34" charset="0"/>
                <a:ea typeface="Tahoma" pitchFamily="34" charset="0"/>
                <a:cs typeface="Tahoma" pitchFamily="34" charset="0"/>
              </a:rPr>
              <a:t>Elementos de um alinhamento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777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539552" y="548680"/>
            <a:ext cx="2592288" cy="100811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600" y="80709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 VALUE</a:t>
            </a:r>
          </a:p>
        </p:txBody>
      </p:sp>
      <p:sp>
        <p:nvSpPr>
          <p:cNvPr id="6" name="Seta para baixo 5"/>
          <p:cNvSpPr/>
          <p:nvPr/>
        </p:nvSpPr>
        <p:spPr bwMode="auto">
          <a:xfrm>
            <a:off x="1547664" y="1700808"/>
            <a:ext cx="468000" cy="684000"/>
          </a:xfrm>
          <a:prstGeom prst="downArrow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539552" y="2582312"/>
            <a:ext cx="2592288" cy="94498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Estima a probabilidade do alinhamento ser ao acaso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706413" y="3861048"/>
            <a:ext cx="2073780" cy="2532218"/>
            <a:chOff x="1706413" y="3861048"/>
            <a:chExt cx="2073780" cy="2532218"/>
          </a:xfrm>
        </p:grpSpPr>
        <p:sp>
          <p:nvSpPr>
            <p:cNvPr id="9" name="Seta para baixo 8"/>
            <p:cNvSpPr/>
            <p:nvPr/>
          </p:nvSpPr>
          <p:spPr bwMode="auto">
            <a:xfrm>
              <a:off x="2159760" y="3861048"/>
              <a:ext cx="252000" cy="1656184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706413" y="5746935"/>
              <a:ext cx="2073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Quanto menor o valor de </a:t>
              </a:r>
              <a:r>
                <a:rPr lang="pt-BR" b="1" dirty="0">
                  <a:solidFill>
                    <a:srgbClr val="7030A0"/>
                  </a:solidFill>
                </a:rPr>
                <a:t>E-VALUE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743304" y="3761839"/>
            <a:ext cx="2188736" cy="1656184"/>
            <a:chOff x="2743304" y="3761839"/>
            <a:chExt cx="2188736" cy="1656184"/>
          </a:xfrm>
        </p:grpSpPr>
        <p:sp>
          <p:nvSpPr>
            <p:cNvPr id="12" name="Seta para baixo 11"/>
            <p:cNvSpPr/>
            <p:nvPr/>
          </p:nvSpPr>
          <p:spPr bwMode="auto">
            <a:xfrm rot="10800000">
              <a:off x="2743304" y="3761839"/>
              <a:ext cx="252000" cy="1656184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005839" y="4077072"/>
              <a:ext cx="19262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Maior o significado biológico do alinhamento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148064" y="620688"/>
            <a:ext cx="2664296" cy="3456384"/>
            <a:chOff x="5148064" y="620688"/>
            <a:chExt cx="2664296" cy="2990969"/>
          </a:xfrm>
        </p:grpSpPr>
        <p:sp>
          <p:nvSpPr>
            <p:cNvPr id="18" name="Retângulo 17"/>
            <p:cNvSpPr/>
            <p:nvPr/>
          </p:nvSpPr>
          <p:spPr bwMode="auto">
            <a:xfrm>
              <a:off x="5148064" y="620688"/>
              <a:ext cx="2592288" cy="1008112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IDENTIDADE</a:t>
              </a:r>
            </a:p>
          </p:txBody>
        </p:sp>
        <p:sp>
          <p:nvSpPr>
            <p:cNvPr id="20" name="Seta para baixo 19"/>
            <p:cNvSpPr/>
            <p:nvPr/>
          </p:nvSpPr>
          <p:spPr bwMode="auto">
            <a:xfrm>
              <a:off x="6228184" y="1700808"/>
              <a:ext cx="468000" cy="684000"/>
            </a:xfrm>
            <a:prstGeom prst="downArrow">
              <a:avLst/>
            </a:prstGeom>
            <a:solidFill>
              <a:srgbClr val="7030A0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Retângulo 21"/>
            <p:cNvSpPr/>
            <p:nvPr/>
          </p:nvSpPr>
          <p:spPr bwMode="auto">
            <a:xfrm>
              <a:off x="5220072" y="2564904"/>
              <a:ext cx="2592288" cy="104675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pt-BR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Mede a relação entre o número de </a:t>
              </a:r>
              <a:r>
                <a:rPr lang="pt-BR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MATCHES</a:t>
              </a:r>
              <a:r>
                <a:rPr lang="pt-BR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em relação ao tamanho do alinhamento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8"/>
          <p:cNvSpPr txBox="1">
            <a:spLocks noChangeArrowheads="1"/>
          </p:cNvSpPr>
          <p:nvPr/>
        </p:nvSpPr>
        <p:spPr bwMode="auto">
          <a:xfrm>
            <a:off x="1115616" y="980728"/>
            <a:ext cx="43924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250000"/>
              </a:lnSpc>
            </a:pPr>
            <a:endParaRPr lang="pt-BR" sz="2400" dirty="0">
              <a:latin typeface="+mj-lt"/>
            </a:endParaRPr>
          </a:p>
          <a:p>
            <a:pPr eaLnBrk="1" hangingPunct="1">
              <a:lnSpc>
                <a:spcPct val="250000"/>
              </a:lnSpc>
              <a:buFontTx/>
              <a:buAutoNum type="arabicPeriod"/>
            </a:pPr>
            <a:r>
              <a:rPr 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Score</a:t>
            </a:r>
          </a:p>
          <a:p>
            <a:pPr eaLnBrk="1" hangingPunct="1">
              <a:lnSpc>
                <a:spcPct val="250000"/>
              </a:lnSpc>
              <a:buFontTx/>
              <a:buAutoNum type="arabicPeriod"/>
            </a:pPr>
            <a:r>
              <a:rPr 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E-</a:t>
            </a:r>
            <a:r>
              <a:rPr lang="pt-BR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value</a:t>
            </a:r>
            <a:endParaRPr lang="pt-B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250000"/>
              </a:lnSpc>
              <a:buFontTx/>
              <a:buAutoNum type="arabicPeriod"/>
            </a:pPr>
            <a:r>
              <a:rPr lang="pt-BR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IDENTIDADE</a:t>
            </a:r>
          </a:p>
          <a:p>
            <a:pPr marL="0" indent="0" eaLnBrk="1" hangingPunct="1"/>
            <a:endParaRPr lang="pt-BR" sz="2400" b="1" dirty="0">
              <a:latin typeface="Calibri" pitchFamily="34" charset="0"/>
            </a:endParaRP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323850" y="760884"/>
            <a:ext cx="8496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PARÂMETROS A CONSIDERAR</a:t>
            </a:r>
          </a:p>
        </p:txBody>
      </p:sp>
    </p:spTree>
    <p:extLst>
      <p:ext uri="{BB962C8B-B14F-4D97-AF65-F5344CB8AC3E}">
        <p14:creationId xmlns:p14="http://schemas.microsoft.com/office/powerpoint/2010/main" val="122783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6254C-492B-496F-9161-098C114A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/>
              <a:t>Surgimento da bioinformática está atrelado às “ômicas”...</a:t>
            </a:r>
            <a:endParaRPr lang="pt-BR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A90F54B-8D7D-4E24-8D63-8DDDB8B3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5" y="1603616"/>
            <a:ext cx="4686304" cy="507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618A337-E7DC-4865-91CB-752FF640DC68}"/>
              </a:ext>
            </a:extLst>
          </p:cNvPr>
          <p:cNvSpPr txBox="1"/>
          <p:nvPr/>
        </p:nvSpPr>
        <p:spPr>
          <a:xfrm>
            <a:off x="5513644" y="5000263"/>
            <a:ext cx="3467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>
                <a:latin typeface="Arial" panose="020B0604020202020204" pitchFamily="34" charset="0"/>
                <a:cs typeface="Arial" panose="020B0604020202020204" pitchFamily="34" charset="0"/>
              </a:rPr>
              <a:t>....Metabolômica</a:t>
            </a:r>
          </a:p>
          <a:p>
            <a:r>
              <a:rPr lang="pt-BR" b="1">
                <a:latin typeface="Arial" panose="020B0604020202020204" pitchFamily="34" charset="0"/>
                <a:cs typeface="Arial" panose="020B0604020202020204" pitchFamily="34" charset="0"/>
              </a:rPr>
              <a:t>	.....Regulômica</a:t>
            </a:r>
          </a:p>
          <a:p>
            <a:r>
              <a:rPr lang="pt-BR" b="1">
                <a:latin typeface="Arial" panose="020B0604020202020204" pitchFamily="34" charset="0"/>
                <a:cs typeface="Arial" panose="020B0604020202020204" pitchFamily="34" charset="0"/>
              </a:rPr>
              <a:t>		.... Farmacogenômica</a:t>
            </a:r>
          </a:p>
          <a:p>
            <a:r>
              <a:rPr lang="pt-BR" b="1">
                <a:latin typeface="Arial" panose="020B0604020202020204" pitchFamily="34" charset="0"/>
                <a:cs typeface="Arial" panose="020B0604020202020204" pitchFamily="34" charset="0"/>
              </a:rPr>
              <a:t>			....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Art of MBoC5\JPEGs\Chapter 03\figure 3-83.jpg">
            <a:extLst>
              <a:ext uri="{FF2B5EF4-FFF2-40B4-BE49-F238E27FC236}">
                <a16:creationId xmlns:a16="http://schemas.microsoft.com/office/drawing/2014/main" id="{2C98769D-C19F-4A81-9113-850BF8BD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658" y="1463334"/>
            <a:ext cx="3303587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312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8" y="1405714"/>
            <a:ext cx="8801863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0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1" y="354063"/>
            <a:ext cx="8740898" cy="61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29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47667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6" y="1325122"/>
            <a:ext cx="8626588" cy="534970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286000" y="1166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br>
              <a:rPr lang="pt-BR" sz="2400" b="1" dirty="0">
                <a:latin typeface="Tahoma" pitchFamily="34" charset="0"/>
                <a:cs typeface="Tahoma" pitchFamily="34" charset="0"/>
              </a:rPr>
            </a:br>
            <a:r>
              <a:rPr lang="pt-BR" sz="3600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BLAST</a:t>
            </a:r>
            <a:br>
              <a:rPr lang="pt-BR" sz="3600" b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</a:br>
            <a:endParaRPr lang="pt-B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66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>
            <a:extLst>
              <a:ext uri="{FF2B5EF4-FFF2-40B4-BE49-F238E27FC236}">
                <a16:creationId xmlns:a16="http://schemas.microsoft.com/office/drawing/2014/main" id="{661B8E0F-38A1-44BE-9599-4CD3E4EF7B6C}"/>
              </a:ext>
            </a:extLst>
          </p:cNvPr>
          <p:cNvGrpSpPr/>
          <p:nvPr/>
        </p:nvGrpSpPr>
        <p:grpSpPr>
          <a:xfrm>
            <a:off x="3006421" y="3672483"/>
            <a:ext cx="5983244" cy="2178636"/>
            <a:chOff x="4839286" y="4479588"/>
            <a:chExt cx="6793386" cy="2446522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A8E2C1B3-E2F6-4ACA-8D9B-9BAE962E7ADD}"/>
                </a:ext>
              </a:extLst>
            </p:cNvPr>
            <p:cNvGrpSpPr/>
            <p:nvPr/>
          </p:nvGrpSpPr>
          <p:grpSpPr>
            <a:xfrm>
              <a:off x="4839286" y="4479588"/>
              <a:ext cx="6358595" cy="1787570"/>
              <a:chOff x="4839286" y="4479588"/>
              <a:chExt cx="6358595" cy="1787570"/>
            </a:xfrm>
          </p:grpSpPr>
          <p:pic>
            <p:nvPicPr>
              <p:cNvPr id="3" name="Imagem 2">
                <a:extLst>
                  <a:ext uri="{FF2B5EF4-FFF2-40B4-BE49-F238E27FC236}">
                    <a16:creationId xmlns:a16="http://schemas.microsoft.com/office/drawing/2014/main" id="{208FADE7-6B3D-4D51-BE89-2D3991F29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4846" t="29055" r="13000" b="44867"/>
              <a:stretch/>
            </p:blipFill>
            <p:spPr>
              <a:xfrm>
                <a:off x="4839286" y="4479588"/>
                <a:ext cx="6358595" cy="1787570"/>
              </a:xfrm>
              <a:prstGeom prst="rect">
                <a:avLst/>
              </a:prstGeom>
            </p:spPr>
          </p:pic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0431DCEE-3CDA-4060-A013-7D6C9A721952}"/>
                  </a:ext>
                </a:extLst>
              </p:cNvPr>
              <p:cNvSpPr/>
              <p:nvPr/>
            </p:nvSpPr>
            <p:spPr>
              <a:xfrm>
                <a:off x="8412480" y="6148397"/>
                <a:ext cx="98474" cy="1055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/>
              </a:p>
            </p:txBody>
          </p:sp>
        </p:grp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1C1C1724-C89D-43F7-A044-2E5D06B8B3BF}"/>
                </a:ext>
              </a:extLst>
            </p:cNvPr>
            <p:cNvSpPr/>
            <p:nvPr/>
          </p:nvSpPr>
          <p:spPr>
            <a:xfrm>
              <a:off x="6400800" y="4711700"/>
              <a:ext cx="4400286" cy="301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AB9B2BC2-89A3-4FA6-93A0-04EE2B66A2EA}"/>
                </a:ext>
              </a:extLst>
            </p:cNvPr>
            <p:cNvSpPr/>
            <p:nvPr/>
          </p:nvSpPr>
          <p:spPr>
            <a:xfrm>
              <a:off x="7213600" y="4918412"/>
              <a:ext cx="4400286" cy="301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A2350947-FE70-413E-B818-4FA4F0AA92A2}"/>
                </a:ext>
              </a:extLst>
            </p:cNvPr>
            <p:cNvSpPr/>
            <p:nvPr/>
          </p:nvSpPr>
          <p:spPr>
            <a:xfrm>
              <a:off x="7320560" y="5245619"/>
              <a:ext cx="2521939" cy="464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9369ED86-5002-4BB5-B7E9-27A07B4D43B3}"/>
                </a:ext>
              </a:extLst>
            </p:cNvPr>
            <p:cNvSpPr txBox="1"/>
            <p:nvPr/>
          </p:nvSpPr>
          <p:spPr>
            <a:xfrm>
              <a:off x="7727035" y="5282023"/>
              <a:ext cx="1751445" cy="311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Região Codificadora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2C02597-26F9-4AE4-91C1-251D79C6CABF}"/>
                </a:ext>
              </a:extLst>
            </p:cNvPr>
            <p:cNvSpPr txBox="1"/>
            <p:nvPr/>
          </p:nvSpPr>
          <p:spPr>
            <a:xfrm>
              <a:off x="6572135" y="4761908"/>
              <a:ext cx="1751445" cy="285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/>
                <a:t>5’ UTR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9986FF24-00C9-4CDE-BDC5-73BD300E7923}"/>
                </a:ext>
              </a:extLst>
            </p:cNvPr>
            <p:cNvSpPr txBox="1"/>
            <p:nvPr/>
          </p:nvSpPr>
          <p:spPr>
            <a:xfrm>
              <a:off x="9881227" y="4971675"/>
              <a:ext cx="1751445" cy="285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/>
                <a:t>3’ UTR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4EDC3123-1103-4DFD-B91D-0858520B69EB}"/>
                </a:ext>
              </a:extLst>
            </p:cNvPr>
            <p:cNvSpPr/>
            <p:nvPr/>
          </p:nvSpPr>
          <p:spPr>
            <a:xfrm>
              <a:off x="5302045" y="4862603"/>
              <a:ext cx="854085" cy="383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5E9267B3-6B29-454E-B5DC-812EABAAB92E}"/>
                </a:ext>
              </a:extLst>
            </p:cNvPr>
            <p:cNvSpPr/>
            <p:nvPr/>
          </p:nvSpPr>
          <p:spPr>
            <a:xfrm>
              <a:off x="6241860" y="5138937"/>
              <a:ext cx="669408" cy="17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FC47130B-5003-4FBD-91DE-5FC43C8DE37C}"/>
                </a:ext>
              </a:extLst>
            </p:cNvPr>
            <p:cNvSpPr/>
            <p:nvPr/>
          </p:nvSpPr>
          <p:spPr>
            <a:xfrm>
              <a:off x="5834787" y="5404470"/>
              <a:ext cx="854085" cy="165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C3D1251D-ED81-4196-8712-78A02E7820D3}"/>
                </a:ext>
              </a:extLst>
            </p:cNvPr>
            <p:cNvSpPr txBox="1"/>
            <p:nvPr/>
          </p:nvSpPr>
          <p:spPr>
            <a:xfrm>
              <a:off x="5856925" y="5325719"/>
              <a:ext cx="1104900" cy="311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Promotor</a:t>
              </a: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EAA862EB-539D-4A6A-ADEA-FE90317C0AB2}"/>
                </a:ext>
              </a:extLst>
            </p:cNvPr>
            <p:cNvSpPr txBox="1"/>
            <p:nvPr/>
          </p:nvSpPr>
          <p:spPr>
            <a:xfrm>
              <a:off x="5990263" y="5091455"/>
              <a:ext cx="1301981" cy="311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TATA box</a:t>
              </a:r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AEC1E91A-6873-4931-9A94-D4EDDFF53464}"/>
                </a:ext>
              </a:extLst>
            </p:cNvPr>
            <p:cNvSpPr txBox="1"/>
            <p:nvPr/>
          </p:nvSpPr>
          <p:spPr>
            <a:xfrm>
              <a:off x="5250601" y="4958775"/>
              <a:ext cx="1335731" cy="311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err="1"/>
                <a:t>Enhancers</a:t>
              </a:r>
              <a:endParaRPr lang="pt-BR" sz="1200" dirty="0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CF059BA7-AFF2-4C03-9785-DAE64374BE9C}"/>
                </a:ext>
              </a:extLst>
            </p:cNvPr>
            <p:cNvSpPr/>
            <p:nvPr/>
          </p:nvSpPr>
          <p:spPr>
            <a:xfrm>
              <a:off x="7727035" y="5994400"/>
              <a:ext cx="1874165" cy="1826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63557C1F-9BE9-407F-B7DE-96D065334034}"/>
                </a:ext>
              </a:extLst>
            </p:cNvPr>
            <p:cNvSpPr/>
            <p:nvPr/>
          </p:nvSpPr>
          <p:spPr>
            <a:xfrm>
              <a:off x="10706100" y="5735243"/>
              <a:ext cx="215900" cy="143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17AB749-0A78-43A2-BF74-DD3D2B3A07B9}"/>
                </a:ext>
              </a:extLst>
            </p:cNvPr>
            <p:cNvSpPr/>
            <p:nvPr/>
          </p:nvSpPr>
          <p:spPr>
            <a:xfrm>
              <a:off x="5390535" y="5709843"/>
              <a:ext cx="90539" cy="186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C399CDEC-D63D-47CE-A395-463FC2A46787}"/>
                </a:ext>
              </a:extLst>
            </p:cNvPr>
            <p:cNvSpPr txBox="1"/>
            <p:nvPr/>
          </p:nvSpPr>
          <p:spPr>
            <a:xfrm>
              <a:off x="5256776" y="5709842"/>
              <a:ext cx="358059" cy="311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5’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A0392E5A-9100-4E8C-A8A2-DACA3041C500}"/>
                </a:ext>
              </a:extLst>
            </p:cNvPr>
            <p:cNvSpPr txBox="1"/>
            <p:nvPr/>
          </p:nvSpPr>
          <p:spPr>
            <a:xfrm>
              <a:off x="10455992" y="5698118"/>
              <a:ext cx="358059" cy="311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3’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66A86861-05F4-4B36-90EC-88A2464A7EB3}"/>
                </a:ext>
              </a:extLst>
            </p:cNvPr>
            <p:cNvSpPr txBox="1"/>
            <p:nvPr/>
          </p:nvSpPr>
          <p:spPr>
            <a:xfrm>
              <a:off x="7414247" y="5860480"/>
              <a:ext cx="358059" cy="38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E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0A902080-8469-45E9-9C5E-32E26AA1484A}"/>
                </a:ext>
              </a:extLst>
            </p:cNvPr>
            <p:cNvSpPr txBox="1"/>
            <p:nvPr/>
          </p:nvSpPr>
          <p:spPr>
            <a:xfrm>
              <a:off x="8478410" y="5875555"/>
              <a:ext cx="358059" cy="38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E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D1E0A955-3E00-452E-8836-9C300E9813BD}"/>
                </a:ext>
              </a:extLst>
            </p:cNvPr>
            <p:cNvSpPr txBox="1"/>
            <p:nvPr/>
          </p:nvSpPr>
          <p:spPr>
            <a:xfrm>
              <a:off x="9508751" y="5873180"/>
              <a:ext cx="358059" cy="38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E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CAE58A05-39E6-4E31-9F42-1CCB6EA40505}"/>
                </a:ext>
              </a:extLst>
            </p:cNvPr>
            <p:cNvSpPr txBox="1"/>
            <p:nvPr/>
          </p:nvSpPr>
          <p:spPr>
            <a:xfrm>
              <a:off x="7913363" y="5857454"/>
              <a:ext cx="358059" cy="38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I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8339B258-CBE5-4318-8CF8-0AAC777C40FB}"/>
                </a:ext>
              </a:extLst>
            </p:cNvPr>
            <p:cNvSpPr txBox="1"/>
            <p:nvPr/>
          </p:nvSpPr>
          <p:spPr>
            <a:xfrm>
              <a:off x="9113226" y="5857454"/>
              <a:ext cx="358059" cy="38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I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99904A77-BB1B-4B37-A2A4-BB2121A8E6AD}"/>
                </a:ext>
              </a:extLst>
            </p:cNvPr>
            <p:cNvSpPr txBox="1"/>
            <p:nvPr/>
          </p:nvSpPr>
          <p:spPr>
            <a:xfrm>
              <a:off x="10360063" y="6122490"/>
              <a:ext cx="1150607" cy="38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E =</a:t>
              </a:r>
              <a:r>
                <a:rPr lang="pt-BR" sz="1600" dirty="0" err="1"/>
                <a:t>Exon</a:t>
              </a:r>
              <a:endParaRPr lang="pt-BR" sz="1600" dirty="0"/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ABE9556D-EF90-4C92-A4E0-BB83F168C563}"/>
                </a:ext>
              </a:extLst>
            </p:cNvPr>
            <p:cNvSpPr txBox="1"/>
            <p:nvPr/>
          </p:nvSpPr>
          <p:spPr>
            <a:xfrm>
              <a:off x="10360051" y="6545927"/>
              <a:ext cx="1272616" cy="38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I = </a:t>
              </a:r>
              <a:r>
                <a:rPr lang="pt-BR" sz="1600" dirty="0" err="1"/>
                <a:t>Intron</a:t>
              </a:r>
              <a:endParaRPr lang="pt-BR" sz="1600" dirty="0"/>
            </a:p>
          </p:txBody>
        </p: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D11C6F3-A66E-42A3-8AC6-C094390392D5}"/>
              </a:ext>
            </a:extLst>
          </p:cNvPr>
          <p:cNvSpPr txBox="1"/>
          <p:nvPr/>
        </p:nvSpPr>
        <p:spPr>
          <a:xfrm>
            <a:off x="1888687" y="1140489"/>
            <a:ext cx="2284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Procarioto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69AEA80-DAEE-41DF-8675-339F2D380D51}"/>
              </a:ext>
            </a:extLst>
          </p:cNvPr>
          <p:cNvSpPr txBox="1"/>
          <p:nvPr/>
        </p:nvSpPr>
        <p:spPr>
          <a:xfrm>
            <a:off x="5998043" y="3513864"/>
            <a:ext cx="2284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Eucarioto</a:t>
            </a:r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DA5D4627-23CD-4123-A113-5B01440DC07A}"/>
              </a:ext>
            </a:extLst>
          </p:cNvPr>
          <p:cNvGrpSpPr/>
          <p:nvPr/>
        </p:nvGrpSpPr>
        <p:grpSpPr>
          <a:xfrm>
            <a:off x="169915" y="1480311"/>
            <a:ext cx="4823865" cy="2003906"/>
            <a:chOff x="582452" y="1275756"/>
            <a:chExt cx="5659408" cy="1971158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D1BBD7E-3E63-42B1-867A-20E54FA39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718" t="33374" r="17065" b="38545"/>
            <a:stretch/>
          </p:blipFill>
          <p:spPr>
            <a:xfrm>
              <a:off x="582452" y="1295400"/>
              <a:ext cx="5512905" cy="1924878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80FCD395-EB87-45F2-B505-8E9B868916FE}"/>
                </a:ext>
              </a:extLst>
            </p:cNvPr>
            <p:cNvSpPr/>
            <p:nvPr/>
          </p:nvSpPr>
          <p:spPr>
            <a:xfrm>
              <a:off x="2762250" y="1295400"/>
              <a:ext cx="295275" cy="514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4533F40-81BC-4856-AE76-B78AAA3FF3AC}"/>
                </a:ext>
              </a:extLst>
            </p:cNvPr>
            <p:cNvSpPr/>
            <p:nvPr/>
          </p:nvSpPr>
          <p:spPr>
            <a:xfrm>
              <a:off x="1346200" y="1587500"/>
              <a:ext cx="736600" cy="222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11FF098-2F32-4362-A724-C76E19C363E9}"/>
                </a:ext>
              </a:extLst>
            </p:cNvPr>
            <p:cNvSpPr txBox="1"/>
            <p:nvPr/>
          </p:nvSpPr>
          <p:spPr>
            <a:xfrm>
              <a:off x="1260475" y="1501973"/>
              <a:ext cx="1104900" cy="27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Promotor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ACFF8C5-2420-4F81-8706-A4C3235A14F6}"/>
                </a:ext>
              </a:extLst>
            </p:cNvPr>
            <p:cNvSpPr/>
            <p:nvPr/>
          </p:nvSpPr>
          <p:spPr>
            <a:xfrm>
              <a:off x="2247900" y="1391742"/>
              <a:ext cx="552450" cy="276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E178E56-84C1-4DF8-A435-8493D078373D}"/>
                </a:ext>
              </a:extLst>
            </p:cNvPr>
            <p:cNvSpPr/>
            <p:nvPr/>
          </p:nvSpPr>
          <p:spPr>
            <a:xfrm>
              <a:off x="4563061" y="1275756"/>
              <a:ext cx="552450" cy="276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815953-1D7A-4BD3-805A-6CDEC8065E4F}"/>
                </a:ext>
              </a:extLst>
            </p:cNvPr>
            <p:cNvSpPr/>
            <p:nvPr/>
          </p:nvSpPr>
          <p:spPr>
            <a:xfrm>
              <a:off x="3076574" y="1521152"/>
              <a:ext cx="1050925" cy="276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C90772E-AB26-44DB-8847-59039140DF6E}"/>
                </a:ext>
              </a:extLst>
            </p:cNvPr>
            <p:cNvSpPr txBox="1"/>
            <p:nvPr/>
          </p:nvSpPr>
          <p:spPr>
            <a:xfrm>
              <a:off x="2707492" y="1544736"/>
              <a:ext cx="1751445" cy="27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Região Codificadora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1DC1454A-422C-4F2B-BC16-C59E46A584B3}"/>
                </a:ext>
              </a:extLst>
            </p:cNvPr>
            <p:cNvSpPr txBox="1"/>
            <p:nvPr/>
          </p:nvSpPr>
          <p:spPr>
            <a:xfrm>
              <a:off x="4490415" y="1352221"/>
              <a:ext cx="1751445" cy="25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/>
                <a:t>3’ UTR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C9D98D6-849D-464F-90FC-26F41CEF1475}"/>
                </a:ext>
              </a:extLst>
            </p:cNvPr>
            <p:cNvSpPr/>
            <p:nvPr/>
          </p:nvSpPr>
          <p:spPr>
            <a:xfrm>
              <a:off x="5213555" y="1852513"/>
              <a:ext cx="176980" cy="206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BDD3C425-FECA-4567-BA16-EEECB7840743}"/>
                </a:ext>
              </a:extLst>
            </p:cNvPr>
            <p:cNvSpPr/>
            <p:nvPr/>
          </p:nvSpPr>
          <p:spPr>
            <a:xfrm>
              <a:off x="1047135" y="1852513"/>
              <a:ext cx="213340" cy="206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18A64D54-F6F2-4519-8F14-F868C1BD159E}"/>
                </a:ext>
              </a:extLst>
            </p:cNvPr>
            <p:cNvSpPr txBox="1"/>
            <p:nvPr/>
          </p:nvSpPr>
          <p:spPr>
            <a:xfrm>
              <a:off x="1020668" y="1802122"/>
              <a:ext cx="358059" cy="27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5’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0E2A5B19-123D-48EB-8664-BD8B0A8102A2}"/>
                </a:ext>
              </a:extLst>
            </p:cNvPr>
            <p:cNvSpPr txBox="1"/>
            <p:nvPr/>
          </p:nvSpPr>
          <p:spPr>
            <a:xfrm>
              <a:off x="5123016" y="1788962"/>
              <a:ext cx="358059" cy="27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3’</a:t>
              </a: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EE0B4027-073B-4FC4-BD47-7D8ED77D86E9}"/>
                </a:ext>
              </a:extLst>
            </p:cNvPr>
            <p:cNvSpPr/>
            <p:nvPr/>
          </p:nvSpPr>
          <p:spPr>
            <a:xfrm>
              <a:off x="2308123" y="2418735"/>
              <a:ext cx="243348" cy="14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18DB66C7-9A8B-4A69-A0EA-22ACA708FD00}"/>
                </a:ext>
              </a:extLst>
            </p:cNvPr>
            <p:cNvSpPr/>
            <p:nvPr/>
          </p:nvSpPr>
          <p:spPr>
            <a:xfrm>
              <a:off x="4623619" y="2389239"/>
              <a:ext cx="215667" cy="191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14C27775-F923-4702-9405-478D5D6D3D0C}"/>
                </a:ext>
              </a:extLst>
            </p:cNvPr>
            <p:cNvSpPr txBox="1"/>
            <p:nvPr/>
          </p:nvSpPr>
          <p:spPr>
            <a:xfrm>
              <a:off x="2339420" y="2319250"/>
              <a:ext cx="358059" cy="27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5’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FE73126D-A8BE-4011-BAD0-35126E185856}"/>
                </a:ext>
              </a:extLst>
            </p:cNvPr>
            <p:cNvSpPr txBox="1"/>
            <p:nvPr/>
          </p:nvSpPr>
          <p:spPr>
            <a:xfrm>
              <a:off x="4490415" y="2319249"/>
              <a:ext cx="358059" cy="27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3’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988A27D-E120-40A1-A51A-52476C9B00FF}"/>
                </a:ext>
              </a:extLst>
            </p:cNvPr>
            <p:cNvSpPr/>
            <p:nvPr/>
          </p:nvSpPr>
          <p:spPr>
            <a:xfrm>
              <a:off x="2639961" y="2831690"/>
              <a:ext cx="436613" cy="14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0013886-8455-4A90-9112-8131E632846B}"/>
                </a:ext>
              </a:extLst>
            </p:cNvPr>
            <p:cNvSpPr/>
            <p:nvPr/>
          </p:nvSpPr>
          <p:spPr>
            <a:xfrm>
              <a:off x="3974690" y="2839064"/>
              <a:ext cx="484247" cy="1991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04A03E31-22F1-47A1-AB3E-1362198B7C60}"/>
                </a:ext>
              </a:extLst>
            </p:cNvPr>
            <p:cNvSpPr txBox="1"/>
            <p:nvPr/>
          </p:nvSpPr>
          <p:spPr>
            <a:xfrm>
              <a:off x="2250973" y="2792794"/>
              <a:ext cx="1098755" cy="454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Códon de iniciação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171C0B85-CE48-4AF0-9AEB-A5219908A0AE}"/>
                </a:ext>
              </a:extLst>
            </p:cNvPr>
            <p:cNvSpPr txBox="1"/>
            <p:nvPr/>
          </p:nvSpPr>
          <p:spPr>
            <a:xfrm>
              <a:off x="3749719" y="2792794"/>
              <a:ext cx="1098755" cy="454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Códon de terminação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C73FB1AC-516A-47EC-83A3-8AFADFCA304F}"/>
                </a:ext>
              </a:extLst>
            </p:cNvPr>
            <p:cNvSpPr txBox="1"/>
            <p:nvPr/>
          </p:nvSpPr>
          <p:spPr>
            <a:xfrm>
              <a:off x="2200851" y="1433880"/>
              <a:ext cx="1751445" cy="25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/>
                <a:t>5’ UTR</a:t>
              </a:r>
            </a:p>
          </p:txBody>
        </p:sp>
      </p:grp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9D9F7B3-D989-4682-8C54-13C544A8CB26}"/>
              </a:ext>
            </a:extLst>
          </p:cNvPr>
          <p:cNvSpPr txBox="1"/>
          <p:nvPr/>
        </p:nvSpPr>
        <p:spPr>
          <a:xfrm>
            <a:off x="4895474" y="235094"/>
            <a:ext cx="50019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/>
              <a:t>Estrutura do Gene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557A0630-9E9B-4F18-A58C-74E684C1DBA2}"/>
              </a:ext>
            </a:extLst>
          </p:cNvPr>
          <p:cNvSpPr txBox="1"/>
          <p:nvPr/>
        </p:nvSpPr>
        <p:spPr>
          <a:xfrm>
            <a:off x="6411500" y="5712165"/>
            <a:ext cx="1527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Processamento</a:t>
            </a:r>
          </a:p>
        </p:txBody>
      </p: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DF187D13-CDBE-46F7-A13F-12410153E4BA}"/>
              </a:ext>
            </a:extLst>
          </p:cNvPr>
          <p:cNvCxnSpPr>
            <a:cxnSpLocks/>
          </p:cNvCxnSpPr>
          <p:nvPr/>
        </p:nvCxnSpPr>
        <p:spPr>
          <a:xfrm>
            <a:off x="4998323" y="4886127"/>
            <a:ext cx="0" cy="216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E164C0ED-0EF6-4DA5-B542-0C307B6C18D1}"/>
              </a:ext>
            </a:extLst>
          </p:cNvPr>
          <p:cNvSpPr txBox="1"/>
          <p:nvPr/>
        </p:nvSpPr>
        <p:spPr>
          <a:xfrm>
            <a:off x="4828488" y="5079133"/>
            <a:ext cx="7406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TSS</a:t>
            </a:r>
          </a:p>
        </p:txBody>
      </p:sp>
    </p:spTree>
    <p:extLst>
      <p:ext uri="{BB962C8B-B14F-4D97-AF65-F5344CB8AC3E}">
        <p14:creationId xmlns:p14="http://schemas.microsoft.com/office/powerpoint/2010/main" val="425728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443821-391C-4FE2-A5BF-BAA25A321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000125"/>
            <a:ext cx="634365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12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609A7-AEFC-49BB-A940-C3647B27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644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O grande volume de dados gerados, precisou ser organizado em....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320607-5278-4695-A2E6-F6D0585CD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51208"/>
            <a:ext cx="7886700" cy="1004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dirty="0"/>
              <a:t>Bancos de dados</a:t>
            </a:r>
          </a:p>
        </p:txBody>
      </p:sp>
    </p:spTree>
    <p:extLst>
      <p:ext uri="{BB962C8B-B14F-4D97-AF65-F5344CB8AC3E}">
        <p14:creationId xmlns:p14="http://schemas.microsoft.com/office/powerpoint/2010/main" val="149870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358A29F7-2779-4C08-8ECA-87D2431F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35188"/>
            <a:ext cx="8424862" cy="62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pt-BR" altLang="pt-BR" sz="2800" b="1" dirty="0">
                <a:latin typeface="+mn-lt"/>
              </a:rPr>
              <a:t>BANCOS DE DADOS GENÉTICOS</a:t>
            </a:r>
          </a:p>
        </p:txBody>
      </p:sp>
    </p:spTree>
    <p:extLst>
      <p:ext uri="{BB962C8B-B14F-4D97-AF65-F5344CB8AC3E}">
        <p14:creationId xmlns:p14="http://schemas.microsoft.com/office/powerpoint/2010/main" val="388632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Imagem relacionada">
            <a:extLst>
              <a:ext uri="{FF2B5EF4-FFF2-40B4-BE49-F238E27FC236}">
                <a16:creationId xmlns:a16="http://schemas.microsoft.com/office/drawing/2014/main" id="{EF5605B0-ECFF-492F-8251-E10BE7319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76475"/>
            <a:ext cx="476726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FC68C920-851B-4DE2-B38D-1A2C9447A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549275"/>
            <a:ext cx="84582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+mj-lt"/>
                <a:cs typeface="Tahoma" panose="020B0604030504040204" pitchFamily="34" charset="0"/>
              </a:rPr>
              <a:t>O que são??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4000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4E4137E3-22F6-4898-BD2D-4665E962F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152650"/>
            <a:ext cx="8208963" cy="374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pt-BR" alt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ahoma" panose="020B0604030504040204" pitchFamily="34" charset="0"/>
              </a:rPr>
              <a:t>SÃO CONJUNTOS DE DADOS QUE APRESENTAM UMA ESTRUTURA REGULAR E SÃO  ARMAZENADOS DE FORMA SISTEMÁTICA E ORGANIZADA</a:t>
            </a:r>
          </a:p>
          <a:p>
            <a:pPr>
              <a:spcBef>
                <a:spcPct val="50000"/>
              </a:spcBef>
              <a:defRPr/>
            </a:pPr>
            <a:endParaRPr lang="pt-BR" altLang="pt-BR" sz="1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alt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ahoma" panose="020B0604030504040204" pitchFamily="34" charset="0"/>
              </a:rPr>
              <a:t>ELES AINDA...</a:t>
            </a:r>
          </a:p>
          <a:p>
            <a:pPr algn="ctr">
              <a:lnSpc>
                <a:spcPct val="140000"/>
              </a:lnSpc>
              <a:defRPr/>
            </a:pPr>
            <a:endParaRPr lang="pt-BR" altLang="pt-BR" sz="1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ahoma" panose="020B0604030504040204" pitchFamily="34" charset="0"/>
            </a:endParaRPr>
          </a:p>
          <a:p>
            <a:pPr algn="ctr">
              <a:lnSpc>
                <a:spcPct val="140000"/>
              </a:lnSpc>
              <a:defRPr/>
            </a:pPr>
            <a:r>
              <a:rPr lang="pt-BR" alt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ahoma" panose="020B0604030504040204" pitchFamily="34" charset="0"/>
              </a:rPr>
              <a:t>MANTÊM INFORMAÇÕES QUE PODEM SER ACESSADAS E DISPONIBILIZADAS PARA UM DETERMINADO PROPÓSITO </a:t>
            </a:r>
          </a:p>
          <a:p>
            <a:pPr algn="ctr">
              <a:lnSpc>
                <a:spcPct val="140000"/>
              </a:lnSpc>
              <a:defRPr/>
            </a:pPr>
            <a:endParaRPr lang="pt-BR" altLang="pt-BR" sz="1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ahoma" panose="020B0604030504040204" pitchFamily="34" charset="0"/>
            </a:endParaRPr>
          </a:p>
          <a:p>
            <a:pPr algn="ctr">
              <a:lnSpc>
                <a:spcPct val="140000"/>
              </a:lnSpc>
              <a:defRPr/>
            </a:pPr>
            <a:endParaRPr lang="pt-BR" altLang="pt-BR" sz="1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5129" name="Picture 9" descr="Resultado de imagem para banco de feito de dados">
            <a:extLst>
              <a:ext uri="{FF2B5EF4-FFF2-40B4-BE49-F238E27FC236}">
                <a16:creationId xmlns:a16="http://schemas.microsoft.com/office/drawing/2014/main" id="{E71A2869-175D-418D-8D6A-85DEF91C6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667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37FD664-1140-4B8E-8F7C-2FA7EC5DE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2557463"/>
            <a:ext cx="513873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088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5FF589EE-037A-4E01-AAE0-DA625651F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13593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pt-BR" altLang="pt-BR" sz="1800" b="1" dirty="0">
                <a:latin typeface="+mj-lt"/>
                <a:cs typeface="Tahoma" panose="020B0604030504040204" pitchFamily="34" charset="0"/>
              </a:rPr>
              <a:t>EM GERAL, OS BANCOS DE DADOS  APRESENTAM INFORMAÇÕES DE FORMA PARTICULAR, MAS EM GERAL BASTANTE SEMELHANTE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pt-BR" altLang="pt-BR" sz="1800" dirty="0">
                <a:latin typeface="+mj-lt"/>
                <a:cs typeface="Tahoma" panose="020B0604030504040204" pitchFamily="34" charset="0"/>
              </a:rPr>
              <a:t>  Possuem informações atualizadas de todas as </a:t>
            </a:r>
            <a:r>
              <a:rPr lang="pt-BR" altLang="pt-BR" sz="1800" dirty="0" err="1">
                <a:latin typeface="+mj-lt"/>
                <a:cs typeface="Tahoma" panose="020B0604030504040204" pitchFamily="34" charset="0"/>
              </a:rPr>
              <a:t>seqüências</a:t>
            </a:r>
            <a:r>
              <a:rPr lang="pt-BR" altLang="pt-BR" sz="1800" dirty="0">
                <a:latin typeface="+mj-lt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endParaRPr lang="pt-BR" altLang="pt-BR" sz="1800" dirty="0">
              <a:latin typeface="+mj-lt"/>
              <a:cs typeface="Tahoma" panose="020B0604030504040204" pitchFamily="34" charset="0"/>
            </a:endParaRP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pt-BR" altLang="pt-BR" sz="1800" dirty="0">
                <a:latin typeface="+mj-lt"/>
                <a:cs typeface="Tahoma" panose="020B0604030504040204" pitchFamily="34" charset="0"/>
              </a:rPr>
              <a:t>  Trocam informações entre si diariamente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endParaRPr lang="pt-BR" altLang="pt-BR" sz="1800" dirty="0">
              <a:latin typeface="+mj-lt"/>
              <a:cs typeface="Tahoma" panose="020B0604030504040204" pitchFamily="34" charset="0"/>
            </a:endParaRP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pt-BR" altLang="pt-BR" sz="1800" dirty="0">
                <a:latin typeface="+mj-lt"/>
                <a:cs typeface="Tahoma" panose="020B0604030504040204" pitchFamily="34" charset="0"/>
              </a:rPr>
              <a:t>  Permitem a submissão individual de novas </a:t>
            </a:r>
            <a:r>
              <a:rPr lang="pt-BR" altLang="pt-BR" sz="1800" dirty="0" err="1">
                <a:latin typeface="+mj-lt"/>
                <a:cs typeface="Tahoma" panose="020B0604030504040204" pitchFamily="34" charset="0"/>
              </a:rPr>
              <a:t>seqüências</a:t>
            </a:r>
            <a:r>
              <a:rPr lang="pt-BR" altLang="pt-BR" sz="1800" dirty="0">
                <a:latin typeface="+mj-lt"/>
                <a:cs typeface="Tahoma" panose="020B0604030504040204" pitchFamily="34" charset="0"/>
              </a:rPr>
              <a:t> de DNA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endParaRPr lang="pt-BR" altLang="pt-BR" sz="1800" dirty="0">
              <a:latin typeface="+mj-lt"/>
              <a:cs typeface="Tahoma" panose="020B0604030504040204" pitchFamily="34" charset="0"/>
            </a:endParaRP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pt-BR" altLang="pt-BR" sz="1800" dirty="0">
                <a:latin typeface="+mj-lt"/>
                <a:cs typeface="Tahoma" panose="020B0604030504040204" pitchFamily="34" charset="0"/>
              </a:rPr>
              <a:t>  Os dados encontram-se disponíveis para qualquer pesquisador</a:t>
            </a:r>
          </a:p>
          <a:p>
            <a:pPr algn="just">
              <a:lnSpc>
                <a:spcPct val="200000"/>
              </a:lnSpc>
              <a:buFontTx/>
              <a:buChar char="•"/>
            </a:pPr>
            <a:endParaRPr lang="pt-BR" altLang="pt-BR" sz="1800" dirty="0">
              <a:latin typeface="+mj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4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E4FCA58-2525-4E43-95D5-4E162F747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8640763" cy="191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+mj-lt"/>
                <a:cs typeface="Tahoma" panose="020B0604030504040204" pitchFamily="34" charset="0"/>
              </a:rPr>
              <a:t>QUAIS SÃO OS TIPOS DE BANCOS DE DADOS DE BIOMOLÉCULAS?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latin typeface="+mj-lt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+mj-lt"/>
                <a:cs typeface="Tahoma" panose="020B0604030504040204" pitchFamily="34" charset="0"/>
              </a:rPr>
              <a:t>EXISTEM BASICAMENTE DOIS TIPOS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+mj-lt"/>
                <a:cs typeface="Tahoma" panose="020B0604030504040204" pitchFamily="34" charset="0"/>
              </a:rPr>
              <a:t>OS BANCOS DE DADOS PRIMÁRIOS E OS SECUNDÁRIOS</a:t>
            </a:r>
            <a:endParaRPr lang="pt-BR" altLang="pt-BR" sz="1600" dirty="0">
              <a:latin typeface="+mj-lt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pt-BR" altLang="pt-BR" sz="1400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90156BB-1EB8-464D-B0FD-62D23B3FAEDA}"/>
              </a:ext>
            </a:extLst>
          </p:cNvPr>
          <p:cNvSpPr/>
          <p:nvPr/>
        </p:nvSpPr>
        <p:spPr>
          <a:xfrm>
            <a:off x="755650" y="3357563"/>
            <a:ext cx="82804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>
                <a:latin typeface="+mj-lt"/>
              </a:rPr>
              <a:t>Um banco de dados inclui: </a:t>
            </a:r>
          </a:p>
          <a:p>
            <a:pPr>
              <a:defRPr/>
            </a:pPr>
            <a:endParaRPr lang="pt-BR" sz="18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latin typeface="+mj-lt"/>
              </a:rPr>
              <a:t>Organização lógica;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latin typeface="+mj-lt"/>
              </a:rPr>
              <a:t>Ferramentas de acesso aos dados;</a:t>
            </a:r>
          </a:p>
          <a:p>
            <a:pPr>
              <a:defRPr/>
            </a:pPr>
            <a:endParaRPr lang="pt-BR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560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ângulo 1">
            <a:extLst>
              <a:ext uri="{FF2B5EF4-FFF2-40B4-BE49-F238E27FC236}">
                <a16:creationId xmlns:a16="http://schemas.microsoft.com/office/drawing/2014/main" id="{BE5A6DD4-3AB3-4112-B085-D9E9F70B2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891" y="264824"/>
            <a:ext cx="66976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 dirty="0">
                <a:latin typeface="+mj-lt"/>
              </a:rPr>
              <a:t>Principais bancos de dados como </a:t>
            </a:r>
            <a:r>
              <a:rPr lang="pt-BR" altLang="pt-BR" sz="2800" b="1" dirty="0" err="1">
                <a:latin typeface="+mj-lt"/>
              </a:rPr>
              <a:t>GenBank</a:t>
            </a:r>
            <a:r>
              <a:rPr lang="pt-BR" altLang="pt-BR" sz="2800" b="1" dirty="0">
                <a:latin typeface="+mj-lt"/>
              </a:rPr>
              <a:t> e PDB tiveram crescimento exponencial: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 b="1" dirty="0">
              <a:latin typeface="+mj-l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BB14B02-CB35-4083-90F5-677347035888}"/>
              </a:ext>
            </a:extLst>
          </p:cNvPr>
          <p:cNvSpPr/>
          <p:nvPr/>
        </p:nvSpPr>
        <p:spPr>
          <a:xfrm>
            <a:off x="398463" y="191135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atin typeface="+mj-lt"/>
              </a:rPr>
              <a:t>Proteínas: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 err="1">
                <a:latin typeface="+mj-lt"/>
              </a:rPr>
              <a:t>Uniprot</a:t>
            </a:r>
            <a:endParaRPr lang="pt-BR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j-lt"/>
              </a:rPr>
              <a:t>PDB; a partir de 1995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 err="1">
                <a:latin typeface="+mj-lt"/>
              </a:rPr>
              <a:t>Pfam</a:t>
            </a:r>
            <a:r>
              <a:rPr lang="pt-BR" sz="2000" dirty="0">
                <a:latin typeface="+mj-lt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 err="1">
                <a:latin typeface="+mj-lt"/>
              </a:rPr>
              <a:t>ModBase</a:t>
            </a:r>
            <a:r>
              <a:rPr lang="pt-BR" sz="2000" dirty="0">
                <a:latin typeface="+mj-l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j-lt"/>
              </a:rPr>
              <a:t>DBMODELING...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sz="2000" b="1" dirty="0">
              <a:latin typeface="+mj-lt"/>
            </a:endParaRPr>
          </a:p>
          <a:p>
            <a:pPr>
              <a:defRPr/>
            </a:pPr>
            <a:r>
              <a:rPr lang="pt-BR" sz="2000" b="1" dirty="0">
                <a:latin typeface="+mj-lt"/>
              </a:rPr>
              <a:t>Genes: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 err="1">
                <a:latin typeface="+mj-lt"/>
              </a:rPr>
              <a:t>GenBank</a:t>
            </a:r>
            <a:r>
              <a:rPr lang="pt-BR" sz="2000" dirty="0">
                <a:latin typeface="+mj-lt"/>
              </a:rPr>
              <a:t> a partir de 1990</a:t>
            </a:r>
          </a:p>
          <a:p>
            <a:pPr>
              <a:defRPr/>
            </a:pPr>
            <a:endParaRPr lang="pt-BR" sz="2000" b="1" dirty="0">
              <a:latin typeface="+mj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39264B8-4CB8-4CA2-9EA0-C0B5C7FF8757}"/>
              </a:ext>
            </a:extLst>
          </p:cNvPr>
          <p:cNvSpPr/>
          <p:nvPr/>
        </p:nvSpPr>
        <p:spPr>
          <a:xfrm>
            <a:off x="4787900" y="191611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atin typeface="+mj-lt"/>
              </a:rPr>
              <a:t>Vias metabólicas: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 err="1">
                <a:latin typeface="+mj-lt"/>
              </a:rPr>
              <a:t>Biocarta</a:t>
            </a:r>
            <a:r>
              <a:rPr lang="pt-BR" sz="2000" dirty="0">
                <a:latin typeface="+mj-lt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j-lt"/>
              </a:rPr>
              <a:t>KEGG;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000" dirty="0" err="1">
                <a:latin typeface="+mj-lt"/>
              </a:rPr>
              <a:t>BioCyc</a:t>
            </a:r>
            <a:r>
              <a:rPr lang="pt-BR" sz="2000" dirty="0">
                <a:latin typeface="+mj-lt"/>
              </a:rPr>
              <a:t>.</a:t>
            </a:r>
          </a:p>
          <a:p>
            <a:pPr>
              <a:defRPr/>
            </a:pPr>
            <a:endParaRPr lang="pt-BR" sz="2000" b="1" dirty="0">
              <a:latin typeface="+mj-lt"/>
            </a:endParaRPr>
          </a:p>
          <a:p>
            <a:pPr>
              <a:defRPr/>
            </a:pPr>
            <a:r>
              <a:rPr lang="pt-BR" sz="2000" b="1" dirty="0">
                <a:latin typeface="+mj-lt"/>
              </a:rPr>
              <a:t>Bancos para estudos específicos: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latin typeface="+mj-lt"/>
              </a:rPr>
              <a:t>NCBI;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dirty="0" err="1">
                <a:latin typeface="+mj-lt"/>
              </a:rPr>
              <a:t>Oncomine</a:t>
            </a:r>
            <a:r>
              <a:rPr lang="pt-BR" sz="2000" dirty="0">
                <a:latin typeface="+mj-lt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dirty="0" err="1">
                <a:latin typeface="+mj-lt"/>
              </a:rPr>
              <a:t>ShistoDB</a:t>
            </a:r>
            <a:r>
              <a:rPr lang="pt-BR" sz="2000" dirty="0">
                <a:latin typeface="+mj-lt"/>
              </a:rPr>
              <a:t>, </a:t>
            </a:r>
            <a:r>
              <a:rPr lang="pt-BR" sz="2000" dirty="0" err="1">
                <a:latin typeface="+mj-lt"/>
              </a:rPr>
              <a:t>Mtub</a:t>
            </a:r>
            <a:r>
              <a:rPr lang="pt-BR" sz="2000" dirty="0">
                <a:latin typeface="+mj-lt"/>
              </a:rPr>
              <a:t>, ..</a:t>
            </a:r>
          </a:p>
        </p:txBody>
      </p:sp>
      <p:sp>
        <p:nvSpPr>
          <p:cNvPr id="8198" name="Retângulo 1">
            <a:extLst>
              <a:ext uri="{FF2B5EF4-FFF2-40B4-BE49-F238E27FC236}">
                <a16:creationId xmlns:a16="http://schemas.microsoft.com/office/drawing/2014/main" id="{6C4ED57E-C70E-4902-B460-3284AF88E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651375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>
              <a:spcBef>
                <a:spcPct val="50000"/>
              </a:spcBef>
              <a:buFontTx/>
              <a:buChar char="•"/>
            </a:pPr>
            <a:r>
              <a:rPr lang="pt-BR" altLang="pt-BR" sz="2400" b="1">
                <a:latin typeface="+mj-lt"/>
                <a:cs typeface="Tahoma" panose="020B0604030504040204" pitchFamily="34" charset="0"/>
              </a:rPr>
              <a:t>REFSEQ</a:t>
            </a:r>
          </a:p>
          <a:p>
            <a:pPr lvl="3">
              <a:spcBef>
                <a:spcPct val="50000"/>
              </a:spcBef>
              <a:buFontTx/>
              <a:buChar char="•"/>
            </a:pPr>
            <a:r>
              <a:rPr lang="pt-BR" altLang="pt-BR" sz="2400" b="1">
                <a:latin typeface="+mj-lt"/>
                <a:cs typeface="Tahoma" panose="020B0604030504040204" pitchFamily="34" charset="0"/>
              </a:rPr>
              <a:t>ExPASy</a:t>
            </a:r>
          </a:p>
        </p:txBody>
      </p:sp>
    </p:spTree>
    <p:extLst>
      <p:ext uri="{BB962C8B-B14F-4D97-AF65-F5344CB8AC3E}">
        <p14:creationId xmlns:p14="http://schemas.microsoft.com/office/powerpoint/2010/main" val="1729658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884</Words>
  <Application>Microsoft Macintosh PowerPoint</Application>
  <PresentationFormat>Apresentação na tela (4:3)</PresentationFormat>
  <Paragraphs>161</Paragraphs>
  <Slides>23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Times New Roman</vt:lpstr>
      <vt:lpstr>Wingdings</vt:lpstr>
      <vt:lpstr>Tema do Office</vt:lpstr>
      <vt:lpstr>Apresentação do PowerPoint</vt:lpstr>
      <vt:lpstr>Surgimento da bioinformática está atrelado às “ômicas”...</vt:lpstr>
      <vt:lpstr>Apresentação do PowerPoint</vt:lpstr>
      <vt:lpstr>O grande volume de dados gerados, precisou ser organizado em....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SABER SE UM ALINHAMENTO PRODUZ UM RESULTADO SATISFATÓRIO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Reviewer</dc:creator>
  <cp:lastModifiedBy>Aparecida Maria Fontes</cp:lastModifiedBy>
  <cp:revision>14</cp:revision>
  <dcterms:created xsi:type="dcterms:W3CDTF">2018-01-28T13:51:13Z</dcterms:created>
  <dcterms:modified xsi:type="dcterms:W3CDTF">2022-03-18T19:42:27Z</dcterms:modified>
</cp:coreProperties>
</file>