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437" r:id="rId2"/>
    <p:sldId id="331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2A3"/>
    <a:srgbClr val="177F8A"/>
    <a:srgbClr val="227A8A"/>
    <a:srgbClr val="186072"/>
    <a:srgbClr val="2A5B87"/>
    <a:srgbClr val="227A8F"/>
    <a:srgbClr val="3973A5"/>
    <a:srgbClr val="295982"/>
    <a:srgbClr val="2E608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86364" autoAdjust="0"/>
  </p:normalViewPr>
  <p:slideViewPr>
    <p:cSldViewPr snapToGrid="0" snapToObjects="1">
      <p:cViewPr varScale="1">
        <p:scale>
          <a:sx n="103" d="100"/>
          <a:sy n="103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256"/>
    </p:cViewPr>
  </p:sorterViewPr>
  <p:notesViewPr>
    <p:cSldViewPr snapToGrid="0" snapToObjects="1">
      <p:cViewPr>
        <p:scale>
          <a:sx n="122" d="100"/>
          <a:sy n="122" d="100"/>
        </p:scale>
        <p:origin x="-1248" y="4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045E718-52F8-46F1-9B64-73D4F1AE305E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AD52665-6EC5-4E2C-ACE3-60B967BFE7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B745D94-0C70-421F-8B33-F694434CC576}" type="datetime1">
              <a:rPr lang="en-US"/>
              <a:pPr>
                <a:defRPr/>
              </a:pPr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B7716FE-5FF4-4939-A891-57F1539EB0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8C18-1BF1-F447-95ED-60EAAE35426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71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9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41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10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46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11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00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12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24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13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1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1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87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2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03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3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90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4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11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64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6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50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7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61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Times New Roman" charset="0"/>
                <a:ea typeface="ＭＳ Ｐゴシック" pitchFamily="34" charset="-128"/>
              </a:rPr>
              <a:t>?</a:t>
            </a:r>
          </a:p>
          <a:p>
            <a:pPr eaLnBrk="1" hangingPunct="1">
              <a:spcBef>
                <a:spcPct val="0"/>
              </a:spcBef>
            </a:pPr>
            <a:endParaRPr lang="en-US" u="sng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0BCA6-33EC-4A59-BBEF-53B91F0D0FEB}" type="slidenum">
              <a:rPr lang="en-US" smtClean="0">
                <a:latin typeface="Calibri" pitchFamily="34" charset="0"/>
                <a:ea typeface="ＭＳ Ｐゴシック" pitchFamily="34" charset="-128"/>
              </a:rPr>
              <a:pPr eaLnBrk="1" hangingPunct="1"/>
              <a:t>8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65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 title="Forma do número de página"/>
          <p:cNvSpPr/>
          <p:nvPr/>
        </p:nvSpPr>
        <p:spPr bwMode="auto">
          <a:xfrm>
            <a:off x="8838008" y="-1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10743" y="1056262"/>
            <a:ext cx="4252865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00749" y="3943150"/>
            <a:ext cx="3475355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cxnSp>
        <p:nvCxnSpPr>
          <p:cNvPr id="9" name="Conector Reto 8" title="Linhas da regra vertical"/>
          <p:cNvCxnSpPr>
            <a:cxnSpLocks/>
          </p:cNvCxnSpPr>
          <p:nvPr/>
        </p:nvCxnSpPr>
        <p:spPr>
          <a:xfrm>
            <a:off x="4143422" y="907797"/>
            <a:ext cx="0" cy="52560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57712" y="1159565"/>
            <a:ext cx="1798346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Inserir a foto de retrato</a:t>
            </a:r>
          </a:p>
        </p:txBody>
      </p:sp>
    </p:spTree>
    <p:extLst>
      <p:ext uri="{BB962C8B-B14F-4D97-AF65-F5344CB8AC3E}">
        <p14:creationId xmlns:p14="http://schemas.microsoft.com/office/powerpoint/2010/main" val="1984761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74E935E-40A3-40A3-882E-FD72C30D7A06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994548" y="559679"/>
            <a:ext cx="4577953" cy="519183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12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57C8EC3-1896-423E-BCB0-DD8F05E7DB13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73116" y="559679"/>
            <a:ext cx="4599384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6817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0FD91EA1-CEB2-411D-B607-336F7306834F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6200" y="559679"/>
            <a:ext cx="4629150" cy="56172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478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3886200" y="540628"/>
            <a:ext cx="46863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886200" y="3712467"/>
            <a:ext cx="46863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950CDE-A628-48C5-A74A-8A616EF229B2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38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7784"/>
            <a:ext cx="2873502" cy="4956048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886200" y="558065"/>
            <a:ext cx="4684014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886200" y="1526671"/>
            <a:ext cx="4684014" cy="175564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6200" y="3700826"/>
            <a:ext cx="46863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3886200" y="4669432"/>
            <a:ext cx="4684014" cy="175564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400441-239C-4F61-A715-50249870C113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7032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81BFA-C5DA-4D6A-B46B-5A2FC76FF02D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6011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BDEF52-31A8-4BDD-8E8F-39A14FCADAA2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88900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spcBef>
                <a:spcPts val="400"/>
              </a:spcBef>
              <a:spcAft>
                <a:spcPts val="0"/>
              </a:spcAft>
              <a:buClr>
                <a:srgbClr val="177F8A"/>
              </a:buClr>
              <a:buSzPts val="2160"/>
              <a:buFont typeface="Arial"/>
              <a:buChar char="•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37185" algn="l">
              <a:spcBef>
                <a:spcPts val="350"/>
              </a:spcBef>
              <a:spcAft>
                <a:spcPts val="0"/>
              </a:spcAft>
              <a:buClr>
                <a:srgbClr val="177F8A"/>
              </a:buClr>
              <a:buSzPts val="1710"/>
              <a:buFont typeface="Arial"/>
              <a:buChar char="•"/>
              <a:defRPr sz="18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Courier New"/>
              <a:buNone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libri"/>
              <a:buNone/>
              <a:defRPr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7764406" y="295730"/>
            <a:ext cx="62864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4726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" name="Espaço Reservado para Texto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4F4A10-5A99-49B8-BB0D-D00FD75FC613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2" name="Conector Reto 11" title="Linhas de regra horizontal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/ícone de marcadores claro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020B98-39E5-4EDB-AAC4-2CB2B0CCB79F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1913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1686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1460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3" name="Espaço Reservado para Texto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913" y="3429000"/>
            <a:ext cx="1458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1517" y="3429000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71122" y="3429000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6" name="Espaço Reservado para Imagem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413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7" name="Espaço Reservado para Imagem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36186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8" name="Espaço Reservado para Imagem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435960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9" name="Espaço Reservado para Imagem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36413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0" name="Espaço Reservado para Imagem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6186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1" name="Espaço Reservado para Imagem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35960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</p:spTree>
    <p:extLst>
      <p:ext uri="{BB962C8B-B14F-4D97-AF65-F5344CB8AC3E}">
        <p14:creationId xmlns:p14="http://schemas.microsoft.com/office/powerpoint/2010/main" val="15895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numerados em uma lin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871913" y="2019300"/>
            <a:ext cx="1458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Descrição do Evento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72C75-5217-4E15-A7CC-AD1B9BCF50EB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1855" y="2019300"/>
            <a:ext cx="1457325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Descrição do Evento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1122" y="2019300"/>
            <a:ext cx="1457325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Descrição do Evento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0413" y="2324100"/>
            <a:ext cx="621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0017" y="2324100"/>
            <a:ext cx="621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89285" y="2324100"/>
            <a:ext cx="621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BBBDD82-0A64-494A-B76E-16208C40C579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2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/ícone de marcadores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6" title="Forma do número de página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8838008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559678"/>
            <a:ext cx="2875430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C0FFBB3-8689-4E3B-AAA5-D9AA05086913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895601"/>
            <a:ext cx="2881913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1913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1686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1460" y="559678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913" y="3429000"/>
            <a:ext cx="1458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1517" y="3429000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71122" y="3429000"/>
            <a:ext cx="1458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413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36186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435960" y="729000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36413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3" name="Espaço Reservado para Imagem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6186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5" name="Espaço Reservado para Imagem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35960" y="3598323"/>
            <a:ext cx="729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</p:spTree>
    <p:extLst>
      <p:ext uri="{BB962C8B-B14F-4D97-AF65-F5344CB8AC3E}">
        <p14:creationId xmlns:p14="http://schemas.microsoft.com/office/powerpoint/2010/main" val="35197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 médias com descriçõ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1" y="0"/>
            <a:ext cx="36721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2831932"/>
            <a:ext cx="2875430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pt-BR" noProof="0"/>
              <a:t>Clique para editar seu título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C6C68-7E86-4B08-B5BA-DEF6EE9AFFBF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4573117"/>
            <a:ext cx="2881913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301752" indent="0" algn="r">
              <a:buNone/>
              <a:defRPr/>
            </a:lvl2pPr>
            <a:lvl3pPr marL="644652" indent="0" algn="r">
              <a:buNone/>
              <a:defRPr/>
            </a:lvl3pPr>
            <a:lvl4pPr marL="987552" indent="0" algn="r">
              <a:buNone/>
              <a:defRPr/>
            </a:lvl4pPr>
            <a:lvl5pPr marL="1330452" indent="0" algn="r">
              <a:buNone/>
              <a:defRPr/>
            </a:lvl5pPr>
          </a:lstStyle>
          <a:p>
            <a:pPr lvl="0" rtl="0"/>
            <a:r>
              <a:rPr lang="pt-BR" noProof="0"/>
              <a:t>Coloque o subtítulo Aqui</a:t>
            </a:r>
          </a:p>
        </p:txBody>
      </p:sp>
      <p:cxnSp>
        <p:nvCxnSpPr>
          <p:cNvPr id="21" name="Conector Reto 20" title="Linhas de regr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Imagem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18552" y="482857"/>
            <a:ext cx="1634861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pt-BR" noProof="0"/>
              <a:t>Inserir a foto de retrato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71913" y="559678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2" name="Espaço Reservado para Texto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1686" y="559678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1460" y="559678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71913" y="3429000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5" name="Espaço Reservado para Texto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1517" y="3429000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6" name="Espaço Reservado para Texto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1122" y="3429000"/>
            <a:ext cx="1458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Item</a:t>
            </a:r>
          </a:p>
        </p:txBody>
      </p:sp>
      <p:sp>
        <p:nvSpPr>
          <p:cNvPr id="27" name="Espaço Reservado para Imagem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925913" y="647388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8" name="Espaço Reservado para Imagem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25686" y="647388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29" name="Espaço Reservado para Imagem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25460" y="647388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0" name="Espaço Reservado para Imagem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25913" y="3516711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1" name="Espaço Reservado para Imagem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25686" y="3516711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  <p:sp>
        <p:nvSpPr>
          <p:cNvPr id="32" name="Espaço Reservado para Imagem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25122" y="3516711"/>
            <a:ext cx="135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Inserir ícone/imagem</a:t>
            </a:r>
          </a:p>
        </p:txBody>
      </p:sp>
    </p:spTree>
    <p:extLst>
      <p:ext uri="{BB962C8B-B14F-4D97-AF65-F5344CB8AC3E}">
        <p14:creationId xmlns:p14="http://schemas.microsoft.com/office/powerpoint/2010/main" val="36616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 title="Forma do número de página"/>
          <p:cNvSpPr/>
          <p:nvPr/>
        </p:nvSpPr>
        <p:spPr bwMode="auto">
          <a:xfrm>
            <a:off x="8838008" y="-1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10743" y="1264198"/>
            <a:ext cx="4252865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00749" y="4151086"/>
            <a:ext cx="3475355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cxnSp>
        <p:nvCxnSpPr>
          <p:cNvPr id="9" name="Conector Reto 8" title="Linhas da regra vertical"/>
          <p:cNvCxnSpPr>
            <a:cxnSpLocks/>
          </p:cNvCxnSpPr>
          <p:nvPr/>
        </p:nvCxnSpPr>
        <p:spPr>
          <a:xfrm>
            <a:off x="4143422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 title="Forma do número de página"/>
          <p:cNvSpPr/>
          <p:nvPr/>
        </p:nvSpPr>
        <p:spPr bwMode="auto">
          <a:xfrm>
            <a:off x="8838008" y="1393748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60755" y="2571723"/>
            <a:ext cx="6222491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5775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60755" y="1393748"/>
            <a:ext cx="6301072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5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 rtlCol="0"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3F1DA5F-8B3A-44E8-B95D-0E2B6B1DED23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838008" y="1620761"/>
            <a:ext cx="30599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 title="Linhas de regra horizontal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84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 6" title="Forma do número de página"/>
          <p:cNvSpPr/>
          <p:nvPr/>
        </p:nvSpPr>
        <p:spPr bwMode="auto">
          <a:xfrm>
            <a:off x="8838008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7B76D74-ED61-4F12-9A3C-AF23EBF6FCB7}" type="datetime1">
              <a:rPr lang="pt-BR" noProof="0" smtClean="0"/>
              <a:t>05/03/2021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838008" y="5607593"/>
            <a:ext cx="305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 title="Linhas de regra horizontal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7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43" y="1649446"/>
            <a:ext cx="4648433" cy="2673283"/>
          </a:xfrm>
        </p:spPr>
        <p:txBody>
          <a:bodyPr rtlCol="0"/>
          <a:lstStyle/>
          <a:p>
            <a:pPr rtl="0"/>
            <a:r>
              <a:rPr lang="pt-BR" dirty="0" err="1"/>
              <a:t>PowerBI</a:t>
            </a:r>
            <a:r>
              <a:rPr lang="pt-BR" dirty="0"/>
              <a:t> </a:t>
            </a:r>
            <a:r>
              <a:rPr lang="pt-BR" sz="1800" dirty="0"/>
              <a:t>aplicado a negócios</a:t>
            </a:r>
            <a:br>
              <a:rPr lang="pt-BR" dirty="0"/>
            </a:br>
            <a:r>
              <a:rPr lang="pt-BR" dirty="0"/>
              <a:t>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29" y="3838532"/>
            <a:ext cx="3475355" cy="1747236"/>
          </a:xfrm>
        </p:spPr>
        <p:txBody>
          <a:bodyPr rtlCol="0"/>
          <a:lstStyle/>
          <a:p>
            <a:pPr rtl="0"/>
            <a:r>
              <a:rPr lang="pt-BR" dirty="0"/>
              <a:t>Curso de Difusão  - USP</a:t>
            </a:r>
          </a:p>
          <a:p>
            <a:pPr rtl="0"/>
            <a:r>
              <a:rPr lang="pt-BR" dirty="0"/>
              <a:t>NPT – Núcleo de  pesquisas em tecnologias e ambientes educacionais www.npt.com.br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Cláudio de Souza Miranda</a:t>
            </a:r>
          </a:p>
          <a:p>
            <a:pPr rtl="0"/>
            <a:r>
              <a:rPr lang="pt-BR" dirty="0"/>
              <a:t>José Dutra de Oliveira Neto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21C0CB1-58FD-4889-88AC-7168B3CB91D3}"/>
              </a:ext>
            </a:extLst>
          </p:cNvPr>
          <p:cNvSpPr txBox="1">
            <a:spLocks/>
          </p:cNvSpPr>
          <p:nvPr/>
        </p:nvSpPr>
        <p:spPr>
          <a:xfrm>
            <a:off x="5308093" y="4712151"/>
            <a:ext cx="3651083" cy="12126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pt-BR" sz="2250" dirty="0">
                <a:solidFill>
                  <a:srgbClr val="F5F5F5"/>
                </a:solidFill>
                <a:latin typeface="Century Schoolbook" panose="02040604050505020304"/>
              </a:rPr>
              <a:t>Extras – Cores e tipos de gráficos</a:t>
            </a:r>
          </a:p>
        </p:txBody>
      </p:sp>
      <p:pic>
        <p:nvPicPr>
          <p:cNvPr id="1030" name="Picture 6" descr="Imagem de: Como o Power BI da Microsoft se tornou essencial no mercado">
            <a:extLst>
              <a:ext uri="{FF2B5EF4-FFF2-40B4-BE49-F238E27FC236}">
                <a16:creationId xmlns:a16="http://schemas.microsoft.com/office/drawing/2014/main" id="{FCBCAE38-DA1E-41C8-A656-46141BD73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r="62340"/>
          <a:stretch/>
        </p:blipFill>
        <p:spPr bwMode="auto">
          <a:xfrm>
            <a:off x="1538488" y="1272232"/>
            <a:ext cx="2350145" cy="23394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16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Cores diferentes para enfatizar linhas mais importantes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BFE395-30B7-4072-BE69-B988309854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91693" y="1586204"/>
            <a:ext cx="6940544" cy="4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1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32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Cores diferentes para mostrar valores diferentes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BAADC6-3EA6-432D-99CA-E6F994A51D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025" y="1175657"/>
            <a:ext cx="81117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3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32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Dashboards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D596CC-5E23-4E86-B6F2-E79EB75552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0927" y="1066846"/>
            <a:ext cx="7542608" cy="53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239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32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Dashboards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E0C6CD-EEFB-4B58-9F1A-E121FE8F5B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8959" y="1082352"/>
            <a:ext cx="8009138" cy="52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868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32836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Números das cores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C2E95B-B026-4248-9B88-976ABE5119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8859" y="1575836"/>
            <a:ext cx="5250317" cy="41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38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 mostrar tendências. Preço aumentou ao longo do tempo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Previsões de dados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Comparando variáveis</a:t>
            </a:r>
          </a:p>
          <a:p>
            <a:pPr>
              <a:spcAft>
                <a:spcPct val="20000"/>
              </a:spcAft>
            </a:pPr>
            <a:endParaRPr lang="en-US" dirty="0">
              <a:ea typeface="ＭＳ Ｐゴシック" pitchFamily="34" charset="-128"/>
            </a:endParaRPr>
          </a:p>
          <a:p>
            <a:pPr>
              <a:buClr>
                <a:srgbClr val="177F8A"/>
              </a:buClr>
              <a:buSzPct val="100000"/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Gráfico de linha – mudanças contínuas</a:t>
            </a:r>
            <a:endParaRPr lang="en-US" sz="6000" b="1" dirty="0">
              <a:ea typeface="ＭＳ Ｐゴシック" pitchFamily="34" charset="-128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3A6DE8-ACC1-4BCE-A26E-3774773C3B7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88004" y="2834037"/>
            <a:ext cx="5400040" cy="31680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Usado para comparar categorias de dados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deseja colocar os dados categorizados em categorias nominais ou ordinárias (Nível do colégio, notas com letras, etc.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categorias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quando existem mais de 3 categorias</a:t>
            </a:r>
          </a:p>
          <a:p>
            <a:pPr>
              <a:spcAft>
                <a:spcPct val="20000"/>
              </a:spcAft>
            </a:pPr>
            <a:endParaRPr lang="en-US" dirty="0">
              <a:ea typeface="ＭＳ Ｐゴシック" pitchFamily="34" charset="-128"/>
            </a:endParaRPr>
          </a:p>
          <a:p>
            <a:pPr>
              <a:buClr>
                <a:srgbClr val="177F8A"/>
              </a:buClr>
              <a:buSzPct val="100000"/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Gráfico tipo Barra - Representa dados categóricos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C997F3-F75A-4C1E-8908-DE3B581327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1980" y="3142092"/>
            <a:ext cx="5400040" cy="35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900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Representar a composição de algo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Percentagem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área em relação ao crescimento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máximo 7 categorias (3-7)</a:t>
            </a: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Clr>
                <a:srgbClr val="177F8A"/>
              </a:buClr>
              <a:buSzPct val="100000"/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Gráfico  Pizza - Tamanho relativo em um grupo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95A154-2E94-4E31-B538-068A94DEA2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88005" y="2746487"/>
            <a:ext cx="5400040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39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 relação entre variáveis?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 comportamento de uma variável dependente com base em uma independente</a:t>
            </a:r>
            <a:endParaRPr 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Gráfico </a:t>
            </a:r>
            <a:r>
              <a:rPr lang="pt-B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Scatter</a:t>
            </a:r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 – relação entre variáveis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A72343-A3C3-4A62-8664-2E61980093F6}"/>
              </a:ext>
            </a:extLst>
          </p:cNvPr>
          <p:cNvPicPr/>
          <p:nvPr/>
        </p:nvPicPr>
        <p:blipFill rotWithShape="1">
          <a:blip r:embed="rId3"/>
          <a:srcRect l="6975"/>
          <a:stretch/>
        </p:blipFill>
        <p:spPr>
          <a:xfrm>
            <a:off x="1810139" y="2807186"/>
            <a:ext cx="5023342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6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diferença é que não dá para colocar muitos conjuntos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95936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Gráfico de área – Muito semelhante ao de linha.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1AD5C5-A26B-4A51-AE63-DCF42C4442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1980" y="2056882"/>
            <a:ext cx="540004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86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25606"/>
            <a:ext cx="8229600" cy="452596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use muitas cores. Não é carnaval!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Cores opostas? Não. Distrai muito. Prefira  COLD COLOR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1641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Cores - significado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CD387E-671E-42D5-B12A-ADBCA776A6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1980" y="2038897"/>
            <a:ext cx="5400040" cy="47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86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1641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Cores - Combinação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7F2473-42B9-4E11-82CD-5DC1FE606E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7294" y="1359418"/>
            <a:ext cx="5400040" cy="52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84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1641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  <a:cs typeface="Times New Roman" panose="02020603050405020304" pitchFamily="18" charset="0"/>
              </a:rPr>
              <a:t>Cores – Deve representar as informações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16ADCB-91EA-42F1-8BD1-DD5D52D429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2730" y="1563052"/>
            <a:ext cx="6460257" cy="46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0462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ítulo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399_TF45175639" id="{A30080F5-AC95-4F47-8F35-42DFA21C4599}" vid="{2B8ADE69-4D87-40D9-B750-3559849874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10135</TotalTime>
  <Words>260</Words>
  <Application>Microsoft Office PowerPoint</Application>
  <PresentationFormat>Apresentação na tela (4:3)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Corbel</vt:lpstr>
      <vt:lpstr>Courier New</vt:lpstr>
      <vt:lpstr>Symbol</vt:lpstr>
      <vt:lpstr>Times New Roman</vt:lpstr>
      <vt:lpstr>Títulos</vt:lpstr>
      <vt:lpstr>PowerBI aplicado a negócios 2021</vt:lpstr>
      <vt:lpstr>Gráfico de linha – mudanças contínuas</vt:lpstr>
      <vt:lpstr>Gráfico tipo Barra - Representa dados categóricos</vt:lpstr>
      <vt:lpstr>Gráfico  Pizza - Tamanho relativo em um grupo</vt:lpstr>
      <vt:lpstr>Gráfico Scatter – relação entre variáveis</vt:lpstr>
      <vt:lpstr>Gráfico de área – Muito semelhante ao de linha. </vt:lpstr>
      <vt:lpstr>Cores - significado</vt:lpstr>
      <vt:lpstr>Cores - Combinação</vt:lpstr>
      <vt:lpstr>Cores – Deve representar as informações</vt:lpstr>
      <vt:lpstr>Cores diferentes para enfatizar linhas mais importantes </vt:lpstr>
      <vt:lpstr>Cores diferentes para mostrar valores diferentes  </vt:lpstr>
      <vt:lpstr>Dashboards  </vt:lpstr>
      <vt:lpstr>Dashboards  </vt:lpstr>
      <vt:lpstr>Números das cores </vt:lpstr>
    </vt:vector>
  </TitlesOfParts>
  <Company>USGS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 Hutchison</dc:creator>
  <cp:lastModifiedBy>jose dutra</cp:lastModifiedBy>
  <cp:revision>377</cp:revision>
  <cp:lastPrinted>2011-04-05T19:41:19Z</cp:lastPrinted>
  <dcterms:created xsi:type="dcterms:W3CDTF">2010-11-10T00:46:12Z</dcterms:created>
  <dcterms:modified xsi:type="dcterms:W3CDTF">2021-03-05T15:16:14Z</dcterms:modified>
</cp:coreProperties>
</file>