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3">
  <p:sldMasterIdLst>
    <p:sldMasterId id="2147483648" r:id="rId1"/>
  </p:sldMasterIdLst>
  <p:notesMasterIdLst>
    <p:notesMasterId r:id="rId18"/>
  </p:notesMasterIdLst>
  <p:handoutMasterIdLst>
    <p:handoutMasterId r:id="rId19"/>
  </p:handoutMasterIdLst>
  <p:sldIdLst>
    <p:sldId id="261" r:id="rId2"/>
    <p:sldId id="524" r:id="rId3"/>
    <p:sldId id="574" r:id="rId4"/>
    <p:sldId id="586" r:id="rId5"/>
    <p:sldId id="589" r:id="rId6"/>
    <p:sldId id="594" r:id="rId7"/>
    <p:sldId id="584" r:id="rId8"/>
    <p:sldId id="596" r:id="rId9"/>
    <p:sldId id="597" r:id="rId10"/>
    <p:sldId id="603" r:id="rId11"/>
    <p:sldId id="598" r:id="rId12"/>
    <p:sldId id="600" r:id="rId13"/>
    <p:sldId id="599" r:id="rId14"/>
    <p:sldId id="601" r:id="rId15"/>
    <p:sldId id="602" r:id="rId16"/>
    <p:sldId id="604" r:id="rId17"/>
  </p:sldIdLst>
  <p:sldSz cx="12192000" cy="6858000"/>
  <p:notesSz cx="7099300" cy="10234613"/>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15:guide id="1" orient="horz" pos="3126">
          <p15:clr>
            <a:srgbClr val="A4A3A4"/>
          </p15:clr>
        </p15:guide>
        <p15:guide id="2" pos="2100">
          <p15:clr>
            <a:srgbClr val="A4A3A4"/>
          </p15:clr>
        </p15:guide>
        <p15:guide id="3" orient="horz" pos="3223">
          <p15:clr>
            <a:srgbClr val="A4A3A4"/>
          </p15:clr>
        </p15:guide>
        <p15:guide id="4" pos="223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DC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20" autoAdjust="0"/>
    <p:restoredTop sz="99172" autoAdjust="0"/>
  </p:normalViewPr>
  <p:slideViewPr>
    <p:cSldViewPr snapToGrid="0">
      <p:cViewPr>
        <p:scale>
          <a:sx n="70" d="100"/>
          <a:sy n="70" d="100"/>
        </p:scale>
        <p:origin x="-592" y="140"/>
      </p:cViewPr>
      <p:guideLst>
        <p:guide orient="horz" pos="2160"/>
        <p:guide pos="3840"/>
      </p:guideLst>
    </p:cSldViewPr>
  </p:slideViewPr>
  <p:notesTextViewPr>
    <p:cViewPr>
      <p:scale>
        <a:sx n="1" d="1"/>
        <a:sy n="1" d="1"/>
      </p:scale>
      <p:origin x="0" y="0"/>
    </p:cViewPr>
  </p:notesTextViewPr>
  <p:notesViewPr>
    <p:cSldViewPr snapToGrid="0">
      <p:cViewPr>
        <p:scale>
          <a:sx n="90" d="100"/>
          <a:sy n="90" d="100"/>
        </p:scale>
        <p:origin x="-3834" y="162"/>
      </p:cViewPr>
      <p:guideLst>
        <p:guide orient="horz" pos="3126"/>
        <p:guide orient="horz" pos="3223"/>
        <p:guide pos="2100"/>
        <p:guide pos="223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3076363" cy="513508"/>
          </a:xfrm>
          <a:prstGeom prst="rect">
            <a:avLst/>
          </a:prstGeom>
        </p:spPr>
        <p:txBody>
          <a:bodyPr vert="horz" lIns="95500" tIns="47750" rIns="95500" bIns="47750" rtlCol="0"/>
          <a:lstStyle>
            <a:lvl1pPr algn="l" eaLnBrk="1" fontAlgn="auto" hangingPunct="1">
              <a:spcBef>
                <a:spcPts val="0"/>
              </a:spcBef>
              <a:spcAft>
                <a:spcPts val="0"/>
              </a:spcAft>
              <a:defRPr sz="1300">
                <a:latin typeface="+mn-lt"/>
                <a:ea typeface="+mn-ea"/>
              </a:defRPr>
            </a:lvl1pPr>
          </a:lstStyle>
          <a:p>
            <a:pPr>
              <a:defRPr/>
            </a:pPr>
            <a:endParaRPr lang="pt-BR"/>
          </a:p>
        </p:txBody>
      </p:sp>
      <p:sp>
        <p:nvSpPr>
          <p:cNvPr id="3" name="Espaço Reservado para Data 2"/>
          <p:cNvSpPr>
            <a:spLocks noGrp="1"/>
          </p:cNvSpPr>
          <p:nvPr>
            <p:ph type="dt" sz="quarter" idx="1"/>
          </p:nvPr>
        </p:nvSpPr>
        <p:spPr>
          <a:xfrm>
            <a:off x="4021294" y="1"/>
            <a:ext cx="3076363" cy="513508"/>
          </a:xfrm>
          <a:prstGeom prst="rect">
            <a:avLst/>
          </a:prstGeom>
        </p:spPr>
        <p:txBody>
          <a:bodyPr vert="horz" wrap="square" lIns="95500" tIns="47750" rIns="95500" bIns="47750" numCol="1" anchor="t" anchorCtr="0" compatLnSpc="1">
            <a:prstTxWarp prst="textNoShape">
              <a:avLst/>
            </a:prstTxWarp>
          </a:bodyPr>
          <a:lstStyle>
            <a:lvl1pPr algn="r" eaLnBrk="1" hangingPunct="1">
              <a:defRPr sz="1300"/>
            </a:lvl1pPr>
          </a:lstStyle>
          <a:p>
            <a:fld id="{F0AEC0A1-4FE5-644F-B1B9-37386AB5928C}" type="datetimeFigureOut">
              <a:rPr lang="pt-BR"/>
              <a:pPr/>
              <a:t>07/03/2022</a:t>
            </a:fld>
            <a:endParaRPr lang="pt-BR"/>
          </a:p>
        </p:txBody>
      </p:sp>
      <p:sp>
        <p:nvSpPr>
          <p:cNvPr id="4" name="Espaço Reservado para Rodapé 3"/>
          <p:cNvSpPr>
            <a:spLocks noGrp="1"/>
          </p:cNvSpPr>
          <p:nvPr>
            <p:ph type="ftr" sz="quarter" idx="2"/>
          </p:nvPr>
        </p:nvSpPr>
        <p:spPr>
          <a:xfrm>
            <a:off x="0" y="9721107"/>
            <a:ext cx="3076363" cy="513507"/>
          </a:xfrm>
          <a:prstGeom prst="rect">
            <a:avLst/>
          </a:prstGeom>
        </p:spPr>
        <p:txBody>
          <a:bodyPr vert="horz" lIns="95500" tIns="47750" rIns="95500" bIns="47750" rtlCol="0" anchor="b"/>
          <a:lstStyle>
            <a:lvl1pPr algn="l" eaLnBrk="1" fontAlgn="auto" hangingPunct="1">
              <a:spcBef>
                <a:spcPts val="0"/>
              </a:spcBef>
              <a:spcAft>
                <a:spcPts val="0"/>
              </a:spcAft>
              <a:defRPr sz="1300">
                <a:latin typeface="+mn-lt"/>
                <a:ea typeface="+mn-ea"/>
              </a:defRPr>
            </a:lvl1pPr>
          </a:lstStyle>
          <a:p>
            <a:pPr>
              <a:defRPr/>
            </a:pPr>
            <a:endParaRPr lang="pt-BR"/>
          </a:p>
        </p:txBody>
      </p:sp>
      <p:sp>
        <p:nvSpPr>
          <p:cNvPr id="5" name="Espaço Reservado para Número de Slide 4"/>
          <p:cNvSpPr>
            <a:spLocks noGrp="1"/>
          </p:cNvSpPr>
          <p:nvPr>
            <p:ph type="sldNum" sz="quarter" idx="3"/>
          </p:nvPr>
        </p:nvSpPr>
        <p:spPr>
          <a:xfrm>
            <a:off x="4021294" y="9721107"/>
            <a:ext cx="3076363" cy="513507"/>
          </a:xfrm>
          <a:prstGeom prst="rect">
            <a:avLst/>
          </a:prstGeom>
        </p:spPr>
        <p:txBody>
          <a:bodyPr vert="horz" wrap="square" lIns="95500" tIns="47750" rIns="95500" bIns="47750" numCol="1" anchor="b" anchorCtr="0" compatLnSpc="1">
            <a:prstTxWarp prst="textNoShape">
              <a:avLst/>
            </a:prstTxWarp>
          </a:bodyPr>
          <a:lstStyle>
            <a:lvl1pPr algn="r" eaLnBrk="1" hangingPunct="1">
              <a:defRPr sz="1300"/>
            </a:lvl1pPr>
          </a:lstStyle>
          <a:p>
            <a:fld id="{45731DB7-3FCA-664A-BB8D-C8EECDE5DF60}" type="slidenum">
              <a:rPr lang="pt-BR"/>
              <a:pPr/>
              <a:t>‹nº›</a:t>
            </a:fld>
            <a:endParaRPr lang="pt-BR"/>
          </a:p>
        </p:txBody>
      </p:sp>
    </p:spTree>
    <p:extLst>
      <p:ext uri="{BB962C8B-B14F-4D97-AF65-F5344CB8AC3E}">
        <p14:creationId xmlns:p14="http://schemas.microsoft.com/office/powerpoint/2010/main" val="2329369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3076363" cy="513508"/>
          </a:xfrm>
          <a:prstGeom prst="rect">
            <a:avLst/>
          </a:prstGeom>
        </p:spPr>
        <p:txBody>
          <a:bodyPr vert="horz" lIns="95500" tIns="47750" rIns="95500" bIns="47750" rtlCol="0"/>
          <a:lstStyle>
            <a:lvl1pPr algn="l" eaLnBrk="1" fontAlgn="auto" hangingPunct="1">
              <a:spcBef>
                <a:spcPts val="0"/>
              </a:spcBef>
              <a:spcAft>
                <a:spcPts val="0"/>
              </a:spcAft>
              <a:defRPr sz="1300">
                <a:latin typeface="+mn-lt"/>
                <a:ea typeface="+mn-ea"/>
              </a:defRPr>
            </a:lvl1pPr>
          </a:lstStyle>
          <a:p>
            <a:pPr>
              <a:defRPr/>
            </a:pPr>
            <a:endParaRPr lang="pt-BR"/>
          </a:p>
        </p:txBody>
      </p:sp>
      <p:sp>
        <p:nvSpPr>
          <p:cNvPr id="3" name="Espaço Reservado para Data 2"/>
          <p:cNvSpPr>
            <a:spLocks noGrp="1"/>
          </p:cNvSpPr>
          <p:nvPr>
            <p:ph type="dt" idx="1"/>
          </p:nvPr>
        </p:nvSpPr>
        <p:spPr>
          <a:xfrm>
            <a:off x="4021294" y="1"/>
            <a:ext cx="3076363" cy="513508"/>
          </a:xfrm>
          <a:prstGeom prst="rect">
            <a:avLst/>
          </a:prstGeom>
        </p:spPr>
        <p:txBody>
          <a:bodyPr vert="horz" wrap="square" lIns="95500" tIns="47750" rIns="95500" bIns="47750" numCol="1" anchor="t" anchorCtr="0" compatLnSpc="1">
            <a:prstTxWarp prst="textNoShape">
              <a:avLst/>
            </a:prstTxWarp>
          </a:bodyPr>
          <a:lstStyle>
            <a:lvl1pPr algn="r" eaLnBrk="1" hangingPunct="1">
              <a:defRPr sz="1300"/>
            </a:lvl1pPr>
          </a:lstStyle>
          <a:p>
            <a:fld id="{460CEFF1-3569-FE43-B5B3-47BFCE3DD254}" type="datetimeFigureOut">
              <a:rPr lang="pt-BR"/>
              <a:pPr/>
              <a:t>07/03/2022</a:t>
            </a:fld>
            <a:endParaRPr lang="pt-BR"/>
          </a:p>
        </p:txBody>
      </p:sp>
      <p:sp>
        <p:nvSpPr>
          <p:cNvPr id="4" name="Espaço Reservado para Imagem de Slide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5500" tIns="47750" rIns="95500" bIns="47750" rtlCol="0" anchor="ctr"/>
          <a:lstStyle/>
          <a:p>
            <a:pPr lvl="0"/>
            <a:endParaRPr lang="pt-BR" noProof="0" dirty="0"/>
          </a:p>
        </p:txBody>
      </p:sp>
      <p:sp>
        <p:nvSpPr>
          <p:cNvPr id="5" name="Espaço Reservado para Anotações 4"/>
          <p:cNvSpPr>
            <a:spLocks noGrp="1"/>
          </p:cNvSpPr>
          <p:nvPr>
            <p:ph type="body" sz="quarter" idx="3"/>
          </p:nvPr>
        </p:nvSpPr>
        <p:spPr>
          <a:xfrm>
            <a:off x="709930" y="4925409"/>
            <a:ext cx="5679440" cy="3454182"/>
          </a:xfrm>
          <a:prstGeom prst="rect">
            <a:avLst/>
          </a:prstGeom>
        </p:spPr>
        <p:txBody>
          <a:bodyPr vert="horz" wrap="square" lIns="95500" tIns="47750" rIns="95500" bIns="47750" numCol="1" anchor="t" anchorCtr="0" compatLnSpc="1">
            <a:prstTxWarp prst="textNoShape">
              <a:avLst/>
            </a:prstTxWarp>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721107"/>
            <a:ext cx="3076363" cy="513507"/>
          </a:xfrm>
          <a:prstGeom prst="rect">
            <a:avLst/>
          </a:prstGeom>
        </p:spPr>
        <p:txBody>
          <a:bodyPr vert="horz" lIns="95500" tIns="47750" rIns="95500" bIns="47750" rtlCol="0" anchor="b"/>
          <a:lstStyle>
            <a:lvl1pPr algn="l" eaLnBrk="1" fontAlgn="auto" hangingPunct="1">
              <a:spcBef>
                <a:spcPts val="0"/>
              </a:spcBef>
              <a:spcAft>
                <a:spcPts val="0"/>
              </a:spcAft>
              <a:defRPr sz="1300">
                <a:latin typeface="+mn-lt"/>
                <a:ea typeface="+mn-ea"/>
              </a:defRPr>
            </a:lvl1pPr>
          </a:lstStyle>
          <a:p>
            <a:pPr>
              <a:defRPr/>
            </a:pPr>
            <a:endParaRPr lang="pt-BR"/>
          </a:p>
        </p:txBody>
      </p:sp>
      <p:sp>
        <p:nvSpPr>
          <p:cNvPr id="7" name="Espaço Reservado para Número de Slide 6"/>
          <p:cNvSpPr>
            <a:spLocks noGrp="1"/>
          </p:cNvSpPr>
          <p:nvPr>
            <p:ph type="sldNum" sz="quarter" idx="5"/>
          </p:nvPr>
        </p:nvSpPr>
        <p:spPr>
          <a:xfrm>
            <a:off x="4021294" y="9721107"/>
            <a:ext cx="3076363" cy="513507"/>
          </a:xfrm>
          <a:prstGeom prst="rect">
            <a:avLst/>
          </a:prstGeom>
        </p:spPr>
        <p:txBody>
          <a:bodyPr vert="horz" wrap="square" lIns="95500" tIns="47750" rIns="95500" bIns="47750" numCol="1" anchor="b" anchorCtr="0" compatLnSpc="1">
            <a:prstTxWarp prst="textNoShape">
              <a:avLst/>
            </a:prstTxWarp>
          </a:bodyPr>
          <a:lstStyle>
            <a:lvl1pPr algn="r" eaLnBrk="1" hangingPunct="1">
              <a:defRPr sz="1300"/>
            </a:lvl1pPr>
          </a:lstStyle>
          <a:p>
            <a:fld id="{3173246C-C031-6449-A4A5-15A4290DE3AB}" type="slidenum">
              <a:rPr lang="pt-BR"/>
              <a:pPr/>
              <a:t>‹nº›</a:t>
            </a:fld>
            <a:endParaRPr lang="pt-BR"/>
          </a:p>
        </p:txBody>
      </p:sp>
    </p:spTree>
    <p:extLst>
      <p:ext uri="{BB962C8B-B14F-4D97-AF65-F5344CB8AC3E}">
        <p14:creationId xmlns:p14="http://schemas.microsoft.com/office/powerpoint/2010/main" val="14108722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24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pt-BR" dirty="0">
              <a:latin typeface="Arial" charset="0"/>
            </a:endParaRPr>
          </a:p>
        </p:txBody>
      </p:sp>
      <p:sp>
        <p:nvSpPr>
          <p:cNvPr id="10244"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75937" indent="-298437">
              <a:defRPr>
                <a:solidFill>
                  <a:schemeClr val="tx1"/>
                </a:solidFill>
                <a:latin typeface="Arial" charset="0"/>
                <a:ea typeface="ＭＳ Ｐゴシック" charset="0"/>
              </a:defRPr>
            </a:lvl2pPr>
            <a:lvl3pPr marL="1193749" indent="-238750">
              <a:defRPr>
                <a:solidFill>
                  <a:schemeClr val="tx1"/>
                </a:solidFill>
                <a:latin typeface="Arial" charset="0"/>
                <a:ea typeface="ＭＳ Ｐゴシック" charset="0"/>
              </a:defRPr>
            </a:lvl3pPr>
            <a:lvl4pPr marL="1671249" indent="-238750">
              <a:defRPr>
                <a:solidFill>
                  <a:schemeClr val="tx1"/>
                </a:solidFill>
                <a:latin typeface="Arial" charset="0"/>
                <a:ea typeface="ＭＳ Ｐゴシック" charset="0"/>
              </a:defRPr>
            </a:lvl4pPr>
            <a:lvl5pPr marL="2148749" indent="-238750">
              <a:defRPr>
                <a:solidFill>
                  <a:schemeClr val="tx1"/>
                </a:solidFill>
                <a:latin typeface="Arial" charset="0"/>
                <a:ea typeface="ＭＳ Ｐゴシック" charset="0"/>
              </a:defRPr>
            </a:lvl5pPr>
            <a:lvl6pPr marL="2626248" indent="-238750" eaLnBrk="0" fontAlgn="base" hangingPunct="0">
              <a:spcBef>
                <a:spcPct val="0"/>
              </a:spcBef>
              <a:spcAft>
                <a:spcPct val="0"/>
              </a:spcAft>
              <a:defRPr>
                <a:solidFill>
                  <a:schemeClr val="tx1"/>
                </a:solidFill>
                <a:latin typeface="Arial" charset="0"/>
                <a:ea typeface="ＭＳ Ｐゴシック" charset="0"/>
              </a:defRPr>
            </a:lvl6pPr>
            <a:lvl7pPr marL="3103748" indent="-238750" eaLnBrk="0" fontAlgn="base" hangingPunct="0">
              <a:spcBef>
                <a:spcPct val="0"/>
              </a:spcBef>
              <a:spcAft>
                <a:spcPct val="0"/>
              </a:spcAft>
              <a:defRPr>
                <a:solidFill>
                  <a:schemeClr val="tx1"/>
                </a:solidFill>
                <a:latin typeface="Arial" charset="0"/>
                <a:ea typeface="ＭＳ Ｐゴシック" charset="0"/>
              </a:defRPr>
            </a:lvl7pPr>
            <a:lvl8pPr marL="3581248" indent="-238750" eaLnBrk="0" fontAlgn="base" hangingPunct="0">
              <a:spcBef>
                <a:spcPct val="0"/>
              </a:spcBef>
              <a:spcAft>
                <a:spcPct val="0"/>
              </a:spcAft>
              <a:defRPr>
                <a:solidFill>
                  <a:schemeClr val="tx1"/>
                </a:solidFill>
                <a:latin typeface="Arial" charset="0"/>
                <a:ea typeface="ＭＳ Ｐゴシック" charset="0"/>
              </a:defRPr>
            </a:lvl8pPr>
            <a:lvl9pPr marL="4058747" indent="-238750" eaLnBrk="0" fontAlgn="base" hangingPunct="0">
              <a:spcBef>
                <a:spcPct val="0"/>
              </a:spcBef>
              <a:spcAft>
                <a:spcPct val="0"/>
              </a:spcAft>
              <a:defRPr>
                <a:solidFill>
                  <a:schemeClr val="tx1"/>
                </a:solidFill>
                <a:latin typeface="Arial" charset="0"/>
                <a:ea typeface="ＭＳ Ｐゴシック" charset="0"/>
              </a:defRPr>
            </a:lvl9pPr>
          </a:lstStyle>
          <a:p>
            <a:fld id="{541AE032-3B02-AB4B-8F4B-FA3FAB2EF341}" type="slidenum">
              <a:rPr lang="pt-BR"/>
              <a:pPr/>
              <a:t>1</a:t>
            </a:fld>
            <a:endParaRPr lang="pt-BR" dirty="0"/>
          </a:p>
        </p:txBody>
      </p:sp>
    </p:spTree>
    <p:extLst>
      <p:ext uri="{BB962C8B-B14F-4D97-AF65-F5344CB8AC3E}">
        <p14:creationId xmlns:p14="http://schemas.microsoft.com/office/powerpoint/2010/main" val="103247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638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pt-BR" dirty="0">
              <a:latin typeface="Arial" charset="0"/>
            </a:endParaRPr>
          </a:p>
        </p:txBody>
      </p:sp>
      <p:sp>
        <p:nvSpPr>
          <p:cNvPr id="4" name="Espaço Reservado para Número de Slide 3"/>
          <p:cNvSpPr>
            <a:spLocks noGrp="1"/>
          </p:cNvSpPr>
          <p:nvPr>
            <p:ph type="sldNum" sz="quarter" idx="5"/>
          </p:nvPr>
        </p:nvSpPr>
        <p:spPr/>
        <p:txBody>
          <a:bodyPr/>
          <a:lstStyle>
            <a:lvl1pPr>
              <a:defRPr>
                <a:solidFill>
                  <a:schemeClr val="tx1"/>
                </a:solidFill>
                <a:latin typeface="Arial" charset="0"/>
                <a:ea typeface="ＭＳ Ｐゴシック" charset="0"/>
              </a:defRPr>
            </a:lvl1pPr>
            <a:lvl2pPr marL="775937" indent="-298437">
              <a:defRPr>
                <a:solidFill>
                  <a:schemeClr val="tx1"/>
                </a:solidFill>
                <a:latin typeface="Arial" charset="0"/>
                <a:ea typeface="ＭＳ Ｐゴシック" charset="0"/>
              </a:defRPr>
            </a:lvl2pPr>
            <a:lvl3pPr marL="1193749" indent="-238750">
              <a:defRPr>
                <a:solidFill>
                  <a:schemeClr val="tx1"/>
                </a:solidFill>
                <a:latin typeface="Arial" charset="0"/>
                <a:ea typeface="ＭＳ Ｐゴシック" charset="0"/>
              </a:defRPr>
            </a:lvl3pPr>
            <a:lvl4pPr marL="1671249" indent="-238750">
              <a:defRPr>
                <a:solidFill>
                  <a:schemeClr val="tx1"/>
                </a:solidFill>
                <a:latin typeface="Arial" charset="0"/>
                <a:ea typeface="ＭＳ Ｐゴシック" charset="0"/>
              </a:defRPr>
            </a:lvl4pPr>
            <a:lvl5pPr marL="2148749" indent="-238750">
              <a:defRPr>
                <a:solidFill>
                  <a:schemeClr val="tx1"/>
                </a:solidFill>
                <a:latin typeface="Arial" charset="0"/>
                <a:ea typeface="ＭＳ Ｐゴシック" charset="0"/>
              </a:defRPr>
            </a:lvl5pPr>
            <a:lvl6pPr marL="2626248" indent="-238750" eaLnBrk="0" fontAlgn="base" hangingPunct="0">
              <a:spcBef>
                <a:spcPct val="0"/>
              </a:spcBef>
              <a:spcAft>
                <a:spcPct val="0"/>
              </a:spcAft>
              <a:defRPr>
                <a:solidFill>
                  <a:schemeClr val="tx1"/>
                </a:solidFill>
                <a:latin typeface="Arial" charset="0"/>
                <a:ea typeface="ＭＳ Ｐゴシック" charset="0"/>
              </a:defRPr>
            </a:lvl6pPr>
            <a:lvl7pPr marL="3103748" indent="-238750" eaLnBrk="0" fontAlgn="base" hangingPunct="0">
              <a:spcBef>
                <a:spcPct val="0"/>
              </a:spcBef>
              <a:spcAft>
                <a:spcPct val="0"/>
              </a:spcAft>
              <a:defRPr>
                <a:solidFill>
                  <a:schemeClr val="tx1"/>
                </a:solidFill>
                <a:latin typeface="Arial" charset="0"/>
                <a:ea typeface="ＭＳ Ｐゴシック" charset="0"/>
              </a:defRPr>
            </a:lvl7pPr>
            <a:lvl8pPr marL="3581248" indent="-238750" eaLnBrk="0" fontAlgn="base" hangingPunct="0">
              <a:spcBef>
                <a:spcPct val="0"/>
              </a:spcBef>
              <a:spcAft>
                <a:spcPct val="0"/>
              </a:spcAft>
              <a:defRPr>
                <a:solidFill>
                  <a:schemeClr val="tx1"/>
                </a:solidFill>
                <a:latin typeface="Arial" charset="0"/>
                <a:ea typeface="ＭＳ Ｐゴシック" charset="0"/>
              </a:defRPr>
            </a:lvl8pPr>
            <a:lvl9pPr marL="4058747" indent="-238750" eaLnBrk="0" fontAlgn="base" hangingPunct="0">
              <a:spcBef>
                <a:spcPct val="0"/>
              </a:spcBef>
              <a:spcAft>
                <a:spcPct val="0"/>
              </a:spcAft>
              <a:defRPr>
                <a:solidFill>
                  <a:schemeClr val="tx1"/>
                </a:solidFill>
                <a:latin typeface="Arial" charset="0"/>
                <a:ea typeface="ＭＳ Ｐゴシック" charset="0"/>
              </a:defRPr>
            </a:lvl9pPr>
          </a:lstStyle>
          <a:p>
            <a:fld id="{D248B690-BB96-5442-9129-5143B05A09FA}" type="slidenum">
              <a:rPr lang="pt-BR"/>
              <a:pPr/>
              <a:t>3</a:t>
            </a:fld>
            <a:endParaRPr lang="pt-BR"/>
          </a:p>
        </p:txBody>
      </p:sp>
    </p:spTree>
    <p:extLst>
      <p:ext uri="{BB962C8B-B14F-4D97-AF65-F5344CB8AC3E}">
        <p14:creationId xmlns:p14="http://schemas.microsoft.com/office/powerpoint/2010/main" val="1821711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638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pt-BR" dirty="0">
              <a:latin typeface="Arial" charset="0"/>
            </a:endParaRPr>
          </a:p>
        </p:txBody>
      </p:sp>
      <p:sp>
        <p:nvSpPr>
          <p:cNvPr id="4" name="Espaço Reservado para Número de Slide 3"/>
          <p:cNvSpPr>
            <a:spLocks noGrp="1"/>
          </p:cNvSpPr>
          <p:nvPr>
            <p:ph type="sldNum" sz="quarter" idx="5"/>
          </p:nvPr>
        </p:nvSpPr>
        <p:spPr/>
        <p:txBody>
          <a:bodyPr/>
          <a:lstStyle>
            <a:lvl1pPr>
              <a:defRPr>
                <a:solidFill>
                  <a:schemeClr val="tx1"/>
                </a:solidFill>
                <a:latin typeface="Arial" charset="0"/>
                <a:ea typeface="ＭＳ Ｐゴシック" charset="0"/>
              </a:defRPr>
            </a:lvl1pPr>
            <a:lvl2pPr marL="775937" indent="-298437">
              <a:defRPr>
                <a:solidFill>
                  <a:schemeClr val="tx1"/>
                </a:solidFill>
                <a:latin typeface="Arial" charset="0"/>
                <a:ea typeface="ＭＳ Ｐゴシック" charset="0"/>
              </a:defRPr>
            </a:lvl2pPr>
            <a:lvl3pPr marL="1193749" indent="-238750">
              <a:defRPr>
                <a:solidFill>
                  <a:schemeClr val="tx1"/>
                </a:solidFill>
                <a:latin typeface="Arial" charset="0"/>
                <a:ea typeface="ＭＳ Ｐゴシック" charset="0"/>
              </a:defRPr>
            </a:lvl3pPr>
            <a:lvl4pPr marL="1671249" indent="-238750">
              <a:defRPr>
                <a:solidFill>
                  <a:schemeClr val="tx1"/>
                </a:solidFill>
                <a:latin typeface="Arial" charset="0"/>
                <a:ea typeface="ＭＳ Ｐゴシック" charset="0"/>
              </a:defRPr>
            </a:lvl4pPr>
            <a:lvl5pPr marL="2148749" indent="-238750">
              <a:defRPr>
                <a:solidFill>
                  <a:schemeClr val="tx1"/>
                </a:solidFill>
                <a:latin typeface="Arial" charset="0"/>
                <a:ea typeface="ＭＳ Ｐゴシック" charset="0"/>
              </a:defRPr>
            </a:lvl5pPr>
            <a:lvl6pPr marL="2626248" indent="-238750" eaLnBrk="0" fontAlgn="base" hangingPunct="0">
              <a:spcBef>
                <a:spcPct val="0"/>
              </a:spcBef>
              <a:spcAft>
                <a:spcPct val="0"/>
              </a:spcAft>
              <a:defRPr>
                <a:solidFill>
                  <a:schemeClr val="tx1"/>
                </a:solidFill>
                <a:latin typeface="Arial" charset="0"/>
                <a:ea typeface="ＭＳ Ｐゴシック" charset="0"/>
              </a:defRPr>
            </a:lvl6pPr>
            <a:lvl7pPr marL="3103748" indent="-238750" eaLnBrk="0" fontAlgn="base" hangingPunct="0">
              <a:spcBef>
                <a:spcPct val="0"/>
              </a:spcBef>
              <a:spcAft>
                <a:spcPct val="0"/>
              </a:spcAft>
              <a:defRPr>
                <a:solidFill>
                  <a:schemeClr val="tx1"/>
                </a:solidFill>
                <a:latin typeface="Arial" charset="0"/>
                <a:ea typeface="ＭＳ Ｐゴシック" charset="0"/>
              </a:defRPr>
            </a:lvl7pPr>
            <a:lvl8pPr marL="3581248" indent="-238750" eaLnBrk="0" fontAlgn="base" hangingPunct="0">
              <a:spcBef>
                <a:spcPct val="0"/>
              </a:spcBef>
              <a:spcAft>
                <a:spcPct val="0"/>
              </a:spcAft>
              <a:defRPr>
                <a:solidFill>
                  <a:schemeClr val="tx1"/>
                </a:solidFill>
                <a:latin typeface="Arial" charset="0"/>
                <a:ea typeface="ＭＳ Ｐゴシック" charset="0"/>
              </a:defRPr>
            </a:lvl8pPr>
            <a:lvl9pPr marL="4058747" indent="-238750" eaLnBrk="0" fontAlgn="base" hangingPunct="0">
              <a:spcBef>
                <a:spcPct val="0"/>
              </a:spcBef>
              <a:spcAft>
                <a:spcPct val="0"/>
              </a:spcAft>
              <a:defRPr>
                <a:solidFill>
                  <a:schemeClr val="tx1"/>
                </a:solidFill>
                <a:latin typeface="Arial" charset="0"/>
                <a:ea typeface="ＭＳ Ｐゴシック" charset="0"/>
              </a:defRPr>
            </a:lvl9pPr>
          </a:lstStyle>
          <a:p>
            <a:fld id="{D248B690-BB96-5442-9129-5143B05A09FA}" type="slidenum">
              <a:rPr lang="pt-BR"/>
              <a:pPr/>
              <a:t>4</a:t>
            </a:fld>
            <a:endParaRPr lang="pt-BR"/>
          </a:p>
        </p:txBody>
      </p:sp>
    </p:spTree>
    <p:extLst>
      <p:ext uri="{BB962C8B-B14F-4D97-AF65-F5344CB8AC3E}">
        <p14:creationId xmlns:p14="http://schemas.microsoft.com/office/powerpoint/2010/main" val="1821711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upo 58"/>
          <p:cNvGrpSpPr>
            <a:grpSpLocks/>
          </p:cNvGrpSpPr>
          <p:nvPr userDrawn="1"/>
        </p:nvGrpSpPr>
        <p:grpSpPr bwMode="auto">
          <a:xfrm>
            <a:off x="0" y="0"/>
            <a:ext cx="12192000" cy="6858000"/>
            <a:chOff x="-1" y="0"/>
            <a:chExt cx="12192002" cy="6858000"/>
          </a:xfrm>
        </p:grpSpPr>
        <p:cxnSp>
          <p:nvCxnSpPr>
            <p:cNvPr id="5" name="Conector Reto 5"/>
            <p:cNvCxnSpPr/>
            <p:nvPr/>
          </p:nvCxnSpPr>
          <p:spPr bwMode="hidden">
            <a:xfrm>
              <a:off x="609599"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6" name="Conector Reto 6"/>
            <p:cNvCxnSpPr/>
            <p:nvPr/>
          </p:nvCxnSpPr>
          <p:spPr bwMode="hidden">
            <a:xfrm>
              <a:off x="1828799"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8"/>
            <p:cNvCxnSpPr/>
            <p:nvPr/>
          </p:nvCxnSpPr>
          <p:spPr bwMode="hidden">
            <a:xfrm>
              <a:off x="3047999"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9"/>
            <p:cNvCxnSpPr/>
            <p:nvPr/>
          </p:nvCxnSpPr>
          <p:spPr bwMode="hidden">
            <a:xfrm>
              <a:off x="42672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0"/>
            <p:cNvCxnSpPr/>
            <p:nvPr/>
          </p:nvCxnSpPr>
          <p:spPr bwMode="hidden">
            <a:xfrm>
              <a:off x="54864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1"/>
            <p:cNvCxnSpPr/>
            <p:nvPr/>
          </p:nvCxnSpPr>
          <p:spPr bwMode="hidden">
            <a:xfrm>
              <a:off x="67056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2"/>
            <p:cNvCxnSpPr/>
            <p:nvPr/>
          </p:nvCxnSpPr>
          <p:spPr bwMode="hidden">
            <a:xfrm>
              <a:off x="79248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3"/>
            <p:cNvCxnSpPr/>
            <p:nvPr/>
          </p:nvCxnSpPr>
          <p:spPr bwMode="hidden">
            <a:xfrm>
              <a:off x="91440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4"/>
            <p:cNvCxnSpPr/>
            <p:nvPr/>
          </p:nvCxnSpPr>
          <p:spPr bwMode="hidden">
            <a:xfrm>
              <a:off x="103632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5"/>
            <p:cNvCxnSpPr/>
            <p:nvPr/>
          </p:nvCxnSpPr>
          <p:spPr bwMode="hidden">
            <a:xfrm>
              <a:off x="115824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6"/>
            <p:cNvCxnSpPr/>
            <p:nvPr/>
          </p:nvCxnSpPr>
          <p:spPr bwMode="hidden">
            <a:xfrm>
              <a:off x="3174" y="385763"/>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7"/>
            <p:cNvCxnSpPr/>
            <p:nvPr/>
          </p:nvCxnSpPr>
          <p:spPr bwMode="hidden">
            <a:xfrm>
              <a:off x="3174" y="1611313"/>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8"/>
            <p:cNvCxnSpPr/>
            <p:nvPr/>
          </p:nvCxnSpPr>
          <p:spPr bwMode="hidden">
            <a:xfrm>
              <a:off x="3174" y="2835275"/>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19"/>
            <p:cNvCxnSpPr/>
            <p:nvPr/>
          </p:nvCxnSpPr>
          <p:spPr bwMode="hidden">
            <a:xfrm>
              <a:off x="3174" y="4060825"/>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20"/>
            <p:cNvCxnSpPr/>
            <p:nvPr/>
          </p:nvCxnSpPr>
          <p:spPr bwMode="hidden">
            <a:xfrm>
              <a:off x="3174" y="5284788"/>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21"/>
            <p:cNvCxnSpPr/>
            <p:nvPr/>
          </p:nvCxnSpPr>
          <p:spPr bwMode="hidden">
            <a:xfrm>
              <a:off x="3174" y="6510338"/>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1" name="Grupo 75"/>
            <p:cNvGrpSpPr>
              <a:grpSpLocks/>
            </p:cNvGrpSpPr>
            <p:nvPr userDrawn="1"/>
          </p:nvGrpSpPr>
          <p:grpSpPr bwMode="auto">
            <a:xfrm>
              <a:off x="-1" y="0"/>
              <a:ext cx="12192001" cy="6858000"/>
              <a:chOff x="-1" y="0"/>
              <a:chExt cx="12192001" cy="6858000"/>
            </a:xfrm>
          </p:grpSpPr>
          <p:cxnSp>
            <p:nvCxnSpPr>
              <p:cNvPr id="39" name="Conector Reto 40"/>
              <p:cNvCxnSpPr/>
              <p:nvPr/>
            </p:nvCxnSpPr>
            <p:spPr bwMode="hidden">
              <a:xfrm>
                <a:off x="225424"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to 41"/>
              <p:cNvCxnSpPr/>
              <p:nvPr/>
            </p:nvCxnSpPr>
            <p:spPr bwMode="hidden">
              <a:xfrm>
                <a:off x="1449387" y="0"/>
                <a:ext cx="6815138"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2"/>
              <p:cNvCxnSpPr/>
              <p:nvPr/>
            </p:nvCxnSpPr>
            <p:spPr bwMode="hidden">
              <a:xfrm>
                <a:off x="2665412"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3"/>
              <p:cNvCxnSpPr/>
              <p:nvPr/>
            </p:nvCxnSpPr>
            <p:spPr bwMode="hidden">
              <a:xfrm>
                <a:off x="3884613"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4"/>
              <p:cNvCxnSpPr/>
              <p:nvPr/>
            </p:nvCxnSpPr>
            <p:spPr bwMode="hidden">
              <a:xfrm>
                <a:off x="5106988" y="0"/>
                <a:ext cx="6815138"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4" name="Grupo 150"/>
              <p:cNvGrpSpPr>
                <a:grpSpLocks/>
              </p:cNvGrpSpPr>
              <p:nvPr/>
            </p:nvGrpSpPr>
            <p:grpSpPr bwMode="auto">
              <a:xfrm>
                <a:off x="6327885" y="0"/>
                <a:ext cx="5864115" cy="5898673"/>
                <a:chOff x="6327885" y="0"/>
                <a:chExt cx="5864115" cy="5898673"/>
              </a:xfrm>
            </p:grpSpPr>
            <p:cxnSp>
              <p:nvCxnSpPr>
                <p:cNvPr id="50" name="Conector Reto 51"/>
                <p:cNvCxnSpPr/>
                <p:nvPr/>
              </p:nvCxnSpPr>
              <p:spPr bwMode="hidden">
                <a:xfrm>
                  <a:off x="6327775" y="0"/>
                  <a:ext cx="5864226" cy="589915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to 52"/>
                <p:cNvCxnSpPr/>
                <p:nvPr/>
              </p:nvCxnSpPr>
              <p:spPr bwMode="hidden">
                <a:xfrm>
                  <a:off x="7548563" y="0"/>
                  <a:ext cx="4643438" cy="467201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3"/>
                <p:cNvCxnSpPr/>
                <p:nvPr/>
              </p:nvCxnSpPr>
              <p:spPr bwMode="hidden">
                <a:xfrm>
                  <a:off x="8772525" y="0"/>
                  <a:ext cx="3419476" cy="34575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4"/>
                <p:cNvCxnSpPr/>
                <p:nvPr/>
              </p:nvCxnSpPr>
              <p:spPr bwMode="hidden">
                <a:xfrm>
                  <a:off x="9982201" y="0"/>
                  <a:ext cx="2209800" cy="222726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5"/>
                <p:cNvCxnSpPr/>
                <p:nvPr/>
              </p:nvCxnSpPr>
              <p:spPr bwMode="hidden">
                <a:xfrm>
                  <a:off x="11198226" y="0"/>
                  <a:ext cx="993775" cy="10033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5" name="Conector Reto 46"/>
              <p:cNvCxnSpPr/>
              <p:nvPr/>
            </p:nvCxnSpPr>
            <p:spPr bwMode="hidden">
              <a:xfrm flipH="1" flipV="1">
                <a:off x="-1" y="1012825"/>
                <a:ext cx="5829301" cy="58451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to 47"/>
              <p:cNvCxnSpPr/>
              <p:nvPr/>
            </p:nvCxnSpPr>
            <p:spPr bwMode="hidden">
              <a:xfrm flipH="1" flipV="1">
                <a:off x="-1" y="2227263"/>
                <a:ext cx="4614864" cy="463073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48"/>
              <p:cNvCxnSpPr/>
              <p:nvPr/>
            </p:nvCxnSpPr>
            <p:spPr bwMode="hidden">
              <a:xfrm flipH="1" flipV="1">
                <a:off x="-1" y="3432175"/>
                <a:ext cx="3398839" cy="34258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9"/>
              <p:cNvCxnSpPr/>
              <p:nvPr/>
            </p:nvCxnSpPr>
            <p:spPr bwMode="hidden">
              <a:xfrm flipH="1" flipV="1">
                <a:off x="-1" y="4651375"/>
                <a:ext cx="2197100" cy="22066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50"/>
              <p:cNvCxnSpPr/>
              <p:nvPr/>
            </p:nvCxnSpPr>
            <p:spPr bwMode="hidden">
              <a:xfrm flipH="1" flipV="1">
                <a:off x="-1" y="5864225"/>
                <a:ext cx="987425" cy="9937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2" name="Grupo 76"/>
            <p:cNvGrpSpPr>
              <a:grpSpLocks/>
            </p:cNvGrpSpPr>
            <p:nvPr userDrawn="1"/>
          </p:nvGrpSpPr>
          <p:grpSpPr bwMode="auto">
            <a:xfrm flipH="1">
              <a:off x="0" y="0"/>
              <a:ext cx="12192001" cy="6858000"/>
              <a:chOff x="-1" y="0"/>
              <a:chExt cx="12192001" cy="6858000"/>
            </a:xfrm>
          </p:grpSpPr>
          <p:cxnSp>
            <p:nvCxnSpPr>
              <p:cNvPr id="23" name="Conector Reto 24"/>
              <p:cNvCxnSpPr/>
              <p:nvPr/>
            </p:nvCxnSpPr>
            <p:spPr bwMode="hidden">
              <a:xfrm>
                <a:off x="225424"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5"/>
              <p:cNvCxnSpPr/>
              <p:nvPr/>
            </p:nvCxnSpPr>
            <p:spPr bwMode="hidden">
              <a:xfrm>
                <a:off x="1449386" y="0"/>
                <a:ext cx="6815139"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26"/>
              <p:cNvCxnSpPr/>
              <p:nvPr/>
            </p:nvCxnSpPr>
            <p:spPr bwMode="hidden">
              <a:xfrm>
                <a:off x="2665411"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7"/>
              <p:cNvCxnSpPr/>
              <p:nvPr/>
            </p:nvCxnSpPr>
            <p:spPr bwMode="hidden">
              <a:xfrm>
                <a:off x="3884612"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28"/>
              <p:cNvCxnSpPr/>
              <p:nvPr/>
            </p:nvCxnSpPr>
            <p:spPr bwMode="hidden">
              <a:xfrm>
                <a:off x="5151437" y="0"/>
                <a:ext cx="6815139"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8" name="Grupo 82"/>
              <p:cNvGrpSpPr>
                <a:grpSpLocks/>
              </p:cNvGrpSpPr>
              <p:nvPr/>
            </p:nvGrpSpPr>
            <p:grpSpPr bwMode="auto">
              <a:xfrm>
                <a:off x="6327885" y="0"/>
                <a:ext cx="5864115" cy="5898673"/>
                <a:chOff x="6327885" y="0"/>
                <a:chExt cx="5864115" cy="5898673"/>
              </a:xfrm>
            </p:grpSpPr>
            <p:cxnSp>
              <p:nvCxnSpPr>
                <p:cNvPr id="34" name="Conector Reto 35"/>
                <p:cNvCxnSpPr/>
                <p:nvPr/>
              </p:nvCxnSpPr>
              <p:spPr bwMode="hidden">
                <a:xfrm>
                  <a:off x="6327775" y="0"/>
                  <a:ext cx="5864226" cy="589915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36"/>
                <p:cNvCxnSpPr/>
                <p:nvPr/>
              </p:nvCxnSpPr>
              <p:spPr bwMode="hidden">
                <a:xfrm>
                  <a:off x="7548562" y="0"/>
                  <a:ext cx="4643439" cy="467201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7"/>
                <p:cNvCxnSpPr/>
                <p:nvPr/>
              </p:nvCxnSpPr>
              <p:spPr bwMode="hidden">
                <a:xfrm>
                  <a:off x="8772525" y="0"/>
                  <a:ext cx="3419476" cy="34575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38"/>
                <p:cNvCxnSpPr/>
                <p:nvPr/>
              </p:nvCxnSpPr>
              <p:spPr bwMode="hidden">
                <a:xfrm>
                  <a:off x="9982201" y="0"/>
                  <a:ext cx="2209800" cy="222726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39"/>
                <p:cNvCxnSpPr/>
                <p:nvPr/>
              </p:nvCxnSpPr>
              <p:spPr bwMode="hidden">
                <a:xfrm>
                  <a:off x="11198226" y="0"/>
                  <a:ext cx="993775" cy="10033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29" name="Conector Reto 30"/>
              <p:cNvCxnSpPr/>
              <p:nvPr/>
            </p:nvCxnSpPr>
            <p:spPr bwMode="hidden">
              <a:xfrm flipH="1" flipV="1">
                <a:off x="-1" y="1012825"/>
                <a:ext cx="5829301" cy="58451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to 31"/>
              <p:cNvCxnSpPr/>
              <p:nvPr/>
            </p:nvCxnSpPr>
            <p:spPr bwMode="hidden">
              <a:xfrm flipH="1" flipV="1">
                <a:off x="-1" y="2227263"/>
                <a:ext cx="4614863" cy="463073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2"/>
              <p:cNvCxnSpPr/>
              <p:nvPr/>
            </p:nvCxnSpPr>
            <p:spPr bwMode="hidden">
              <a:xfrm flipH="1" flipV="1">
                <a:off x="-1" y="3432175"/>
                <a:ext cx="3398838" cy="34258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3"/>
              <p:cNvCxnSpPr/>
              <p:nvPr/>
            </p:nvCxnSpPr>
            <p:spPr bwMode="hidden">
              <a:xfrm flipH="1" flipV="1">
                <a:off x="-1" y="4651375"/>
                <a:ext cx="2197100" cy="22066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4"/>
              <p:cNvCxnSpPr/>
              <p:nvPr/>
            </p:nvCxnSpPr>
            <p:spPr bwMode="hidden">
              <a:xfrm flipH="1" flipV="1">
                <a:off x="-1" y="5864225"/>
                <a:ext cx="987425" cy="9937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cxnSp>
        <p:nvCxnSpPr>
          <p:cNvPr id="55" name="Conector Reto 57"/>
          <p:cNvCxnSpPr/>
          <p:nvPr userDrawn="1"/>
        </p:nvCxnSpPr>
        <p:spPr>
          <a:xfrm>
            <a:off x="1295400" y="5294313"/>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ctrTitle"/>
          </p:nvPr>
        </p:nvSpPr>
        <p:spPr>
          <a:xfrm>
            <a:off x="1293845" y="1909346"/>
            <a:ext cx="9604310" cy="3383280"/>
          </a:xfrm>
        </p:spPr>
        <p:txBody>
          <a:bodyPr>
            <a:normAutofit/>
          </a:bodyPr>
          <a:lstStyle>
            <a:lvl1pPr algn="l">
              <a:lnSpc>
                <a:spcPct val="76000"/>
              </a:lnSpc>
              <a:defRPr sz="8000" cap="none" baseline="0">
                <a:solidFill>
                  <a:schemeClr val="tx1"/>
                </a:solidFill>
              </a:defRPr>
            </a:lvl1pPr>
          </a:lstStyle>
          <a:p>
            <a:r>
              <a:rPr lang="pt-BR" smtClean="0"/>
              <a:t>Clique para editar o título mestre</a:t>
            </a:r>
            <a:endParaRPr lang="pt-BR" dirty="0"/>
          </a:p>
        </p:txBody>
      </p:sp>
      <p:sp>
        <p:nvSpPr>
          <p:cNvPr id="3" name="Subtítulo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dirty="0"/>
          </a:p>
        </p:txBody>
      </p:sp>
    </p:spTree>
    <p:extLst>
      <p:ext uri="{BB962C8B-B14F-4D97-AF65-F5344CB8AC3E}">
        <p14:creationId xmlns:p14="http://schemas.microsoft.com/office/powerpoint/2010/main" val="2690153332"/>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dirty="0"/>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4" name="Espaço Reservado para Data 3"/>
          <p:cNvSpPr>
            <a:spLocks noGrp="1"/>
          </p:cNvSpPr>
          <p:nvPr>
            <p:ph type="dt" sz="half" idx="10"/>
          </p:nvPr>
        </p:nvSpPr>
        <p:spPr/>
        <p:txBody>
          <a:bodyPr/>
          <a:lstStyle>
            <a:lvl1pPr>
              <a:defRPr/>
            </a:lvl1pPr>
          </a:lstStyle>
          <a:p>
            <a:fld id="{C83821A2-79C5-244C-A2C3-97B8502E28F7}" type="datetime1">
              <a:rPr lang="pt-BR"/>
              <a:pPr/>
              <a:t>07/03/2022</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F27FC6F7-D61B-4D4C-B54F-996EDA558F4E}" type="slidenum">
              <a:rPr lang="pt-BR"/>
              <a:pPr/>
              <a:t>‹nº›</a:t>
            </a:fld>
            <a:endParaRPr lang="pt-BR"/>
          </a:p>
        </p:txBody>
      </p:sp>
    </p:spTree>
    <p:extLst>
      <p:ext uri="{BB962C8B-B14F-4D97-AF65-F5344CB8AC3E}">
        <p14:creationId xmlns:p14="http://schemas.microsoft.com/office/powerpoint/2010/main" val="1871486385"/>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209314" y="489856"/>
            <a:ext cx="1687286" cy="5301343"/>
          </a:xfrm>
        </p:spPr>
        <p:txBody>
          <a:bodyPr vert="eaVert"/>
          <a:lstStyle/>
          <a:p>
            <a:r>
              <a:rPr lang="pt-BR" smtClean="0"/>
              <a:t>Clique para editar o título mestre</a:t>
            </a:r>
            <a:endParaRPr lang="pt-BR" dirty="0"/>
          </a:p>
        </p:txBody>
      </p:sp>
      <p:sp>
        <p:nvSpPr>
          <p:cNvPr id="3" name="Espaço Reservado para Texto Vertical 2"/>
          <p:cNvSpPr>
            <a:spLocks noGrp="1"/>
          </p:cNvSpPr>
          <p:nvPr>
            <p:ph type="body" orient="vert" idx="1"/>
          </p:nvPr>
        </p:nvSpPr>
        <p:spPr>
          <a:xfrm>
            <a:off x="1295399" y="489856"/>
            <a:ext cx="7587344" cy="5301343"/>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4" name="Espaço Reservado para Data 3"/>
          <p:cNvSpPr>
            <a:spLocks noGrp="1"/>
          </p:cNvSpPr>
          <p:nvPr>
            <p:ph type="dt" sz="half" idx="10"/>
          </p:nvPr>
        </p:nvSpPr>
        <p:spPr/>
        <p:txBody>
          <a:bodyPr/>
          <a:lstStyle>
            <a:lvl1pPr>
              <a:defRPr/>
            </a:lvl1pPr>
          </a:lstStyle>
          <a:p>
            <a:fld id="{66E096F8-D5C9-0F4D-9487-2F7EA363ECCD}" type="datetime1">
              <a:rPr lang="pt-BR"/>
              <a:pPr/>
              <a:t>07/03/2022</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B6E01A98-D372-4447-A708-657FD191F43A}" type="slidenum">
              <a:rPr lang="pt-BR"/>
              <a:pPr/>
              <a:t>‹nº›</a:t>
            </a:fld>
            <a:endParaRPr lang="pt-BR"/>
          </a:p>
        </p:txBody>
      </p:sp>
    </p:spTree>
    <p:extLst>
      <p:ext uri="{BB962C8B-B14F-4D97-AF65-F5344CB8AC3E}">
        <p14:creationId xmlns:p14="http://schemas.microsoft.com/office/powerpoint/2010/main" val="3741477644"/>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dirty="0"/>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4" name="Espaço Reservado para Data 3"/>
          <p:cNvSpPr>
            <a:spLocks noGrp="1"/>
          </p:cNvSpPr>
          <p:nvPr>
            <p:ph type="dt" sz="half" idx="10"/>
          </p:nvPr>
        </p:nvSpPr>
        <p:spPr/>
        <p:txBody>
          <a:bodyPr/>
          <a:lstStyle>
            <a:lvl1pPr>
              <a:defRPr/>
            </a:lvl1pPr>
          </a:lstStyle>
          <a:p>
            <a:fld id="{A86B7CF9-C565-D94A-8D20-CF9E2CF0E09F}" type="datetime1">
              <a:rPr lang="pt-BR"/>
              <a:pPr/>
              <a:t>07/03/2022</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C35452B7-0248-D34C-97BE-DF945CB60DA1}" type="slidenum">
              <a:rPr lang="pt-BR"/>
              <a:pPr/>
              <a:t>‹nº›</a:t>
            </a:fld>
            <a:endParaRPr lang="pt-BR"/>
          </a:p>
        </p:txBody>
      </p:sp>
    </p:spTree>
    <p:extLst>
      <p:ext uri="{BB962C8B-B14F-4D97-AF65-F5344CB8AC3E}">
        <p14:creationId xmlns:p14="http://schemas.microsoft.com/office/powerpoint/2010/main" val="4245244588"/>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4" name="Grupo 58"/>
          <p:cNvGrpSpPr>
            <a:grpSpLocks/>
          </p:cNvGrpSpPr>
          <p:nvPr userDrawn="1"/>
        </p:nvGrpSpPr>
        <p:grpSpPr bwMode="auto">
          <a:xfrm>
            <a:off x="0" y="0"/>
            <a:ext cx="12192000" cy="6858000"/>
            <a:chOff x="-1" y="0"/>
            <a:chExt cx="12192002" cy="6858000"/>
          </a:xfrm>
        </p:grpSpPr>
        <p:cxnSp>
          <p:nvCxnSpPr>
            <p:cNvPr id="5" name="Conector Reto 7"/>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6" name="Conector Reto 8"/>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9"/>
            <p:cNvCxnSpPr/>
            <p:nvPr/>
          </p:nvCxnSpPr>
          <p:spPr bwMode="hidden">
            <a:xfrm>
              <a:off x="30479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10"/>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1"/>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2"/>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3"/>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4"/>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5"/>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6"/>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7"/>
            <p:cNvCxnSpPr/>
            <p:nvPr/>
          </p:nvCxnSpPr>
          <p:spPr bwMode="hidden">
            <a:xfrm>
              <a:off x="3174" y="38576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8"/>
            <p:cNvCxnSpPr/>
            <p:nvPr/>
          </p:nvCxnSpPr>
          <p:spPr bwMode="hidden">
            <a:xfrm>
              <a:off x="3174" y="161131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9"/>
            <p:cNvCxnSpPr/>
            <p:nvPr/>
          </p:nvCxnSpPr>
          <p:spPr bwMode="hidden">
            <a:xfrm>
              <a:off x="3174" y="283527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20"/>
            <p:cNvCxnSpPr/>
            <p:nvPr/>
          </p:nvCxnSpPr>
          <p:spPr bwMode="hidden">
            <a:xfrm>
              <a:off x="3174" y="406082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21"/>
            <p:cNvCxnSpPr/>
            <p:nvPr/>
          </p:nvCxnSpPr>
          <p:spPr bwMode="hidden">
            <a:xfrm>
              <a:off x="3174" y="528478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22"/>
            <p:cNvCxnSpPr/>
            <p:nvPr/>
          </p:nvCxnSpPr>
          <p:spPr bwMode="hidden">
            <a:xfrm>
              <a:off x="3174" y="651033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1" name="Grupo 75"/>
            <p:cNvGrpSpPr>
              <a:grpSpLocks/>
            </p:cNvGrpSpPr>
            <p:nvPr userDrawn="1"/>
          </p:nvGrpSpPr>
          <p:grpSpPr bwMode="auto">
            <a:xfrm>
              <a:off x="-1" y="0"/>
              <a:ext cx="12192001" cy="6858000"/>
              <a:chOff x="-1" y="0"/>
              <a:chExt cx="12192001" cy="6858000"/>
            </a:xfrm>
          </p:grpSpPr>
          <p:cxnSp>
            <p:nvCxnSpPr>
              <p:cNvPr id="39" name="Conector Reto 41"/>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to 42"/>
              <p:cNvCxnSpPr/>
              <p:nvPr/>
            </p:nvCxnSpPr>
            <p:spPr bwMode="hidden">
              <a:xfrm>
                <a:off x="1449387"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3"/>
              <p:cNvCxnSpPr/>
              <p:nvPr/>
            </p:nvCxnSpPr>
            <p:spPr bwMode="hidden">
              <a:xfrm>
                <a:off x="26654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4"/>
              <p:cNvCxnSpPr/>
              <p:nvPr/>
            </p:nvCxnSpPr>
            <p:spPr bwMode="hidden">
              <a:xfrm>
                <a:off x="3884613"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5"/>
              <p:cNvCxnSpPr/>
              <p:nvPr/>
            </p:nvCxnSpPr>
            <p:spPr bwMode="hidden">
              <a:xfrm>
                <a:off x="5106988"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4" name="Grupo 150"/>
              <p:cNvGrpSpPr>
                <a:grpSpLocks/>
              </p:cNvGrpSpPr>
              <p:nvPr/>
            </p:nvGrpSpPr>
            <p:grpSpPr bwMode="auto">
              <a:xfrm>
                <a:off x="6327885" y="0"/>
                <a:ext cx="5864115" cy="5898673"/>
                <a:chOff x="6327885" y="0"/>
                <a:chExt cx="5864115" cy="5898673"/>
              </a:xfrm>
            </p:grpSpPr>
            <p:cxnSp>
              <p:nvCxnSpPr>
                <p:cNvPr id="50" name="Conector Reto 52"/>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to 53"/>
                <p:cNvCxnSpPr/>
                <p:nvPr/>
              </p:nvCxnSpPr>
              <p:spPr bwMode="hidden">
                <a:xfrm>
                  <a:off x="7548563" y="0"/>
                  <a:ext cx="4643438"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4"/>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5"/>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6"/>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5" name="Conector Reto 47"/>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to 48"/>
              <p:cNvCxnSpPr/>
              <p:nvPr/>
            </p:nvCxnSpPr>
            <p:spPr bwMode="hidden">
              <a:xfrm flipH="1" flipV="1">
                <a:off x="-1" y="2227263"/>
                <a:ext cx="461486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49"/>
              <p:cNvCxnSpPr/>
              <p:nvPr/>
            </p:nvCxnSpPr>
            <p:spPr bwMode="hidden">
              <a:xfrm flipH="1" flipV="1">
                <a:off x="-1" y="3432175"/>
                <a:ext cx="3398839"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50"/>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51"/>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2" name="Grupo 76"/>
            <p:cNvGrpSpPr>
              <a:grpSpLocks/>
            </p:cNvGrpSpPr>
            <p:nvPr userDrawn="1"/>
          </p:nvGrpSpPr>
          <p:grpSpPr bwMode="auto">
            <a:xfrm flipH="1">
              <a:off x="0" y="0"/>
              <a:ext cx="12192001" cy="6858000"/>
              <a:chOff x="-1" y="0"/>
              <a:chExt cx="12192001" cy="6858000"/>
            </a:xfrm>
          </p:grpSpPr>
          <p:cxnSp>
            <p:nvCxnSpPr>
              <p:cNvPr id="23" name="Conector Reto 25"/>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6"/>
              <p:cNvCxnSpPr/>
              <p:nvPr/>
            </p:nvCxnSpPr>
            <p:spPr bwMode="hidden">
              <a:xfrm>
                <a:off x="1449386"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27"/>
              <p:cNvCxnSpPr/>
              <p:nvPr/>
            </p:nvCxnSpPr>
            <p:spPr bwMode="hidden">
              <a:xfrm>
                <a:off x="2665411"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8"/>
              <p:cNvCxnSpPr/>
              <p:nvPr/>
            </p:nvCxnSpPr>
            <p:spPr bwMode="hidden">
              <a:xfrm>
                <a:off x="38846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29"/>
              <p:cNvCxnSpPr/>
              <p:nvPr/>
            </p:nvCxnSpPr>
            <p:spPr bwMode="hidden">
              <a:xfrm>
                <a:off x="5151437"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8" name="Grupo 82"/>
              <p:cNvGrpSpPr>
                <a:grpSpLocks/>
              </p:cNvGrpSpPr>
              <p:nvPr/>
            </p:nvGrpSpPr>
            <p:grpSpPr bwMode="auto">
              <a:xfrm>
                <a:off x="6327885" y="0"/>
                <a:ext cx="5864115" cy="5898673"/>
                <a:chOff x="6327885" y="0"/>
                <a:chExt cx="5864115" cy="5898673"/>
              </a:xfrm>
            </p:grpSpPr>
            <p:cxnSp>
              <p:nvCxnSpPr>
                <p:cNvPr id="34" name="Conector Reto 36"/>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37"/>
                <p:cNvCxnSpPr/>
                <p:nvPr/>
              </p:nvCxnSpPr>
              <p:spPr bwMode="hidden">
                <a:xfrm>
                  <a:off x="7548562" y="0"/>
                  <a:ext cx="4643439"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8"/>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39"/>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40"/>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29" name="Conector Reto 31"/>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to 32"/>
              <p:cNvCxnSpPr/>
              <p:nvPr/>
            </p:nvCxnSpPr>
            <p:spPr bwMode="hidden">
              <a:xfrm flipH="1" flipV="1">
                <a:off x="-1" y="2227263"/>
                <a:ext cx="4614863"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3"/>
              <p:cNvCxnSpPr/>
              <p:nvPr/>
            </p:nvCxnSpPr>
            <p:spPr bwMode="hidden">
              <a:xfrm flipH="1" flipV="1">
                <a:off x="-1" y="3432175"/>
                <a:ext cx="3398838"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4"/>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5"/>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cxnSp>
        <p:nvCxnSpPr>
          <p:cNvPr id="55" name="Conector Reto 57"/>
          <p:cNvCxnSpPr/>
          <p:nvPr userDrawn="1"/>
        </p:nvCxnSpPr>
        <p:spPr>
          <a:xfrm>
            <a:off x="1295400" y="5294313"/>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title"/>
          </p:nvPr>
        </p:nvSpPr>
        <p:spPr>
          <a:xfrm>
            <a:off x="1295400" y="2541573"/>
            <a:ext cx="9601200" cy="2743200"/>
          </a:xfrm>
        </p:spPr>
        <p:txBody>
          <a:bodyPr>
            <a:normAutofit/>
          </a:bodyPr>
          <a:lstStyle>
            <a:lvl1pPr>
              <a:lnSpc>
                <a:spcPct val="85000"/>
              </a:lnSpc>
              <a:defRPr sz="6000" cap="none" baseline="0">
                <a:solidFill>
                  <a:schemeClr val="tx1"/>
                </a:solidFill>
              </a:defRPr>
            </a:lvl1pPr>
          </a:lstStyle>
          <a:p>
            <a:r>
              <a:rPr lang="pt-BR" smtClean="0"/>
              <a:t>Clique para editar o título mestre</a:t>
            </a:r>
            <a:endParaRPr lang="pt-BR" dirty="0"/>
          </a:p>
        </p:txBody>
      </p:sp>
      <p:sp>
        <p:nvSpPr>
          <p:cNvPr id="3" name="Espaço Reservado para Texto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smtClean="0"/>
              <a:t>Clique para editar o texto mestre</a:t>
            </a:r>
          </a:p>
        </p:txBody>
      </p:sp>
    </p:spTree>
    <p:extLst>
      <p:ext uri="{BB962C8B-B14F-4D97-AF65-F5344CB8AC3E}">
        <p14:creationId xmlns:p14="http://schemas.microsoft.com/office/powerpoint/2010/main" val="4046738899"/>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dirty="0"/>
          </a:p>
        </p:txBody>
      </p:sp>
      <p:sp>
        <p:nvSpPr>
          <p:cNvPr id="3" name="Espaço Reservado para Conteúdo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4" name="Espaço Reservado para Conteúdo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5" name="Espaço Reservado para Data 3"/>
          <p:cNvSpPr>
            <a:spLocks noGrp="1"/>
          </p:cNvSpPr>
          <p:nvPr>
            <p:ph type="dt" sz="half" idx="10"/>
          </p:nvPr>
        </p:nvSpPr>
        <p:spPr/>
        <p:txBody>
          <a:bodyPr/>
          <a:lstStyle>
            <a:lvl1pPr>
              <a:defRPr/>
            </a:lvl1pPr>
          </a:lstStyle>
          <a:p>
            <a:fld id="{3098BB25-BCDC-E24E-AB60-DE2D3C75DF0C}" type="datetime1">
              <a:rPr lang="pt-BR"/>
              <a:pPr/>
              <a:t>07/03/2022</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fld id="{2262D4DE-94B5-A840-8A75-1D29A7B1596B}" type="slidenum">
              <a:rPr lang="pt-BR"/>
              <a:pPr/>
              <a:t>‹nº›</a:t>
            </a:fld>
            <a:endParaRPr lang="pt-BR"/>
          </a:p>
        </p:txBody>
      </p:sp>
    </p:spTree>
    <p:extLst>
      <p:ext uri="{BB962C8B-B14F-4D97-AF65-F5344CB8AC3E}">
        <p14:creationId xmlns:p14="http://schemas.microsoft.com/office/powerpoint/2010/main" val="1558555804"/>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dirty="0"/>
          </a:p>
        </p:txBody>
      </p:sp>
      <p:sp>
        <p:nvSpPr>
          <p:cNvPr id="3" name="Espaço Reservado para Texto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5" name="Espaço Reservado para Texto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7" name="Espaço Reservado para Data 3"/>
          <p:cNvSpPr>
            <a:spLocks noGrp="1"/>
          </p:cNvSpPr>
          <p:nvPr>
            <p:ph type="dt" sz="half" idx="10"/>
          </p:nvPr>
        </p:nvSpPr>
        <p:spPr/>
        <p:txBody>
          <a:bodyPr/>
          <a:lstStyle>
            <a:lvl1pPr>
              <a:defRPr/>
            </a:lvl1pPr>
          </a:lstStyle>
          <a:p>
            <a:fld id="{C90CC32C-467A-9C46-AE04-8BA09DFFFC2B}" type="datetime1">
              <a:rPr lang="pt-BR"/>
              <a:pPr/>
              <a:t>07/03/2022</a:t>
            </a:fld>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fld id="{5039ADE8-8A9A-7644-858E-AF0E1C7AC1E8}" type="slidenum">
              <a:rPr lang="pt-BR"/>
              <a:pPr/>
              <a:t>‹nº›</a:t>
            </a:fld>
            <a:endParaRPr lang="pt-BR"/>
          </a:p>
        </p:txBody>
      </p:sp>
    </p:spTree>
    <p:extLst>
      <p:ext uri="{BB962C8B-B14F-4D97-AF65-F5344CB8AC3E}">
        <p14:creationId xmlns:p14="http://schemas.microsoft.com/office/powerpoint/2010/main" val="1161791108"/>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dirty="0"/>
          </a:p>
        </p:txBody>
      </p:sp>
      <p:sp>
        <p:nvSpPr>
          <p:cNvPr id="3" name="Espaço Reservado para Data 3"/>
          <p:cNvSpPr>
            <a:spLocks noGrp="1"/>
          </p:cNvSpPr>
          <p:nvPr>
            <p:ph type="dt" sz="half" idx="10"/>
          </p:nvPr>
        </p:nvSpPr>
        <p:spPr/>
        <p:txBody>
          <a:bodyPr/>
          <a:lstStyle>
            <a:lvl1pPr>
              <a:defRPr/>
            </a:lvl1pPr>
          </a:lstStyle>
          <a:p>
            <a:fld id="{B4ADFAD9-0F84-F547-B8BB-C2E443CAEB92}" type="datetime1">
              <a:rPr lang="pt-BR"/>
              <a:pPr/>
              <a:t>07/03/2022</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fld id="{8B0635A8-752B-BC40-B0EA-6BA51E332F1C}" type="slidenum">
              <a:rPr lang="pt-BR"/>
              <a:pPr/>
              <a:t>‹nº›</a:t>
            </a:fld>
            <a:endParaRPr lang="pt-BR"/>
          </a:p>
        </p:txBody>
      </p:sp>
    </p:spTree>
    <p:extLst>
      <p:ext uri="{BB962C8B-B14F-4D97-AF65-F5344CB8AC3E}">
        <p14:creationId xmlns:p14="http://schemas.microsoft.com/office/powerpoint/2010/main" val="3925657644"/>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grpSp>
        <p:nvGrpSpPr>
          <p:cNvPr id="2" name="Grupo 58"/>
          <p:cNvGrpSpPr>
            <a:grpSpLocks/>
          </p:cNvGrpSpPr>
          <p:nvPr userDrawn="1"/>
        </p:nvGrpSpPr>
        <p:grpSpPr bwMode="auto">
          <a:xfrm>
            <a:off x="0" y="0"/>
            <a:ext cx="12192000" cy="6858000"/>
            <a:chOff x="-1" y="0"/>
            <a:chExt cx="12192002" cy="6858000"/>
          </a:xfrm>
        </p:grpSpPr>
        <p:cxnSp>
          <p:nvCxnSpPr>
            <p:cNvPr id="3" name="Conector Reto 161"/>
            <p:cNvCxnSpPr/>
            <p:nvPr/>
          </p:nvCxnSpPr>
          <p:spPr bwMode="hidden">
            <a:xfrm>
              <a:off x="609599"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 name="Conector Reto 162"/>
            <p:cNvCxnSpPr/>
            <p:nvPr/>
          </p:nvCxnSpPr>
          <p:spPr bwMode="hidden">
            <a:xfrm>
              <a:off x="1828799"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 name="Conector Reto 163"/>
            <p:cNvCxnSpPr/>
            <p:nvPr/>
          </p:nvCxnSpPr>
          <p:spPr bwMode="hidden">
            <a:xfrm>
              <a:off x="3047999"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6" name="Conector Reto 164"/>
            <p:cNvCxnSpPr/>
            <p:nvPr/>
          </p:nvCxnSpPr>
          <p:spPr bwMode="hidden">
            <a:xfrm>
              <a:off x="42672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165"/>
            <p:cNvCxnSpPr/>
            <p:nvPr/>
          </p:nvCxnSpPr>
          <p:spPr bwMode="hidden">
            <a:xfrm>
              <a:off x="54864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166"/>
            <p:cNvCxnSpPr/>
            <p:nvPr/>
          </p:nvCxnSpPr>
          <p:spPr bwMode="hidden">
            <a:xfrm>
              <a:off x="67056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67"/>
            <p:cNvCxnSpPr/>
            <p:nvPr/>
          </p:nvCxnSpPr>
          <p:spPr bwMode="hidden">
            <a:xfrm>
              <a:off x="79248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68"/>
            <p:cNvCxnSpPr/>
            <p:nvPr/>
          </p:nvCxnSpPr>
          <p:spPr bwMode="hidden">
            <a:xfrm>
              <a:off x="9144001"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69"/>
            <p:cNvCxnSpPr/>
            <p:nvPr/>
          </p:nvCxnSpPr>
          <p:spPr bwMode="hidden">
            <a:xfrm>
              <a:off x="10363201"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70"/>
            <p:cNvCxnSpPr/>
            <p:nvPr/>
          </p:nvCxnSpPr>
          <p:spPr bwMode="hidden">
            <a:xfrm>
              <a:off x="11582401"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71"/>
            <p:cNvCxnSpPr/>
            <p:nvPr/>
          </p:nvCxnSpPr>
          <p:spPr bwMode="hidden">
            <a:xfrm>
              <a:off x="3174" y="385763"/>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72"/>
            <p:cNvCxnSpPr/>
            <p:nvPr/>
          </p:nvCxnSpPr>
          <p:spPr bwMode="hidden">
            <a:xfrm>
              <a:off x="3174" y="1611313"/>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73"/>
            <p:cNvCxnSpPr/>
            <p:nvPr/>
          </p:nvCxnSpPr>
          <p:spPr bwMode="hidden">
            <a:xfrm>
              <a:off x="3174" y="2835275"/>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74"/>
            <p:cNvCxnSpPr/>
            <p:nvPr/>
          </p:nvCxnSpPr>
          <p:spPr bwMode="hidden">
            <a:xfrm>
              <a:off x="3174" y="4060825"/>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75"/>
            <p:cNvCxnSpPr/>
            <p:nvPr/>
          </p:nvCxnSpPr>
          <p:spPr bwMode="hidden">
            <a:xfrm>
              <a:off x="3174" y="5284788"/>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176"/>
            <p:cNvCxnSpPr/>
            <p:nvPr/>
          </p:nvCxnSpPr>
          <p:spPr bwMode="hidden">
            <a:xfrm>
              <a:off x="3174" y="6510338"/>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9" name="Grupo 75"/>
            <p:cNvGrpSpPr>
              <a:grpSpLocks/>
            </p:cNvGrpSpPr>
            <p:nvPr userDrawn="1"/>
          </p:nvGrpSpPr>
          <p:grpSpPr bwMode="auto">
            <a:xfrm>
              <a:off x="-1" y="0"/>
              <a:ext cx="12192001" cy="6858000"/>
              <a:chOff x="-1" y="0"/>
              <a:chExt cx="12192001" cy="6858000"/>
            </a:xfrm>
          </p:grpSpPr>
          <p:cxnSp>
            <p:nvCxnSpPr>
              <p:cNvPr id="37" name="Conector Reto 195"/>
              <p:cNvCxnSpPr/>
              <p:nvPr/>
            </p:nvCxnSpPr>
            <p:spPr bwMode="hidden">
              <a:xfrm>
                <a:off x="225424"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196"/>
              <p:cNvCxnSpPr/>
              <p:nvPr/>
            </p:nvCxnSpPr>
            <p:spPr bwMode="hidden">
              <a:xfrm>
                <a:off x="1449387" y="0"/>
                <a:ext cx="681513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to 197"/>
              <p:cNvCxnSpPr/>
              <p:nvPr/>
            </p:nvCxnSpPr>
            <p:spPr bwMode="hidden">
              <a:xfrm>
                <a:off x="2665412"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to 198"/>
              <p:cNvCxnSpPr/>
              <p:nvPr/>
            </p:nvCxnSpPr>
            <p:spPr bwMode="hidden">
              <a:xfrm>
                <a:off x="3884613"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199"/>
              <p:cNvCxnSpPr/>
              <p:nvPr/>
            </p:nvCxnSpPr>
            <p:spPr bwMode="hidden">
              <a:xfrm>
                <a:off x="5106988" y="0"/>
                <a:ext cx="681513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42" name="Grupo 150"/>
              <p:cNvGrpSpPr>
                <a:grpSpLocks/>
              </p:cNvGrpSpPr>
              <p:nvPr/>
            </p:nvGrpSpPr>
            <p:grpSpPr bwMode="auto">
              <a:xfrm>
                <a:off x="6327885" y="0"/>
                <a:ext cx="5864115" cy="5898673"/>
                <a:chOff x="6327885" y="0"/>
                <a:chExt cx="5864115" cy="5898673"/>
              </a:xfrm>
            </p:grpSpPr>
            <p:cxnSp>
              <p:nvCxnSpPr>
                <p:cNvPr id="48" name="Conector Reto 206"/>
                <p:cNvCxnSpPr/>
                <p:nvPr/>
              </p:nvCxnSpPr>
              <p:spPr bwMode="hidden">
                <a:xfrm>
                  <a:off x="6327775" y="0"/>
                  <a:ext cx="5864226" cy="589915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207"/>
                <p:cNvCxnSpPr/>
                <p:nvPr/>
              </p:nvCxnSpPr>
              <p:spPr bwMode="hidden">
                <a:xfrm>
                  <a:off x="7548563" y="0"/>
                  <a:ext cx="4643438" cy="467201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to 208"/>
                <p:cNvCxnSpPr/>
                <p:nvPr/>
              </p:nvCxnSpPr>
              <p:spPr bwMode="hidden">
                <a:xfrm>
                  <a:off x="8772525" y="0"/>
                  <a:ext cx="3419476" cy="34575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to 209"/>
                <p:cNvCxnSpPr/>
                <p:nvPr/>
              </p:nvCxnSpPr>
              <p:spPr bwMode="hidden">
                <a:xfrm>
                  <a:off x="9982201" y="0"/>
                  <a:ext cx="2209800" cy="222726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210"/>
                <p:cNvCxnSpPr/>
                <p:nvPr/>
              </p:nvCxnSpPr>
              <p:spPr bwMode="hidden">
                <a:xfrm>
                  <a:off x="11198226" y="0"/>
                  <a:ext cx="993775" cy="10033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43" name="Conector Reto 201"/>
              <p:cNvCxnSpPr/>
              <p:nvPr/>
            </p:nvCxnSpPr>
            <p:spPr bwMode="hidden">
              <a:xfrm flipH="1" flipV="1">
                <a:off x="-1" y="1012825"/>
                <a:ext cx="5829301" cy="58451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to 202"/>
              <p:cNvCxnSpPr/>
              <p:nvPr/>
            </p:nvCxnSpPr>
            <p:spPr bwMode="hidden">
              <a:xfrm flipH="1" flipV="1">
                <a:off x="-1" y="2227263"/>
                <a:ext cx="4614864" cy="463073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5" name="Conector Reto 203"/>
              <p:cNvCxnSpPr/>
              <p:nvPr/>
            </p:nvCxnSpPr>
            <p:spPr bwMode="hidden">
              <a:xfrm flipH="1" flipV="1">
                <a:off x="-1" y="3432175"/>
                <a:ext cx="3398839" cy="34258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to 204"/>
              <p:cNvCxnSpPr/>
              <p:nvPr/>
            </p:nvCxnSpPr>
            <p:spPr bwMode="hidden">
              <a:xfrm flipH="1" flipV="1">
                <a:off x="-1" y="4651375"/>
                <a:ext cx="2197100" cy="22066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205"/>
              <p:cNvCxnSpPr/>
              <p:nvPr/>
            </p:nvCxnSpPr>
            <p:spPr bwMode="hidden">
              <a:xfrm flipH="1" flipV="1">
                <a:off x="-1" y="5864225"/>
                <a:ext cx="987425" cy="9937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20" name="Grupo 76"/>
            <p:cNvGrpSpPr>
              <a:grpSpLocks/>
            </p:cNvGrpSpPr>
            <p:nvPr userDrawn="1"/>
          </p:nvGrpSpPr>
          <p:grpSpPr bwMode="auto">
            <a:xfrm flipH="1">
              <a:off x="0" y="0"/>
              <a:ext cx="12192001" cy="6858000"/>
              <a:chOff x="-1" y="0"/>
              <a:chExt cx="12192001" cy="6858000"/>
            </a:xfrm>
          </p:grpSpPr>
          <p:cxnSp>
            <p:nvCxnSpPr>
              <p:cNvPr id="21" name="Conector Reto 179"/>
              <p:cNvCxnSpPr/>
              <p:nvPr/>
            </p:nvCxnSpPr>
            <p:spPr bwMode="hidden">
              <a:xfrm>
                <a:off x="225424"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2" name="Conector Reto 180"/>
              <p:cNvCxnSpPr/>
              <p:nvPr/>
            </p:nvCxnSpPr>
            <p:spPr bwMode="hidden">
              <a:xfrm>
                <a:off x="1449386" y="0"/>
                <a:ext cx="6815139"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181"/>
              <p:cNvCxnSpPr/>
              <p:nvPr/>
            </p:nvCxnSpPr>
            <p:spPr bwMode="hidden">
              <a:xfrm>
                <a:off x="2665411"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182"/>
              <p:cNvCxnSpPr/>
              <p:nvPr/>
            </p:nvCxnSpPr>
            <p:spPr bwMode="hidden">
              <a:xfrm>
                <a:off x="3884612"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183"/>
              <p:cNvCxnSpPr/>
              <p:nvPr/>
            </p:nvCxnSpPr>
            <p:spPr bwMode="hidden">
              <a:xfrm>
                <a:off x="5106987" y="0"/>
                <a:ext cx="6815139"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6" name="Grupo 82"/>
              <p:cNvGrpSpPr>
                <a:grpSpLocks/>
              </p:cNvGrpSpPr>
              <p:nvPr/>
            </p:nvGrpSpPr>
            <p:grpSpPr bwMode="auto">
              <a:xfrm>
                <a:off x="6327885" y="0"/>
                <a:ext cx="5864115" cy="5898673"/>
                <a:chOff x="6327885" y="0"/>
                <a:chExt cx="5864115" cy="5898673"/>
              </a:xfrm>
            </p:grpSpPr>
            <p:cxnSp>
              <p:nvCxnSpPr>
                <p:cNvPr id="32" name="Conector Reto 190"/>
                <p:cNvCxnSpPr/>
                <p:nvPr/>
              </p:nvCxnSpPr>
              <p:spPr bwMode="hidden">
                <a:xfrm>
                  <a:off x="6327775" y="0"/>
                  <a:ext cx="5864226" cy="589915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191"/>
                <p:cNvCxnSpPr/>
                <p:nvPr/>
              </p:nvCxnSpPr>
              <p:spPr bwMode="hidden">
                <a:xfrm>
                  <a:off x="7548562" y="0"/>
                  <a:ext cx="4643439" cy="467201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192"/>
                <p:cNvCxnSpPr/>
                <p:nvPr/>
              </p:nvCxnSpPr>
              <p:spPr bwMode="hidden">
                <a:xfrm>
                  <a:off x="8772525" y="0"/>
                  <a:ext cx="3419476" cy="34575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193"/>
                <p:cNvCxnSpPr/>
                <p:nvPr/>
              </p:nvCxnSpPr>
              <p:spPr bwMode="hidden">
                <a:xfrm>
                  <a:off x="9982201" y="0"/>
                  <a:ext cx="2209800" cy="222726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194"/>
                <p:cNvCxnSpPr/>
                <p:nvPr/>
              </p:nvCxnSpPr>
              <p:spPr bwMode="hidden">
                <a:xfrm>
                  <a:off x="11198226" y="0"/>
                  <a:ext cx="993775" cy="10033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7" name="Conector Reto 185"/>
              <p:cNvCxnSpPr/>
              <p:nvPr/>
            </p:nvCxnSpPr>
            <p:spPr bwMode="hidden">
              <a:xfrm flipH="1" flipV="1">
                <a:off x="-1" y="1012825"/>
                <a:ext cx="5829301" cy="58451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186"/>
              <p:cNvCxnSpPr/>
              <p:nvPr/>
            </p:nvCxnSpPr>
            <p:spPr bwMode="hidden">
              <a:xfrm flipH="1" flipV="1">
                <a:off x="-1" y="2227263"/>
                <a:ext cx="4614863" cy="463073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9" name="Conector Reto 187"/>
              <p:cNvCxnSpPr/>
              <p:nvPr/>
            </p:nvCxnSpPr>
            <p:spPr bwMode="hidden">
              <a:xfrm flipH="1" flipV="1">
                <a:off x="-1" y="3432175"/>
                <a:ext cx="3398838" cy="34258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to 188"/>
              <p:cNvCxnSpPr/>
              <p:nvPr/>
            </p:nvCxnSpPr>
            <p:spPr bwMode="hidden">
              <a:xfrm flipH="1" flipV="1">
                <a:off x="-1" y="4651375"/>
                <a:ext cx="2197100" cy="22066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189"/>
              <p:cNvCxnSpPr/>
              <p:nvPr/>
            </p:nvCxnSpPr>
            <p:spPr bwMode="hidden">
              <a:xfrm flipH="1" flipV="1">
                <a:off x="-1" y="5864225"/>
                <a:ext cx="987425" cy="9937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53" name="Espaço Reservado para Data 211"/>
          <p:cNvSpPr>
            <a:spLocks noGrp="1"/>
          </p:cNvSpPr>
          <p:nvPr>
            <p:ph type="dt" sz="half" idx="10"/>
          </p:nvPr>
        </p:nvSpPr>
        <p:spPr/>
        <p:txBody>
          <a:bodyPr/>
          <a:lstStyle>
            <a:lvl1pPr>
              <a:defRPr/>
            </a:lvl1pPr>
          </a:lstStyle>
          <a:p>
            <a:fld id="{DE5F1565-FB34-B64C-AFF3-1B490DEBB613}" type="datetime1">
              <a:rPr lang="pt-BR"/>
              <a:pPr/>
              <a:t>07/03/2022</a:t>
            </a:fld>
            <a:endParaRPr lang="pt-BR"/>
          </a:p>
        </p:txBody>
      </p:sp>
      <p:sp>
        <p:nvSpPr>
          <p:cNvPr id="54" name="Espaço Reservado para Rodapé 212"/>
          <p:cNvSpPr>
            <a:spLocks noGrp="1"/>
          </p:cNvSpPr>
          <p:nvPr>
            <p:ph type="ftr" sz="quarter" idx="11"/>
          </p:nvPr>
        </p:nvSpPr>
        <p:spPr/>
        <p:txBody>
          <a:bodyPr/>
          <a:lstStyle>
            <a:lvl1pPr>
              <a:defRPr/>
            </a:lvl1pPr>
          </a:lstStyle>
          <a:p>
            <a:pPr>
              <a:defRPr/>
            </a:pPr>
            <a:endParaRPr lang="pt-BR"/>
          </a:p>
        </p:txBody>
      </p:sp>
      <p:sp>
        <p:nvSpPr>
          <p:cNvPr id="55" name="Espaço Reservado para Número de Slide 213"/>
          <p:cNvSpPr>
            <a:spLocks noGrp="1"/>
          </p:cNvSpPr>
          <p:nvPr>
            <p:ph type="sldNum" sz="quarter" idx="12"/>
          </p:nvPr>
        </p:nvSpPr>
        <p:spPr/>
        <p:txBody>
          <a:bodyPr/>
          <a:lstStyle>
            <a:lvl1pPr>
              <a:defRPr/>
            </a:lvl1pPr>
          </a:lstStyle>
          <a:p>
            <a:fld id="{029DDC3B-FFB5-3741-BFEE-7E76DBC62494}" type="slidenum">
              <a:rPr lang="pt-BR"/>
              <a:pPr/>
              <a:t>‹nº›</a:t>
            </a:fld>
            <a:endParaRPr lang="pt-BR"/>
          </a:p>
        </p:txBody>
      </p:sp>
    </p:spTree>
    <p:extLst>
      <p:ext uri="{BB962C8B-B14F-4D97-AF65-F5344CB8AC3E}">
        <p14:creationId xmlns:p14="http://schemas.microsoft.com/office/powerpoint/2010/main" val="973758001"/>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5" name="Grupo 58"/>
          <p:cNvGrpSpPr>
            <a:grpSpLocks/>
          </p:cNvGrpSpPr>
          <p:nvPr userDrawn="1"/>
        </p:nvGrpSpPr>
        <p:grpSpPr bwMode="auto">
          <a:xfrm>
            <a:off x="0" y="0"/>
            <a:ext cx="12192000" cy="6858000"/>
            <a:chOff x="-1" y="0"/>
            <a:chExt cx="12192002" cy="6858000"/>
          </a:xfrm>
        </p:grpSpPr>
        <p:cxnSp>
          <p:nvCxnSpPr>
            <p:cNvPr id="6" name="Conector Reto 9"/>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10"/>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11"/>
            <p:cNvCxnSpPr/>
            <p:nvPr/>
          </p:nvCxnSpPr>
          <p:spPr bwMode="hidden">
            <a:xfrm>
              <a:off x="30479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2"/>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3"/>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4"/>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5"/>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6"/>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7"/>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8"/>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9"/>
            <p:cNvCxnSpPr/>
            <p:nvPr/>
          </p:nvCxnSpPr>
          <p:spPr bwMode="hidden">
            <a:xfrm>
              <a:off x="3174" y="38576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20"/>
            <p:cNvCxnSpPr/>
            <p:nvPr/>
          </p:nvCxnSpPr>
          <p:spPr bwMode="hidden">
            <a:xfrm>
              <a:off x="3174" y="161131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21"/>
            <p:cNvCxnSpPr/>
            <p:nvPr/>
          </p:nvCxnSpPr>
          <p:spPr bwMode="hidden">
            <a:xfrm>
              <a:off x="3174" y="283527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22"/>
            <p:cNvCxnSpPr/>
            <p:nvPr/>
          </p:nvCxnSpPr>
          <p:spPr bwMode="hidden">
            <a:xfrm>
              <a:off x="3174" y="406082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23"/>
            <p:cNvCxnSpPr/>
            <p:nvPr/>
          </p:nvCxnSpPr>
          <p:spPr bwMode="hidden">
            <a:xfrm>
              <a:off x="3174" y="528478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Conector Reto 24"/>
            <p:cNvCxnSpPr/>
            <p:nvPr/>
          </p:nvCxnSpPr>
          <p:spPr bwMode="hidden">
            <a:xfrm>
              <a:off x="3174" y="651033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2" name="Grupo 75"/>
            <p:cNvGrpSpPr>
              <a:grpSpLocks/>
            </p:cNvGrpSpPr>
            <p:nvPr userDrawn="1"/>
          </p:nvGrpSpPr>
          <p:grpSpPr bwMode="auto">
            <a:xfrm>
              <a:off x="-1" y="0"/>
              <a:ext cx="12192001" cy="6858000"/>
              <a:chOff x="-1" y="0"/>
              <a:chExt cx="12192001" cy="6858000"/>
            </a:xfrm>
          </p:grpSpPr>
          <p:cxnSp>
            <p:nvCxnSpPr>
              <p:cNvPr id="40" name="Conector Reto 43"/>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4"/>
              <p:cNvCxnSpPr/>
              <p:nvPr/>
            </p:nvCxnSpPr>
            <p:spPr bwMode="hidden">
              <a:xfrm>
                <a:off x="1449387"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5"/>
              <p:cNvCxnSpPr/>
              <p:nvPr/>
            </p:nvCxnSpPr>
            <p:spPr bwMode="hidden">
              <a:xfrm>
                <a:off x="26654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6"/>
              <p:cNvCxnSpPr/>
              <p:nvPr/>
            </p:nvCxnSpPr>
            <p:spPr bwMode="hidden">
              <a:xfrm>
                <a:off x="3884613"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to 47"/>
              <p:cNvCxnSpPr/>
              <p:nvPr/>
            </p:nvCxnSpPr>
            <p:spPr bwMode="hidden">
              <a:xfrm>
                <a:off x="5106988"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5" name="Grupo 150"/>
              <p:cNvGrpSpPr>
                <a:grpSpLocks/>
              </p:cNvGrpSpPr>
              <p:nvPr/>
            </p:nvGrpSpPr>
            <p:grpSpPr bwMode="auto">
              <a:xfrm>
                <a:off x="6327885" y="0"/>
                <a:ext cx="5864115" cy="5898673"/>
                <a:chOff x="6327885" y="0"/>
                <a:chExt cx="5864115" cy="5898673"/>
              </a:xfrm>
            </p:grpSpPr>
            <p:cxnSp>
              <p:nvCxnSpPr>
                <p:cNvPr id="51" name="Conector Reto 54"/>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5"/>
                <p:cNvCxnSpPr/>
                <p:nvPr/>
              </p:nvCxnSpPr>
              <p:spPr bwMode="hidden">
                <a:xfrm>
                  <a:off x="7548563" y="0"/>
                  <a:ext cx="4643438"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6"/>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7"/>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Conector Reto 58"/>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6" name="Conector Reto 49"/>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50"/>
              <p:cNvCxnSpPr/>
              <p:nvPr/>
            </p:nvCxnSpPr>
            <p:spPr bwMode="hidden">
              <a:xfrm flipH="1" flipV="1">
                <a:off x="-1" y="2227263"/>
                <a:ext cx="461486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51"/>
              <p:cNvCxnSpPr/>
              <p:nvPr/>
            </p:nvCxnSpPr>
            <p:spPr bwMode="hidden">
              <a:xfrm flipH="1" flipV="1">
                <a:off x="-1" y="3432175"/>
                <a:ext cx="3398839"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52"/>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to 53"/>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3" name="Grupo 76"/>
            <p:cNvGrpSpPr>
              <a:grpSpLocks/>
            </p:cNvGrpSpPr>
            <p:nvPr userDrawn="1"/>
          </p:nvGrpSpPr>
          <p:grpSpPr bwMode="auto">
            <a:xfrm flipH="1">
              <a:off x="0" y="0"/>
              <a:ext cx="12192001" cy="6858000"/>
              <a:chOff x="-1" y="0"/>
              <a:chExt cx="12192001" cy="6858000"/>
            </a:xfrm>
          </p:grpSpPr>
          <p:cxnSp>
            <p:nvCxnSpPr>
              <p:cNvPr id="24" name="Conector Reto 27"/>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28"/>
              <p:cNvCxnSpPr/>
              <p:nvPr/>
            </p:nvCxnSpPr>
            <p:spPr bwMode="hidden">
              <a:xfrm>
                <a:off x="1449386"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9"/>
              <p:cNvCxnSpPr/>
              <p:nvPr/>
            </p:nvCxnSpPr>
            <p:spPr bwMode="hidden">
              <a:xfrm>
                <a:off x="2665411"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30"/>
              <p:cNvCxnSpPr/>
              <p:nvPr/>
            </p:nvCxnSpPr>
            <p:spPr bwMode="hidden">
              <a:xfrm>
                <a:off x="38846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31"/>
              <p:cNvCxnSpPr/>
              <p:nvPr/>
            </p:nvCxnSpPr>
            <p:spPr bwMode="hidden">
              <a:xfrm>
                <a:off x="5151437"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9" name="Grupo 82"/>
              <p:cNvGrpSpPr>
                <a:grpSpLocks/>
              </p:cNvGrpSpPr>
              <p:nvPr/>
            </p:nvGrpSpPr>
            <p:grpSpPr bwMode="auto">
              <a:xfrm>
                <a:off x="6327885" y="0"/>
                <a:ext cx="5864115" cy="5898673"/>
                <a:chOff x="6327885" y="0"/>
                <a:chExt cx="5864115" cy="5898673"/>
              </a:xfrm>
            </p:grpSpPr>
            <p:cxnSp>
              <p:nvCxnSpPr>
                <p:cNvPr id="35" name="Conector Reto 38"/>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9"/>
                <p:cNvCxnSpPr/>
                <p:nvPr/>
              </p:nvCxnSpPr>
              <p:spPr bwMode="hidden">
                <a:xfrm>
                  <a:off x="7548562" y="0"/>
                  <a:ext cx="4643439"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40"/>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41"/>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to 42"/>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0" name="Conector Reto 33"/>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4"/>
              <p:cNvCxnSpPr/>
              <p:nvPr/>
            </p:nvCxnSpPr>
            <p:spPr bwMode="hidden">
              <a:xfrm flipH="1" flipV="1">
                <a:off x="-1" y="2227263"/>
                <a:ext cx="4614863"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5"/>
              <p:cNvCxnSpPr/>
              <p:nvPr/>
            </p:nvCxnSpPr>
            <p:spPr bwMode="hidden">
              <a:xfrm flipH="1" flipV="1">
                <a:off x="-1" y="3432175"/>
                <a:ext cx="3398838"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6"/>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7"/>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56" name="Retângulo 15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dirty="0"/>
          </a:p>
        </p:txBody>
      </p:sp>
      <p:cxnSp>
        <p:nvCxnSpPr>
          <p:cNvPr id="57" name="Conector Reto 59"/>
          <p:cNvCxnSpPr/>
          <p:nvPr userDrawn="1"/>
        </p:nvCxnSpPr>
        <p:spPr>
          <a:xfrm>
            <a:off x="7923213" y="2895600"/>
            <a:ext cx="365918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title"/>
          </p:nvPr>
        </p:nvSpPr>
        <p:spPr>
          <a:xfrm>
            <a:off x="7913152" y="571500"/>
            <a:ext cx="3657600" cy="2197100"/>
          </a:xfrm>
        </p:spPr>
        <p:txBody>
          <a:bodyPr>
            <a:normAutofit/>
          </a:bodyPr>
          <a:lstStyle>
            <a:lvl1pPr>
              <a:defRPr sz="2600">
                <a:solidFill>
                  <a:schemeClr val="bg1"/>
                </a:solidFill>
              </a:defRPr>
            </a:lvl1pPr>
          </a:lstStyle>
          <a:p>
            <a:r>
              <a:rPr lang="pt-BR" smtClean="0"/>
              <a:t>Clique para editar o título mestre</a:t>
            </a:r>
            <a:endParaRPr lang="pt-BR" dirty="0"/>
          </a:p>
        </p:txBody>
      </p:sp>
      <p:sp>
        <p:nvSpPr>
          <p:cNvPr id="3" name="Espaço Reservado para Conteúdo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4" name="Espaço Reservado para Texto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8" name="Espaço Reservado para Data 4"/>
          <p:cNvSpPr>
            <a:spLocks noGrp="1"/>
          </p:cNvSpPr>
          <p:nvPr>
            <p:ph type="dt" sz="half" idx="10"/>
          </p:nvPr>
        </p:nvSpPr>
        <p:spPr/>
        <p:txBody>
          <a:bodyPr/>
          <a:lstStyle>
            <a:lvl1pPr>
              <a:defRPr/>
            </a:lvl1pPr>
          </a:lstStyle>
          <a:p>
            <a:fld id="{908AB582-343C-6D48-9F15-1354290C067D}" type="datetime1">
              <a:rPr lang="pt-BR"/>
              <a:pPr/>
              <a:t>07/03/2022</a:t>
            </a:fld>
            <a:endParaRPr lang="pt-BR"/>
          </a:p>
        </p:txBody>
      </p:sp>
      <p:sp>
        <p:nvSpPr>
          <p:cNvPr id="59" name="Espaço Reservado para Rodapé 5"/>
          <p:cNvSpPr>
            <a:spLocks noGrp="1"/>
          </p:cNvSpPr>
          <p:nvPr>
            <p:ph type="ftr" sz="quarter" idx="11"/>
          </p:nvPr>
        </p:nvSpPr>
        <p:spPr/>
        <p:txBody>
          <a:bodyPr/>
          <a:lstStyle>
            <a:lvl1pPr>
              <a:defRPr/>
            </a:lvl1pPr>
          </a:lstStyle>
          <a:p>
            <a:pPr>
              <a:defRPr/>
            </a:pPr>
            <a:endParaRPr lang="pt-BR"/>
          </a:p>
        </p:txBody>
      </p:sp>
      <p:sp>
        <p:nvSpPr>
          <p:cNvPr id="60" name="Espaço Reservado para Número de Slide 7"/>
          <p:cNvSpPr>
            <a:spLocks noGrp="1"/>
          </p:cNvSpPr>
          <p:nvPr>
            <p:ph type="sldNum" sz="quarter" idx="12"/>
          </p:nvPr>
        </p:nvSpPr>
        <p:spPr/>
        <p:txBody>
          <a:bodyPr/>
          <a:lstStyle>
            <a:lvl1pPr>
              <a:defRPr/>
            </a:lvl1pPr>
          </a:lstStyle>
          <a:p>
            <a:fld id="{0B246C7F-FFCD-5B4F-95E2-9E0F35FF933F}" type="slidenum">
              <a:rPr lang="pt-BR"/>
              <a:pPr/>
              <a:t>‹nº›</a:t>
            </a:fld>
            <a:endParaRPr lang="pt-BR"/>
          </a:p>
        </p:txBody>
      </p:sp>
    </p:spTree>
    <p:extLst>
      <p:ext uri="{BB962C8B-B14F-4D97-AF65-F5344CB8AC3E}">
        <p14:creationId xmlns:p14="http://schemas.microsoft.com/office/powerpoint/2010/main" val="2428671855"/>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5" name="Grupo 58"/>
          <p:cNvGrpSpPr>
            <a:grpSpLocks/>
          </p:cNvGrpSpPr>
          <p:nvPr/>
        </p:nvGrpSpPr>
        <p:grpSpPr bwMode="auto">
          <a:xfrm>
            <a:off x="0" y="0"/>
            <a:ext cx="12192000" cy="6858000"/>
            <a:chOff x="-1" y="0"/>
            <a:chExt cx="12192002" cy="6858000"/>
          </a:xfrm>
        </p:grpSpPr>
        <p:cxnSp>
          <p:nvCxnSpPr>
            <p:cNvPr id="6" name="Conector Reto 8"/>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9"/>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10"/>
            <p:cNvCxnSpPr/>
            <p:nvPr/>
          </p:nvCxnSpPr>
          <p:spPr bwMode="hidden">
            <a:xfrm>
              <a:off x="30479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1"/>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2"/>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3"/>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4"/>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5"/>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6"/>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7"/>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8"/>
            <p:cNvCxnSpPr/>
            <p:nvPr/>
          </p:nvCxnSpPr>
          <p:spPr bwMode="hidden">
            <a:xfrm>
              <a:off x="3174" y="38576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9"/>
            <p:cNvCxnSpPr/>
            <p:nvPr/>
          </p:nvCxnSpPr>
          <p:spPr bwMode="hidden">
            <a:xfrm>
              <a:off x="3174" y="161131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20"/>
            <p:cNvCxnSpPr/>
            <p:nvPr/>
          </p:nvCxnSpPr>
          <p:spPr bwMode="hidden">
            <a:xfrm>
              <a:off x="3174" y="283527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21"/>
            <p:cNvCxnSpPr/>
            <p:nvPr/>
          </p:nvCxnSpPr>
          <p:spPr bwMode="hidden">
            <a:xfrm>
              <a:off x="3174" y="406082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22"/>
            <p:cNvCxnSpPr/>
            <p:nvPr/>
          </p:nvCxnSpPr>
          <p:spPr bwMode="hidden">
            <a:xfrm>
              <a:off x="3174" y="528478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Conector Reto 23"/>
            <p:cNvCxnSpPr/>
            <p:nvPr/>
          </p:nvCxnSpPr>
          <p:spPr bwMode="hidden">
            <a:xfrm>
              <a:off x="3174" y="651033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2" name="Grupo 75"/>
            <p:cNvGrpSpPr>
              <a:grpSpLocks/>
            </p:cNvGrpSpPr>
            <p:nvPr/>
          </p:nvGrpSpPr>
          <p:grpSpPr bwMode="auto">
            <a:xfrm>
              <a:off x="-1" y="0"/>
              <a:ext cx="12192001" cy="6858000"/>
              <a:chOff x="-1" y="0"/>
              <a:chExt cx="12192001" cy="6858000"/>
            </a:xfrm>
          </p:grpSpPr>
          <p:cxnSp>
            <p:nvCxnSpPr>
              <p:cNvPr id="40" name="Conector Reto 42"/>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3"/>
              <p:cNvCxnSpPr/>
              <p:nvPr/>
            </p:nvCxnSpPr>
            <p:spPr bwMode="hidden">
              <a:xfrm>
                <a:off x="1449387"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4"/>
              <p:cNvCxnSpPr/>
              <p:nvPr/>
            </p:nvCxnSpPr>
            <p:spPr bwMode="hidden">
              <a:xfrm>
                <a:off x="26654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5"/>
              <p:cNvCxnSpPr/>
              <p:nvPr/>
            </p:nvCxnSpPr>
            <p:spPr bwMode="hidden">
              <a:xfrm>
                <a:off x="3884613"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to 46"/>
              <p:cNvCxnSpPr/>
              <p:nvPr/>
            </p:nvCxnSpPr>
            <p:spPr bwMode="hidden">
              <a:xfrm>
                <a:off x="5106988"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5" name="Grupo 150"/>
              <p:cNvGrpSpPr>
                <a:grpSpLocks/>
              </p:cNvGrpSpPr>
              <p:nvPr/>
            </p:nvGrpSpPr>
            <p:grpSpPr bwMode="auto">
              <a:xfrm>
                <a:off x="6327885" y="0"/>
                <a:ext cx="5864115" cy="5898673"/>
                <a:chOff x="6327885" y="0"/>
                <a:chExt cx="5864115" cy="5898673"/>
              </a:xfrm>
            </p:grpSpPr>
            <p:cxnSp>
              <p:nvCxnSpPr>
                <p:cNvPr id="51" name="Conector Reto 53"/>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4"/>
                <p:cNvCxnSpPr/>
                <p:nvPr/>
              </p:nvCxnSpPr>
              <p:spPr bwMode="hidden">
                <a:xfrm>
                  <a:off x="7548563" y="0"/>
                  <a:ext cx="4643438"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5"/>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6"/>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Conector Reto 57"/>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6" name="Conector Reto 48"/>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49"/>
              <p:cNvCxnSpPr/>
              <p:nvPr/>
            </p:nvCxnSpPr>
            <p:spPr bwMode="hidden">
              <a:xfrm flipH="1" flipV="1">
                <a:off x="-1" y="2227263"/>
                <a:ext cx="461486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50"/>
              <p:cNvCxnSpPr/>
              <p:nvPr/>
            </p:nvCxnSpPr>
            <p:spPr bwMode="hidden">
              <a:xfrm flipH="1" flipV="1">
                <a:off x="-1" y="3432175"/>
                <a:ext cx="3398839"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51"/>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to 52"/>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3" name="Grupo 76"/>
            <p:cNvGrpSpPr>
              <a:grpSpLocks/>
            </p:cNvGrpSpPr>
            <p:nvPr/>
          </p:nvGrpSpPr>
          <p:grpSpPr bwMode="auto">
            <a:xfrm flipH="1">
              <a:off x="0" y="0"/>
              <a:ext cx="12192001" cy="6858000"/>
              <a:chOff x="-1" y="0"/>
              <a:chExt cx="12192001" cy="6858000"/>
            </a:xfrm>
          </p:grpSpPr>
          <p:cxnSp>
            <p:nvCxnSpPr>
              <p:cNvPr id="24" name="Conector Reto 26"/>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27"/>
              <p:cNvCxnSpPr/>
              <p:nvPr/>
            </p:nvCxnSpPr>
            <p:spPr bwMode="hidden">
              <a:xfrm>
                <a:off x="1449386"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8"/>
              <p:cNvCxnSpPr/>
              <p:nvPr/>
            </p:nvCxnSpPr>
            <p:spPr bwMode="hidden">
              <a:xfrm>
                <a:off x="2665411"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29"/>
              <p:cNvCxnSpPr/>
              <p:nvPr/>
            </p:nvCxnSpPr>
            <p:spPr bwMode="hidden">
              <a:xfrm>
                <a:off x="38846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30"/>
              <p:cNvCxnSpPr/>
              <p:nvPr/>
            </p:nvCxnSpPr>
            <p:spPr bwMode="hidden">
              <a:xfrm>
                <a:off x="5151437"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9" name="Grupo 82"/>
              <p:cNvGrpSpPr>
                <a:grpSpLocks/>
              </p:cNvGrpSpPr>
              <p:nvPr/>
            </p:nvGrpSpPr>
            <p:grpSpPr bwMode="auto">
              <a:xfrm>
                <a:off x="6327885" y="0"/>
                <a:ext cx="5864115" cy="5898673"/>
                <a:chOff x="6327885" y="0"/>
                <a:chExt cx="5864115" cy="5898673"/>
              </a:xfrm>
            </p:grpSpPr>
            <p:cxnSp>
              <p:nvCxnSpPr>
                <p:cNvPr id="35" name="Conector Reto 37"/>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8"/>
                <p:cNvCxnSpPr/>
                <p:nvPr/>
              </p:nvCxnSpPr>
              <p:spPr bwMode="hidden">
                <a:xfrm>
                  <a:off x="7548562" y="0"/>
                  <a:ext cx="4643439"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39"/>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40"/>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to 41"/>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0" name="Conector Reto 32"/>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3"/>
              <p:cNvCxnSpPr/>
              <p:nvPr/>
            </p:nvCxnSpPr>
            <p:spPr bwMode="hidden">
              <a:xfrm flipH="1" flipV="1">
                <a:off x="-1" y="2227263"/>
                <a:ext cx="4614863"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4"/>
              <p:cNvCxnSpPr/>
              <p:nvPr/>
            </p:nvCxnSpPr>
            <p:spPr bwMode="hidden">
              <a:xfrm flipH="1" flipV="1">
                <a:off x="-1" y="3432175"/>
                <a:ext cx="3398838"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5"/>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6"/>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56" name="Retângulo 156"/>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dirty="0"/>
          </a:p>
        </p:txBody>
      </p:sp>
      <p:cxnSp>
        <p:nvCxnSpPr>
          <p:cNvPr id="57" name="Conector Reto 58"/>
          <p:cNvCxnSpPr/>
          <p:nvPr/>
        </p:nvCxnSpPr>
        <p:spPr>
          <a:xfrm>
            <a:off x="7923213" y="2895600"/>
            <a:ext cx="365918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Espaço Reservado para Imagem 2"/>
          <p:cNvSpPr>
            <a:spLocks noGrp="1"/>
          </p:cNvSpPr>
          <p:nvPr>
            <p:ph type="pic" idx="1"/>
          </p:nvPr>
        </p:nvSpPr>
        <p:spPr>
          <a:xfrm>
            <a:off x="4412" y="-159"/>
            <a:ext cx="7315200" cy="6858000"/>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smtClean="0"/>
              <a:t>Clique no ícone para adicionar uma imagem</a:t>
            </a:r>
            <a:endParaRPr lang="pt-BR" noProof="0" dirty="0"/>
          </a:p>
        </p:txBody>
      </p:sp>
      <p:sp>
        <p:nvSpPr>
          <p:cNvPr id="2" name="Título 1"/>
          <p:cNvSpPr>
            <a:spLocks noGrp="1"/>
          </p:cNvSpPr>
          <p:nvPr>
            <p:ph type="title"/>
          </p:nvPr>
        </p:nvSpPr>
        <p:spPr>
          <a:xfrm>
            <a:off x="7909560" y="576072"/>
            <a:ext cx="3657600" cy="2194560"/>
          </a:xfrm>
        </p:spPr>
        <p:txBody>
          <a:bodyPr>
            <a:normAutofit/>
          </a:bodyPr>
          <a:lstStyle>
            <a:lvl1pPr>
              <a:defRPr sz="2600">
                <a:solidFill>
                  <a:schemeClr val="bg1"/>
                </a:solidFill>
              </a:defRPr>
            </a:lvl1pPr>
          </a:lstStyle>
          <a:p>
            <a:r>
              <a:rPr lang="pt-BR" smtClean="0"/>
              <a:t>Clique para editar o título mestre</a:t>
            </a:r>
            <a:endParaRPr lang="pt-BR" dirty="0"/>
          </a:p>
        </p:txBody>
      </p:sp>
      <p:sp>
        <p:nvSpPr>
          <p:cNvPr id="4" name="Espaço Reservado para Texto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Tree>
    <p:extLst>
      <p:ext uri="{BB962C8B-B14F-4D97-AF65-F5344CB8AC3E}">
        <p14:creationId xmlns:p14="http://schemas.microsoft.com/office/powerpoint/2010/main" val="144219469"/>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1026" name="Grupo 95"/>
          <p:cNvGrpSpPr>
            <a:grpSpLocks/>
          </p:cNvGrpSpPr>
          <p:nvPr/>
        </p:nvGrpSpPr>
        <p:grpSpPr bwMode="auto">
          <a:xfrm>
            <a:off x="0" y="0"/>
            <a:ext cx="12192000" cy="6858000"/>
            <a:chOff x="-1" y="0"/>
            <a:chExt cx="12192002" cy="6858000"/>
          </a:xfrm>
        </p:grpSpPr>
        <p:cxnSp>
          <p:nvCxnSpPr>
            <p:cNvPr id="97" name="Conector Reto 96"/>
            <p:cNvCxnSpPr/>
            <p:nvPr/>
          </p:nvCxnSpPr>
          <p:spPr bwMode="hidden">
            <a:xfrm>
              <a:off x="609599"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Conector Reto 97"/>
            <p:cNvCxnSpPr/>
            <p:nvPr/>
          </p:nvCxnSpPr>
          <p:spPr bwMode="hidden">
            <a:xfrm>
              <a:off x="1828799"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Conector Reto 98"/>
            <p:cNvCxnSpPr/>
            <p:nvPr/>
          </p:nvCxnSpPr>
          <p:spPr bwMode="hidden">
            <a:xfrm>
              <a:off x="3047999"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Conector Reto 99"/>
            <p:cNvCxnSpPr/>
            <p:nvPr/>
          </p:nvCxnSpPr>
          <p:spPr bwMode="hidden">
            <a:xfrm>
              <a:off x="42672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Conector Reto 100"/>
            <p:cNvCxnSpPr/>
            <p:nvPr/>
          </p:nvCxnSpPr>
          <p:spPr bwMode="hidden">
            <a:xfrm>
              <a:off x="54864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Conector Reto 101"/>
            <p:cNvCxnSpPr/>
            <p:nvPr/>
          </p:nvCxnSpPr>
          <p:spPr bwMode="hidden">
            <a:xfrm>
              <a:off x="67056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Conector Reto 102"/>
            <p:cNvCxnSpPr/>
            <p:nvPr/>
          </p:nvCxnSpPr>
          <p:spPr bwMode="hidden">
            <a:xfrm>
              <a:off x="79248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Conector Reto 103"/>
            <p:cNvCxnSpPr/>
            <p:nvPr/>
          </p:nvCxnSpPr>
          <p:spPr bwMode="hidden">
            <a:xfrm>
              <a:off x="9144001"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Conector Reto 104"/>
            <p:cNvCxnSpPr/>
            <p:nvPr/>
          </p:nvCxnSpPr>
          <p:spPr bwMode="hidden">
            <a:xfrm>
              <a:off x="10363201"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Conector Reto 105"/>
            <p:cNvCxnSpPr/>
            <p:nvPr/>
          </p:nvCxnSpPr>
          <p:spPr bwMode="hidden">
            <a:xfrm>
              <a:off x="11582401"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Conector Reto 106"/>
            <p:cNvCxnSpPr/>
            <p:nvPr/>
          </p:nvCxnSpPr>
          <p:spPr bwMode="hidden">
            <a:xfrm>
              <a:off x="3174" y="385763"/>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Conector Reto 107"/>
            <p:cNvCxnSpPr/>
            <p:nvPr/>
          </p:nvCxnSpPr>
          <p:spPr bwMode="hidden">
            <a:xfrm>
              <a:off x="3174" y="1611313"/>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Conector Reto 108"/>
            <p:cNvCxnSpPr/>
            <p:nvPr/>
          </p:nvCxnSpPr>
          <p:spPr bwMode="hidden">
            <a:xfrm>
              <a:off x="3174" y="2835275"/>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Conector Reto 109"/>
            <p:cNvCxnSpPr/>
            <p:nvPr/>
          </p:nvCxnSpPr>
          <p:spPr bwMode="hidden">
            <a:xfrm>
              <a:off x="3174" y="4060825"/>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Conector Reto 110"/>
            <p:cNvCxnSpPr/>
            <p:nvPr/>
          </p:nvCxnSpPr>
          <p:spPr bwMode="hidden">
            <a:xfrm>
              <a:off x="3174" y="5284788"/>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Conector Reto 111"/>
            <p:cNvCxnSpPr/>
            <p:nvPr/>
          </p:nvCxnSpPr>
          <p:spPr bwMode="hidden">
            <a:xfrm>
              <a:off x="3174" y="6510338"/>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049" name="Grupo 112"/>
            <p:cNvGrpSpPr>
              <a:grpSpLocks/>
            </p:cNvGrpSpPr>
            <p:nvPr userDrawn="1"/>
          </p:nvGrpSpPr>
          <p:grpSpPr bwMode="auto">
            <a:xfrm>
              <a:off x="-1" y="0"/>
              <a:ext cx="12192001" cy="6858000"/>
              <a:chOff x="-1" y="0"/>
              <a:chExt cx="12192001" cy="6858000"/>
            </a:xfrm>
          </p:grpSpPr>
          <p:cxnSp>
            <p:nvCxnSpPr>
              <p:cNvPr id="131" name="Conector Reto 130"/>
              <p:cNvCxnSpPr/>
              <p:nvPr/>
            </p:nvCxnSpPr>
            <p:spPr bwMode="hidden">
              <a:xfrm>
                <a:off x="225424"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Conector Reto 131"/>
              <p:cNvCxnSpPr/>
              <p:nvPr/>
            </p:nvCxnSpPr>
            <p:spPr bwMode="hidden">
              <a:xfrm>
                <a:off x="1449387" y="0"/>
                <a:ext cx="681513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Conector Reto 132"/>
              <p:cNvCxnSpPr/>
              <p:nvPr/>
            </p:nvCxnSpPr>
            <p:spPr bwMode="hidden">
              <a:xfrm>
                <a:off x="2665412"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Conector Reto 133"/>
              <p:cNvCxnSpPr/>
              <p:nvPr/>
            </p:nvCxnSpPr>
            <p:spPr bwMode="hidden">
              <a:xfrm>
                <a:off x="3884613"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Conector Reto 134"/>
              <p:cNvCxnSpPr/>
              <p:nvPr/>
            </p:nvCxnSpPr>
            <p:spPr bwMode="hidden">
              <a:xfrm>
                <a:off x="5106988" y="0"/>
                <a:ext cx="681513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072" name="Grupo 135"/>
              <p:cNvGrpSpPr>
                <a:grpSpLocks/>
              </p:cNvGrpSpPr>
              <p:nvPr/>
            </p:nvGrpSpPr>
            <p:grpSpPr bwMode="auto">
              <a:xfrm>
                <a:off x="6327885" y="0"/>
                <a:ext cx="5864115" cy="5898673"/>
                <a:chOff x="6327885" y="0"/>
                <a:chExt cx="5864115" cy="5898673"/>
              </a:xfrm>
            </p:grpSpPr>
            <p:cxnSp>
              <p:nvCxnSpPr>
                <p:cNvPr id="142" name="Conector Reto 141"/>
                <p:cNvCxnSpPr/>
                <p:nvPr/>
              </p:nvCxnSpPr>
              <p:spPr bwMode="hidden">
                <a:xfrm>
                  <a:off x="6327775" y="0"/>
                  <a:ext cx="5864226" cy="589915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Conector Reto 142"/>
                <p:cNvCxnSpPr/>
                <p:nvPr/>
              </p:nvCxnSpPr>
              <p:spPr bwMode="hidden">
                <a:xfrm>
                  <a:off x="7548563" y="0"/>
                  <a:ext cx="4643438" cy="467201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Conector Reto 143"/>
                <p:cNvCxnSpPr/>
                <p:nvPr/>
              </p:nvCxnSpPr>
              <p:spPr bwMode="hidden">
                <a:xfrm>
                  <a:off x="8772525" y="0"/>
                  <a:ext cx="3419476" cy="34575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Conector Reto 144"/>
                <p:cNvCxnSpPr/>
                <p:nvPr/>
              </p:nvCxnSpPr>
              <p:spPr bwMode="hidden">
                <a:xfrm>
                  <a:off x="9982201" y="0"/>
                  <a:ext cx="2209800" cy="222726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Conector Reto 145"/>
                <p:cNvCxnSpPr/>
                <p:nvPr/>
              </p:nvCxnSpPr>
              <p:spPr bwMode="hidden">
                <a:xfrm>
                  <a:off x="11198226" y="0"/>
                  <a:ext cx="993775" cy="10033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Conector Reto 136"/>
              <p:cNvCxnSpPr/>
              <p:nvPr/>
            </p:nvCxnSpPr>
            <p:spPr bwMode="hidden">
              <a:xfrm flipH="1" flipV="1">
                <a:off x="-1" y="1012825"/>
                <a:ext cx="5829301" cy="58451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Conector Reto 137"/>
              <p:cNvCxnSpPr/>
              <p:nvPr/>
            </p:nvCxnSpPr>
            <p:spPr bwMode="hidden">
              <a:xfrm flipH="1" flipV="1">
                <a:off x="-1" y="2227263"/>
                <a:ext cx="4614864" cy="463073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Conector Reto 138"/>
              <p:cNvCxnSpPr/>
              <p:nvPr/>
            </p:nvCxnSpPr>
            <p:spPr bwMode="hidden">
              <a:xfrm flipH="1" flipV="1">
                <a:off x="-1" y="3432175"/>
                <a:ext cx="3398839" cy="34258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Conector Reto 139"/>
              <p:cNvCxnSpPr/>
              <p:nvPr/>
            </p:nvCxnSpPr>
            <p:spPr bwMode="hidden">
              <a:xfrm flipH="1" flipV="1">
                <a:off x="-1" y="4651375"/>
                <a:ext cx="2197100" cy="22066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Conector Reto 140"/>
              <p:cNvCxnSpPr/>
              <p:nvPr/>
            </p:nvCxnSpPr>
            <p:spPr bwMode="hidden">
              <a:xfrm flipH="1" flipV="1">
                <a:off x="-1" y="5864225"/>
                <a:ext cx="987425" cy="9937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050" name="Grupo 113"/>
            <p:cNvGrpSpPr>
              <a:grpSpLocks/>
            </p:cNvGrpSpPr>
            <p:nvPr userDrawn="1"/>
          </p:nvGrpSpPr>
          <p:grpSpPr bwMode="auto">
            <a:xfrm flipH="1">
              <a:off x="0" y="0"/>
              <a:ext cx="12192001" cy="6858000"/>
              <a:chOff x="-1" y="0"/>
              <a:chExt cx="12192001" cy="6858000"/>
            </a:xfrm>
          </p:grpSpPr>
          <p:cxnSp>
            <p:nvCxnSpPr>
              <p:cNvPr id="115" name="Conector Reto 114"/>
              <p:cNvCxnSpPr/>
              <p:nvPr/>
            </p:nvCxnSpPr>
            <p:spPr bwMode="hidden">
              <a:xfrm>
                <a:off x="225424"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Conector Reto 115"/>
              <p:cNvCxnSpPr/>
              <p:nvPr/>
            </p:nvCxnSpPr>
            <p:spPr bwMode="hidden">
              <a:xfrm>
                <a:off x="1449386" y="0"/>
                <a:ext cx="6815139"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Conector Reto 116"/>
              <p:cNvCxnSpPr/>
              <p:nvPr/>
            </p:nvCxnSpPr>
            <p:spPr bwMode="hidden">
              <a:xfrm>
                <a:off x="2665411"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Conector Reto 117"/>
              <p:cNvCxnSpPr/>
              <p:nvPr/>
            </p:nvCxnSpPr>
            <p:spPr bwMode="hidden">
              <a:xfrm>
                <a:off x="3884612"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Conector Reto 118"/>
              <p:cNvCxnSpPr/>
              <p:nvPr/>
            </p:nvCxnSpPr>
            <p:spPr bwMode="hidden">
              <a:xfrm>
                <a:off x="5106987" y="0"/>
                <a:ext cx="6815139"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056" name="Grupo 119"/>
              <p:cNvGrpSpPr>
                <a:grpSpLocks/>
              </p:cNvGrpSpPr>
              <p:nvPr/>
            </p:nvGrpSpPr>
            <p:grpSpPr bwMode="auto">
              <a:xfrm>
                <a:off x="6327885" y="0"/>
                <a:ext cx="5864115" cy="5898673"/>
                <a:chOff x="6327885" y="0"/>
                <a:chExt cx="5864115" cy="5898673"/>
              </a:xfrm>
            </p:grpSpPr>
            <p:cxnSp>
              <p:nvCxnSpPr>
                <p:cNvPr id="126" name="Conector Reto 125"/>
                <p:cNvCxnSpPr/>
                <p:nvPr/>
              </p:nvCxnSpPr>
              <p:spPr bwMode="hidden">
                <a:xfrm>
                  <a:off x="6327775" y="0"/>
                  <a:ext cx="5864226" cy="589915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Conector Reto 126"/>
                <p:cNvCxnSpPr/>
                <p:nvPr/>
              </p:nvCxnSpPr>
              <p:spPr bwMode="hidden">
                <a:xfrm>
                  <a:off x="7548562" y="0"/>
                  <a:ext cx="4643439" cy="467201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Conector Reto 127"/>
                <p:cNvCxnSpPr/>
                <p:nvPr/>
              </p:nvCxnSpPr>
              <p:spPr bwMode="hidden">
                <a:xfrm>
                  <a:off x="8772525" y="0"/>
                  <a:ext cx="3419476" cy="34575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Conector Reto 128"/>
                <p:cNvCxnSpPr/>
                <p:nvPr/>
              </p:nvCxnSpPr>
              <p:spPr bwMode="hidden">
                <a:xfrm>
                  <a:off x="9982201" y="0"/>
                  <a:ext cx="2209800" cy="222726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Conector Reto 129"/>
                <p:cNvCxnSpPr/>
                <p:nvPr/>
              </p:nvCxnSpPr>
              <p:spPr bwMode="hidden">
                <a:xfrm>
                  <a:off x="11198226" y="0"/>
                  <a:ext cx="993775" cy="10033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Conector Reto 120"/>
              <p:cNvCxnSpPr/>
              <p:nvPr/>
            </p:nvCxnSpPr>
            <p:spPr bwMode="hidden">
              <a:xfrm flipH="1" flipV="1">
                <a:off x="-1" y="1012825"/>
                <a:ext cx="5829301" cy="58451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Conector Reto 121"/>
              <p:cNvCxnSpPr/>
              <p:nvPr/>
            </p:nvCxnSpPr>
            <p:spPr bwMode="hidden">
              <a:xfrm flipH="1" flipV="1">
                <a:off x="-1" y="2227263"/>
                <a:ext cx="4614863" cy="463073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Conector Reto 122"/>
              <p:cNvCxnSpPr/>
              <p:nvPr/>
            </p:nvCxnSpPr>
            <p:spPr bwMode="hidden">
              <a:xfrm flipH="1" flipV="1">
                <a:off x="-1" y="3432175"/>
                <a:ext cx="3398838" cy="34258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Conector Reto 123"/>
              <p:cNvCxnSpPr/>
              <p:nvPr/>
            </p:nvCxnSpPr>
            <p:spPr bwMode="hidden">
              <a:xfrm flipH="1" flipV="1">
                <a:off x="-1" y="4651375"/>
                <a:ext cx="2197100" cy="22066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Conector Reto 124"/>
              <p:cNvCxnSpPr/>
              <p:nvPr/>
            </p:nvCxnSpPr>
            <p:spPr bwMode="hidden">
              <a:xfrm flipH="1" flipV="1">
                <a:off x="-1" y="5864225"/>
                <a:ext cx="987425" cy="9937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1027" name="Espaço Reservado para Título 1"/>
          <p:cNvSpPr>
            <a:spLocks noGrp="1"/>
          </p:cNvSpPr>
          <p:nvPr>
            <p:ph type="title"/>
          </p:nvPr>
        </p:nvSpPr>
        <p:spPr bwMode="auto">
          <a:xfrm>
            <a:off x="1295400" y="503238"/>
            <a:ext cx="9601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pt-BR"/>
              <a:t>Clique para editar o título mestre</a:t>
            </a:r>
          </a:p>
        </p:txBody>
      </p:sp>
      <p:sp>
        <p:nvSpPr>
          <p:cNvPr id="1028" name="Espaço Reservado para Texto 2"/>
          <p:cNvSpPr>
            <a:spLocks noGrp="1"/>
          </p:cNvSpPr>
          <p:nvPr>
            <p:ph type="body" idx="1"/>
          </p:nvPr>
        </p:nvSpPr>
        <p:spPr bwMode="auto">
          <a:xfrm>
            <a:off x="1295400" y="1981200"/>
            <a:ext cx="96012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9294813" y="6289675"/>
            <a:ext cx="965200" cy="2222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800">
                <a:solidFill>
                  <a:srgbClr val="959795"/>
                </a:solidFill>
              </a:defRPr>
            </a:lvl1pPr>
          </a:lstStyle>
          <a:p>
            <a:fld id="{DAD9B84F-E4C0-CA41-BD5F-165B6BE1C426}" type="datetime1">
              <a:rPr lang="pt-BR"/>
              <a:pPr/>
              <a:t>07/03/2022</a:t>
            </a:fld>
            <a:endParaRPr lang="pt-BR"/>
          </a:p>
        </p:txBody>
      </p:sp>
      <p:sp>
        <p:nvSpPr>
          <p:cNvPr id="5" name="Espaço Reservado para Rodapé 4"/>
          <p:cNvSpPr>
            <a:spLocks noGrp="1"/>
          </p:cNvSpPr>
          <p:nvPr>
            <p:ph type="ftr" sz="quarter" idx="3"/>
          </p:nvPr>
        </p:nvSpPr>
        <p:spPr>
          <a:xfrm>
            <a:off x="609600" y="6289675"/>
            <a:ext cx="6127750" cy="222250"/>
          </a:xfrm>
          <a:prstGeom prst="rect">
            <a:avLst/>
          </a:prstGeom>
        </p:spPr>
        <p:txBody>
          <a:bodyPr vert="horz" lIns="91440" tIns="45720" rIns="91440" bIns="45720" rtlCol="0" anchor="ctr"/>
          <a:lstStyle>
            <a:lvl1pPr algn="l" eaLnBrk="1" fontAlgn="auto" hangingPunct="1">
              <a:spcBef>
                <a:spcPts val="0"/>
              </a:spcBef>
              <a:spcAft>
                <a:spcPts val="0"/>
              </a:spcAft>
              <a:defRPr sz="800">
                <a:solidFill>
                  <a:schemeClr val="tx1">
                    <a:lumMod val="50000"/>
                    <a:lumOff val="50000"/>
                  </a:schemeClr>
                </a:solidFill>
                <a:latin typeface="+mn-lt"/>
                <a:ea typeface="+mn-ea"/>
              </a:defRPr>
            </a:lvl1pPr>
          </a:lstStyle>
          <a:p>
            <a:pPr>
              <a:defRPr/>
            </a:pPr>
            <a:endParaRPr lang="pt-BR"/>
          </a:p>
        </p:txBody>
      </p:sp>
      <p:sp>
        <p:nvSpPr>
          <p:cNvPr id="6" name="Espaço Reservado para Número de Slide 5"/>
          <p:cNvSpPr>
            <a:spLocks noGrp="1"/>
          </p:cNvSpPr>
          <p:nvPr>
            <p:ph type="sldNum" sz="quarter" idx="4"/>
          </p:nvPr>
        </p:nvSpPr>
        <p:spPr>
          <a:xfrm>
            <a:off x="10664825" y="6289675"/>
            <a:ext cx="919163" cy="2222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800">
                <a:solidFill>
                  <a:srgbClr val="959795"/>
                </a:solidFill>
              </a:defRPr>
            </a:lvl1pPr>
          </a:lstStyle>
          <a:p>
            <a:fld id="{D3167262-31E3-A148-9461-CB341014B510}" type="slidenum">
              <a:rPr lang="pt-BR"/>
              <a:pPr/>
              <a:t>‹nº›</a:t>
            </a:fld>
            <a:endParaRPr lang="pt-BR"/>
          </a:p>
        </p:txBody>
      </p:sp>
      <p:cxnSp>
        <p:nvCxnSpPr>
          <p:cNvPr id="148" name="Conector Reto 147"/>
          <p:cNvCxnSpPr/>
          <p:nvPr/>
        </p:nvCxnSpPr>
        <p:spPr>
          <a:xfrm>
            <a:off x="609600" y="6172200"/>
            <a:ext cx="10972800" cy="0"/>
          </a:xfrm>
          <a:prstGeom prst="line">
            <a:avLst/>
          </a:prstGeom>
          <a:ln w="12700"/>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13" r:id="rId1"/>
    <p:sldLayoutId id="2147483707" r:id="rId2"/>
    <p:sldLayoutId id="2147483714" r:id="rId3"/>
    <p:sldLayoutId id="2147483708" r:id="rId4"/>
    <p:sldLayoutId id="2147483709" r:id="rId5"/>
    <p:sldLayoutId id="2147483710" r:id="rId6"/>
    <p:sldLayoutId id="2147483715" r:id="rId7"/>
    <p:sldLayoutId id="2147483716" r:id="rId8"/>
    <p:sldLayoutId id="2147483717" r:id="rId9"/>
    <p:sldLayoutId id="2147483711" r:id="rId10"/>
    <p:sldLayoutId id="2147483712" r:id="rId11"/>
  </p:sldLayoutIdLst>
  <p:transition spd="med">
    <p:fade/>
  </p:transition>
  <p:hf sldNum="0" hdr="0" ftr="0" dt="0"/>
  <p:txStyles>
    <p:titleStyle>
      <a:lvl1pPr algn="l" rtl="0" eaLnBrk="0" fontAlgn="base" hangingPunct="0">
        <a:lnSpc>
          <a:spcPct val="90000"/>
        </a:lnSpc>
        <a:spcBef>
          <a:spcPct val="0"/>
        </a:spcBef>
        <a:spcAft>
          <a:spcPct val="0"/>
        </a:spcAft>
        <a:defRPr sz="3200" b="1" kern="1200">
          <a:solidFill>
            <a:schemeClr val="accent1"/>
          </a:solidFill>
          <a:latin typeface="+mj-lt"/>
          <a:ea typeface="ＭＳ Ｐゴシック" charset="0"/>
          <a:cs typeface="+mj-cs"/>
        </a:defRPr>
      </a:lvl1pPr>
      <a:lvl2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2pPr>
      <a:lvl3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3pPr>
      <a:lvl4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4pPr>
      <a:lvl5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5pPr>
      <a:lvl6pPr marL="457200" algn="l" rtl="0" fontAlgn="base">
        <a:lnSpc>
          <a:spcPct val="90000"/>
        </a:lnSpc>
        <a:spcBef>
          <a:spcPct val="0"/>
        </a:spcBef>
        <a:spcAft>
          <a:spcPct val="0"/>
        </a:spcAft>
        <a:defRPr sz="3200" b="1">
          <a:solidFill>
            <a:schemeClr val="accent1"/>
          </a:solidFill>
          <a:latin typeface="Arial" panose="020B0604020202020204" pitchFamily="34" charset="0"/>
        </a:defRPr>
      </a:lvl6pPr>
      <a:lvl7pPr marL="914400" algn="l" rtl="0" fontAlgn="base">
        <a:lnSpc>
          <a:spcPct val="90000"/>
        </a:lnSpc>
        <a:spcBef>
          <a:spcPct val="0"/>
        </a:spcBef>
        <a:spcAft>
          <a:spcPct val="0"/>
        </a:spcAft>
        <a:defRPr sz="3200" b="1">
          <a:solidFill>
            <a:schemeClr val="accent1"/>
          </a:solidFill>
          <a:latin typeface="Arial" panose="020B0604020202020204" pitchFamily="34" charset="0"/>
        </a:defRPr>
      </a:lvl7pPr>
      <a:lvl8pPr marL="1371600" algn="l" rtl="0" fontAlgn="base">
        <a:lnSpc>
          <a:spcPct val="90000"/>
        </a:lnSpc>
        <a:spcBef>
          <a:spcPct val="0"/>
        </a:spcBef>
        <a:spcAft>
          <a:spcPct val="0"/>
        </a:spcAft>
        <a:defRPr sz="3200" b="1">
          <a:solidFill>
            <a:schemeClr val="accent1"/>
          </a:solidFill>
          <a:latin typeface="Arial" panose="020B0604020202020204" pitchFamily="34" charset="0"/>
        </a:defRPr>
      </a:lvl8pPr>
      <a:lvl9pPr marL="1828800" algn="l" rtl="0" fontAlgn="base">
        <a:lnSpc>
          <a:spcPct val="90000"/>
        </a:lnSpc>
        <a:spcBef>
          <a:spcPct val="0"/>
        </a:spcBef>
        <a:spcAft>
          <a:spcPct val="0"/>
        </a:spcAft>
        <a:defRPr sz="3200" b="1">
          <a:solidFill>
            <a:schemeClr val="accent1"/>
          </a:solidFill>
          <a:latin typeface="Arial" panose="020B0604020202020204" pitchFamily="34" charset="0"/>
        </a:defRPr>
      </a:lvl9pPr>
    </p:titleStyle>
    <p:bodyStyle>
      <a:lvl1pPr marL="228600" indent="-228600" algn="l" rtl="0" eaLnBrk="0" fontAlgn="base" hangingPunct="0">
        <a:lnSpc>
          <a:spcPct val="90000"/>
        </a:lnSpc>
        <a:spcBef>
          <a:spcPts val="1800"/>
        </a:spcBef>
        <a:spcAft>
          <a:spcPct val="0"/>
        </a:spcAft>
        <a:buClr>
          <a:schemeClr val="accent1"/>
        </a:buClr>
        <a:buSzPct val="100000"/>
        <a:buFont typeface="Arial" charset="0"/>
        <a:buChar char="▪"/>
        <a:defRPr sz="2000" kern="1200">
          <a:solidFill>
            <a:schemeClr val="tx1"/>
          </a:solidFill>
          <a:latin typeface="+mn-lt"/>
          <a:ea typeface="ＭＳ Ｐゴシック" charset="0"/>
          <a:cs typeface="+mn-cs"/>
        </a:defRPr>
      </a:lvl1pPr>
      <a:lvl2pPr marL="457200" indent="-182563" algn="l" rtl="0" eaLnBrk="0" fontAlgn="base" hangingPunct="0">
        <a:lnSpc>
          <a:spcPct val="90000"/>
        </a:lnSpc>
        <a:spcBef>
          <a:spcPts val="1200"/>
        </a:spcBef>
        <a:spcAft>
          <a:spcPct val="0"/>
        </a:spcAft>
        <a:buClr>
          <a:schemeClr val="accent1"/>
        </a:buClr>
        <a:buSzPct val="100000"/>
        <a:buFont typeface="Arial" charset="0"/>
        <a:buChar char="▪"/>
        <a:defRPr kern="1200">
          <a:solidFill>
            <a:schemeClr val="tx1"/>
          </a:solidFill>
          <a:latin typeface="+mn-lt"/>
          <a:ea typeface="ＭＳ Ｐゴシック" charset="0"/>
          <a:cs typeface="+mn-cs"/>
        </a:defRPr>
      </a:lvl2pPr>
      <a:lvl3pPr marL="685800" indent="-179388" algn="l" rtl="0" eaLnBrk="0" fontAlgn="base" hangingPunct="0">
        <a:lnSpc>
          <a:spcPct val="90000"/>
        </a:lnSpc>
        <a:spcBef>
          <a:spcPts val="800"/>
        </a:spcBef>
        <a:spcAft>
          <a:spcPct val="0"/>
        </a:spcAft>
        <a:buClr>
          <a:schemeClr val="accent1"/>
        </a:buClr>
        <a:buSzPct val="100000"/>
        <a:buFont typeface="Arial" charset="0"/>
        <a:buChar char="▪"/>
        <a:defRPr sz="1600" kern="1200">
          <a:solidFill>
            <a:schemeClr val="tx1"/>
          </a:solidFill>
          <a:latin typeface="+mn-lt"/>
          <a:ea typeface="ＭＳ Ｐゴシック" charset="0"/>
          <a:cs typeface="+mn-cs"/>
        </a:defRPr>
      </a:lvl3pPr>
      <a:lvl4pPr marL="914400" indent="-182563" algn="l" rtl="0" eaLnBrk="0" fontAlgn="base" hangingPunct="0">
        <a:lnSpc>
          <a:spcPct val="90000"/>
        </a:lnSpc>
        <a:spcBef>
          <a:spcPts val="800"/>
        </a:spcBef>
        <a:spcAft>
          <a:spcPct val="0"/>
        </a:spcAft>
        <a:buClr>
          <a:schemeClr val="accent1"/>
        </a:buClr>
        <a:buSzPct val="100000"/>
        <a:buFont typeface="Arial" charset="0"/>
        <a:buChar char="▪"/>
        <a:defRPr sz="1400" kern="1200">
          <a:solidFill>
            <a:schemeClr val="tx1"/>
          </a:solidFill>
          <a:latin typeface="+mn-lt"/>
          <a:ea typeface="ＭＳ Ｐゴシック" charset="0"/>
          <a:cs typeface="+mn-cs"/>
        </a:defRPr>
      </a:lvl4pPr>
      <a:lvl5pPr marL="1143000" indent="-179388" algn="l" rtl="0" eaLnBrk="0" fontAlgn="base" hangingPunct="0">
        <a:lnSpc>
          <a:spcPct val="90000"/>
        </a:lnSpc>
        <a:spcBef>
          <a:spcPts val="600"/>
        </a:spcBef>
        <a:spcAft>
          <a:spcPct val="0"/>
        </a:spcAft>
        <a:buClr>
          <a:schemeClr val="accent1"/>
        </a:buClr>
        <a:buSzPct val="100000"/>
        <a:buFont typeface="Arial" charset="0"/>
        <a:buChar char="▪"/>
        <a:defRPr sz="1400" kern="1200">
          <a:solidFill>
            <a:schemeClr val="tx1"/>
          </a:solidFill>
          <a:latin typeface="+mn-lt"/>
          <a:ea typeface="ＭＳ Ｐゴシック" charset="0"/>
          <a:cs typeface="+mn-cs"/>
        </a:defRPr>
      </a:lvl5pPr>
      <a:lvl6pPr marL="13716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8pPr>
      <a:lvl9pPr marL="20574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stj.jusbrasil.com.br/jurisprudencia/3611572/recurso-ordinario-em-mandado-de-seguranca-rms-8327-mg-1997-0016298-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j.jusbrasil.com.br/jurisprudencia/17918099/mandado-de-seguranca-ms-15111-df-2010-0047498-7" TargetMode="External"/><Relationship Id="rId2" Type="http://schemas.openxmlformats.org/officeDocument/2006/relationships/hyperlink" Target="https://stj.jusbrasil.com.br/jurisprudencia/4029438/recurso-ordinario-em-mandado-de-seguranca-rms-24730-rs-2007-0180657-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rf-4.jusbrasil.com.br/jurisprudencia/18572127/mandado-de-seguranca-ms-0-rs-0018665-6620104040000-trf4" TargetMode="External"/><Relationship Id="rId2" Type="http://schemas.openxmlformats.org/officeDocument/2006/relationships/hyperlink" Target="https://stj.jusbrasil.com.br/jurisprudencia/21513820/embargos-de-declaracao-no-mandado-de-seguranca-edcl-no-ms-17490-df-2011-0201098-0-stj"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j-pb.jusbrasil.com.br/jurisprudencia/253685688/apelacao-apl-485620920138152001-0048562-092013815200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f.jus.br/portal/jurisprudencia/listarJurisprudencia.asp?s1=5.NUME.%20E%20S.FLSV.&amp;base=baseSumulasVinculantes" TargetMode="External"/><Relationship Id="rId7" Type="http://schemas.openxmlformats.org/officeDocument/2006/relationships/hyperlink" Target="http://redir.stf.jus.br/paginadorpub/paginador.jsp?docTP=TP&amp;docID=4544007" TargetMode="External"/><Relationship Id="rId2" Type="http://schemas.openxmlformats.org/officeDocument/2006/relationships/hyperlink" Target="http://www.stf.jus.br/portal/jurisprudencia/listarJurisprudencia.asp?s1=3.NUME.%20E%20S.FLSV.&amp;base=baseSumulasVinculantes" TargetMode="External"/><Relationship Id="rId1" Type="http://schemas.openxmlformats.org/officeDocument/2006/relationships/slideLayout" Target="../slideLayouts/slideLayout2.xml"/><Relationship Id="rId6" Type="http://schemas.openxmlformats.org/officeDocument/2006/relationships/hyperlink" Target="http://redir.stf.jus.br/paginadorpub/paginador.jsp?docTP=TP&amp;docID=5290309" TargetMode="External"/><Relationship Id="rId5" Type="http://schemas.openxmlformats.org/officeDocument/2006/relationships/hyperlink" Target="http://www.stf.jus.br/portal/jurisprudencia/listarJurisprudencia.asp?s1=14.NUME.%20E%20S.FLSV.&amp;base=baseSumulasVinculantes" TargetMode="External"/><Relationship Id="rId4" Type="http://schemas.openxmlformats.org/officeDocument/2006/relationships/hyperlink" Target="http://www.stf.jus.br/portal/jurisprudencia/listarJurisprudencia.asp?s1=21.NUME.%20E%20S.FLSV.&amp;base=baseSumulasVinculante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0dTomo%20Direito%20Administrativo%20e%20Constitucional,%20Edi&#231;&#227;o%201,%20Abril%20de%202017.%20Dispon&#237;vel%20em%20https:/enciclopediajuridica.pucsp.br/verbete/86/edicao-1/principio-da-legalidade.%20Acesso%20em%20outubro%20de%202017.%0d%0d"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j.jusbrasil.com.br/jurisprudencia/21122690/embargos-de-declaracao-no-mandado-de-seguranca-edcl-no-ms-13247-df-2007-0295920-8-stj" TargetMode="External"/><Relationship Id="rId2" Type="http://schemas.openxmlformats.org/officeDocument/2006/relationships/hyperlink" Target="https://tj-sp.jusbrasil.com.br/jurisprudencia/20346894/apelacao-apl-310748920108260562-sp-0031074-8920108260562" TargetMode="External"/><Relationship Id="rId1" Type="http://schemas.openxmlformats.org/officeDocument/2006/relationships/slideLayout" Target="../slideLayouts/slideLayout2.xml"/><Relationship Id="rId4" Type="http://schemas.openxmlformats.org/officeDocument/2006/relationships/hyperlink" Target="https://tj-df.jusbrasil.com.br/jurisprudencia/172390007/apelacao-civel-apc-20120111742619-df-0009206-9520128070018"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0">
              <a:schemeClr val="bg1">
                <a:lumMod val="100000"/>
              </a:schemeClr>
            </a:gs>
            <a:gs pos="38000">
              <a:schemeClr val="bg1"/>
            </a:gs>
            <a:gs pos="0">
              <a:schemeClr val="accent1"/>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952859" y="776527"/>
            <a:ext cx="10883540" cy="2091178"/>
          </a:xfrm>
        </p:spPr>
        <p:txBody>
          <a:bodyPr rtlCol="0">
            <a:noAutofit/>
          </a:bodyPr>
          <a:lstStyle/>
          <a:p>
            <a:pPr algn="ctr"/>
            <a:r>
              <a:rPr lang="pt-BR" sz="5400" b="0" dirty="0" smtClean="0">
                <a:latin typeface="Verdana" panose="020B0604030504040204" pitchFamily="34" charset="0"/>
                <a:ea typeface="Verdana" panose="020B0604030504040204" pitchFamily="34" charset="0"/>
                <a:cs typeface="Verdana" panose="020B0604030504040204" pitchFamily="34" charset="0"/>
              </a:rPr>
              <a:t>Processo Administrativo: </a:t>
            </a:r>
            <a:br>
              <a:rPr lang="pt-BR" sz="5400" b="0" dirty="0" smtClean="0">
                <a:latin typeface="Verdana" panose="020B0604030504040204" pitchFamily="34" charset="0"/>
                <a:ea typeface="Verdana" panose="020B0604030504040204" pitchFamily="34" charset="0"/>
                <a:cs typeface="Verdana" panose="020B0604030504040204" pitchFamily="34" charset="0"/>
              </a:rPr>
            </a:br>
            <a:r>
              <a:rPr lang="pt-BR" sz="5400" b="0" dirty="0" smtClean="0">
                <a:latin typeface="Verdana" panose="020B0604030504040204" pitchFamily="34" charset="0"/>
                <a:ea typeface="Verdana" panose="020B0604030504040204" pitchFamily="34" charset="0"/>
                <a:cs typeface="Verdana" panose="020B0604030504040204" pitchFamily="34" charset="0"/>
              </a:rPr>
              <a:t> </a:t>
            </a:r>
            <a:br>
              <a:rPr lang="pt-BR" sz="5400" b="0" dirty="0" smtClean="0">
                <a:latin typeface="Verdana" panose="020B0604030504040204" pitchFamily="34" charset="0"/>
                <a:ea typeface="Verdana" panose="020B0604030504040204" pitchFamily="34" charset="0"/>
                <a:cs typeface="Verdana" panose="020B0604030504040204" pitchFamily="34" charset="0"/>
              </a:rPr>
            </a:br>
            <a:r>
              <a:rPr lang="pt-BR" sz="5400" b="0" dirty="0" smtClean="0">
                <a:latin typeface="Verdana" panose="020B0604030504040204" pitchFamily="34" charset="0"/>
                <a:ea typeface="Verdana" panose="020B0604030504040204" pitchFamily="34" charset="0"/>
                <a:cs typeface="Verdana" panose="020B0604030504040204" pitchFamily="34" charset="0"/>
              </a:rPr>
              <a:t>Aula 12: Controle Jurisdicional do Processo Administrativo</a:t>
            </a:r>
            <a:endParaRPr lang="pt-BR" sz="5400" b="0" dirty="0">
              <a:latin typeface="Verdana" panose="020B0604030504040204" pitchFamily="34" charset="0"/>
              <a:ea typeface="Verdana" panose="020B0604030504040204" pitchFamily="34" charset="0"/>
              <a:cs typeface="Verdana" panose="020B0604030504040204" pitchFamily="34" charset="0"/>
            </a:endParaRPr>
          </a:p>
        </p:txBody>
      </p:sp>
      <p:sp>
        <p:nvSpPr>
          <p:cNvPr id="3" name="Subtítulo 2"/>
          <p:cNvSpPr>
            <a:spLocks noGrp="1"/>
          </p:cNvSpPr>
          <p:nvPr>
            <p:ph type="subTitle" idx="1"/>
          </p:nvPr>
        </p:nvSpPr>
        <p:spPr>
          <a:xfrm>
            <a:off x="2107669" y="5479850"/>
            <a:ext cx="8661400" cy="1378150"/>
          </a:xfrm>
        </p:spPr>
        <p:txBody>
          <a:bodyPr rtlCol="0">
            <a:normAutofit/>
          </a:bodyPr>
          <a:lstStyle/>
          <a:p>
            <a:pPr eaLnBrk="1" fontAlgn="auto" hangingPunct="1">
              <a:spcAft>
                <a:spcPts val="0"/>
              </a:spcAft>
              <a:buFont typeface="Arial" panose="020B0604020202020204" pitchFamily="34" charset="0"/>
              <a:buNone/>
              <a:defRPr/>
            </a:pPr>
            <a:r>
              <a:rPr lang="pt-BR" dirty="0" smtClean="0">
                <a:solidFill>
                  <a:srgbClr val="FF0000"/>
                </a:solidFill>
                <a:ea typeface="+mn-ea"/>
              </a:rPr>
              <a:t>		</a:t>
            </a:r>
          </a:p>
          <a:p>
            <a:pPr eaLnBrk="1" fontAlgn="auto" hangingPunct="1">
              <a:spcAft>
                <a:spcPts val="0"/>
              </a:spcAft>
              <a:buFont typeface="Arial" panose="020B0604020202020204" pitchFamily="34" charset="0"/>
              <a:buNone/>
              <a:defRPr/>
            </a:pPr>
            <a:r>
              <a:rPr lang="pt-BR" dirty="0" smtClean="0">
                <a:solidFill>
                  <a:srgbClr val="FF0000"/>
                </a:solidFill>
                <a:ea typeface="+mn-ea"/>
              </a:rPr>
              <a:t>Faculdade de Direito da Universidade de São Paulo (USP)                  </a:t>
            </a:r>
          </a:p>
          <a:p>
            <a:pPr eaLnBrk="1" fontAlgn="auto" hangingPunct="1">
              <a:spcAft>
                <a:spcPts val="0"/>
              </a:spcAft>
              <a:buFont typeface="Arial" panose="020B0604020202020204" pitchFamily="34" charset="0"/>
              <a:buNone/>
              <a:defRPr/>
            </a:pPr>
            <a:r>
              <a:rPr lang="pt-BR"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São Paulo (SP), </a:t>
            </a:r>
            <a:r>
              <a:rPr lang="pt-BR"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23 de junho de 2022.</a:t>
            </a:r>
            <a:endParaRPr lang="pt-BR" b="1" i="1" dirty="0" smtClean="0">
              <a:solidFill>
                <a:srgbClr val="FF0000"/>
              </a:solidFill>
              <a:ea typeface="+mn-ea"/>
            </a:endParaRPr>
          </a:p>
        </p:txBody>
      </p:sp>
      <p:sp>
        <p:nvSpPr>
          <p:cNvPr id="10" name="Título 1"/>
          <p:cNvSpPr txBox="1">
            <a:spLocks/>
          </p:cNvSpPr>
          <p:nvPr/>
        </p:nvSpPr>
        <p:spPr bwMode="auto">
          <a:xfrm>
            <a:off x="3416135" y="3093208"/>
            <a:ext cx="8775865" cy="1867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b" anchorCtr="0" compatLnSpc="1">
            <a:prstTxWarp prst="textNoShape">
              <a:avLst/>
            </a:prstTxWarp>
            <a:noAutofit/>
          </a:bodyPr>
          <a:lstStyle>
            <a:lvl1pPr algn="l" rtl="0" eaLnBrk="0" fontAlgn="base" hangingPunct="0">
              <a:lnSpc>
                <a:spcPct val="76000"/>
              </a:lnSpc>
              <a:spcBef>
                <a:spcPct val="0"/>
              </a:spcBef>
              <a:spcAft>
                <a:spcPct val="0"/>
              </a:spcAft>
              <a:defRPr sz="8000" b="1" kern="1200" cap="none" baseline="0">
                <a:solidFill>
                  <a:schemeClr val="tx1"/>
                </a:solidFill>
                <a:latin typeface="+mj-lt"/>
                <a:ea typeface="ＭＳ Ｐゴシック" charset="0"/>
                <a:cs typeface="+mj-cs"/>
              </a:defRPr>
            </a:lvl1pPr>
            <a:lvl2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2pPr>
            <a:lvl3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3pPr>
            <a:lvl4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4pPr>
            <a:lvl5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5pPr>
            <a:lvl6pPr marL="457200" algn="l" rtl="0" fontAlgn="base">
              <a:lnSpc>
                <a:spcPct val="90000"/>
              </a:lnSpc>
              <a:spcBef>
                <a:spcPct val="0"/>
              </a:spcBef>
              <a:spcAft>
                <a:spcPct val="0"/>
              </a:spcAft>
              <a:defRPr sz="3200" b="1">
                <a:solidFill>
                  <a:schemeClr val="accent1"/>
                </a:solidFill>
                <a:latin typeface="Arial" panose="020B0604020202020204" pitchFamily="34" charset="0"/>
              </a:defRPr>
            </a:lvl6pPr>
            <a:lvl7pPr marL="914400" algn="l" rtl="0" fontAlgn="base">
              <a:lnSpc>
                <a:spcPct val="90000"/>
              </a:lnSpc>
              <a:spcBef>
                <a:spcPct val="0"/>
              </a:spcBef>
              <a:spcAft>
                <a:spcPct val="0"/>
              </a:spcAft>
              <a:defRPr sz="3200" b="1">
                <a:solidFill>
                  <a:schemeClr val="accent1"/>
                </a:solidFill>
                <a:latin typeface="Arial" panose="020B0604020202020204" pitchFamily="34" charset="0"/>
              </a:defRPr>
            </a:lvl7pPr>
            <a:lvl8pPr marL="1371600" algn="l" rtl="0" fontAlgn="base">
              <a:lnSpc>
                <a:spcPct val="90000"/>
              </a:lnSpc>
              <a:spcBef>
                <a:spcPct val="0"/>
              </a:spcBef>
              <a:spcAft>
                <a:spcPct val="0"/>
              </a:spcAft>
              <a:defRPr sz="3200" b="1">
                <a:solidFill>
                  <a:schemeClr val="accent1"/>
                </a:solidFill>
                <a:latin typeface="Arial" panose="020B0604020202020204" pitchFamily="34" charset="0"/>
              </a:defRPr>
            </a:lvl8pPr>
            <a:lvl9pPr marL="1828800" algn="l" rtl="0" fontAlgn="base">
              <a:lnSpc>
                <a:spcPct val="90000"/>
              </a:lnSpc>
              <a:spcBef>
                <a:spcPct val="0"/>
              </a:spcBef>
              <a:spcAft>
                <a:spcPct val="0"/>
              </a:spcAft>
              <a:defRPr sz="3200" b="1">
                <a:solidFill>
                  <a:schemeClr val="accent1"/>
                </a:solidFill>
                <a:latin typeface="Arial" panose="020B0604020202020204" pitchFamily="34" charset="0"/>
              </a:defRPr>
            </a:lvl9pPr>
          </a:lstStyle>
          <a:p>
            <a:pPr algn="ctr"/>
            <a:r>
              <a:rPr lang="pt-BR" sz="2800" cap="small" dirty="0" smtClean="0">
                <a:latin typeface="Verdana" panose="020B0604030504040204" pitchFamily="34" charset="0"/>
                <a:ea typeface="Verdana" panose="020B0604030504040204" pitchFamily="34" charset="0"/>
                <a:cs typeface="Verdana" panose="020B0604030504040204" pitchFamily="34" charset="0"/>
              </a:rPr>
              <a:t>Prof. Dr. Gustavo Justino de oliveira</a:t>
            </a:r>
          </a:p>
          <a:p>
            <a:pPr algn="ctr"/>
            <a:endParaRPr lang="pt-BR" sz="2800" cap="small" dirty="0" smtClean="0">
              <a:latin typeface="Verdana" panose="020B0604030504040204" pitchFamily="34" charset="0"/>
              <a:ea typeface="Verdana" panose="020B0604030504040204" pitchFamily="34" charset="0"/>
              <a:cs typeface="Verdana" panose="020B0604030504040204" pitchFamily="34" charset="0"/>
            </a:endParaRPr>
          </a:p>
        </p:txBody>
      </p:sp>
      <p:pic>
        <p:nvPicPr>
          <p:cNvPr id="11" name="Imagem 10"/>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35464" y="3525462"/>
            <a:ext cx="1972205" cy="1993369"/>
          </a:xfrm>
          <a:prstGeom prst="rect">
            <a:avLst/>
          </a:prstGeom>
          <a:solidFill>
            <a:srgbClr val="FFFFFF"/>
          </a:solidFill>
          <a:ln>
            <a:noFill/>
          </a:ln>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65527" y="0"/>
            <a:ext cx="11915475"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solidFill>
                  <a:prstClr val="white"/>
                </a:solidFill>
                <a:latin typeface="Verdana" panose="020B0604030504040204" pitchFamily="34" charset="0"/>
                <a:ea typeface="Verdana" panose="020B0604030504040204" pitchFamily="34" charset="0"/>
                <a:cs typeface="Verdana" panose="020B0604030504040204" pitchFamily="34" charset="0"/>
              </a:rPr>
              <a:t>7</a:t>
            </a:r>
            <a:r>
              <a:rPr lang="pt-BR" sz="2400" b="1" i="1" u="sng" dirty="0" smtClean="0">
                <a:solidFill>
                  <a:prstClr val="white"/>
                </a:solidFill>
                <a:latin typeface="Verdana" panose="020B0604030504040204" pitchFamily="34" charset="0"/>
                <a:ea typeface="Verdana" panose="020B0604030504040204" pitchFamily="34" charset="0"/>
                <a:cs typeface="Verdana" panose="020B0604030504040204" pitchFamily="34" charset="0"/>
              </a:rPr>
              <a:t>. Licitude das Provas no Processo Administrativo</a:t>
            </a:r>
            <a:endParaRPr lang="pt-BR" sz="2400" b="1" i="1" u="sng" dirty="0">
              <a:solidFill>
                <a:prstClr val="white"/>
              </a:solidFill>
              <a:latin typeface="Verdana" pitchFamily="34" charset="0"/>
              <a:ea typeface="Verdana" pitchFamily="34" charset="0"/>
              <a:cs typeface="Verdana" pitchFamily="34" charset="0"/>
            </a:endParaRPr>
          </a:p>
        </p:txBody>
      </p:sp>
      <p:sp>
        <p:nvSpPr>
          <p:cNvPr id="8" name="CaixaDeTexto 7"/>
          <p:cNvSpPr txBox="1"/>
          <p:nvPr/>
        </p:nvSpPr>
        <p:spPr>
          <a:xfrm>
            <a:off x="94102" y="527338"/>
            <a:ext cx="9533955" cy="2862322"/>
          </a:xfrm>
          <a:prstGeom prst="rect">
            <a:avLst/>
          </a:prstGeom>
          <a:solidFill>
            <a:schemeClr val="accent4">
              <a:lumMod val="60000"/>
              <a:lumOff val="40000"/>
            </a:schemeClr>
          </a:solidFill>
        </p:spPr>
        <p:txBody>
          <a:bodyPr wrap="square" rtlCol="0">
            <a:spAutoFit/>
          </a:bodyPr>
          <a:lstStyle/>
          <a:p>
            <a:r>
              <a:rPr lang="pt-BR" sz="2000" dirty="0"/>
              <a:t>Anulação do processo administrativo a partir do momento em que foi instruído com as informações sigilosas sem autorização judicial. EXCERTO DA EMENTA: Não há que confundir a atividade fiscal da Receita Federal, enquanto órgão fazendário, com a atividade administrativa do ente público (a União), perante o qual o servidor exerce cargo público. Os dados cobertos pelo sigilo fiscal e bancário não podem ser utilizados em processo administrativo, inquérito ou ação judicial sem prévia autorização judicial, sob pena de ser considerada prova ilícita.</a:t>
            </a:r>
          </a:p>
          <a:p>
            <a:r>
              <a:rPr lang="pt-BR" sz="2000" b="1" dirty="0"/>
              <a:t>Fonte: TRF4. Ap. Civil 2008.70.00.023414-0/PR. Rel. Juiz Federal Sérgio R. T. Garcia. Julgado: 16.12.2009</a:t>
            </a:r>
            <a:endParaRPr lang="pt-BR" sz="2000" dirty="0"/>
          </a:p>
        </p:txBody>
      </p:sp>
      <p:sp>
        <p:nvSpPr>
          <p:cNvPr id="9" name="CaixaDeTexto 8"/>
          <p:cNvSpPr txBox="1"/>
          <p:nvPr/>
        </p:nvSpPr>
        <p:spPr>
          <a:xfrm>
            <a:off x="10091695" y="2292444"/>
            <a:ext cx="2100305" cy="313932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sz="2200" b="1" dirty="0" smtClean="0"/>
              <a:t>Sexto parâmetro: </a:t>
            </a:r>
            <a:r>
              <a:rPr lang="pt-BR" sz="2200" dirty="0" smtClean="0"/>
              <a:t>as provas devem ser lícitas, observado o sigilo e os procedimentos legais para sua obtenção.</a:t>
            </a:r>
            <a:endParaRPr lang="pt-BR" sz="2200" dirty="0"/>
          </a:p>
        </p:txBody>
      </p:sp>
      <p:sp>
        <p:nvSpPr>
          <p:cNvPr id="10" name="CaixaDeTexto 9"/>
          <p:cNvSpPr txBox="1"/>
          <p:nvPr/>
        </p:nvSpPr>
        <p:spPr>
          <a:xfrm>
            <a:off x="65527" y="3460648"/>
            <a:ext cx="9754748" cy="3293209"/>
          </a:xfrm>
          <a:prstGeom prst="rect">
            <a:avLst/>
          </a:prstGeom>
          <a:solidFill>
            <a:schemeClr val="accent4">
              <a:lumMod val="60000"/>
              <a:lumOff val="40000"/>
            </a:schemeClr>
          </a:solidFill>
        </p:spPr>
        <p:txBody>
          <a:bodyPr wrap="square" rtlCol="0">
            <a:spAutoFit/>
          </a:bodyPr>
          <a:lstStyle/>
          <a:p>
            <a:r>
              <a:rPr lang="pt-BR" sz="1600" b="1" dirty="0">
                <a:hlinkClick r:id="rId2"/>
              </a:rPr>
              <a:t>STJ - RECURSO ORDINÁRIO EM MANDADO DE SEGURANÇA RMS 8327 MG 1997/0016298-2 (STJ)</a:t>
            </a:r>
            <a:endParaRPr lang="pt-BR" sz="1600" b="1" dirty="0"/>
          </a:p>
          <a:p>
            <a:r>
              <a:rPr lang="pt-BR" sz="1600" b="1" dirty="0"/>
              <a:t>Data de publicação: 23/08/1999</a:t>
            </a:r>
          </a:p>
          <a:p>
            <a:r>
              <a:rPr lang="pt-BR" sz="1600" b="1" dirty="0"/>
              <a:t>Ementa: </a:t>
            </a:r>
            <a:r>
              <a:rPr lang="pt-BR" sz="1600" dirty="0"/>
              <a:t>ADMINISTRATIVO. MANDADO DE SEGURANÇA. DELEGADO DE POLÍCIA CIVIL. PROCESSO ADMINISTRATIVO DISCIPLINAR. DEMISSÃO. QUEBRA DE SIGILO FUNCIONAL. </a:t>
            </a:r>
            <a:r>
              <a:rPr lang="pt-BR" sz="1600" b="1" dirty="0"/>
              <a:t>PROVA</a:t>
            </a:r>
            <a:r>
              <a:rPr lang="pt-BR" sz="1600" dirty="0"/>
              <a:t> </a:t>
            </a:r>
            <a:r>
              <a:rPr lang="pt-BR" sz="1600" b="1" dirty="0"/>
              <a:t>ILÍCITA</a:t>
            </a:r>
            <a:r>
              <a:rPr lang="pt-BR" sz="1600" dirty="0"/>
              <a:t>. INVALIDADE. - O direito constitucional-penal inscrito na Carta Política de 1988 e concebido num período de reconquista das franquias democráticas consagra os princípios do amplo direito de defesa, do devido processo legal, do contraditório e da </a:t>
            </a:r>
            <a:r>
              <a:rPr lang="pt-BR" sz="1600" b="1" dirty="0"/>
              <a:t>inadmissibilidade</a:t>
            </a:r>
            <a:r>
              <a:rPr lang="pt-BR" sz="1600" dirty="0"/>
              <a:t> da </a:t>
            </a:r>
            <a:r>
              <a:rPr lang="pt-BR" sz="1600" b="1" dirty="0"/>
              <a:t>prova</a:t>
            </a:r>
            <a:r>
              <a:rPr lang="pt-BR" sz="1600" dirty="0"/>
              <a:t> </a:t>
            </a:r>
            <a:r>
              <a:rPr lang="pt-BR" sz="1600" b="1" dirty="0"/>
              <a:t>ilícita</a:t>
            </a:r>
            <a:r>
              <a:rPr lang="pt-BR" sz="1600" dirty="0"/>
              <a:t> ( CF , art. 5º , LIV , LV e LVI ). - O processo administrativo disciplinar que impôs a Delegado de Polícia Civil a pena de demissão com fundamento em informações obtidas com quebra de sigilo funcional, sem a prévia autorização judicial, é desprovido de vitalidade jurídica, porquanto baseado em </a:t>
            </a:r>
            <a:r>
              <a:rPr lang="pt-BR" sz="1600" b="1" dirty="0"/>
              <a:t>prova</a:t>
            </a:r>
            <a:r>
              <a:rPr lang="pt-BR" sz="1600" dirty="0"/>
              <a:t> </a:t>
            </a:r>
            <a:r>
              <a:rPr lang="pt-BR" sz="1600" b="1" dirty="0"/>
              <a:t>ilícita</a:t>
            </a:r>
            <a:r>
              <a:rPr lang="pt-BR" sz="1600" dirty="0"/>
              <a:t>. - Sendo a </a:t>
            </a:r>
            <a:r>
              <a:rPr lang="pt-BR" sz="1600" b="1" dirty="0"/>
              <a:t>prova</a:t>
            </a:r>
            <a:r>
              <a:rPr lang="pt-BR" sz="1600" dirty="0"/>
              <a:t> </a:t>
            </a:r>
            <a:r>
              <a:rPr lang="pt-BR" sz="1600" b="1" dirty="0" err="1"/>
              <a:t>ilícita</a:t>
            </a:r>
            <a:r>
              <a:rPr lang="pt-BR" sz="1600" dirty="0" err="1"/>
              <a:t>realizada</a:t>
            </a:r>
            <a:r>
              <a:rPr lang="pt-BR" sz="1600" dirty="0"/>
              <a:t> sem a autorização da autoridade judiciária competente, é desprovida de qualquer eficácia, eivada de nulidade absoluta e insusceptível de ser sanada por força da preclusão. - Recurso ordinário provido. Segurança concedida.</a:t>
            </a:r>
          </a:p>
        </p:txBody>
      </p:sp>
      <p:sp>
        <p:nvSpPr>
          <p:cNvPr id="12" name="Seta para a direita 11"/>
          <p:cNvSpPr/>
          <p:nvPr/>
        </p:nvSpPr>
        <p:spPr>
          <a:xfrm>
            <a:off x="9628057" y="2934091"/>
            <a:ext cx="437986" cy="13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737801535"/>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65527" y="0"/>
            <a:ext cx="11915475"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solidFill>
                  <a:prstClr val="white"/>
                </a:solidFill>
                <a:latin typeface="Verdana" panose="020B0604030504040204" pitchFamily="34" charset="0"/>
                <a:ea typeface="Verdana" panose="020B0604030504040204" pitchFamily="34" charset="0"/>
                <a:cs typeface="Verdana" panose="020B0604030504040204" pitchFamily="34" charset="0"/>
              </a:rPr>
              <a:t>8</a:t>
            </a:r>
            <a:r>
              <a:rPr lang="pt-BR" sz="2400" b="1" i="1" u="sng" dirty="0" smtClean="0">
                <a:solidFill>
                  <a:prstClr val="white"/>
                </a:solidFill>
                <a:latin typeface="Verdana" panose="020B0604030504040204" pitchFamily="34" charset="0"/>
                <a:ea typeface="Verdana" panose="020B0604030504040204" pitchFamily="34" charset="0"/>
                <a:cs typeface="Verdana" panose="020B0604030504040204" pitchFamily="34" charset="0"/>
              </a:rPr>
              <a:t>. PRINCÍPIO DO NÃO PREJUÍZO</a:t>
            </a:r>
            <a:endParaRPr lang="pt-BR" sz="2400" b="1" i="1" u="sng" dirty="0">
              <a:solidFill>
                <a:prstClr val="white"/>
              </a:solidFill>
              <a:latin typeface="Verdana" pitchFamily="34" charset="0"/>
              <a:ea typeface="Verdana" pitchFamily="34" charset="0"/>
              <a:cs typeface="Verdana" pitchFamily="34" charset="0"/>
            </a:endParaRPr>
          </a:p>
        </p:txBody>
      </p:sp>
      <p:sp>
        <p:nvSpPr>
          <p:cNvPr id="8" name="CaixaDeTexto 7"/>
          <p:cNvSpPr txBox="1"/>
          <p:nvPr/>
        </p:nvSpPr>
        <p:spPr>
          <a:xfrm>
            <a:off x="65527" y="527339"/>
            <a:ext cx="9770036" cy="2339102"/>
          </a:xfrm>
          <a:prstGeom prst="rect">
            <a:avLst/>
          </a:prstGeom>
          <a:solidFill>
            <a:schemeClr val="accent4">
              <a:lumMod val="60000"/>
              <a:lumOff val="40000"/>
            </a:schemeClr>
          </a:solidFill>
        </p:spPr>
        <p:txBody>
          <a:bodyPr wrap="square" rtlCol="0">
            <a:spAutoFit/>
          </a:bodyPr>
          <a:lstStyle/>
          <a:p>
            <a:r>
              <a:rPr lang="pt-BR" sz="1400" dirty="0" smtClean="0"/>
              <a:t>DOUTRINA: No </a:t>
            </a:r>
            <a:r>
              <a:rPr lang="pt-BR" sz="1400" dirty="0"/>
              <a:t>tocante à nulidade, Marçal </a:t>
            </a:r>
            <a:r>
              <a:rPr lang="pt-BR" sz="1400" dirty="0" err="1"/>
              <a:t>Justen</a:t>
            </a:r>
            <a:r>
              <a:rPr lang="pt-BR" sz="1400" dirty="0"/>
              <a:t> Filho assinala que:</a:t>
            </a:r>
          </a:p>
          <a:p>
            <a:r>
              <a:rPr lang="pt-BR" sz="1400" dirty="0" smtClean="0"/>
              <a:t>(...)</a:t>
            </a:r>
            <a:endParaRPr lang="pt-BR" sz="1400" dirty="0"/>
          </a:p>
          <a:p>
            <a:r>
              <a:rPr lang="pt-BR" sz="1400" dirty="0"/>
              <a:t>A nulidade consiste num defeito complexo, formado pela (a) discordância formal com um modelo normativo e que é (b) instrumento de infração aos valores consagrados pelo direito. De modo que, se não houver a consumação do efeito (lesão a um interesse protegido juridicamente), não se configurará invalidade jurídica.</a:t>
            </a:r>
          </a:p>
          <a:p>
            <a:r>
              <a:rPr lang="pt-BR" sz="1400" dirty="0"/>
              <a:t>Aliás, a doutrina do direito administrativo intuiu essa necessidade, afirmando o postulado de </a:t>
            </a:r>
            <a:r>
              <a:rPr lang="pt-BR" sz="1400" i="1" dirty="0" err="1"/>
              <a:t>pas</a:t>
            </a:r>
            <a:r>
              <a:rPr lang="pt-BR" sz="1400" i="1" dirty="0"/>
              <a:t> de </a:t>
            </a:r>
            <a:r>
              <a:rPr lang="pt-BR" sz="1400" i="1" dirty="0" err="1"/>
              <a:t>nullité</a:t>
            </a:r>
            <a:r>
              <a:rPr lang="pt-BR" sz="1400" i="1" dirty="0"/>
              <a:t> </a:t>
            </a:r>
            <a:r>
              <a:rPr lang="pt-BR" sz="1400" i="1" dirty="0" err="1"/>
              <a:t>sans</a:t>
            </a:r>
            <a:r>
              <a:rPr lang="pt-BR" sz="1400" i="1" dirty="0"/>
              <a:t> </a:t>
            </a:r>
            <a:r>
              <a:rPr lang="pt-BR" sz="1400" i="1" dirty="0" err="1"/>
              <a:t>grief</a:t>
            </a:r>
            <a:r>
              <a:rPr lang="pt-BR" sz="1400" dirty="0"/>
              <a:t> (não há nulidade sem dano</a:t>
            </a:r>
            <a:r>
              <a:rPr lang="pt-BR" sz="1400" dirty="0" smtClean="0"/>
              <a:t>).</a:t>
            </a:r>
            <a:endParaRPr lang="pt-BR" sz="1400" dirty="0"/>
          </a:p>
          <a:p>
            <a:r>
              <a:rPr lang="pt-BR" sz="1400" dirty="0"/>
              <a:t>A </a:t>
            </a:r>
            <a:r>
              <a:rPr lang="pt-BR" sz="1400" dirty="0" smtClean="0"/>
              <a:t>doutrina</a:t>
            </a:r>
            <a:r>
              <a:rPr lang="pt-BR" sz="1400" dirty="0"/>
              <a:t> do direito administrativo consagrou o postulado </a:t>
            </a:r>
            <a:r>
              <a:rPr lang="pt-BR" sz="1400" i="1" dirty="0" err="1"/>
              <a:t>pas</a:t>
            </a:r>
            <a:r>
              <a:rPr lang="pt-BR" sz="1400" i="1" dirty="0"/>
              <a:t> de </a:t>
            </a:r>
            <a:r>
              <a:rPr lang="pt-BR" sz="1400" i="1" dirty="0" err="1"/>
              <a:t>nullité</a:t>
            </a:r>
            <a:r>
              <a:rPr lang="pt-BR" sz="1400" i="1" dirty="0"/>
              <a:t> </a:t>
            </a:r>
            <a:r>
              <a:rPr lang="pt-BR" sz="1400" i="1" dirty="0" err="1"/>
              <a:t>sans</a:t>
            </a:r>
            <a:r>
              <a:rPr lang="pt-BR" sz="1400" i="1" dirty="0"/>
              <a:t> </a:t>
            </a:r>
            <a:r>
              <a:rPr lang="pt-BR" sz="1400" i="1" dirty="0" err="1"/>
              <a:t>grief</a:t>
            </a:r>
            <a:r>
              <a:rPr lang="pt-BR" sz="1400" dirty="0"/>
              <a:t>, segundo o qual não há nulidade sem prejuízo, ou seja, o ato processual não será declarado nulo quando não causar prejuízo</a:t>
            </a:r>
            <a:r>
              <a:rPr lang="pt-BR" sz="1400" dirty="0" smtClean="0"/>
              <a:t>.</a:t>
            </a:r>
          </a:p>
          <a:p>
            <a:r>
              <a:rPr lang="pt-BR" sz="1000" dirty="0" smtClean="0"/>
              <a:t>TEIXEIRA</a:t>
            </a:r>
            <a:r>
              <a:rPr lang="pt-BR" sz="1000" dirty="0"/>
              <a:t>, Danielle Felix. </a:t>
            </a:r>
            <a:r>
              <a:rPr lang="pt-BR" sz="1000" i="1" dirty="0"/>
              <a:t>A aplicação do postulado do </a:t>
            </a:r>
            <a:r>
              <a:rPr lang="pt-BR" sz="1000" i="1" dirty="0" err="1"/>
              <a:t>pas</a:t>
            </a:r>
            <a:r>
              <a:rPr lang="pt-BR" sz="1000" i="1" dirty="0"/>
              <a:t> de </a:t>
            </a:r>
            <a:r>
              <a:rPr lang="pt-BR" sz="1000" i="1" dirty="0" err="1"/>
              <a:t>nullité</a:t>
            </a:r>
            <a:r>
              <a:rPr lang="pt-BR" sz="1000" i="1" dirty="0"/>
              <a:t> </a:t>
            </a:r>
            <a:r>
              <a:rPr lang="pt-BR" sz="1000" i="1" dirty="0" err="1"/>
              <a:t>sans</a:t>
            </a:r>
            <a:r>
              <a:rPr lang="pt-BR" sz="1000" i="1" dirty="0"/>
              <a:t> </a:t>
            </a:r>
            <a:r>
              <a:rPr lang="pt-BR" sz="1000" i="1" dirty="0" err="1"/>
              <a:t>grief</a:t>
            </a:r>
            <a:r>
              <a:rPr lang="pt-BR" sz="1000" i="1" dirty="0"/>
              <a:t> ao processo administrativo</a:t>
            </a:r>
            <a:r>
              <a:rPr lang="pt-BR" sz="1000" dirty="0"/>
              <a:t>. </a:t>
            </a:r>
            <a:r>
              <a:rPr lang="pt-BR" sz="1000" dirty="0" err="1"/>
              <a:t>Conteudo</a:t>
            </a:r>
            <a:r>
              <a:rPr lang="pt-BR" sz="1000" dirty="0"/>
              <a:t> </a:t>
            </a:r>
            <a:r>
              <a:rPr lang="pt-BR" sz="1000" dirty="0" err="1"/>
              <a:t>Juridico</a:t>
            </a:r>
            <a:r>
              <a:rPr lang="pt-BR" sz="1000" dirty="0"/>
              <a:t>, </a:t>
            </a:r>
            <a:r>
              <a:rPr lang="pt-BR" sz="1000" dirty="0" err="1"/>
              <a:t>Brasilia</a:t>
            </a:r>
            <a:r>
              <a:rPr lang="pt-BR" sz="1000" dirty="0"/>
              <a:t>-DF: 10 jun. 2014. </a:t>
            </a:r>
            <a:r>
              <a:rPr lang="pt-BR" sz="1000" dirty="0" err="1"/>
              <a:t>Disponivel</a:t>
            </a:r>
            <a:r>
              <a:rPr lang="pt-BR" sz="1000" dirty="0"/>
              <a:t> em: &lt;http://www.conteudojuridico.com.br/?artigos&amp;ver=2.48530&amp;seo=1&gt;. Acesso em: 27 out. 2017.</a:t>
            </a:r>
          </a:p>
        </p:txBody>
      </p:sp>
      <p:sp>
        <p:nvSpPr>
          <p:cNvPr id="5" name="CaixaDeTexto 4"/>
          <p:cNvSpPr txBox="1"/>
          <p:nvPr/>
        </p:nvSpPr>
        <p:spPr>
          <a:xfrm>
            <a:off x="9879375" y="527339"/>
            <a:ext cx="2356437" cy="347787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pt-BR" sz="1000" b="1" dirty="0"/>
              <a:t>TJ-MG - </a:t>
            </a:r>
            <a:r>
              <a:rPr lang="pt-BR" sz="1000" b="1" dirty="0" smtClean="0"/>
              <a:t>MS </a:t>
            </a:r>
            <a:r>
              <a:rPr lang="pt-BR" sz="1000" b="1" dirty="0"/>
              <a:t>10000130008576000 </a:t>
            </a:r>
            <a:endParaRPr lang="pt-BR" sz="1000" b="1" dirty="0" smtClean="0"/>
          </a:p>
          <a:p>
            <a:r>
              <a:rPr lang="pt-BR" sz="1000" b="1" dirty="0" smtClean="0"/>
              <a:t>Data </a:t>
            </a:r>
            <a:r>
              <a:rPr lang="pt-BR" sz="1000" b="1" dirty="0"/>
              <a:t>de publicação: 15/01/2014</a:t>
            </a:r>
            <a:endParaRPr lang="pt-BR" sz="1000" dirty="0"/>
          </a:p>
          <a:p>
            <a:r>
              <a:rPr lang="pt-BR" sz="1000" b="1" dirty="0"/>
              <a:t>Ementa: </a:t>
            </a:r>
            <a:r>
              <a:rPr lang="pt-BR" sz="1000" dirty="0"/>
              <a:t>MANDADO DE SEGURANÇA. </a:t>
            </a:r>
            <a:r>
              <a:rPr lang="pt-BR" sz="1000" b="1" dirty="0"/>
              <a:t>PROCESSO</a:t>
            </a:r>
            <a:r>
              <a:rPr lang="pt-BR" sz="1000" dirty="0"/>
              <a:t> </a:t>
            </a:r>
            <a:r>
              <a:rPr lang="pt-BR" sz="1000" b="1" dirty="0"/>
              <a:t>ADMINISTRATIVO</a:t>
            </a:r>
            <a:r>
              <a:rPr lang="pt-BR" sz="1000" dirty="0"/>
              <a:t>DISCIPLINAR. PRAZO PARA CONCLUSÃO. AUSÊNCIA DE PREJUÍZO. </a:t>
            </a:r>
            <a:r>
              <a:rPr lang="pt-BR" sz="1000" b="1" dirty="0"/>
              <a:t>CERCEAMENTO</a:t>
            </a:r>
            <a:r>
              <a:rPr lang="pt-BR" sz="1000" dirty="0"/>
              <a:t> DE </a:t>
            </a:r>
            <a:r>
              <a:rPr lang="pt-BR" sz="1000" b="1" dirty="0"/>
              <a:t>DEFESA</a:t>
            </a:r>
            <a:r>
              <a:rPr lang="pt-BR" sz="1000" dirty="0"/>
              <a:t> NÃO </a:t>
            </a:r>
            <a:r>
              <a:rPr lang="pt-BR" sz="1000" b="1" dirty="0"/>
              <a:t>CONFIGURADO</a:t>
            </a:r>
            <a:r>
              <a:rPr lang="pt-BR" sz="1000" dirty="0"/>
              <a:t>. DEFERIMENTO DE PRODUÇÃO DE PROVAS. MÉRITO </a:t>
            </a:r>
            <a:r>
              <a:rPr lang="pt-BR" sz="1000" b="1" dirty="0"/>
              <a:t>ADMINISTRATIVO</a:t>
            </a:r>
            <a:r>
              <a:rPr lang="pt-BR" sz="1000" dirty="0"/>
              <a:t>. O prazo para conclusão do procedimento </a:t>
            </a:r>
            <a:r>
              <a:rPr lang="pt-BR" sz="1000" b="1" dirty="0"/>
              <a:t>administrativo</a:t>
            </a:r>
            <a:r>
              <a:rPr lang="pt-BR" sz="1000" dirty="0"/>
              <a:t> não é prescricional e o seu descumprimento só gera nulidade se provoca prejuízos ao servidor processado. O Judiciário não pode analisar o mérito do ato </a:t>
            </a:r>
            <a:r>
              <a:rPr lang="pt-BR" sz="1000" b="1" dirty="0"/>
              <a:t>administrativo</a:t>
            </a:r>
            <a:r>
              <a:rPr lang="pt-BR" sz="1000" dirty="0"/>
              <a:t>, adentrando no juízo de conveniência e oportunidade da punição aplicada pelo Administrador Público. Denegada a segurança.</a:t>
            </a:r>
          </a:p>
        </p:txBody>
      </p:sp>
      <p:sp>
        <p:nvSpPr>
          <p:cNvPr id="6" name="Seta para a direita 5"/>
          <p:cNvSpPr/>
          <p:nvPr/>
        </p:nvSpPr>
        <p:spPr>
          <a:xfrm rot="5400000">
            <a:off x="10764043" y="3643785"/>
            <a:ext cx="437986" cy="13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Retângulo 1"/>
          <p:cNvSpPr/>
          <p:nvPr/>
        </p:nvSpPr>
        <p:spPr>
          <a:xfrm>
            <a:off x="0" y="2901572"/>
            <a:ext cx="9478042" cy="395642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pt-BR" sz="1100" b="1" dirty="0" smtClean="0"/>
              <a:t>TRF1 – Processo </a:t>
            </a:r>
            <a:r>
              <a:rPr lang="pt-BR" sz="1100" dirty="0" smtClean="0"/>
              <a:t>AC </a:t>
            </a:r>
            <a:r>
              <a:rPr lang="pt-BR" sz="1100" dirty="0"/>
              <a:t>22199 RO </a:t>
            </a:r>
            <a:r>
              <a:rPr lang="pt-BR" sz="1100" dirty="0" smtClean="0"/>
              <a:t>1997.01.00.022199-3 </a:t>
            </a:r>
            <a:r>
              <a:rPr lang="pt-BR" sz="1100" b="1" dirty="0" smtClean="0"/>
              <a:t>Relator </a:t>
            </a:r>
            <a:r>
              <a:rPr lang="pt-BR" sz="1100" dirty="0" smtClean="0"/>
              <a:t>JUIZ </a:t>
            </a:r>
            <a:r>
              <a:rPr lang="pt-BR" sz="1100" dirty="0"/>
              <a:t>NEY BELLO (CONV</a:t>
            </a:r>
            <a:r>
              <a:rPr lang="pt-BR" sz="1100" dirty="0" smtClean="0"/>
              <a:t>) </a:t>
            </a:r>
            <a:r>
              <a:rPr lang="pt-BR" sz="1100" b="1" dirty="0" smtClean="0"/>
              <a:t> </a:t>
            </a:r>
            <a:r>
              <a:rPr lang="pt-BR" sz="1100" b="1" dirty="0"/>
              <a:t>Publicação </a:t>
            </a:r>
            <a:r>
              <a:rPr lang="pt-BR" sz="1100" dirty="0"/>
              <a:t>29/08/2002 DJ p.97</a:t>
            </a:r>
          </a:p>
          <a:p>
            <a:endParaRPr lang="pt-BR" sz="1100" dirty="0"/>
          </a:p>
          <a:p>
            <a:r>
              <a:rPr lang="pt-BR" sz="1100" b="1" dirty="0" smtClean="0"/>
              <a:t>Ementa</a:t>
            </a:r>
            <a:endParaRPr lang="pt-BR" sz="1100" b="1" dirty="0"/>
          </a:p>
          <a:p>
            <a:r>
              <a:rPr lang="pt-BR" sz="1100" dirty="0"/>
              <a:t>ADMINISTRATIVO. PUNIÇÃO DISCIPLINAR. AMPLA DEFESA. SINDICÂNCIA. INEXISTÊNCIA DOS VÍCIOS APONTADOS NAS PEÇAS INICIAL E RECURSAL. AUSÊNCIA DE PREJUÍZO DA DEFESA. PRECISÃO DO ATO ADMINISTRATIVO. INCABÍVEL INDENIZAÇÃO POR DANOS MORAIS.</a:t>
            </a:r>
          </a:p>
          <a:p>
            <a:r>
              <a:rPr lang="pt-BR" sz="1100" dirty="0"/>
              <a:t>1. A publicidade e a notificação da existência de processamento disciplinar deram-se a partir da publicação, e em razão dela, e não acarretaram em cerceamento de defesa, haja vista o cumprimento das próprias formalidades atinentes à espécie, conforme previsão legal.</a:t>
            </a:r>
          </a:p>
          <a:p>
            <a:r>
              <a:rPr lang="pt-BR" sz="1100" dirty="0"/>
              <a:t>2. A Portaria que instaurou o referido procedimento não se encontra eivada de qualquer nulidade, e não socorre ao autor o argumento de que se trata de Portaria de instauração de procedimento administrativo disciplinar que não contém com precisão a qualificação do fato e sua ocorrência no tempo e no espaço.</a:t>
            </a:r>
          </a:p>
          <a:p>
            <a:r>
              <a:rPr lang="pt-BR" sz="1100" dirty="0"/>
              <a:t>3. </a:t>
            </a:r>
            <a:r>
              <a:rPr lang="pt-BR" sz="1100" b="1" dirty="0" err="1"/>
              <a:t>Inafastável</a:t>
            </a:r>
            <a:r>
              <a:rPr lang="pt-BR" sz="1100" b="1" dirty="0"/>
              <a:t> a constatação de que as nulidades apenas se operam quando há manifesto prejuízo e cristalina comprovação da ocorrência de dano a parte. Não há nulidade sem prejuízo declarável em processamento administrativo.</a:t>
            </a:r>
          </a:p>
          <a:p>
            <a:r>
              <a:rPr lang="pt-BR" sz="1100" dirty="0"/>
              <a:t>4. Não se pode declarar nulo o feito administrativo punitivo quando a União, rompendo sua costumeira inércia, pune servidor que deveria evitar a ocorrência de crimes e, ao revés, entrega-se, ainda que eventualmente, a prática do mesmo delito que deveria coibir.</a:t>
            </a:r>
          </a:p>
          <a:p>
            <a:r>
              <a:rPr lang="pt-BR" sz="1100" dirty="0"/>
              <a:t>5. Incabível indenização por danos morais, posto que acertado o ato administrativo, não há ilícito ou dano a ser reparado pecuniariamente pela via judicial.</a:t>
            </a:r>
          </a:p>
          <a:p>
            <a:r>
              <a:rPr lang="pt-BR" sz="1100" dirty="0"/>
              <a:t>6. Sentença mantida</a:t>
            </a:r>
            <a:r>
              <a:rPr lang="pt-BR" sz="1100" dirty="0" smtClean="0"/>
              <a:t>.</a:t>
            </a:r>
          </a:p>
          <a:p>
            <a:endParaRPr lang="pt-BR" sz="1100" dirty="0" smtClean="0"/>
          </a:p>
          <a:p>
            <a:r>
              <a:rPr lang="pt-BR" b="1" dirty="0" smtClean="0"/>
              <a:t>STJ/ Súmula </a:t>
            </a:r>
            <a:r>
              <a:rPr lang="pt-BR" b="1" dirty="0"/>
              <a:t>592: O excesso de prazo para a conclusão do processo administrativo disciplinar só causa nulidade se houver demonstração de prejuízo à defesa</a:t>
            </a:r>
            <a:r>
              <a:rPr lang="pt-BR" b="1" dirty="0" smtClean="0"/>
              <a:t>.</a:t>
            </a:r>
            <a:r>
              <a:rPr lang="pt-BR" dirty="0"/>
              <a:t> </a:t>
            </a:r>
            <a:r>
              <a:rPr lang="pt-BR" b="1" dirty="0" smtClean="0"/>
              <a:t>(aprovação em 13/9/17)</a:t>
            </a:r>
            <a:r>
              <a:rPr lang="pt-BR" b="1" dirty="0"/>
              <a:t> </a:t>
            </a:r>
          </a:p>
        </p:txBody>
      </p:sp>
      <p:sp>
        <p:nvSpPr>
          <p:cNvPr id="7" name="Seta para a direita 6"/>
          <p:cNvSpPr/>
          <p:nvPr/>
        </p:nvSpPr>
        <p:spPr>
          <a:xfrm>
            <a:off x="9616570" y="4829525"/>
            <a:ext cx="437986" cy="13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CaixaDeTexto 8"/>
          <p:cNvSpPr txBox="1"/>
          <p:nvPr/>
        </p:nvSpPr>
        <p:spPr>
          <a:xfrm>
            <a:off x="10091695" y="4546246"/>
            <a:ext cx="2100305" cy="212365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sz="2000" b="1" dirty="0"/>
              <a:t>Sétimo </a:t>
            </a:r>
            <a:r>
              <a:rPr lang="pt-BR" sz="2200" b="1" dirty="0" smtClean="0"/>
              <a:t>parâmetro</a:t>
            </a:r>
            <a:r>
              <a:rPr lang="pt-BR" sz="2200" b="1" dirty="0"/>
              <a:t>:</a:t>
            </a:r>
            <a:r>
              <a:rPr lang="pt-BR" sz="2200" dirty="0"/>
              <a:t> </a:t>
            </a:r>
            <a:r>
              <a:rPr lang="pt-BR" sz="2200" dirty="0" smtClean="0"/>
              <a:t>não se declara a nulidade se não houver prejuízo</a:t>
            </a:r>
            <a:endParaRPr lang="pt-BR" sz="2200" dirty="0"/>
          </a:p>
        </p:txBody>
      </p:sp>
    </p:spTree>
    <p:extLst>
      <p:ext uri="{BB962C8B-B14F-4D97-AF65-F5344CB8AC3E}">
        <p14:creationId xmlns:p14="http://schemas.microsoft.com/office/powerpoint/2010/main" val="4216079217"/>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65527" y="0"/>
            <a:ext cx="11915475"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solidFill>
                  <a:prstClr val="white"/>
                </a:solidFill>
                <a:latin typeface="Verdana" panose="020B0604030504040204" pitchFamily="34" charset="0"/>
                <a:ea typeface="Verdana" panose="020B0604030504040204" pitchFamily="34" charset="0"/>
                <a:cs typeface="Verdana" panose="020B0604030504040204" pitchFamily="34" charset="0"/>
              </a:rPr>
              <a:t>8</a:t>
            </a:r>
            <a:r>
              <a:rPr lang="pt-BR" sz="2400" b="1" i="1" u="sng" dirty="0" smtClean="0">
                <a:solidFill>
                  <a:prstClr val="white"/>
                </a:solidFill>
                <a:latin typeface="Verdana" panose="020B0604030504040204" pitchFamily="34" charset="0"/>
                <a:ea typeface="Verdana" panose="020B0604030504040204" pitchFamily="34" charset="0"/>
                <a:cs typeface="Verdana" panose="020B0604030504040204" pitchFamily="34" charset="0"/>
              </a:rPr>
              <a:t>.1 PRINCÍPIO DO NÃO PREJUÍZO: </a:t>
            </a:r>
            <a:r>
              <a:rPr lang="pt-BR" sz="2400" b="1" i="1" u="sng" dirty="0">
                <a:solidFill>
                  <a:prstClr val="white"/>
                </a:solidFill>
                <a:latin typeface="Verdana" panose="020B0604030504040204" pitchFamily="34" charset="0"/>
                <a:ea typeface="Verdana" panose="020B0604030504040204" pitchFamily="34" charset="0"/>
                <a:cs typeface="Verdana" panose="020B0604030504040204" pitchFamily="34" charset="0"/>
              </a:rPr>
              <a:t>ô</a:t>
            </a:r>
            <a:r>
              <a:rPr lang="pt-BR" sz="2400" b="1" i="1" u="sng" dirty="0" smtClean="0">
                <a:solidFill>
                  <a:prstClr val="white"/>
                </a:solidFill>
                <a:latin typeface="Verdana" panose="020B0604030504040204" pitchFamily="34" charset="0"/>
                <a:ea typeface="Verdana" panose="020B0604030504040204" pitchFamily="34" charset="0"/>
                <a:cs typeface="Verdana" panose="020B0604030504040204" pitchFamily="34" charset="0"/>
              </a:rPr>
              <a:t>nus da parte em se defender</a:t>
            </a:r>
            <a:endParaRPr lang="pt-BR" sz="2400" b="1" i="1" u="sng" dirty="0">
              <a:solidFill>
                <a:prstClr val="white"/>
              </a:solidFill>
              <a:latin typeface="Verdana" pitchFamily="34" charset="0"/>
              <a:ea typeface="Verdana" pitchFamily="34" charset="0"/>
              <a:cs typeface="Verdana" pitchFamily="34" charset="0"/>
            </a:endParaRPr>
          </a:p>
        </p:txBody>
      </p:sp>
      <p:sp>
        <p:nvSpPr>
          <p:cNvPr id="8" name="CaixaDeTexto 7"/>
          <p:cNvSpPr txBox="1"/>
          <p:nvPr/>
        </p:nvSpPr>
        <p:spPr>
          <a:xfrm>
            <a:off x="65527" y="516796"/>
            <a:ext cx="11529680" cy="1600438"/>
          </a:xfrm>
          <a:prstGeom prst="rect">
            <a:avLst/>
          </a:prstGeom>
          <a:solidFill>
            <a:schemeClr val="accent4">
              <a:lumMod val="60000"/>
              <a:lumOff val="40000"/>
            </a:schemeClr>
          </a:solidFill>
        </p:spPr>
        <p:txBody>
          <a:bodyPr wrap="square" rtlCol="0">
            <a:spAutoFit/>
          </a:bodyPr>
          <a:lstStyle/>
          <a:p>
            <a:r>
              <a:rPr lang="pt-BR" sz="1400" b="1" dirty="0"/>
              <a:t>Não comparecimento da parte, desde que intimada previamente, não gera cerceamento de </a:t>
            </a:r>
            <a:r>
              <a:rPr lang="pt-BR" sz="1400" b="1" dirty="0" smtClean="0"/>
              <a:t>defesa.</a:t>
            </a:r>
          </a:p>
          <a:p>
            <a:endParaRPr lang="pt-BR" sz="1400" b="1" dirty="0"/>
          </a:p>
          <a:p>
            <a:r>
              <a:rPr lang="pt-BR" sz="1400" b="1" dirty="0"/>
              <a:t>O acompanhamento do processo </a:t>
            </a:r>
            <a:r>
              <a:rPr lang="pt-BR" sz="1400" b="1" dirty="0" smtClean="0"/>
              <a:t>administrativo </a:t>
            </a:r>
            <a:r>
              <a:rPr lang="pt-BR" sz="1400" b="1" dirty="0"/>
              <a:t>é ônus da parte. Cumpre somente </a:t>
            </a:r>
            <a:r>
              <a:rPr lang="pt-BR" sz="1400" b="1" dirty="0" smtClean="0"/>
              <a:t>à </a:t>
            </a:r>
            <a:r>
              <a:rPr lang="pt-BR" sz="1400" b="1" dirty="0"/>
              <a:t>Administração </a:t>
            </a:r>
            <a:r>
              <a:rPr lang="pt-BR" sz="1400" b="1" dirty="0" smtClean="0"/>
              <a:t>notificar/intimar </a:t>
            </a:r>
            <a:r>
              <a:rPr lang="pt-BR" sz="1400" b="1" dirty="0"/>
              <a:t>de que fará o ato processual </a:t>
            </a:r>
            <a:r>
              <a:rPr lang="pt-BR" sz="1400" b="1" dirty="0" smtClean="0"/>
              <a:t>administrativo para apresentação de defesa.</a:t>
            </a:r>
          </a:p>
          <a:p>
            <a:endParaRPr lang="pt-BR" sz="1400" b="1" dirty="0"/>
          </a:p>
          <a:p>
            <a:r>
              <a:rPr lang="pt-BR" sz="1400" b="1" dirty="0" smtClean="0"/>
              <a:t> Se a parte não comparece ao ato processual, entende-se que a parte </a:t>
            </a:r>
            <a:r>
              <a:rPr lang="pt-BR" sz="1400" b="1" dirty="0"/>
              <a:t>interessada está dispensando seu direito de </a:t>
            </a:r>
            <a:r>
              <a:rPr lang="pt-BR" sz="1400" b="1" dirty="0" smtClean="0"/>
              <a:t>Defesa.</a:t>
            </a:r>
          </a:p>
          <a:p>
            <a:endParaRPr lang="pt-BR" sz="1400" b="1" dirty="0"/>
          </a:p>
        </p:txBody>
      </p:sp>
      <p:sp>
        <p:nvSpPr>
          <p:cNvPr id="2" name="Retângulo 1"/>
          <p:cNvSpPr/>
          <p:nvPr/>
        </p:nvSpPr>
        <p:spPr>
          <a:xfrm>
            <a:off x="41194" y="4089717"/>
            <a:ext cx="10085081" cy="271065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pt-BR" sz="1000" b="1" u="sng" dirty="0">
                <a:hlinkClick r:id="rId2"/>
              </a:rPr>
              <a:t>STJ - RECURSO ORDINÁRIO EM MANDADO DE SEGURANÇA RMS 24730 RS 2007/0180657-0 (STJ)</a:t>
            </a:r>
            <a:endParaRPr lang="pt-BR" sz="1000" b="1" dirty="0"/>
          </a:p>
          <a:p>
            <a:r>
              <a:rPr lang="pt-BR" sz="1000" b="1" dirty="0"/>
              <a:t>Data de publicação: 06/04/2009</a:t>
            </a:r>
            <a:endParaRPr lang="pt-BR" sz="1000" dirty="0"/>
          </a:p>
          <a:p>
            <a:r>
              <a:rPr lang="pt-BR" sz="1000" b="1" dirty="0"/>
              <a:t>Ementa: </a:t>
            </a:r>
            <a:r>
              <a:rPr lang="pt-BR" sz="1000" dirty="0"/>
              <a:t>RECURSO ORDINÁRIO EM MANDADO DE SEGURANÇA. </a:t>
            </a:r>
            <a:r>
              <a:rPr lang="pt-BR" sz="1000" b="1" dirty="0" smtClean="0"/>
              <a:t>PROCESSO ADMINISTRATIVO</a:t>
            </a:r>
            <a:r>
              <a:rPr lang="pt-BR" sz="1000" dirty="0"/>
              <a:t>. SINDICÂNCIA. </a:t>
            </a:r>
            <a:r>
              <a:rPr lang="pt-BR" sz="1000" b="1" dirty="0"/>
              <a:t>CERCEAMENTO</a:t>
            </a:r>
            <a:r>
              <a:rPr lang="pt-BR" sz="1000" dirty="0"/>
              <a:t> DE </a:t>
            </a:r>
            <a:r>
              <a:rPr lang="pt-BR" sz="1000" b="1" dirty="0"/>
              <a:t>DEFESA</a:t>
            </a:r>
            <a:r>
              <a:rPr lang="pt-BR" sz="1000" dirty="0"/>
              <a:t> NÃO-</a:t>
            </a:r>
            <a:r>
              <a:rPr lang="pt-BR" sz="1000" b="1" dirty="0"/>
              <a:t>CONFIGURADO</a:t>
            </a:r>
            <a:r>
              <a:rPr lang="pt-BR" sz="1000" dirty="0"/>
              <a:t>. 1. O art. 5º , LV , da CF/88 garante aos litigantes, em </a:t>
            </a:r>
            <a:r>
              <a:rPr lang="pt-BR" sz="1000" b="1" dirty="0" smtClean="0"/>
              <a:t>processo </a:t>
            </a:r>
            <a:r>
              <a:rPr lang="pt-BR" sz="1000" dirty="0" smtClean="0"/>
              <a:t>judicial </a:t>
            </a:r>
            <a:r>
              <a:rPr lang="pt-BR" sz="1000" dirty="0"/>
              <a:t>ou </a:t>
            </a:r>
            <a:r>
              <a:rPr lang="pt-BR" sz="1000" b="1" dirty="0"/>
              <a:t>administrativo</a:t>
            </a:r>
            <a:r>
              <a:rPr lang="pt-BR" sz="1000" dirty="0"/>
              <a:t>, o contraditório e a ampla </a:t>
            </a:r>
            <a:r>
              <a:rPr lang="pt-BR" sz="1000" b="1" dirty="0"/>
              <a:t>defesa</a:t>
            </a:r>
            <a:r>
              <a:rPr lang="pt-BR" sz="1000" dirty="0"/>
              <a:t>, com os meios e recursos a ela inerentes. Todavia, da análise das provas pré-constituídas, verifica-se que não houve </a:t>
            </a:r>
            <a:r>
              <a:rPr lang="pt-BR" sz="1000" b="1" dirty="0"/>
              <a:t>cerceamento</a:t>
            </a:r>
            <a:r>
              <a:rPr lang="pt-BR" sz="1000" dirty="0"/>
              <a:t> de </a:t>
            </a:r>
            <a:r>
              <a:rPr lang="pt-BR" sz="1000" b="1" dirty="0"/>
              <a:t>defesa</a:t>
            </a:r>
            <a:r>
              <a:rPr lang="pt-BR" sz="1000" dirty="0"/>
              <a:t> no </a:t>
            </a:r>
            <a:r>
              <a:rPr lang="pt-BR" sz="1000" b="1" dirty="0"/>
              <a:t>processo</a:t>
            </a:r>
            <a:r>
              <a:rPr lang="pt-BR" sz="1000" dirty="0"/>
              <a:t> </a:t>
            </a:r>
            <a:r>
              <a:rPr lang="pt-BR" sz="1000" b="1" dirty="0"/>
              <a:t>administrativo</a:t>
            </a:r>
            <a:r>
              <a:rPr lang="pt-BR" sz="1000" dirty="0"/>
              <a:t> que culminou na declaração de inidoneidade da empresa. 2. A Comissão de Sindicância, designada pela Companhia </a:t>
            </a:r>
            <a:r>
              <a:rPr lang="pt-BR" sz="1000" dirty="0" err="1" smtClean="0"/>
              <a:t>Riograndense</a:t>
            </a:r>
            <a:r>
              <a:rPr lang="pt-BR" sz="1000" dirty="0" smtClean="0"/>
              <a:t> </a:t>
            </a:r>
            <a:r>
              <a:rPr lang="pt-BR" sz="1000" dirty="0"/>
              <a:t>de Mineração, concluiu que, durante a prestação do serviço de transporte, a empresa contratada adulterou o registro dos </a:t>
            </a:r>
            <a:r>
              <a:rPr lang="pt-BR" sz="1000" dirty="0" err="1"/>
              <a:t>hodômetros</a:t>
            </a:r>
            <a:r>
              <a:rPr lang="pt-BR" sz="1000" dirty="0"/>
              <a:t> dos caminhões. Remetido o relatório à PGE, esta entendeu que o </a:t>
            </a:r>
            <a:r>
              <a:rPr lang="pt-BR" sz="1000" b="1" dirty="0"/>
              <a:t>processo</a:t>
            </a:r>
            <a:r>
              <a:rPr lang="pt-BR" sz="1000" dirty="0"/>
              <a:t> deveria ser baixado em diligência, para o colhimento de depoimento da </a:t>
            </a:r>
            <a:r>
              <a:rPr lang="pt-BR" sz="1000" dirty="0" err="1"/>
              <a:t>Construbrás</a:t>
            </a:r>
            <a:r>
              <a:rPr lang="pt-BR" sz="1000" dirty="0"/>
              <a:t>. Nesse contexto, a CRM notificou a empresa, solicitando seu comparecimento. No entanto, o dirigente da empresa, apesar de haver confirmado o recebimento da notificação, não compareceu. Após, a Comissão notificou novamente a empresa, que não se manifestou. Destarte, houve a efetiva notificação da empresa, para comparecer perante a referida Comissão e apresentar informações a respeito das irregularidades. No entanto, a empresa deixou, voluntariamente, de comparecer à convocação formalizada. 3. Em seguida, foram efetuadas várias notificações para que a empresa pagasse a importância devida. Não obtendo êxito, foi celebrado TERMO DE ACORDO operacional entre a CRM e a </a:t>
            </a:r>
            <a:r>
              <a:rPr lang="pt-BR" sz="1000" dirty="0" err="1"/>
              <a:t>Construbrás</a:t>
            </a:r>
            <a:r>
              <a:rPr lang="pt-BR" sz="1000" dirty="0"/>
              <a:t>, visando à amortização da dívida apurada. Entretanto, a PGE rechaçou o acordo, por considerar que não seria possível proceder à sua execução sem prévia licitação. Notificada a empresa para que efetuasse o pagamento dos valores em aberto, esta sustentou a inexistência de débito e requereu que o acordo fosse cumprido na forma estipulada. Nota-se, nesse ponto, que a existência de um Termo de Acordo faz concluir que a empresa tinha pleno conhecimento das acusações que lhe eram dirigidas</a:t>
            </a:r>
            <a:r>
              <a:rPr lang="pt-BR" sz="1000" dirty="0" smtClean="0"/>
              <a:t>.</a:t>
            </a:r>
            <a:endParaRPr lang="pt-BR" dirty="0"/>
          </a:p>
        </p:txBody>
      </p:sp>
      <p:sp>
        <p:nvSpPr>
          <p:cNvPr id="9" name="CaixaDeTexto 8"/>
          <p:cNvSpPr txBox="1"/>
          <p:nvPr/>
        </p:nvSpPr>
        <p:spPr>
          <a:xfrm>
            <a:off x="10440041" y="2312297"/>
            <a:ext cx="1751959" cy="403187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b="1" dirty="0"/>
              <a:t>Oitavo </a:t>
            </a:r>
            <a:r>
              <a:rPr lang="pt-BR" b="1" dirty="0" smtClean="0"/>
              <a:t>parâmetro</a:t>
            </a:r>
            <a:r>
              <a:rPr lang="pt-BR" b="1" dirty="0"/>
              <a:t>:</a:t>
            </a:r>
            <a:r>
              <a:rPr lang="pt-BR" dirty="0"/>
              <a:t> </a:t>
            </a:r>
            <a:r>
              <a:rPr lang="pt-BR" dirty="0" smtClean="0"/>
              <a:t>o não exercício ou inércia do direito de defesa não gera nulidade do processo administrativo e nem pode ser reconhecido o cerceamento de defesa. </a:t>
            </a:r>
            <a:endParaRPr lang="pt-BR" dirty="0"/>
          </a:p>
        </p:txBody>
      </p:sp>
      <p:sp>
        <p:nvSpPr>
          <p:cNvPr id="10" name="CaixaDeTexto 9"/>
          <p:cNvSpPr txBox="1"/>
          <p:nvPr/>
        </p:nvSpPr>
        <p:spPr>
          <a:xfrm>
            <a:off x="65527" y="2204721"/>
            <a:ext cx="10085081" cy="1785104"/>
          </a:xfrm>
          <a:prstGeom prst="rect">
            <a:avLst/>
          </a:prstGeom>
          <a:solidFill>
            <a:schemeClr val="accent4">
              <a:lumMod val="60000"/>
              <a:lumOff val="40000"/>
            </a:schemeClr>
          </a:solidFill>
        </p:spPr>
        <p:txBody>
          <a:bodyPr wrap="square" rtlCol="0">
            <a:spAutoFit/>
          </a:bodyPr>
          <a:lstStyle/>
          <a:p>
            <a:r>
              <a:rPr lang="pt-BR" sz="1000" b="1" u="sng" dirty="0" smtClean="0">
                <a:hlinkClick r:id="rId3"/>
              </a:rPr>
              <a:t>STJ </a:t>
            </a:r>
            <a:r>
              <a:rPr lang="pt-BR" sz="1000" b="1" u="sng" dirty="0">
                <a:hlinkClick r:id="rId3"/>
              </a:rPr>
              <a:t>- MANDADO DE SEGURANÇA MS 15111 DF 2010/0047498-7 (STJ)</a:t>
            </a:r>
            <a:endParaRPr lang="pt-BR" sz="1000" b="1" dirty="0"/>
          </a:p>
          <a:p>
            <a:r>
              <a:rPr lang="pt-BR" sz="1000" b="1" dirty="0"/>
              <a:t>Data de publicação: 16/12/2010</a:t>
            </a:r>
            <a:endParaRPr lang="pt-BR" sz="1000" dirty="0"/>
          </a:p>
          <a:p>
            <a:r>
              <a:rPr lang="pt-BR" sz="1000" b="1" dirty="0"/>
              <a:t>Ementa: </a:t>
            </a:r>
            <a:r>
              <a:rPr lang="pt-BR" sz="1000" dirty="0"/>
              <a:t>MANDADO DE SEGURANÇA. SERVIDOR PÚBLICO FEDERAL. </a:t>
            </a:r>
            <a:r>
              <a:rPr lang="pt-BR" sz="1000" b="1" dirty="0"/>
              <a:t>PROCESSOADMINISTRATIVO</a:t>
            </a:r>
            <a:r>
              <a:rPr lang="pt-BR" sz="1000" dirty="0"/>
              <a:t> DISCIPLINAR. SUSPENSÃO POR 30 DIAS. CONVERSÃO EM MULTA. ILEGALIDADES NO </a:t>
            </a:r>
            <a:r>
              <a:rPr lang="pt-BR" sz="1000" b="1" dirty="0"/>
              <a:t>PROCESSO</a:t>
            </a:r>
            <a:r>
              <a:rPr lang="pt-BR" sz="1000" dirty="0"/>
              <a:t> </a:t>
            </a:r>
            <a:r>
              <a:rPr lang="pt-BR" sz="1000" b="1" dirty="0"/>
              <a:t>ADMINISTRATIVO</a:t>
            </a:r>
            <a:r>
              <a:rPr lang="pt-BR" sz="1000" dirty="0"/>
              <a:t> DISCIPLINAR. NÃO COMPROVAÇÃO. INQUIRIÇÃO DE TESTEMUNHA SEM A PRESENÇA DO PROCESSADO. REINQUIRIÇÃO DE TESTEMUNHA. DESPACHO DE INDICIAÇÃO SUBSCRITO PELA PRESIDENTE DA COMISSÃO PROCESSANTE. </a:t>
            </a:r>
            <a:r>
              <a:rPr lang="pt-BR" sz="1000" b="1" dirty="0"/>
              <a:t>CERCEAMENTO</a:t>
            </a:r>
            <a:r>
              <a:rPr lang="pt-BR" sz="1000" dirty="0"/>
              <a:t>DE </a:t>
            </a:r>
            <a:r>
              <a:rPr lang="pt-BR" sz="1000" b="1" dirty="0"/>
              <a:t>DEFESA</a:t>
            </a:r>
            <a:r>
              <a:rPr lang="pt-BR" sz="1000" dirty="0"/>
              <a:t> NÃO </a:t>
            </a:r>
            <a:r>
              <a:rPr lang="pt-BR" sz="1000" b="1" dirty="0"/>
              <a:t>CONFIGURADO</a:t>
            </a:r>
            <a:r>
              <a:rPr lang="pt-BR" sz="1000" dirty="0"/>
              <a:t>. ORDEM DENEGADA. I  Apenas se proclama a nulidade de um ato processual quando houver efetiva demonstração de prejuízo à </a:t>
            </a:r>
            <a:r>
              <a:rPr lang="pt-BR" sz="1000" b="1" dirty="0"/>
              <a:t>defesa</a:t>
            </a:r>
            <a:r>
              <a:rPr lang="pt-BR" sz="1000" dirty="0"/>
              <a:t>, o que não ocorreu na hipótese dos autos, sendo aplicável o princípio do </a:t>
            </a:r>
            <a:r>
              <a:rPr lang="pt-BR" sz="1000" dirty="0" err="1"/>
              <a:t>pas</a:t>
            </a:r>
            <a:r>
              <a:rPr lang="pt-BR" sz="1000" dirty="0"/>
              <a:t> de </a:t>
            </a:r>
            <a:r>
              <a:rPr lang="pt-BR" sz="1000" dirty="0" err="1"/>
              <a:t>nullité</a:t>
            </a:r>
            <a:r>
              <a:rPr lang="pt-BR" sz="1000" dirty="0"/>
              <a:t> </a:t>
            </a:r>
            <a:r>
              <a:rPr lang="pt-BR" sz="1000" dirty="0" err="1"/>
              <a:t>sans</a:t>
            </a:r>
            <a:r>
              <a:rPr lang="pt-BR" sz="1000" dirty="0"/>
              <a:t> </a:t>
            </a:r>
            <a:r>
              <a:rPr lang="pt-BR" sz="1000" dirty="0" err="1"/>
              <a:t>grief</a:t>
            </a:r>
            <a:r>
              <a:rPr lang="pt-BR" sz="1000" dirty="0"/>
              <a:t>. II - Intimado o processado para comparecer ao depoimento de testemunha e não o tendo feito, tampouco tendo justificado antecipadamente o motivo do não comparecimento ou requerido adiamento, não tem o direito de reclamar nova inquirição. III - A Presidente da Comissão Processante pode indeferir pedido de reinquirição de testemunha quando se mostrar dispensável diante do conjunto probatório, como constatado na espécie. IV - Não se verifica afronta ao devido </a:t>
            </a:r>
            <a:r>
              <a:rPr lang="pt-BR" sz="1000" b="1" dirty="0"/>
              <a:t>processo</a:t>
            </a:r>
            <a:r>
              <a:rPr lang="pt-BR" sz="1000" dirty="0"/>
              <a:t> legal se o despacho de </a:t>
            </a:r>
            <a:r>
              <a:rPr lang="pt-BR" sz="1000" dirty="0" err="1"/>
              <a:t>indiciação</a:t>
            </a:r>
            <a:r>
              <a:rPr lang="pt-BR" sz="1000" dirty="0"/>
              <a:t> do impetrante foi subscrito unicamente pela Presidente da Comissão Processante, quando precedido de deliberação conjunta sobre a sua elaboração. V - Ordem denegada</a:t>
            </a:r>
            <a:r>
              <a:rPr lang="pt-BR" sz="1000" dirty="0" smtClean="0"/>
              <a:t>. </a:t>
            </a:r>
            <a:endParaRPr lang="pt-BR" sz="1400" dirty="0"/>
          </a:p>
        </p:txBody>
      </p:sp>
      <p:sp>
        <p:nvSpPr>
          <p:cNvPr id="11" name="Seta para a direita 10"/>
          <p:cNvSpPr/>
          <p:nvPr/>
        </p:nvSpPr>
        <p:spPr>
          <a:xfrm>
            <a:off x="10002055" y="3555468"/>
            <a:ext cx="437986" cy="13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361674185"/>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65527" y="0"/>
            <a:ext cx="11915475"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solidFill>
                  <a:prstClr val="white"/>
                </a:solidFill>
                <a:latin typeface="Verdana" panose="020B0604030504040204" pitchFamily="34" charset="0"/>
                <a:ea typeface="Verdana" panose="020B0604030504040204" pitchFamily="34" charset="0"/>
                <a:cs typeface="Verdana" panose="020B0604030504040204" pitchFamily="34" charset="0"/>
              </a:rPr>
              <a:t>9</a:t>
            </a:r>
            <a:r>
              <a:rPr lang="pt-BR" sz="2400" b="1" i="1" u="sng" dirty="0" smtClean="0">
                <a:solidFill>
                  <a:prstClr val="white"/>
                </a:solidFill>
                <a:latin typeface="Verdana" panose="020B0604030504040204" pitchFamily="34" charset="0"/>
                <a:ea typeface="Verdana" panose="020B0604030504040204" pitchFamily="34" charset="0"/>
                <a:cs typeface="Verdana" panose="020B0604030504040204" pitchFamily="34" charset="0"/>
              </a:rPr>
              <a:t>. Proporcionalidade e Razoabilidade</a:t>
            </a:r>
            <a:endParaRPr lang="pt-BR" sz="2400" b="1" i="1" u="sng" dirty="0">
              <a:solidFill>
                <a:prstClr val="white"/>
              </a:solidFill>
              <a:latin typeface="Verdana" pitchFamily="34" charset="0"/>
              <a:ea typeface="Verdana" pitchFamily="34" charset="0"/>
              <a:cs typeface="Verdana" pitchFamily="34" charset="0"/>
            </a:endParaRPr>
          </a:p>
        </p:txBody>
      </p:sp>
      <p:sp>
        <p:nvSpPr>
          <p:cNvPr id="8" name="CaixaDeTexto 7"/>
          <p:cNvSpPr txBox="1"/>
          <p:nvPr/>
        </p:nvSpPr>
        <p:spPr>
          <a:xfrm>
            <a:off x="65527" y="527339"/>
            <a:ext cx="8310070" cy="3323987"/>
          </a:xfrm>
          <a:prstGeom prst="rect">
            <a:avLst/>
          </a:prstGeom>
          <a:solidFill>
            <a:schemeClr val="accent4">
              <a:lumMod val="60000"/>
              <a:lumOff val="40000"/>
            </a:schemeClr>
          </a:solidFill>
        </p:spPr>
        <p:txBody>
          <a:bodyPr wrap="square" rtlCol="0">
            <a:spAutoFit/>
          </a:bodyPr>
          <a:lstStyle/>
          <a:p>
            <a:r>
              <a:rPr lang="pt-BR" sz="1000" u="sng" dirty="0">
                <a:hlinkClick r:id="rId2"/>
              </a:rPr>
              <a:t>STJ - EMBARGOS DE DECLARAÇÃO NO MANDADO DE SEGURANÇA </a:t>
            </a:r>
            <a:r>
              <a:rPr lang="pt-BR" sz="1000" u="sng" dirty="0" err="1">
                <a:hlinkClick r:id="rId2"/>
              </a:rPr>
              <a:t>EDcl</a:t>
            </a:r>
            <a:r>
              <a:rPr lang="pt-BR" sz="1000" u="sng" dirty="0">
                <a:hlinkClick r:id="rId2"/>
              </a:rPr>
              <a:t> no MS 17490 DF 2011/0201098-0 (STJ)</a:t>
            </a:r>
            <a:endParaRPr lang="pt-BR" sz="1000" dirty="0"/>
          </a:p>
          <a:p>
            <a:r>
              <a:rPr lang="pt-BR" sz="1000" dirty="0"/>
              <a:t>Data de publicação: 18/04/2012</a:t>
            </a:r>
          </a:p>
          <a:p>
            <a:r>
              <a:rPr lang="pt-BR" sz="1000" b="1" dirty="0"/>
              <a:t>Ementa: </a:t>
            </a:r>
            <a:r>
              <a:rPr lang="pt-BR" sz="1000" dirty="0"/>
              <a:t>PROCESSUAL CIVIL. EMBARGOS DE DECLARAÇÃO EM MANDADO DE SEGURANÇA.AUSÊNCIA DE OMISSÃO OBSCURIDADE, CONTRADIÇÃO OU ERRO MATERIAL.EMBARGOS DE DECLARAÇÃO REJEITADOS. (ADMINISTRATIVO. MANDADO DESEGURANÇA. SERVIDOR PÚBLICO. PROCESSO DISCIPLINAR. </a:t>
            </a:r>
            <a:r>
              <a:rPr lang="pt-BR" sz="1000" b="1" dirty="0"/>
              <a:t>PENA</a:t>
            </a:r>
            <a:r>
              <a:rPr lang="pt-BR" sz="1000" dirty="0"/>
              <a:t> DE </a:t>
            </a:r>
            <a:r>
              <a:rPr lang="pt-BR" sz="1000" b="1" dirty="0"/>
              <a:t>DEMISSÃO</a:t>
            </a:r>
            <a:r>
              <a:rPr lang="pt-BR" sz="1000" dirty="0"/>
              <a:t>.PRINCÍPIOS DA </a:t>
            </a:r>
            <a:r>
              <a:rPr lang="pt-BR" sz="1000" b="1" dirty="0"/>
              <a:t>PROPORCIONALIDADE</a:t>
            </a:r>
            <a:r>
              <a:rPr lang="pt-BR" sz="1000" dirty="0"/>
              <a:t> E DA </a:t>
            </a:r>
            <a:r>
              <a:rPr lang="pt-BR" sz="1000" b="1" dirty="0"/>
              <a:t>RAZOABILIDADE.</a:t>
            </a:r>
            <a:r>
              <a:rPr lang="pt-BR" sz="1000" dirty="0"/>
              <a:t> INOBSERVÂNCIA.ORDEM CONCEDIDA). 1. Não havendo omissão, obscuridade, contradição ou erro material</a:t>
            </a:r>
            <a:r>
              <a:rPr lang="pt-BR" sz="1000" dirty="0" smtClean="0"/>
              <a:t>, merecem </a:t>
            </a:r>
            <a:r>
              <a:rPr lang="pt-BR" sz="1000" dirty="0"/>
              <a:t>ser rejeitados os embargos declaratórios interpostos que </a:t>
            </a:r>
            <a:r>
              <a:rPr lang="pt-BR" sz="1000" dirty="0" smtClean="0"/>
              <a:t>têm o </a:t>
            </a:r>
            <a:r>
              <a:rPr lang="pt-BR" sz="1000" dirty="0"/>
              <a:t>propósito infringente. 2. Na hipótese dos autos, o acórdão embargado decidiu que, embora </a:t>
            </a:r>
            <a:r>
              <a:rPr lang="pt-BR" sz="1000" dirty="0" smtClean="0"/>
              <a:t>a autoridade </a:t>
            </a:r>
            <a:r>
              <a:rPr lang="pt-BR" sz="1000" dirty="0"/>
              <a:t>coatora não esteja adstrita às conclusões tomadas </a:t>
            </a:r>
            <a:r>
              <a:rPr lang="pt-BR" sz="1000" dirty="0" smtClean="0"/>
              <a:t>pela comissão </a:t>
            </a:r>
            <a:r>
              <a:rPr lang="pt-BR" sz="1000" dirty="0"/>
              <a:t>processante, a sua discordância deve ser </a:t>
            </a:r>
            <a:r>
              <a:rPr lang="pt-BR" sz="1000" dirty="0" smtClean="0"/>
              <a:t>devidamente fundamentada </a:t>
            </a:r>
            <a:r>
              <a:rPr lang="pt-BR" sz="1000" dirty="0"/>
              <a:t>em provas convincentes que demonstrem, de modo cabal </a:t>
            </a:r>
            <a:r>
              <a:rPr lang="pt-BR" sz="1000" dirty="0" smtClean="0"/>
              <a:t>e indubitável</a:t>
            </a:r>
            <a:r>
              <a:rPr lang="pt-BR" sz="1000" dirty="0"/>
              <a:t>, a prática da infração pelo acusado capaz de ensejar </a:t>
            </a:r>
            <a:r>
              <a:rPr lang="pt-BR" sz="1000" dirty="0" smtClean="0"/>
              <a:t>a aplicação </a:t>
            </a:r>
            <a:r>
              <a:rPr lang="pt-BR" sz="1000" dirty="0"/>
              <a:t>daquela penalidade máxima em reprimenda à sua </a:t>
            </a:r>
            <a:r>
              <a:rPr lang="pt-BR" sz="1000" dirty="0" smtClean="0"/>
              <a:t>conduta irregular</a:t>
            </a:r>
            <a:r>
              <a:rPr lang="pt-BR" sz="1000" dirty="0"/>
              <a:t>. Todavia, na hipótese dos autos, a autoridade </a:t>
            </a:r>
            <a:r>
              <a:rPr lang="pt-BR" sz="1000" dirty="0" smtClean="0"/>
              <a:t>apontada como </a:t>
            </a:r>
            <a:r>
              <a:rPr lang="pt-BR" sz="1000" dirty="0"/>
              <a:t>coatora não indicou qualquer outra evidência fática </a:t>
            </a:r>
            <a:r>
              <a:rPr lang="pt-BR" sz="1000" dirty="0" smtClean="0"/>
              <a:t>concreta que </a:t>
            </a:r>
            <a:r>
              <a:rPr lang="pt-BR" sz="1000" dirty="0"/>
              <a:t>justifique a exacerbação da </a:t>
            </a:r>
            <a:r>
              <a:rPr lang="pt-BR" sz="1000" b="1" dirty="0"/>
              <a:t>pena</a:t>
            </a:r>
            <a:r>
              <a:rPr lang="pt-BR" sz="1000" dirty="0"/>
              <a:t> de suspensão </a:t>
            </a:r>
            <a:r>
              <a:rPr lang="pt-BR" sz="1000" dirty="0" smtClean="0"/>
              <a:t>anteriormente sugerida</a:t>
            </a:r>
            <a:r>
              <a:rPr lang="pt-BR" sz="1000" dirty="0"/>
              <a:t>. Acrescentou-se, ainda, que, sob esse ângulo, diante </a:t>
            </a:r>
            <a:r>
              <a:rPr lang="pt-BR" sz="1000" dirty="0" err="1"/>
              <a:t>daausência</a:t>
            </a:r>
            <a:r>
              <a:rPr lang="pt-BR" sz="1000" dirty="0"/>
              <a:t> no Processo Administrativo Disciplinar de qualquer menção </a:t>
            </a:r>
            <a:r>
              <a:rPr lang="pt-BR" sz="1000" dirty="0" smtClean="0"/>
              <a:t>à prática </a:t>
            </a:r>
            <a:r>
              <a:rPr lang="pt-BR" sz="1000" dirty="0"/>
              <a:t>de outras condutas irregulares que pudessem interferir </a:t>
            </a:r>
            <a:r>
              <a:rPr lang="pt-BR" sz="1000" dirty="0" err="1"/>
              <a:t>naconvicção</a:t>
            </a:r>
            <a:r>
              <a:rPr lang="pt-BR" sz="1000" dirty="0"/>
              <a:t> de que se trata de servidor público possuidor de </a:t>
            </a:r>
            <a:r>
              <a:rPr lang="pt-BR" sz="1000" dirty="0" smtClean="0"/>
              <a:t>bons antecedentes</a:t>
            </a:r>
            <a:r>
              <a:rPr lang="pt-BR" sz="1000" dirty="0"/>
              <a:t>, ou de que o impetrante tenha se valido das </a:t>
            </a:r>
            <a:r>
              <a:rPr lang="pt-BR" sz="1000" dirty="0" err="1"/>
              <a:t>atribuiçõesde</a:t>
            </a:r>
            <a:r>
              <a:rPr lang="pt-BR" sz="1000" dirty="0"/>
              <a:t> seu cargo para lograr proveito próprio ou em favor de </a:t>
            </a:r>
            <a:r>
              <a:rPr lang="pt-BR" sz="1000" dirty="0" smtClean="0"/>
              <a:t>terceiros ou</a:t>
            </a:r>
            <a:r>
              <a:rPr lang="pt-BR" sz="1000" dirty="0"/>
              <a:t>, ainda, que sua atuação tenha importado lesão aos </a:t>
            </a:r>
            <a:r>
              <a:rPr lang="pt-BR" sz="1000" dirty="0" err="1"/>
              <a:t>cofrespúblicos</a:t>
            </a:r>
            <a:r>
              <a:rPr lang="pt-BR" sz="1000" dirty="0"/>
              <a:t>, a aplicação da </a:t>
            </a:r>
            <a:r>
              <a:rPr lang="pt-BR" sz="1000" b="1" dirty="0"/>
              <a:t>pena</a:t>
            </a:r>
            <a:r>
              <a:rPr lang="pt-BR" sz="1000" dirty="0"/>
              <a:t> de </a:t>
            </a:r>
            <a:r>
              <a:rPr lang="pt-BR" sz="1000" b="1" dirty="0"/>
              <a:t>demissão</a:t>
            </a:r>
            <a:r>
              <a:rPr lang="pt-BR" sz="1000" dirty="0"/>
              <a:t> mostra-se desprovida </a:t>
            </a:r>
            <a:r>
              <a:rPr lang="pt-BR" sz="1000" dirty="0" smtClean="0"/>
              <a:t>de razoabilidade</a:t>
            </a:r>
            <a:r>
              <a:rPr lang="pt-BR" sz="1000" dirty="0"/>
              <a:t>, além de ofender o princípio da </a:t>
            </a:r>
            <a:r>
              <a:rPr lang="pt-BR" sz="1000" b="1" dirty="0"/>
              <a:t>proporcionalidade</a:t>
            </a:r>
            <a:r>
              <a:rPr lang="pt-BR" sz="1000" dirty="0"/>
              <a:t> e </a:t>
            </a:r>
            <a:r>
              <a:rPr lang="pt-BR" sz="1000" dirty="0" err="1"/>
              <a:t>odisposto</a:t>
            </a:r>
            <a:r>
              <a:rPr lang="pt-BR" sz="1000" dirty="0"/>
              <a:t> no art. 128 da Lei 8.112 /90.3. Para delimitar a extensão da concessão da presente segurança</a:t>
            </a:r>
            <a:r>
              <a:rPr lang="pt-BR" sz="1000" dirty="0" smtClean="0"/>
              <a:t>, deve </a:t>
            </a:r>
            <a:r>
              <a:rPr lang="pt-BR" sz="1000" dirty="0"/>
              <a:t>ser consignado que o impetrante formulou pedido para que "</a:t>
            </a:r>
            <a:r>
              <a:rPr lang="pt-BR" sz="1000" dirty="0" err="1"/>
              <a:t>sejaanulado</a:t>
            </a:r>
            <a:r>
              <a:rPr lang="pt-BR" sz="1000" dirty="0"/>
              <a:t> o ato que demitiu o impetrante, de modo que ele </a:t>
            </a:r>
            <a:r>
              <a:rPr lang="pt-BR" sz="1000" dirty="0" smtClean="0"/>
              <a:t>retorne regularmente </a:t>
            </a:r>
            <a:r>
              <a:rPr lang="pt-BR" sz="1000" dirty="0"/>
              <a:t>para suas funções na Polícia Rodoviária Federal" (e-</a:t>
            </a:r>
            <a:r>
              <a:rPr lang="pt-BR" sz="1000" dirty="0" err="1"/>
              <a:t>STJfl</a:t>
            </a:r>
            <a:r>
              <a:rPr lang="pt-BR" sz="1000" dirty="0"/>
              <a:t>. 37). E, nestes termos, a ordem foi concedida. Assim, apenas </a:t>
            </a:r>
            <a:r>
              <a:rPr lang="pt-BR" sz="1000" dirty="0" smtClean="0"/>
              <a:t>se afastou </a:t>
            </a:r>
            <a:r>
              <a:rPr lang="pt-BR" sz="1000" dirty="0"/>
              <a:t>a possibilidade de aplicação da penalidade de </a:t>
            </a:r>
            <a:r>
              <a:rPr lang="pt-BR" sz="1000" b="1" dirty="0" err="1"/>
              <a:t>demissão</a:t>
            </a:r>
            <a:r>
              <a:rPr lang="pt-BR" sz="1000" dirty="0" err="1"/>
              <a:t>,devendo</a:t>
            </a:r>
            <a:r>
              <a:rPr lang="pt-BR" sz="1000" dirty="0"/>
              <a:t> o processo administrativo disciplinar ter prosseguimento </a:t>
            </a:r>
            <a:r>
              <a:rPr lang="pt-BR" sz="1000" dirty="0" smtClean="0"/>
              <a:t>na esfera </a:t>
            </a:r>
            <a:r>
              <a:rPr lang="pt-BR" sz="1000" dirty="0"/>
              <a:t>administrativa, cabendo à autoridade superior impor </a:t>
            </a:r>
            <a:r>
              <a:rPr lang="pt-BR" sz="1000" dirty="0" err="1"/>
              <a:t>outraspenalidades</a:t>
            </a:r>
            <a:r>
              <a:rPr lang="pt-BR" sz="1000" dirty="0"/>
              <a:t> em razão das infrações disciplinares praticadas peloimpetrante.4. Embargos de declaração rejeitados....</a:t>
            </a:r>
          </a:p>
        </p:txBody>
      </p:sp>
      <p:sp>
        <p:nvSpPr>
          <p:cNvPr id="2" name="Retângulo 1"/>
          <p:cNvSpPr/>
          <p:nvPr/>
        </p:nvSpPr>
        <p:spPr>
          <a:xfrm>
            <a:off x="65527" y="4099435"/>
            <a:ext cx="8310070" cy="188498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pt-BR" sz="1100" u="sng" dirty="0">
                <a:hlinkClick r:id="rId3"/>
              </a:rPr>
              <a:t>TRF-4 - MANDADO DE SEGURANÇA MS 0 RS 0018665-66.2010.404.0000 (TRF-4)</a:t>
            </a:r>
            <a:endParaRPr lang="pt-BR" sz="1100" dirty="0"/>
          </a:p>
          <a:p>
            <a:r>
              <a:rPr lang="pt-BR" sz="1100" dirty="0"/>
              <a:t>Data de publicação: 21/02/2011</a:t>
            </a:r>
          </a:p>
          <a:p>
            <a:r>
              <a:rPr lang="pt-BR" sz="1100" b="1" dirty="0"/>
              <a:t>Ementa: </a:t>
            </a:r>
            <a:r>
              <a:rPr lang="pt-BR" sz="1100" dirty="0"/>
              <a:t>ADMINISTRATIVO. MANDADO DE SEGURANÇA. SERVIDOR PÚBLICO. OFICIAL DE JUSTIÇA. DESCUMPRIMENTO DE NORMAS LEGAIS E REGULAMENTARES. </a:t>
            </a:r>
            <a:r>
              <a:rPr lang="pt-BR" sz="1100" b="1" dirty="0"/>
              <a:t>PENA</a:t>
            </a:r>
            <a:r>
              <a:rPr lang="pt-BR" sz="1100" dirty="0"/>
              <a:t> DE </a:t>
            </a:r>
            <a:r>
              <a:rPr lang="pt-BR" sz="1100" b="1" dirty="0"/>
              <a:t>DEMISSÃO.</a:t>
            </a:r>
            <a:r>
              <a:rPr lang="pt-BR" sz="1100" dirty="0"/>
              <a:t>DESPROPORCIONALIDADE. 1. Ofende aos princípios da </a:t>
            </a:r>
            <a:r>
              <a:rPr lang="pt-BR" sz="1100" b="1" dirty="0"/>
              <a:t>razoabilidade</a:t>
            </a:r>
            <a:r>
              <a:rPr lang="pt-BR" sz="1100" dirty="0"/>
              <a:t> e da </a:t>
            </a:r>
            <a:r>
              <a:rPr lang="pt-BR" sz="1100" b="1" dirty="0"/>
              <a:t>proporcionalidade</a:t>
            </a:r>
            <a:r>
              <a:rPr lang="pt-BR" sz="1100" dirty="0"/>
              <a:t> a </a:t>
            </a:r>
            <a:r>
              <a:rPr lang="pt-BR" sz="1100" b="1" dirty="0"/>
              <a:t>pena</a:t>
            </a:r>
            <a:r>
              <a:rPr lang="pt-BR" sz="1100" dirty="0"/>
              <a:t> de </a:t>
            </a:r>
            <a:r>
              <a:rPr lang="pt-BR" sz="1100" b="1" dirty="0"/>
              <a:t>demissão</a:t>
            </a:r>
            <a:r>
              <a:rPr lang="pt-BR" sz="1100" dirty="0"/>
              <a:t> imposta a Servidor Público somente porque não cumpriu mandado prioritário no prazo estabelecido em diretrizes legais e regulamentares próprias do Oficial de Justiça, desconsiderando as circunstâncias atenuantes e os seus antecedentes funcionais (art. 128 da Lei 8.112 /90). 2. Falta prevista no art. 116 , inciso III , da Lei 8.112 /90, é passível de penalidade previsto no art. 127 , inciso II , c/c art. 130 , ambos da Lei 8.112 /90.</a:t>
            </a:r>
          </a:p>
        </p:txBody>
      </p:sp>
      <p:sp>
        <p:nvSpPr>
          <p:cNvPr id="7" name="Seta para a direita 6"/>
          <p:cNvSpPr/>
          <p:nvPr/>
        </p:nvSpPr>
        <p:spPr>
          <a:xfrm>
            <a:off x="8517753" y="3196959"/>
            <a:ext cx="437986" cy="13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CaixaDeTexto 8"/>
          <p:cNvSpPr txBox="1"/>
          <p:nvPr/>
        </p:nvSpPr>
        <p:spPr>
          <a:xfrm>
            <a:off x="9154243" y="750333"/>
            <a:ext cx="2100305" cy="550920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sz="2400" b="1" dirty="0"/>
              <a:t>Nono </a:t>
            </a:r>
            <a:r>
              <a:rPr lang="pt-BR" sz="2200" b="1" dirty="0" smtClean="0"/>
              <a:t>parâmetro</a:t>
            </a:r>
            <a:r>
              <a:rPr lang="pt-BR" sz="2200" b="1" dirty="0"/>
              <a:t>:</a:t>
            </a:r>
            <a:r>
              <a:rPr lang="pt-BR" sz="2200" dirty="0"/>
              <a:t> </a:t>
            </a:r>
            <a:r>
              <a:rPr lang="pt-BR" sz="2200" dirty="0" smtClean="0"/>
              <a:t>quando da aplicação de ato sancionatório deve a Administração aplicar os parâmetros de razoabilidade e proporcionalidade na dosimetria do seus julgamento.</a:t>
            </a:r>
            <a:endParaRPr lang="pt-BR" sz="2200" dirty="0"/>
          </a:p>
        </p:txBody>
      </p:sp>
    </p:spTree>
    <p:extLst>
      <p:ext uri="{BB962C8B-B14F-4D97-AF65-F5344CB8AC3E}">
        <p14:creationId xmlns:p14="http://schemas.microsoft.com/office/powerpoint/2010/main" val="1071519657"/>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65527" y="0"/>
            <a:ext cx="11915475"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smtClean="0">
                <a:solidFill>
                  <a:prstClr val="white"/>
                </a:solidFill>
                <a:latin typeface="Verdana" panose="020B0604030504040204" pitchFamily="34" charset="0"/>
                <a:ea typeface="Verdana" panose="020B0604030504040204" pitchFamily="34" charset="0"/>
                <a:cs typeface="Verdana" panose="020B0604030504040204" pitchFamily="34" charset="0"/>
              </a:rPr>
              <a:t>10. Duração Razoável do Processo</a:t>
            </a:r>
            <a:endParaRPr lang="pt-BR" sz="2400" b="1" i="1" u="sng" dirty="0">
              <a:solidFill>
                <a:prstClr val="white"/>
              </a:solidFill>
              <a:latin typeface="Verdana" pitchFamily="34" charset="0"/>
              <a:ea typeface="Verdana" pitchFamily="34" charset="0"/>
              <a:cs typeface="Verdana" pitchFamily="34" charset="0"/>
            </a:endParaRPr>
          </a:p>
        </p:txBody>
      </p:sp>
      <p:sp>
        <p:nvSpPr>
          <p:cNvPr id="8" name="CaixaDeTexto 7"/>
          <p:cNvSpPr txBox="1"/>
          <p:nvPr/>
        </p:nvSpPr>
        <p:spPr>
          <a:xfrm>
            <a:off x="65527" y="527339"/>
            <a:ext cx="8310070" cy="2400657"/>
          </a:xfrm>
          <a:prstGeom prst="rect">
            <a:avLst/>
          </a:prstGeom>
          <a:solidFill>
            <a:schemeClr val="accent4">
              <a:lumMod val="60000"/>
              <a:lumOff val="40000"/>
            </a:schemeClr>
          </a:solidFill>
        </p:spPr>
        <p:txBody>
          <a:bodyPr wrap="square" rtlCol="0">
            <a:spAutoFit/>
          </a:bodyPr>
          <a:lstStyle/>
          <a:p>
            <a:r>
              <a:rPr lang="pt-BR" sz="1000" b="1" u="sng" dirty="0">
                <a:hlinkClick r:id="rId2"/>
              </a:rPr>
              <a:t>TJ-PB - APELACAO APL 00485620920138152001 0048562-09.2013.815.2001 (TJ-PB)</a:t>
            </a:r>
            <a:endParaRPr lang="pt-BR" sz="1000" b="1" dirty="0"/>
          </a:p>
          <a:p>
            <a:r>
              <a:rPr lang="pt-BR" sz="1000" b="1" dirty="0"/>
              <a:t>Data de publicação: 22/09/2015</a:t>
            </a:r>
          </a:p>
          <a:p>
            <a:r>
              <a:rPr lang="pt-BR" sz="1000" b="1" dirty="0"/>
              <a:t>Ementa: </a:t>
            </a:r>
            <a:r>
              <a:rPr lang="pt-BR" sz="1000" dirty="0"/>
              <a:t>EMENTA: AÇÃO DE COBRANÇA. PROGRESSÃO FUNCIONAL. REQUERIMENTO </a:t>
            </a:r>
            <a:r>
              <a:rPr lang="pt-BR" sz="1000" b="1" dirty="0"/>
              <a:t>ADMINISTRATIVO</a:t>
            </a:r>
            <a:r>
              <a:rPr lang="pt-BR" sz="1000" dirty="0"/>
              <a:t> FORMULADO PELO SERVIDOR. DEMORA NA ANÁLISE. PEDIDO DEFERIDO ADMINISTRATIVAMENTE. PAGAMENTO DE VALOR RETROATIVO ENTRE A DATA DO PEDIDO E O DEFERIMENTO. SENTENÇA. PEDIDO JULGADO IMPROCEDENTE. APELO. INBSERVANCIA DA </a:t>
            </a:r>
            <a:r>
              <a:rPr lang="pt-BR" sz="1000" b="1" dirty="0"/>
              <a:t>DURAÇÃO</a:t>
            </a:r>
            <a:r>
              <a:rPr lang="pt-BR" sz="1000" dirty="0"/>
              <a:t> </a:t>
            </a:r>
            <a:r>
              <a:rPr lang="pt-BR" sz="1000" b="1" dirty="0"/>
              <a:t>RAZOÁVEL</a:t>
            </a:r>
            <a:r>
              <a:rPr lang="pt-BR" sz="1000" dirty="0"/>
              <a:t>DO </a:t>
            </a:r>
            <a:r>
              <a:rPr lang="pt-BR" sz="1000" b="1" dirty="0"/>
              <a:t>PROCESSO</a:t>
            </a:r>
            <a:r>
              <a:rPr lang="pt-BR" sz="1000" dirty="0"/>
              <a:t> </a:t>
            </a:r>
            <a:r>
              <a:rPr lang="pt-BR" sz="1000" b="1" dirty="0"/>
              <a:t>ADMINISTRATIVO</a:t>
            </a:r>
            <a:r>
              <a:rPr lang="pt-BR" sz="1000" dirty="0"/>
              <a:t>. ATRASO INJUSTIFICADO. PAGAMENTO DO RETROATIVO PLEITEADO. PROVIMENTO PARCIAL DO RECURSO. O direito à </a:t>
            </a:r>
            <a:r>
              <a:rPr lang="pt-BR" sz="1000" b="1" dirty="0"/>
              <a:t>razoável</a:t>
            </a:r>
            <a:r>
              <a:rPr lang="pt-BR" sz="1000" dirty="0"/>
              <a:t> </a:t>
            </a:r>
            <a:r>
              <a:rPr lang="pt-BR" sz="1000" b="1" dirty="0"/>
              <a:t>duração</a:t>
            </a:r>
            <a:r>
              <a:rPr lang="pt-BR" sz="1000" dirty="0"/>
              <a:t> do </a:t>
            </a:r>
            <a:r>
              <a:rPr lang="pt-BR" sz="1000" b="1" dirty="0"/>
              <a:t>processo</a:t>
            </a:r>
            <a:r>
              <a:rPr lang="pt-BR" sz="1000" dirty="0"/>
              <a:t> é garantia fundamental também aplicável no âmbito </a:t>
            </a:r>
            <a:r>
              <a:rPr lang="pt-BR" sz="1000" b="1" dirty="0"/>
              <a:t>administrativo</a:t>
            </a:r>
            <a:r>
              <a:rPr lang="pt-BR" sz="1000" dirty="0"/>
              <a:t>. "É dever da Administração Pública pautar seus atos dentro dos preceitos constitucionais, notadamente pelo princípio da eficiência, concretizado pelo desempenho de suas atividades com presteza e rendimento funcional." (TJPB - ACÓRDÃO/DECISÃO do </a:t>
            </a:r>
            <a:r>
              <a:rPr lang="pt-BR" sz="1000" b="1" dirty="0"/>
              <a:t>Processo</a:t>
            </a:r>
            <a:r>
              <a:rPr lang="pt-BR" sz="1000" dirty="0"/>
              <a:t> Nº 05876326220138150000, 2ª Seção Especializada Cível, Relator DR. MARCOS COELHO SALLES - JUIZ CONVOCADO PARA SUBSTITUIR O DES. FREDERICO MARTINHO DA NÓBREGA COUTINHO , j. em 19-02-2014) É devido o recebimento das diferenças remuneratórias retroativas referentes à progressão funcional, haja vista que a demora entre o pedido formulado e o deferimento do pedido decorreu de morosidade da administração na condução do </a:t>
            </a:r>
            <a:r>
              <a:rPr lang="pt-BR" sz="1000" b="1" dirty="0"/>
              <a:t>processo</a:t>
            </a:r>
            <a:r>
              <a:rPr lang="pt-BR" sz="1000" dirty="0"/>
              <a:t>, inexistindo motivação que legitime a conduta </a:t>
            </a:r>
            <a:r>
              <a:rPr lang="pt-BR" sz="1000" b="1" dirty="0"/>
              <a:t>administrativa</a:t>
            </a:r>
            <a:r>
              <a:rPr lang="pt-BR" sz="1000" dirty="0"/>
              <a:t>. (TJPB - ACÓRDÃO/DECISÃO do </a:t>
            </a:r>
            <a:r>
              <a:rPr lang="pt-BR" sz="1000" b="1" dirty="0"/>
              <a:t>Processo</a:t>
            </a:r>
            <a:r>
              <a:rPr lang="pt-BR" sz="1000" dirty="0"/>
              <a:t> Nº 00485620920138152001, 4ª Câmara Especializada Cível, Relator DES ROMERO MARCELO DA FONSECA OLIVEIRA , j. em 22-09-2015)</a:t>
            </a:r>
          </a:p>
        </p:txBody>
      </p:sp>
      <p:sp>
        <p:nvSpPr>
          <p:cNvPr id="2" name="Retângulo 1"/>
          <p:cNvSpPr/>
          <p:nvPr/>
        </p:nvSpPr>
        <p:spPr>
          <a:xfrm>
            <a:off x="65527" y="3012142"/>
            <a:ext cx="8310070" cy="296603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pt-BR" sz="1100" b="1" dirty="0" smtClean="0"/>
              <a:t>RMS </a:t>
            </a:r>
            <a:r>
              <a:rPr lang="pt-BR" sz="1100" b="1" dirty="0"/>
              <a:t>28172, Relator(a):  Min. CÁRMEN </a:t>
            </a:r>
            <a:r>
              <a:rPr lang="pt-BR" sz="1100" b="1" dirty="0" smtClean="0"/>
              <a:t>LÚCIA</a:t>
            </a:r>
          </a:p>
          <a:p>
            <a:r>
              <a:rPr lang="pt-BR" sz="1100" b="1" dirty="0" smtClean="0"/>
              <a:t>Segunda </a:t>
            </a:r>
            <a:r>
              <a:rPr lang="pt-BR" sz="1100" b="1" dirty="0"/>
              <a:t>Turma, julgado em </a:t>
            </a:r>
            <a:r>
              <a:rPr lang="pt-BR" sz="1100" b="1" dirty="0" smtClean="0"/>
              <a:t>24/11/2015 </a:t>
            </a:r>
          </a:p>
          <a:p>
            <a:r>
              <a:rPr lang="pt-BR" sz="1100" b="1" dirty="0" smtClean="0"/>
              <a:t>ACÓRDÃO </a:t>
            </a:r>
            <a:r>
              <a:rPr lang="pt-BR" sz="1100" b="1" dirty="0"/>
              <a:t>ELETRÔNICO DJe-018 DIVULG 29-01-2016 PUBLIC </a:t>
            </a:r>
            <a:r>
              <a:rPr lang="pt-BR" sz="1100" b="1" dirty="0" smtClean="0"/>
              <a:t>01-02-2016</a:t>
            </a:r>
          </a:p>
          <a:p>
            <a:endParaRPr lang="pt-BR" sz="1100" b="1" dirty="0"/>
          </a:p>
          <a:p>
            <a:r>
              <a:rPr lang="pt-BR" sz="1100" dirty="0" smtClean="0"/>
              <a:t>EMENTA</a:t>
            </a:r>
            <a:r>
              <a:rPr lang="pt-BR" sz="1100" dirty="0"/>
              <a:t>: RECURSO ORDINÁRIO EM MANDADO DE SEGURANÇA. CANCELAMENTO DE CERTIFICADO DE ENTIDADE PARA FINS FILANTRÓPICOS – CEBAS. RECURSO ADMINISTRATIVO DIRIGIDO AO MINISTRO DA PREVIDÊNCIA. ATRIBUIÇÃO DE EFEITO SUSPENSIVO: DEMORA NA APRECIAÇÃO. REQUERIMENTO AO PODER JUDICIÁRIO. EXISTÊNCIA DE NORMA ESPECIAL QUE VEDA A CONCESSÃO DE EFEITO SUSPENSIVO AO RECURSO ADMINISTRATIVO NO PROCEDIMENTO DE CONCESSÃO DE CEBAS (DECRETO N. 3.048/1999, ART. 377). APLICAÇÃO SUBSIDIÁRIA DA LEI N. 9.784/1999: DESCABIMENTO. INEXISTÊNCIA DE DIREITO LÍQUIDO E CERTO. </a:t>
            </a:r>
            <a:r>
              <a:rPr lang="pt-BR" sz="1100" b="1" dirty="0"/>
              <a:t>RAZOÁVEL DURAÇÃO AO PROCESSO ADMINISTRATIVO</a:t>
            </a:r>
            <a:r>
              <a:rPr lang="pt-BR" sz="1100" dirty="0"/>
              <a:t>. RECURSO ORDINÁRIO EM MANDADO DE SEGURANÇA PROVIDO EM PARTE.</a:t>
            </a:r>
            <a:br>
              <a:rPr lang="pt-BR" sz="1100" dirty="0"/>
            </a:br>
            <a:r>
              <a:rPr lang="pt-BR" sz="1100" dirty="0"/>
              <a:t/>
            </a:r>
            <a:br>
              <a:rPr lang="pt-BR" sz="1100" dirty="0"/>
            </a:br>
            <a:r>
              <a:rPr lang="pt-BR" sz="1100" dirty="0" smtClean="0"/>
              <a:t>Na </a:t>
            </a:r>
            <a:r>
              <a:rPr lang="pt-BR" sz="1100" dirty="0"/>
              <a:t>sessão desta terça-feira (24), a Segunda Turma do Supremo Tribunal Federal (STF), por unanimidade, deu parcial provimento ao Recurso Ordinário em Mandado de Segurança (RMS) 28172 para determinar ao Ministério do Desenvolvimento Social e Combate à Fome (MDS) que aprecie, em até 30 dias, recurso administrativo contra decisão que cassou o certificado de entidade beneficente de assistente social do Serviço Social do Distrito Federal (</a:t>
            </a:r>
            <a:r>
              <a:rPr lang="pt-BR" sz="1100" dirty="0" err="1"/>
              <a:t>Seconci</a:t>
            </a:r>
            <a:r>
              <a:rPr lang="pt-BR" sz="1100" dirty="0"/>
              <a:t>-DF). Relatora do RMS, a ministra </a:t>
            </a:r>
            <a:r>
              <a:rPr lang="pt-BR" sz="1100" dirty="0" err="1"/>
              <a:t>Cármen</a:t>
            </a:r>
            <a:r>
              <a:rPr lang="pt-BR" sz="1100" dirty="0"/>
              <a:t> Lúcia destacou que a garantia constitucional à duração razoável do processo também deve ser assegurada no âmbito administrativo</a:t>
            </a:r>
            <a:r>
              <a:rPr lang="pt-BR" sz="1100" dirty="0" smtClean="0"/>
              <a:t>.</a:t>
            </a:r>
            <a:endParaRPr lang="pt-BR" sz="1100" dirty="0"/>
          </a:p>
        </p:txBody>
      </p:sp>
      <p:sp>
        <p:nvSpPr>
          <p:cNvPr id="7" name="Seta para a direita 6"/>
          <p:cNvSpPr/>
          <p:nvPr/>
        </p:nvSpPr>
        <p:spPr>
          <a:xfrm>
            <a:off x="8517753" y="3196959"/>
            <a:ext cx="437986" cy="13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CaixaDeTexto 8"/>
          <p:cNvSpPr txBox="1"/>
          <p:nvPr/>
        </p:nvSpPr>
        <p:spPr>
          <a:xfrm>
            <a:off x="9154243" y="1760939"/>
            <a:ext cx="2100305" cy="38164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sz="2200" b="1" dirty="0" smtClean="0"/>
              <a:t>Décimo parâmetro: </a:t>
            </a:r>
            <a:r>
              <a:rPr lang="pt-BR" sz="2200" dirty="0" smtClean="0"/>
              <a:t>o processo administrativo deve ter duração razoável. A mora administrativa é conduta ilegítima.</a:t>
            </a:r>
            <a:endParaRPr lang="pt-BR" sz="2200" dirty="0"/>
          </a:p>
        </p:txBody>
      </p:sp>
    </p:spTree>
    <p:extLst>
      <p:ext uri="{BB962C8B-B14F-4D97-AF65-F5344CB8AC3E}">
        <p14:creationId xmlns:p14="http://schemas.microsoft.com/office/powerpoint/2010/main" val="1588937401"/>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65527" y="0"/>
            <a:ext cx="11915475" cy="83099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dirty="0" smtClean="0">
                <a:latin typeface="Verdana" panose="020B0604030504040204" pitchFamily="34" charset="0"/>
                <a:ea typeface="Verdana" panose="020B0604030504040204" pitchFamily="34" charset="0"/>
                <a:cs typeface="Verdana" panose="020B0604030504040204" pitchFamily="34" charset="0"/>
              </a:rPr>
              <a:t>11. Súmulas Vinculantes </a:t>
            </a:r>
            <a:r>
              <a:rPr lang="pt-BR" sz="2400" b="1" dirty="0">
                <a:latin typeface="Verdana" panose="020B0604030504040204" pitchFamily="34" charset="0"/>
                <a:ea typeface="Verdana" panose="020B0604030504040204" pitchFamily="34" charset="0"/>
                <a:cs typeface="Verdana" panose="020B0604030504040204" pitchFamily="34" charset="0"/>
              </a:rPr>
              <a:t>A</a:t>
            </a:r>
            <a:r>
              <a:rPr lang="pt-BR" sz="2400" b="1" dirty="0" smtClean="0">
                <a:latin typeface="Verdana" panose="020B0604030504040204" pitchFamily="34" charset="0"/>
                <a:ea typeface="Verdana" panose="020B0604030504040204" pitchFamily="34" charset="0"/>
                <a:cs typeface="Verdana" panose="020B0604030504040204" pitchFamily="34" charset="0"/>
              </a:rPr>
              <a:t>plicáveis </a:t>
            </a:r>
            <a:r>
              <a:rPr lang="pt-BR" sz="2400" b="1" dirty="0">
                <a:latin typeface="Verdana" panose="020B0604030504040204" pitchFamily="34" charset="0"/>
                <a:ea typeface="Verdana" panose="020B0604030504040204" pitchFamily="34" charset="0"/>
                <a:cs typeface="Verdana" panose="020B0604030504040204" pitchFamily="34" charset="0"/>
              </a:rPr>
              <a:t>ao </a:t>
            </a:r>
            <a:r>
              <a:rPr lang="pt-BR" sz="2400" b="1" dirty="0" smtClean="0">
                <a:latin typeface="Verdana" panose="020B0604030504040204" pitchFamily="34" charset="0"/>
                <a:ea typeface="Verdana" panose="020B0604030504040204" pitchFamily="34" charset="0"/>
                <a:cs typeface="Verdana" panose="020B0604030504040204" pitchFamily="34" charset="0"/>
              </a:rPr>
              <a:t>Processo </a:t>
            </a:r>
            <a:r>
              <a:rPr lang="pt-BR" sz="2400" b="1" dirty="0">
                <a:latin typeface="Verdana" panose="020B0604030504040204" pitchFamily="34" charset="0"/>
                <a:ea typeface="Verdana" panose="020B0604030504040204" pitchFamily="34" charset="0"/>
                <a:cs typeface="Verdana" panose="020B0604030504040204" pitchFamily="34" charset="0"/>
              </a:rPr>
              <a:t>A</a:t>
            </a:r>
            <a:r>
              <a:rPr lang="pt-BR" sz="2400" b="1" dirty="0" smtClean="0">
                <a:latin typeface="Verdana" panose="020B0604030504040204" pitchFamily="34" charset="0"/>
                <a:ea typeface="Verdana" panose="020B0604030504040204" pitchFamily="34" charset="0"/>
                <a:cs typeface="Verdana" panose="020B0604030504040204" pitchFamily="34" charset="0"/>
              </a:rPr>
              <a:t>dministrativo: STF</a:t>
            </a:r>
            <a:endParaRPr lang="pt-BR" sz="2400" dirty="0">
              <a:latin typeface="Verdana" panose="020B0604030504040204" pitchFamily="34" charset="0"/>
              <a:ea typeface="Verdana" panose="020B0604030504040204" pitchFamily="34" charset="0"/>
              <a:cs typeface="Verdana" panose="020B0604030504040204" pitchFamily="34" charset="0"/>
            </a:endParaRPr>
          </a:p>
          <a:p>
            <a:endParaRPr lang="pt-BR" sz="2400" b="1" i="1" u="sng" dirty="0">
              <a:solidFill>
                <a:prstClr val="white"/>
              </a:solidFill>
              <a:latin typeface="Verdana" pitchFamily="34" charset="0"/>
              <a:ea typeface="Verdana" pitchFamily="34" charset="0"/>
              <a:cs typeface="Verdana" pitchFamily="34" charset="0"/>
            </a:endParaRPr>
          </a:p>
        </p:txBody>
      </p:sp>
      <p:sp>
        <p:nvSpPr>
          <p:cNvPr id="8" name="CaixaDeTexto 7"/>
          <p:cNvSpPr txBox="1"/>
          <p:nvPr/>
        </p:nvSpPr>
        <p:spPr>
          <a:xfrm>
            <a:off x="65527" y="949961"/>
            <a:ext cx="8310070" cy="5909310"/>
          </a:xfrm>
          <a:prstGeom prst="rect">
            <a:avLst/>
          </a:prstGeom>
          <a:solidFill>
            <a:schemeClr val="accent4">
              <a:lumMod val="60000"/>
              <a:lumOff val="40000"/>
            </a:schemeClr>
          </a:solidFill>
        </p:spPr>
        <p:txBody>
          <a:bodyPr wrap="square" rtlCol="0">
            <a:spAutoFit/>
          </a:bodyPr>
          <a:lstStyle/>
          <a:p>
            <a:pPr fontAlgn="t"/>
            <a:r>
              <a:rPr lang="pt-BR" b="1" u="sng" dirty="0">
                <a:hlinkClick r:id="rId2"/>
              </a:rPr>
              <a:t>SÚMULA VINCULANTE 3</a:t>
            </a:r>
            <a:r>
              <a:rPr lang="pt-BR" b="1" dirty="0"/>
              <a:t>     </a:t>
            </a:r>
            <a:endParaRPr lang="pt-BR" dirty="0"/>
          </a:p>
          <a:p>
            <a:pPr fontAlgn="t"/>
            <a:r>
              <a:rPr lang="pt-BR" dirty="0"/>
              <a:t>Nos processos perante o Tribunal de Contas da União asseguram-se o contraditório e a ampla defesa quando da decisão puder resultar anulação ou revogação de ato administrativo que beneficie o interessado, excetuada a apreciação da legalidade do ato de concessão inicial de aposentadoria, reforma e pensão.</a:t>
            </a:r>
          </a:p>
          <a:p>
            <a:r>
              <a:rPr lang="pt-BR" dirty="0"/>
              <a:t> </a:t>
            </a:r>
          </a:p>
          <a:p>
            <a:pPr fontAlgn="t"/>
            <a:r>
              <a:rPr lang="pt-BR" b="1" u="sng" dirty="0">
                <a:hlinkClick r:id="rId3"/>
              </a:rPr>
              <a:t>SÚMULA VINCULANTE 5</a:t>
            </a:r>
            <a:r>
              <a:rPr lang="pt-BR" b="1" dirty="0"/>
              <a:t>     </a:t>
            </a:r>
            <a:endParaRPr lang="pt-BR" dirty="0"/>
          </a:p>
          <a:p>
            <a:pPr fontAlgn="t"/>
            <a:r>
              <a:rPr lang="pt-BR" dirty="0"/>
              <a:t>A falta de defesa técnica por advogado no processo administrativo disciplinar não ofende a Constituição.</a:t>
            </a:r>
          </a:p>
          <a:p>
            <a:pPr fontAlgn="t"/>
            <a:endParaRPr lang="pt-BR" dirty="0">
              <a:hlinkClick r:id="rId4"/>
            </a:endParaRPr>
          </a:p>
          <a:p>
            <a:pPr fontAlgn="t"/>
            <a:r>
              <a:rPr lang="pt-BR" b="1" u="sng" dirty="0" smtClean="0">
                <a:hlinkClick r:id="rId4"/>
              </a:rPr>
              <a:t>SÚMULA </a:t>
            </a:r>
            <a:r>
              <a:rPr lang="pt-BR" b="1" u="sng" dirty="0">
                <a:hlinkClick r:id="rId4"/>
              </a:rPr>
              <a:t>VINCULANTE 21</a:t>
            </a:r>
            <a:r>
              <a:rPr lang="pt-BR" b="1" dirty="0"/>
              <a:t>     </a:t>
            </a:r>
            <a:endParaRPr lang="pt-BR" dirty="0"/>
          </a:p>
          <a:p>
            <a:pPr fontAlgn="t"/>
            <a:r>
              <a:rPr lang="pt-BR" dirty="0"/>
              <a:t>É inconstitucional a exigência de depósito ou arrolamento prévios de dinheiro ou bens para admissibilidade de recurso administrativo.</a:t>
            </a:r>
          </a:p>
          <a:p>
            <a:endParaRPr lang="pt-BR" dirty="0"/>
          </a:p>
          <a:p>
            <a:pPr fontAlgn="t"/>
            <a:r>
              <a:rPr lang="pt-BR" b="1" u="sng" dirty="0" smtClean="0">
                <a:hlinkClick r:id="rId5"/>
              </a:rPr>
              <a:t>OBS: SÚMULA </a:t>
            </a:r>
            <a:r>
              <a:rPr lang="pt-BR" b="1" u="sng" dirty="0">
                <a:hlinkClick r:id="rId5"/>
              </a:rPr>
              <a:t>VINCULANTE 14</a:t>
            </a:r>
            <a:r>
              <a:rPr lang="pt-BR" b="1" dirty="0"/>
              <a:t> </a:t>
            </a:r>
            <a:r>
              <a:rPr lang="pt-BR" b="1" dirty="0">
                <a:solidFill>
                  <a:schemeClr val="accent1"/>
                </a:solidFill>
              </a:rPr>
              <a:t>n</a:t>
            </a:r>
            <a:r>
              <a:rPr lang="pt-BR" b="1" dirty="0" smtClean="0">
                <a:solidFill>
                  <a:schemeClr val="accent1"/>
                </a:solidFill>
              </a:rPr>
              <a:t>ão se aplica </a:t>
            </a:r>
            <a:r>
              <a:rPr lang="pt-BR" b="1" dirty="0"/>
              <a:t>   </a:t>
            </a:r>
            <a:endParaRPr lang="pt-BR" dirty="0"/>
          </a:p>
          <a:p>
            <a:pPr fontAlgn="t"/>
            <a:r>
              <a:rPr lang="pt-BR" dirty="0"/>
              <a:t>É direito do defensor, no interesse do representado, ter acesso amplo aos elementos de prova que, já documentados em procedimento investigatório realizado por órgão com competência de polícia judiciária, digam respeito ao exercício do direito de defesa.</a:t>
            </a:r>
          </a:p>
          <a:p>
            <a:r>
              <a:rPr lang="pt-BR" dirty="0"/>
              <a:t> </a:t>
            </a:r>
          </a:p>
        </p:txBody>
      </p:sp>
      <p:sp>
        <p:nvSpPr>
          <p:cNvPr id="7" name="Seta para a direita 6"/>
          <p:cNvSpPr/>
          <p:nvPr/>
        </p:nvSpPr>
        <p:spPr>
          <a:xfrm>
            <a:off x="5181600" y="4907568"/>
            <a:ext cx="3794430" cy="6746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CaixaDeTexto 8"/>
          <p:cNvSpPr txBox="1"/>
          <p:nvPr/>
        </p:nvSpPr>
        <p:spPr>
          <a:xfrm>
            <a:off x="9154239" y="1807811"/>
            <a:ext cx="2826759" cy="497059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fontAlgn="t"/>
            <a:r>
              <a:rPr lang="pt-BR" sz="1000" dirty="0"/>
              <a:t> </a:t>
            </a:r>
            <a:r>
              <a:rPr lang="pt-BR" sz="1900" b="1" dirty="0"/>
              <a:t>Inaplicabilidade da Súmula Vinculante 14: procedimentos de natureza cível ou administrativa</a:t>
            </a:r>
            <a:endParaRPr lang="pt-BR" sz="1900" dirty="0"/>
          </a:p>
          <a:p>
            <a:pPr fontAlgn="t"/>
            <a:r>
              <a:rPr lang="pt-BR" sz="1000" dirty="0"/>
              <a:t>"O Verbete 14 da Súmula Vinculante do STF (...) não alcança sindicância que objetiva elucidação de fatos sob o ângulo do cometimento de infração administrativa. Com base nessa orientação, a 1ª Turma negou provimento a agravo regimental em que se reiterava alegação de ofensa ao referido enunciado, ante a negativa de acesso a sindicância." (</a:t>
            </a:r>
            <a:r>
              <a:rPr lang="pt-BR" sz="1000" dirty="0" err="1">
                <a:hlinkClick r:id="rId6"/>
              </a:rPr>
              <a:t>Rcl</a:t>
            </a:r>
            <a:r>
              <a:rPr lang="pt-BR" sz="1000" dirty="0">
                <a:hlinkClick r:id="rId6"/>
              </a:rPr>
              <a:t> 10771 </a:t>
            </a:r>
            <a:r>
              <a:rPr lang="pt-BR" sz="1000" dirty="0" err="1">
                <a:hlinkClick r:id="rId6"/>
              </a:rPr>
              <a:t>AgR</a:t>
            </a:r>
            <a:r>
              <a:rPr lang="pt-BR" sz="1000" dirty="0"/>
              <a:t>, Relator Ministro Marco Aurélio, Primeira Turma, julgamento em 4.2.2014, </a:t>
            </a:r>
            <a:r>
              <a:rPr lang="pt-BR" sz="1000" dirty="0" err="1"/>
              <a:t>DJe</a:t>
            </a:r>
            <a:r>
              <a:rPr lang="pt-BR" sz="1000" dirty="0"/>
              <a:t> de 18.2.2014)</a:t>
            </a:r>
          </a:p>
          <a:p>
            <a:pPr fontAlgn="t"/>
            <a:r>
              <a:rPr lang="pt-BR" sz="1000" dirty="0"/>
              <a:t>"O agravante não trouxe novos elementos aptos a infirmar ou elidir a decisão agravada. Como já demonstrado, a Súmula Vinculante n. 14 é aplicada apenas a procedimentos administrativos de natureza penal, sendo incorreta sua observância naqueles de natureza cível." (</a:t>
            </a:r>
            <a:r>
              <a:rPr lang="pt-BR" sz="1000" dirty="0" err="1">
                <a:hlinkClick r:id="rId7"/>
              </a:rPr>
              <a:t>Rcl</a:t>
            </a:r>
            <a:r>
              <a:rPr lang="pt-BR" sz="1000" dirty="0">
                <a:hlinkClick r:id="rId7"/>
              </a:rPr>
              <a:t> 8458 </a:t>
            </a:r>
            <a:r>
              <a:rPr lang="pt-BR" sz="1000" dirty="0" err="1">
                <a:hlinkClick r:id="rId7"/>
              </a:rPr>
              <a:t>AgR</a:t>
            </a:r>
            <a:r>
              <a:rPr lang="pt-BR" sz="1000" dirty="0"/>
              <a:t>, Relator Ministro Gilmar Mendes, Tribunal Pleno, julgamento em 26.6.2013, </a:t>
            </a:r>
            <a:r>
              <a:rPr lang="pt-BR" sz="1000" dirty="0" err="1"/>
              <a:t>DJe</a:t>
            </a:r>
            <a:r>
              <a:rPr lang="pt-BR" sz="1000" dirty="0"/>
              <a:t> de 19.9.2013)</a:t>
            </a:r>
          </a:p>
          <a:p>
            <a:r>
              <a:rPr lang="pt-BR" sz="2200" dirty="0" smtClean="0"/>
              <a:t>.</a:t>
            </a:r>
            <a:endParaRPr lang="pt-BR" sz="2200" dirty="0"/>
          </a:p>
        </p:txBody>
      </p:sp>
    </p:spTree>
    <p:extLst>
      <p:ext uri="{BB962C8B-B14F-4D97-AF65-F5344CB8AC3E}">
        <p14:creationId xmlns:p14="http://schemas.microsoft.com/office/powerpoint/2010/main" val="2124004466"/>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65527" y="0"/>
            <a:ext cx="11915475" cy="193899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pt-BR" sz="9600" b="1" dirty="0" smtClean="0">
                <a:latin typeface="Verdana" panose="020B0604030504040204" pitchFamily="34" charset="0"/>
                <a:ea typeface="Verdana" panose="020B0604030504040204" pitchFamily="34" charset="0"/>
                <a:cs typeface="Verdana" panose="020B0604030504040204" pitchFamily="34" charset="0"/>
              </a:rPr>
              <a:t>Obrigado</a:t>
            </a:r>
            <a:endParaRPr lang="pt-BR" sz="9600" dirty="0">
              <a:latin typeface="Verdana" panose="020B0604030504040204" pitchFamily="34" charset="0"/>
              <a:ea typeface="Verdana" panose="020B0604030504040204" pitchFamily="34" charset="0"/>
              <a:cs typeface="Verdana" panose="020B0604030504040204" pitchFamily="34" charset="0"/>
            </a:endParaRPr>
          </a:p>
          <a:p>
            <a:endParaRPr lang="pt-BR" sz="2400" b="1" i="1" u="sng" dirty="0">
              <a:solidFill>
                <a:prstClr val="white"/>
              </a:solidFill>
              <a:latin typeface="Verdana" pitchFamily="34" charset="0"/>
              <a:ea typeface="Verdana" pitchFamily="34" charset="0"/>
              <a:cs typeface="Verdana" pitchFamily="34" charset="0"/>
            </a:endParaRPr>
          </a:p>
        </p:txBody>
      </p:sp>
      <p:sp>
        <p:nvSpPr>
          <p:cNvPr id="8" name="CaixaDeTexto 7"/>
          <p:cNvSpPr txBox="1"/>
          <p:nvPr/>
        </p:nvSpPr>
        <p:spPr>
          <a:xfrm>
            <a:off x="2313427" y="3864611"/>
            <a:ext cx="8310070" cy="1107996"/>
          </a:xfrm>
          <a:prstGeom prst="rect">
            <a:avLst/>
          </a:prstGeom>
          <a:solidFill>
            <a:schemeClr val="accent4">
              <a:lumMod val="60000"/>
              <a:lumOff val="40000"/>
            </a:schemeClr>
          </a:solidFill>
        </p:spPr>
        <p:txBody>
          <a:bodyPr wrap="square" rtlCol="0">
            <a:spAutoFit/>
          </a:bodyPr>
          <a:lstStyle/>
          <a:p>
            <a:pPr algn="ctr" fontAlgn="t"/>
            <a:r>
              <a:rPr lang="pt-BR" sz="6600" b="1" u="sng" dirty="0" smtClean="0"/>
              <a:t>BOA PROVA!</a:t>
            </a:r>
            <a:endParaRPr lang="pt-BR" sz="6600" dirty="0"/>
          </a:p>
        </p:txBody>
      </p:sp>
    </p:spTree>
    <p:extLst>
      <p:ext uri="{BB962C8B-B14F-4D97-AF65-F5344CB8AC3E}">
        <p14:creationId xmlns:p14="http://schemas.microsoft.com/office/powerpoint/2010/main" val="4278121719"/>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27151" y="-312811"/>
            <a:ext cx="9601200" cy="1143000"/>
          </a:xfrm>
        </p:spPr>
        <p:txBody>
          <a:bodyPr/>
          <a:lstStyle/>
          <a:p>
            <a:r>
              <a:rPr lang="pt-BR" dirty="0" smtClean="0">
                <a:latin typeface="Verdana" pitchFamily="34" charset="0"/>
                <a:ea typeface="Verdana" pitchFamily="34" charset="0"/>
                <a:cs typeface="Verdana" pitchFamily="34" charset="0"/>
              </a:rPr>
              <a:t>Sumário de aula</a:t>
            </a:r>
            <a:endParaRPr lang="pt-BR" dirty="0">
              <a:latin typeface="Verdana" pitchFamily="34" charset="0"/>
              <a:ea typeface="Verdana" pitchFamily="34" charset="0"/>
              <a:cs typeface="Verdana" pitchFamily="34" charset="0"/>
            </a:endParaRPr>
          </a:p>
        </p:txBody>
      </p:sp>
      <p:sp>
        <p:nvSpPr>
          <p:cNvPr id="5" name="CaixaDeTexto 4"/>
          <p:cNvSpPr txBox="1"/>
          <p:nvPr/>
        </p:nvSpPr>
        <p:spPr>
          <a:xfrm>
            <a:off x="466725" y="969288"/>
            <a:ext cx="11417300" cy="7848302"/>
          </a:xfrm>
          <a:prstGeom prst="rect">
            <a:avLst/>
          </a:prstGeom>
          <a:noFill/>
        </p:spPr>
        <p:txBody>
          <a:bodyPr wrap="square" rtlCol="0">
            <a:spAutoFit/>
          </a:bodyPr>
          <a:lstStyle/>
          <a:p>
            <a:pPr algn="just"/>
            <a:r>
              <a:rPr lang="pt-BR" sz="2400" dirty="0" smtClean="0">
                <a:latin typeface="Verdana" pitchFamily="34" charset="0"/>
                <a:ea typeface="Verdana" pitchFamily="34" charset="0"/>
                <a:cs typeface="Verdana" pitchFamily="34" charset="0"/>
              </a:rPr>
              <a:t>1</a:t>
            </a:r>
            <a:r>
              <a:rPr lang="pt-BR" sz="2400" i="1" dirty="0">
                <a:latin typeface="Verdana" pitchFamily="34" charset="0"/>
                <a:ea typeface="Verdana" pitchFamily="34" charset="0"/>
                <a:cs typeface="Verdana" pitchFamily="34" charset="0"/>
              </a:rPr>
              <a:t>. </a:t>
            </a:r>
            <a:r>
              <a:rPr lang="pt-BR" sz="2400" i="1" dirty="0" smtClean="0">
                <a:latin typeface="Verdana" pitchFamily="34" charset="0"/>
                <a:ea typeface="Verdana" pitchFamily="34" charset="0"/>
                <a:cs typeface="Verdana" pitchFamily="34" charset="0"/>
              </a:rPr>
              <a:t> Standards</a:t>
            </a:r>
            <a:r>
              <a:rPr lang="pt-BR" sz="2400" dirty="0" smtClean="0">
                <a:latin typeface="Verdana" panose="020B0604030504040204" pitchFamily="34" charset="0"/>
                <a:ea typeface="Verdana" panose="020B0604030504040204" pitchFamily="34" charset="0"/>
                <a:cs typeface="Verdana" panose="020B0604030504040204" pitchFamily="34" charset="0"/>
              </a:rPr>
              <a:t> </a:t>
            </a:r>
            <a:r>
              <a:rPr lang="pt-BR" sz="2400" dirty="0">
                <a:latin typeface="Verdana" panose="020B0604030504040204" pitchFamily="34" charset="0"/>
                <a:ea typeface="Verdana" panose="020B0604030504040204" pitchFamily="34" charset="0"/>
                <a:cs typeface="Verdana" panose="020B0604030504040204" pitchFamily="34" charset="0"/>
              </a:rPr>
              <a:t>Constitucionais </a:t>
            </a:r>
            <a:endParaRPr lang="pt-BR" sz="2400" dirty="0" smtClean="0">
              <a:latin typeface="Verdana" panose="020B0604030504040204" pitchFamily="34" charset="0"/>
              <a:ea typeface="Verdana" panose="020B0604030504040204" pitchFamily="34" charset="0"/>
              <a:cs typeface="Verdana" panose="020B0604030504040204" pitchFamily="34" charset="0"/>
            </a:endParaRPr>
          </a:p>
          <a:p>
            <a:r>
              <a:rPr lang="pt-BR" sz="2400" i="1" dirty="0" smtClean="0">
                <a:latin typeface="Verdana" pitchFamily="34" charset="0"/>
                <a:ea typeface="Verdana" pitchFamily="34" charset="0"/>
                <a:cs typeface="Verdana" pitchFamily="34" charset="0"/>
              </a:rPr>
              <a:t>2</a:t>
            </a:r>
            <a:r>
              <a:rPr lang="pt-BR" sz="2400" i="1" dirty="0">
                <a:latin typeface="Verdana" pitchFamily="34" charset="0"/>
                <a:ea typeface="Verdana" pitchFamily="34" charset="0"/>
                <a:cs typeface="Verdana" pitchFamily="34" charset="0"/>
              </a:rPr>
              <a:t>. </a:t>
            </a:r>
            <a:r>
              <a:rPr lang="pt-BR" sz="2400" i="1" dirty="0" smtClean="0">
                <a:latin typeface="Verdana" pitchFamily="34" charset="0"/>
                <a:ea typeface="Verdana" pitchFamily="34" charset="0"/>
                <a:cs typeface="Verdana" pitchFamily="34" charset="0"/>
              </a:rPr>
              <a:t> </a:t>
            </a:r>
            <a:r>
              <a:rPr lang="pt-BR" sz="2400" dirty="0">
                <a:latin typeface="Verdana" panose="020B0604030504040204" pitchFamily="34" charset="0"/>
                <a:ea typeface="Verdana" panose="020B0604030504040204" pitchFamily="34" charset="0"/>
                <a:cs typeface="Verdana" panose="020B0604030504040204" pitchFamily="34" charset="0"/>
              </a:rPr>
              <a:t>Reserva legal em </a:t>
            </a:r>
            <a:r>
              <a:rPr lang="pt-BR" sz="2400" dirty="0" smtClean="0">
                <a:latin typeface="Verdana" panose="020B0604030504040204" pitchFamily="34" charset="0"/>
                <a:ea typeface="Verdana" panose="020B0604030504040204" pitchFamily="34" charset="0"/>
                <a:cs typeface="Verdana" panose="020B0604030504040204" pitchFamily="34" charset="0"/>
              </a:rPr>
              <a:t>Matéria </a:t>
            </a:r>
            <a:r>
              <a:rPr lang="pt-BR" sz="2400" dirty="0">
                <a:latin typeface="Verdana" panose="020B0604030504040204" pitchFamily="34" charset="0"/>
                <a:ea typeface="Verdana" panose="020B0604030504040204" pitchFamily="34" charset="0"/>
                <a:cs typeface="Verdana" panose="020B0604030504040204" pitchFamily="34" charset="0"/>
              </a:rPr>
              <a:t>de </a:t>
            </a:r>
            <a:r>
              <a:rPr lang="pt-BR" sz="2400" dirty="0" smtClean="0">
                <a:latin typeface="Verdana" panose="020B0604030504040204" pitchFamily="34" charset="0"/>
                <a:ea typeface="Verdana" panose="020B0604030504040204" pitchFamily="34" charset="0"/>
                <a:cs typeface="Verdana" panose="020B0604030504040204" pitchFamily="34" charset="0"/>
              </a:rPr>
              <a:t>Processo Administrativo</a:t>
            </a:r>
            <a:endParaRPr lang="pt-BR" sz="2400" dirty="0">
              <a:latin typeface="Verdana" panose="020B0604030504040204" pitchFamily="34" charset="0"/>
              <a:ea typeface="Verdana" panose="020B0604030504040204" pitchFamily="34" charset="0"/>
              <a:cs typeface="Verdana" panose="020B0604030504040204" pitchFamily="34" charset="0"/>
            </a:endParaRPr>
          </a:p>
          <a:p>
            <a:pPr marL="342900" indent="-342900" algn="just">
              <a:buAutoNum type="arabicPeriod" startAt="3"/>
            </a:pPr>
            <a:r>
              <a:rPr lang="pt-BR" sz="2400" dirty="0" smtClean="0">
                <a:latin typeface="Verdana" panose="020B0604030504040204" pitchFamily="34" charset="0"/>
                <a:ea typeface="Verdana" panose="020B0604030504040204" pitchFamily="34" charset="0"/>
                <a:cs typeface="Verdana" panose="020B0604030504040204" pitchFamily="34" charset="0"/>
              </a:rPr>
              <a:t>Devido </a:t>
            </a:r>
            <a:r>
              <a:rPr lang="pt-BR" sz="2400" dirty="0">
                <a:latin typeface="Verdana" panose="020B0604030504040204" pitchFamily="34" charset="0"/>
                <a:ea typeface="Verdana" panose="020B0604030504040204" pitchFamily="34" charset="0"/>
                <a:cs typeface="Verdana" panose="020B0604030504040204" pitchFamily="34" charset="0"/>
              </a:rPr>
              <a:t>Processo </a:t>
            </a:r>
            <a:r>
              <a:rPr lang="pt-BR" sz="2400" dirty="0" smtClean="0">
                <a:latin typeface="Verdana" panose="020B0604030504040204" pitchFamily="34" charset="0"/>
                <a:ea typeface="Verdana" panose="020B0604030504040204" pitchFamily="34" charset="0"/>
                <a:cs typeface="Verdana" panose="020B0604030504040204" pitchFamily="34" charset="0"/>
              </a:rPr>
              <a:t>Administrativo</a:t>
            </a:r>
          </a:p>
          <a:p>
            <a:pPr marL="342900" indent="-342900" algn="just">
              <a:buFontTx/>
              <a:buAutoNum type="arabicPeriod" startAt="3"/>
            </a:pPr>
            <a:r>
              <a:rPr lang="pt-BR" sz="2400" dirty="0" smtClean="0">
                <a:latin typeface="Verdana" panose="020B0604030504040204" pitchFamily="34" charset="0"/>
                <a:ea typeface="Verdana" panose="020B0604030504040204" pitchFamily="34" charset="0"/>
                <a:cs typeface="Verdana" panose="020B0604030504040204" pitchFamily="34" charset="0"/>
              </a:rPr>
              <a:t> Ampla </a:t>
            </a:r>
            <a:r>
              <a:rPr lang="pt-BR" sz="2400" dirty="0">
                <a:latin typeface="Verdana" panose="020B0604030504040204" pitchFamily="34" charset="0"/>
                <a:ea typeface="Verdana" panose="020B0604030504040204" pitchFamily="34" charset="0"/>
                <a:cs typeface="Verdana" panose="020B0604030504040204" pitchFamily="34" charset="0"/>
              </a:rPr>
              <a:t>Defesa e Contraditório </a:t>
            </a:r>
            <a:r>
              <a:rPr lang="pt-BR" sz="2400" dirty="0" smtClean="0">
                <a:latin typeface="Verdana" panose="020B0604030504040204" pitchFamily="34" charset="0"/>
                <a:ea typeface="Verdana" panose="020B0604030504040204" pitchFamily="34" charset="0"/>
                <a:cs typeface="Verdana" panose="020B0604030504040204" pitchFamily="34" charset="0"/>
              </a:rPr>
              <a:t>Substanciais</a:t>
            </a:r>
          </a:p>
          <a:p>
            <a:pPr marL="342900" indent="-342900" algn="just">
              <a:buFontTx/>
              <a:buAutoNum type="arabicPeriod" startAt="3"/>
            </a:pPr>
            <a:r>
              <a:rPr lang="pt-BR" sz="24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Contraditório </a:t>
            </a:r>
            <a:r>
              <a:rPr lang="pt-BR" sz="2400" dirty="0">
                <a:solidFill>
                  <a:schemeClr val="tx2"/>
                </a:solidFill>
                <a:latin typeface="Verdana" panose="020B0604030504040204" pitchFamily="34" charset="0"/>
                <a:ea typeface="Verdana" panose="020B0604030504040204" pitchFamily="34" charset="0"/>
                <a:cs typeface="Verdana" panose="020B0604030504040204" pitchFamily="34" charset="0"/>
              </a:rPr>
              <a:t>e Ampla Defesa na Prova </a:t>
            </a:r>
            <a:r>
              <a:rPr lang="pt-BR" sz="24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Emprestada</a:t>
            </a:r>
          </a:p>
          <a:p>
            <a:pPr marL="342900" indent="-342900" algn="just">
              <a:buFontTx/>
              <a:buAutoNum type="arabicPeriod" startAt="3"/>
            </a:pPr>
            <a:r>
              <a:rPr lang="pt-BR" sz="24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Julgamento</a:t>
            </a:r>
            <a:r>
              <a:rPr lang="pt-BR" sz="24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BR" sz="24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congruência com as provas nos autos</a:t>
            </a:r>
          </a:p>
          <a:p>
            <a:pPr marL="342900" indent="-342900" algn="just">
              <a:buFontTx/>
              <a:buAutoNum type="arabicPeriod" startAt="3"/>
            </a:pPr>
            <a:r>
              <a:rPr lang="pt-BR" sz="24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Licitude </a:t>
            </a:r>
            <a:r>
              <a:rPr lang="pt-BR" sz="2400" dirty="0">
                <a:solidFill>
                  <a:schemeClr val="tx2"/>
                </a:solidFill>
                <a:latin typeface="Verdana" panose="020B0604030504040204" pitchFamily="34" charset="0"/>
                <a:ea typeface="Verdana" panose="020B0604030504040204" pitchFamily="34" charset="0"/>
                <a:cs typeface="Verdana" panose="020B0604030504040204" pitchFamily="34" charset="0"/>
              </a:rPr>
              <a:t>das Provas no Processo </a:t>
            </a:r>
            <a:r>
              <a:rPr lang="pt-BR" sz="24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Administrativo</a:t>
            </a:r>
          </a:p>
          <a:p>
            <a:pPr marL="342900" indent="-342900" algn="just">
              <a:buFontTx/>
              <a:buAutoNum type="arabicPeriod" startAt="3"/>
            </a:pPr>
            <a:r>
              <a:rPr lang="pt-BR" sz="24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Princípio do Não Prejuízo</a:t>
            </a:r>
          </a:p>
          <a:p>
            <a:pPr marL="0" lvl="1" algn="just"/>
            <a:r>
              <a:rPr lang="pt-BR" sz="24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8.1 Princípio do Não </a:t>
            </a:r>
            <a:r>
              <a:rPr lang="pt-BR" sz="2400" dirty="0">
                <a:solidFill>
                  <a:schemeClr val="tx2"/>
                </a:solidFill>
                <a:latin typeface="Verdana" panose="020B0604030504040204" pitchFamily="34" charset="0"/>
                <a:ea typeface="Verdana" panose="020B0604030504040204" pitchFamily="34" charset="0"/>
                <a:cs typeface="Verdana" panose="020B0604030504040204" pitchFamily="34" charset="0"/>
              </a:rPr>
              <a:t>P</a:t>
            </a:r>
            <a:r>
              <a:rPr lang="pt-BR" sz="24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rejuízo: </a:t>
            </a:r>
            <a:r>
              <a:rPr lang="pt-BR" sz="2400" dirty="0">
                <a:solidFill>
                  <a:schemeClr val="tx2"/>
                </a:solidFill>
                <a:latin typeface="Verdana" panose="020B0604030504040204" pitchFamily="34" charset="0"/>
                <a:ea typeface="Verdana" panose="020B0604030504040204" pitchFamily="34" charset="0"/>
                <a:cs typeface="Verdana" panose="020B0604030504040204" pitchFamily="34" charset="0"/>
              </a:rPr>
              <a:t>ônus da parte em se </a:t>
            </a:r>
            <a:r>
              <a:rPr lang="pt-BR" sz="24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defender</a:t>
            </a:r>
          </a:p>
          <a:p>
            <a:pPr marL="0" lvl="1" algn="just"/>
            <a:r>
              <a:rPr lang="pt-BR" sz="24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9. Proporcionalidade e Razoabilidade</a:t>
            </a:r>
          </a:p>
          <a:p>
            <a:pPr algn="just"/>
            <a:r>
              <a:rPr lang="pt-BR" sz="24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10. Duração </a:t>
            </a:r>
            <a:r>
              <a:rPr lang="pt-BR" sz="2400" dirty="0">
                <a:solidFill>
                  <a:schemeClr val="tx2"/>
                </a:solidFill>
                <a:latin typeface="Verdana" panose="020B0604030504040204" pitchFamily="34" charset="0"/>
                <a:ea typeface="Verdana" panose="020B0604030504040204" pitchFamily="34" charset="0"/>
                <a:cs typeface="Verdana" panose="020B0604030504040204" pitchFamily="34" charset="0"/>
              </a:rPr>
              <a:t>Razoável do </a:t>
            </a:r>
            <a:r>
              <a:rPr lang="pt-BR" sz="24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Processo</a:t>
            </a:r>
          </a:p>
          <a:p>
            <a:pPr algn="just"/>
            <a:r>
              <a:rPr lang="pt-BR" sz="24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11. </a:t>
            </a:r>
            <a:r>
              <a:rPr lang="pt-BR" sz="2400" dirty="0" smtClean="0">
                <a:latin typeface="Verdana" panose="020B0604030504040204" pitchFamily="34" charset="0"/>
                <a:ea typeface="Verdana" panose="020B0604030504040204" pitchFamily="34" charset="0"/>
                <a:cs typeface="Verdana" panose="020B0604030504040204" pitchFamily="34" charset="0"/>
              </a:rPr>
              <a:t>Súmulas </a:t>
            </a:r>
            <a:r>
              <a:rPr lang="pt-BR" sz="2400" dirty="0">
                <a:latin typeface="Verdana" panose="020B0604030504040204" pitchFamily="34" charset="0"/>
                <a:ea typeface="Verdana" panose="020B0604030504040204" pitchFamily="34" charset="0"/>
                <a:cs typeface="Verdana" panose="020B0604030504040204" pitchFamily="34" charset="0"/>
              </a:rPr>
              <a:t>Vinculantes Aplicáveis ao Processo Administrativo: STF</a:t>
            </a:r>
            <a:endParaRPr lang="pt-BR" sz="24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a:buFontTx/>
              <a:buAutoNum type="arabicPeriod" startAt="3"/>
            </a:pPr>
            <a:endParaRPr lang="pt-BR"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a:buFontTx/>
              <a:buAutoNum type="arabicPeriod" startAt="3"/>
            </a:pPr>
            <a:endParaRPr lang="pt-BR"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a:buFontTx/>
              <a:buAutoNum type="arabicPeriod" startAt="3"/>
            </a:pPr>
            <a:endParaRPr lang="pt-BR"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just"/>
            <a:endParaRPr lang="pt-BR"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a:buFontTx/>
              <a:buAutoNum type="arabicPeriod" startAt="3"/>
            </a:pPr>
            <a:endParaRPr lang="pt-BR" dirty="0" smtClean="0">
              <a:latin typeface="Verdana" panose="020B0604030504040204" pitchFamily="34" charset="0"/>
              <a:ea typeface="Verdana" panose="020B0604030504040204" pitchFamily="34" charset="0"/>
              <a:cs typeface="Verdana" panose="020B0604030504040204" pitchFamily="34" charset="0"/>
            </a:endParaRPr>
          </a:p>
          <a:p>
            <a:pPr marL="342900" indent="-342900" algn="just">
              <a:buFontTx/>
              <a:buAutoNum type="arabicPeriod" startAt="3"/>
            </a:pPr>
            <a:endParaRPr lang="pt-BR" dirty="0">
              <a:latin typeface="Verdana" panose="020B0604030504040204" pitchFamily="34" charset="0"/>
              <a:ea typeface="Verdana" panose="020B0604030504040204" pitchFamily="34" charset="0"/>
              <a:cs typeface="Verdana" panose="020B0604030504040204" pitchFamily="34" charset="0"/>
            </a:endParaRPr>
          </a:p>
          <a:p>
            <a:pPr marL="342900" indent="-342900" algn="just">
              <a:buFontTx/>
              <a:buAutoNum type="arabicPeriod" startAt="3"/>
            </a:pPr>
            <a:endParaRPr lang="pt-BR" dirty="0">
              <a:latin typeface="Verdana" panose="020B0604030504040204" pitchFamily="34" charset="0"/>
              <a:ea typeface="Verdana" panose="020B0604030504040204" pitchFamily="34" charset="0"/>
              <a:cs typeface="Verdana" panose="020B0604030504040204" pitchFamily="34" charset="0"/>
            </a:endParaRPr>
          </a:p>
          <a:p>
            <a:pPr marL="342900" indent="-342900" algn="just">
              <a:buAutoNum type="arabicPeriod" startAt="3"/>
            </a:pPr>
            <a:endParaRPr lang="pt-BR" dirty="0" smtClean="0">
              <a:latin typeface="Verdana" panose="020B0604030504040204" pitchFamily="34" charset="0"/>
              <a:ea typeface="Verdana" panose="020B0604030504040204" pitchFamily="34" charset="0"/>
              <a:cs typeface="Verdana" panose="020B0604030504040204" pitchFamily="34" charset="0"/>
            </a:endParaRPr>
          </a:p>
          <a:p>
            <a:pPr marL="342900" indent="-342900" algn="just">
              <a:buAutoNum type="arabicPeriod" startAt="3"/>
            </a:pPr>
            <a:endParaRPr lang="pt-BR" dirty="0" smtClean="0">
              <a:latin typeface="Verdana" panose="020B0604030504040204" pitchFamily="34" charset="0"/>
              <a:ea typeface="Verdana" panose="020B0604030504040204" pitchFamily="34" charset="0"/>
              <a:cs typeface="Verdana" panose="020B0604030504040204" pitchFamily="34" charset="0"/>
            </a:endParaRPr>
          </a:p>
          <a:p>
            <a:pPr marL="342900" indent="-342900" algn="just">
              <a:buAutoNum type="arabicPeriod" startAt="3"/>
            </a:pPr>
            <a:endParaRPr lang="pt-BR" i="1" dirty="0">
              <a:latin typeface="Verdana" pitchFamily="34" charset="0"/>
              <a:ea typeface="Verdana" pitchFamily="34" charset="0"/>
              <a:cs typeface="Verdana" pitchFamily="34" charset="0"/>
            </a:endParaRPr>
          </a:p>
          <a:p>
            <a:pPr marL="0" indent="0" algn="just">
              <a:buNone/>
            </a:pPr>
            <a:r>
              <a:rPr lang="pt-BR" b="1" dirty="0">
                <a:latin typeface="Verdana" pitchFamily="34" charset="0"/>
                <a:ea typeface="Verdana" pitchFamily="34" charset="0"/>
                <a:cs typeface="Verdana" pitchFamily="34" charset="0"/>
              </a:rPr>
              <a:t/>
            </a:r>
            <a:br>
              <a:rPr lang="pt-BR" b="1" dirty="0">
                <a:latin typeface="Verdana" pitchFamily="34" charset="0"/>
                <a:ea typeface="Verdana" pitchFamily="34" charset="0"/>
                <a:cs typeface="Verdana" pitchFamily="34" charset="0"/>
              </a:rPr>
            </a:br>
            <a:endParaRPr lang="pt-BR" dirty="0"/>
          </a:p>
        </p:txBody>
      </p:sp>
    </p:spTree>
    <p:extLst>
      <p:ext uri="{BB962C8B-B14F-4D97-AF65-F5344CB8AC3E}">
        <p14:creationId xmlns:p14="http://schemas.microsoft.com/office/powerpoint/2010/main" val="3888492235"/>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30425"/>
            <a:ext cx="12192000" cy="615553"/>
          </a:xfrm>
          <a:prstGeom prst="rect">
            <a:avLst/>
          </a:prstGeom>
          <a:noFill/>
        </p:spPr>
        <p:txBody>
          <a:bodyPr wrap="square" rtlCol="0">
            <a:spAutoFit/>
          </a:bodyPr>
          <a:lstStyle/>
          <a:p>
            <a:pPr algn="just"/>
            <a:endParaRPr lang="pt-BR" sz="2400" b="1" dirty="0" smtClean="0"/>
          </a:p>
          <a:p>
            <a:pPr algn="just"/>
            <a:endParaRPr lang="pt-BR" sz="1000" b="1" dirty="0" smtClean="0"/>
          </a:p>
        </p:txBody>
      </p:sp>
      <p:sp>
        <p:nvSpPr>
          <p:cNvPr id="6" name="CaixaDeTexto 5"/>
          <p:cNvSpPr txBox="1"/>
          <p:nvPr/>
        </p:nvSpPr>
        <p:spPr>
          <a:xfrm>
            <a:off x="127000" y="0"/>
            <a:ext cx="10604500" cy="52322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500" b="1" i="1" u="sng" dirty="0" smtClean="0">
                <a:latin typeface="Verdana" panose="020B0604030504040204" pitchFamily="34" charset="0"/>
                <a:ea typeface="Verdana" panose="020B0604030504040204" pitchFamily="34" charset="0"/>
                <a:cs typeface="Verdana" panose="020B0604030504040204" pitchFamily="34" charset="0"/>
              </a:rPr>
              <a:t>1.</a:t>
            </a:r>
            <a:r>
              <a:rPr lang="pt-BR" sz="2500" i="1" u="sng" dirty="0" smtClean="0">
                <a:latin typeface="Verdana" panose="020B0604030504040204" pitchFamily="34" charset="0"/>
                <a:ea typeface="Verdana" panose="020B0604030504040204" pitchFamily="34" charset="0"/>
                <a:cs typeface="Verdana" panose="020B0604030504040204" pitchFamily="34" charset="0"/>
              </a:rPr>
              <a:t> </a:t>
            </a:r>
            <a:r>
              <a:rPr lang="pt-BR" sz="2800" i="1" u="sng" dirty="0">
                <a:latin typeface="Verdana" panose="020B0604030504040204" pitchFamily="34" charset="0"/>
                <a:ea typeface="Verdana" panose="020B0604030504040204" pitchFamily="34" charset="0"/>
                <a:cs typeface="Verdana" panose="020B0604030504040204" pitchFamily="34" charset="0"/>
              </a:rPr>
              <a:t>Standards</a:t>
            </a:r>
            <a:r>
              <a:rPr lang="pt-BR" sz="2500" i="1" u="sng" dirty="0" smtClean="0">
                <a:latin typeface="Verdana" panose="020B0604030504040204" pitchFamily="34" charset="0"/>
                <a:ea typeface="Verdana" panose="020B0604030504040204" pitchFamily="34" charset="0"/>
                <a:cs typeface="Verdana" panose="020B0604030504040204" pitchFamily="34" charset="0"/>
              </a:rPr>
              <a:t> </a:t>
            </a:r>
            <a:r>
              <a:rPr lang="pt-BR" sz="2500" b="1" i="1" u="sng" dirty="0">
                <a:latin typeface="Verdana" panose="020B0604030504040204" pitchFamily="34" charset="0"/>
                <a:ea typeface="Verdana" panose="020B0604030504040204" pitchFamily="34" charset="0"/>
                <a:cs typeface="Verdana" panose="020B0604030504040204" pitchFamily="34" charset="0"/>
              </a:rPr>
              <a:t>C</a:t>
            </a:r>
            <a:r>
              <a:rPr lang="pt-BR" sz="2500" b="1" i="1" u="sng" dirty="0" smtClean="0">
                <a:latin typeface="Verdana" panose="020B0604030504040204" pitchFamily="34" charset="0"/>
                <a:ea typeface="Verdana" panose="020B0604030504040204" pitchFamily="34" charset="0"/>
                <a:cs typeface="Verdana" panose="020B0604030504040204" pitchFamily="34" charset="0"/>
              </a:rPr>
              <a:t>onstitucionais</a:t>
            </a:r>
            <a:endParaRPr lang="pt-BR" sz="25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2" name="CaixaDeTexto 1"/>
          <p:cNvSpPr txBox="1"/>
          <p:nvPr/>
        </p:nvSpPr>
        <p:spPr>
          <a:xfrm>
            <a:off x="221260" y="585128"/>
            <a:ext cx="10843404" cy="5570756"/>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pt-BR" sz="2800" b="1" dirty="0" smtClean="0"/>
              <a:t>Inafastabilidade </a:t>
            </a:r>
            <a:r>
              <a:rPr lang="pt-BR" sz="2800" b="1" dirty="0"/>
              <a:t>da jurisdição </a:t>
            </a:r>
            <a:r>
              <a:rPr lang="pt-BR" sz="2800" dirty="0" smtClean="0"/>
              <a:t>- Art</a:t>
            </a:r>
            <a:r>
              <a:rPr lang="pt-BR" sz="2800" dirty="0"/>
              <a:t>. 5º, inciso XXXV da CRFB </a:t>
            </a:r>
            <a:endParaRPr lang="pt-BR" sz="2800" dirty="0" smtClean="0"/>
          </a:p>
          <a:p>
            <a:endParaRPr lang="pt-BR" sz="2800" b="1" dirty="0"/>
          </a:p>
          <a:p>
            <a:endParaRPr lang="pt-BR" sz="2800" dirty="0"/>
          </a:p>
          <a:p>
            <a:pPr algn="just"/>
            <a:r>
              <a:rPr lang="pt-BR" sz="2800" b="1" dirty="0" smtClean="0"/>
              <a:t>O Controle </a:t>
            </a:r>
            <a:r>
              <a:rPr lang="pt-BR" sz="2800" b="1" dirty="0"/>
              <a:t>jurisdicional da Administração Pública, no Brasil, abrange todos os atos </a:t>
            </a:r>
            <a:r>
              <a:rPr lang="pt-BR" sz="2800" b="1" dirty="0" smtClean="0"/>
              <a:t>jurídicos, incluindo normas procedurais administrativas, </a:t>
            </a:r>
            <a:r>
              <a:rPr lang="pt-BR" sz="2800" b="1" dirty="0"/>
              <a:t>e operações materiais da Administração, bem como a omissão ou </a:t>
            </a:r>
            <a:r>
              <a:rPr lang="pt-BR" sz="2800" b="1" dirty="0" smtClean="0"/>
              <a:t>inércia.</a:t>
            </a:r>
            <a:endParaRPr lang="pt-BR" sz="2800" b="1" dirty="0"/>
          </a:p>
          <a:p>
            <a:r>
              <a:rPr lang="pt-BR" sz="2800" dirty="0"/>
              <a:t> </a:t>
            </a:r>
          </a:p>
          <a:p>
            <a:pPr marL="342900" indent="-342900">
              <a:buFont typeface="Arial" panose="020B0604020202020204" pitchFamily="34" charset="0"/>
              <a:buChar char="•"/>
            </a:pPr>
            <a:r>
              <a:rPr lang="pt-BR" sz="2800" b="1" dirty="0" smtClean="0"/>
              <a:t>Estado de Direito </a:t>
            </a:r>
            <a:r>
              <a:rPr lang="pt-BR" sz="2800" dirty="0" smtClean="0"/>
              <a:t>(Art</a:t>
            </a:r>
            <a:r>
              <a:rPr lang="pt-BR" sz="2800" dirty="0"/>
              <a:t>. 1º </a:t>
            </a:r>
            <a:r>
              <a:rPr lang="pt-BR" sz="2800" dirty="0" smtClean="0"/>
              <a:t>, </a:t>
            </a:r>
            <a:r>
              <a:rPr lang="pt-BR" sz="2800" i="1" dirty="0" smtClean="0"/>
              <a:t>caput</a:t>
            </a:r>
            <a:r>
              <a:rPr lang="pt-BR" sz="2800" dirty="0" smtClean="0"/>
              <a:t>)</a:t>
            </a:r>
          </a:p>
          <a:p>
            <a:pPr marL="342900" indent="-342900">
              <a:buFont typeface="Arial" panose="020B0604020202020204" pitchFamily="34" charset="0"/>
              <a:buChar char="•"/>
            </a:pPr>
            <a:r>
              <a:rPr lang="pt-BR" sz="2800" b="1" dirty="0"/>
              <a:t>Devido Processo Legal </a:t>
            </a:r>
            <a:r>
              <a:rPr lang="pt-BR" sz="2800" dirty="0"/>
              <a:t>(Art. 5º, inc. LIV) </a:t>
            </a:r>
          </a:p>
          <a:p>
            <a:pPr marL="342900" indent="-342900">
              <a:buFont typeface="Arial" panose="020B0604020202020204" pitchFamily="34" charset="0"/>
              <a:buChar char="•"/>
            </a:pPr>
            <a:r>
              <a:rPr lang="pt-BR" sz="2800" b="1" dirty="0" smtClean="0"/>
              <a:t>Contraditório e Ampla Defesa </a:t>
            </a:r>
            <a:r>
              <a:rPr lang="pt-BR" sz="2800" dirty="0" smtClean="0"/>
              <a:t>(</a:t>
            </a:r>
            <a:r>
              <a:rPr lang="pt-BR" sz="2800" dirty="0"/>
              <a:t>Art. 5º, inc. </a:t>
            </a:r>
            <a:r>
              <a:rPr lang="pt-BR" sz="2800" dirty="0" smtClean="0"/>
              <a:t>LV) </a:t>
            </a:r>
            <a:endParaRPr lang="pt-BR" sz="2800" dirty="0"/>
          </a:p>
          <a:p>
            <a:pPr marL="342900" indent="-342900">
              <a:buFont typeface="Arial" panose="020B0604020202020204" pitchFamily="34" charset="0"/>
              <a:buChar char="•"/>
            </a:pPr>
            <a:r>
              <a:rPr lang="pt-BR" sz="2800" b="1" dirty="0"/>
              <a:t>Razoável </a:t>
            </a:r>
            <a:r>
              <a:rPr lang="pt-BR" sz="2800" b="1" dirty="0" smtClean="0"/>
              <a:t>Duração </a:t>
            </a:r>
            <a:r>
              <a:rPr lang="pt-BR" sz="2800" b="1" dirty="0"/>
              <a:t>do </a:t>
            </a:r>
            <a:r>
              <a:rPr lang="pt-BR" sz="2800" b="1" dirty="0" smtClean="0"/>
              <a:t>Processo </a:t>
            </a:r>
            <a:r>
              <a:rPr lang="pt-BR" sz="2800" dirty="0"/>
              <a:t>(Art. 5º, inc. LXXVIII) </a:t>
            </a:r>
            <a:r>
              <a:rPr lang="pt-BR" sz="2000" dirty="0" smtClean="0"/>
              <a:t> </a:t>
            </a:r>
            <a:endParaRPr lang="pt-BR" sz="2000" dirty="0"/>
          </a:p>
          <a:p>
            <a:r>
              <a:rPr lang="pt-BR" sz="2000" dirty="0"/>
              <a:t> </a:t>
            </a:r>
          </a:p>
        </p:txBody>
      </p:sp>
    </p:spTree>
    <p:extLst>
      <p:ext uri="{BB962C8B-B14F-4D97-AF65-F5344CB8AC3E}">
        <p14:creationId xmlns:p14="http://schemas.microsoft.com/office/powerpoint/2010/main" val="4160176680"/>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30425"/>
            <a:ext cx="12192000" cy="615553"/>
          </a:xfrm>
          <a:prstGeom prst="rect">
            <a:avLst/>
          </a:prstGeom>
          <a:noFill/>
        </p:spPr>
        <p:txBody>
          <a:bodyPr wrap="square" rtlCol="0">
            <a:spAutoFit/>
          </a:bodyPr>
          <a:lstStyle/>
          <a:p>
            <a:pPr algn="just"/>
            <a:endParaRPr lang="pt-BR" sz="2400" b="1" dirty="0" smtClean="0"/>
          </a:p>
          <a:p>
            <a:pPr algn="just"/>
            <a:endParaRPr lang="pt-BR" sz="1000" b="1" dirty="0" smtClean="0"/>
          </a:p>
        </p:txBody>
      </p:sp>
      <p:sp>
        <p:nvSpPr>
          <p:cNvPr id="6" name="CaixaDeTexto 5"/>
          <p:cNvSpPr txBox="1"/>
          <p:nvPr/>
        </p:nvSpPr>
        <p:spPr>
          <a:xfrm>
            <a:off x="0" y="0"/>
            <a:ext cx="10604500"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smtClean="0">
                <a:latin typeface="Verdana" panose="020B0604030504040204" pitchFamily="34" charset="0"/>
                <a:ea typeface="Verdana" panose="020B0604030504040204" pitchFamily="34" charset="0"/>
                <a:cs typeface="Verdana" panose="020B0604030504040204" pitchFamily="34" charset="0"/>
              </a:rPr>
              <a:t>2 – Reserva legal em matéria de processo administrativo</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2" name="CaixaDeTexto 1"/>
          <p:cNvSpPr txBox="1"/>
          <p:nvPr/>
        </p:nvSpPr>
        <p:spPr>
          <a:xfrm>
            <a:off x="0" y="518248"/>
            <a:ext cx="11975353" cy="1492716"/>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pt-BR" sz="1400" b="1" dirty="0" smtClean="0"/>
              <a:t>Estado </a:t>
            </a:r>
            <a:r>
              <a:rPr lang="pt-BR" sz="1400" b="1" dirty="0"/>
              <a:t>de Direito e Reserva de Lei</a:t>
            </a:r>
            <a:endParaRPr lang="pt-BR" sz="1400" dirty="0"/>
          </a:p>
          <a:p>
            <a:pPr algn="just"/>
            <a:r>
              <a:rPr lang="pt-BR" sz="1400" dirty="0"/>
              <a:t>Por sua vez, o modelo de </a:t>
            </a:r>
            <a:r>
              <a:rPr lang="pt-BR" sz="1400" i="1" dirty="0"/>
              <a:t>Estado de Direit</a:t>
            </a:r>
            <a:r>
              <a:rPr lang="pt-BR" sz="1400" dirty="0"/>
              <a:t>o, também referido no art. 1º, significa que </a:t>
            </a:r>
            <a:r>
              <a:rPr lang="pt-BR" sz="1400" i="1" dirty="0"/>
              <a:t>toda atividade estatal está submetida à lei e ao direito</a:t>
            </a:r>
            <a:r>
              <a:rPr lang="pt-BR" sz="1400" dirty="0"/>
              <a:t>, cada um dos Poderes exercendo suas atribuições com independência em relação aos demais, e cabendo ao Judiciário, cercado de garantias de imparcialidade e independência, apreciar a legalidade dos atos da Administração e a constitucionalidade de leis e atos normativos editados pelos demais Poderes.</a:t>
            </a:r>
          </a:p>
          <a:p>
            <a:pPr fontAlgn="t"/>
            <a:r>
              <a:rPr lang="pt-BR" sz="1050" dirty="0" smtClean="0"/>
              <a:t>Princípio </a:t>
            </a:r>
            <a:r>
              <a:rPr lang="pt-BR" sz="1050" dirty="0"/>
              <a:t>da legalidade, Maria Sylvia Zanella Di Piet</a:t>
            </a:r>
            <a:r>
              <a:rPr lang="pt-BR" sz="1050" dirty="0">
                <a:solidFill>
                  <a:schemeClr val="tx2"/>
                </a:solidFill>
              </a:rPr>
              <a:t>ro, </a:t>
            </a:r>
            <a:r>
              <a:rPr lang="pt-BR" sz="1050" b="1" dirty="0">
                <a:solidFill>
                  <a:schemeClr val="tx2"/>
                </a:solidFill>
                <a:hlinkClick r:id="rId3"/>
              </a:rPr>
              <a:t>Tomo Direito Administrativo e Constitucional</a:t>
            </a:r>
            <a:r>
              <a:rPr lang="pt-BR" sz="1050" b="1" dirty="0" smtClean="0">
                <a:solidFill>
                  <a:schemeClr val="tx2"/>
                </a:solidFill>
                <a:hlinkClick r:id="rId3"/>
              </a:rPr>
              <a:t>, Edição </a:t>
            </a:r>
            <a:r>
              <a:rPr lang="pt-BR" sz="1050" b="1" dirty="0">
                <a:solidFill>
                  <a:schemeClr val="tx2"/>
                </a:solidFill>
                <a:hlinkClick r:id="rId3"/>
              </a:rPr>
              <a:t>1, Abril de 2017. Disponível </a:t>
            </a:r>
            <a:r>
              <a:rPr lang="pt-BR" sz="1050" b="1" dirty="0" err="1" smtClean="0">
                <a:solidFill>
                  <a:schemeClr val="tx2"/>
                </a:solidFill>
                <a:hlinkClick r:id="rId3"/>
              </a:rPr>
              <a:t>em:https</a:t>
            </a:r>
            <a:r>
              <a:rPr lang="pt-BR" sz="1050" b="1" dirty="0">
                <a:solidFill>
                  <a:schemeClr val="tx2"/>
                </a:solidFill>
                <a:hlinkClick r:id="rId3"/>
              </a:rPr>
              <a:t>://enciclopediajuridica.pucsp.br/verbete/86/edicao-1/principio-da-legalidade. Acesso em outubro de 2017</a:t>
            </a:r>
            <a:r>
              <a:rPr lang="pt-BR" sz="1050" b="1" dirty="0" smtClean="0">
                <a:solidFill>
                  <a:schemeClr val="tx2"/>
                </a:solidFill>
                <a:hlinkClick r:id="rId3"/>
              </a:rPr>
              <a:t>.</a:t>
            </a:r>
            <a:endParaRPr lang="pt-BR" sz="2000" dirty="0"/>
          </a:p>
        </p:txBody>
      </p:sp>
      <p:sp>
        <p:nvSpPr>
          <p:cNvPr id="5" name="CaixaDeTexto 4"/>
          <p:cNvSpPr txBox="1"/>
          <p:nvPr/>
        </p:nvSpPr>
        <p:spPr>
          <a:xfrm>
            <a:off x="1167412" y="5428385"/>
            <a:ext cx="9472013"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sz="1600" b="1" dirty="0"/>
              <a:t>Primeiro parâmetro:</a:t>
            </a:r>
            <a:r>
              <a:rPr lang="pt-BR" sz="1600" dirty="0"/>
              <a:t> O processo administrativo dever ser regulado em Lei por cada ente federado. Eventual decreto ou outro ato normativo que não esteja lastreado em lei e venha a ditar normas de processo administrativo, excede os poderes regulamentares, passível de declaração de </a:t>
            </a:r>
            <a:r>
              <a:rPr lang="pt-BR" sz="1600" dirty="0" smtClean="0"/>
              <a:t>inconstitucionalidade.</a:t>
            </a:r>
            <a:endParaRPr lang="pt-BR" sz="1600" dirty="0"/>
          </a:p>
        </p:txBody>
      </p:sp>
      <p:sp>
        <p:nvSpPr>
          <p:cNvPr id="7" name="CaixaDeTexto 6"/>
          <p:cNvSpPr txBox="1"/>
          <p:nvPr/>
        </p:nvSpPr>
        <p:spPr>
          <a:xfrm>
            <a:off x="-1" y="2010964"/>
            <a:ext cx="11975353" cy="270843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0" indent="0" algn="ctr">
              <a:buNone/>
            </a:pPr>
            <a:r>
              <a:rPr lang="pt-BR" sz="10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ADIN: Ação </a:t>
            </a:r>
            <a:r>
              <a:rPr lang="pt-BR" sz="1000" b="1" dirty="0">
                <a:effectLst>
                  <a:outerShdw blurRad="38100" dist="38100" dir="2700000" algn="tl">
                    <a:srgbClr val="000000">
                      <a:alpha val="43137"/>
                    </a:srgbClr>
                  </a:outerShdw>
                </a:effectLst>
                <a:latin typeface="Verdana" pitchFamily="34" charset="0"/>
                <a:ea typeface="Verdana" pitchFamily="34" charset="0"/>
                <a:cs typeface="Verdana" pitchFamily="34" charset="0"/>
              </a:rPr>
              <a:t>D</a:t>
            </a:r>
            <a:r>
              <a:rPr lang="pt-BR" sz="10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ireta de Inconstitucionalidade – usurpação de lei</a:t>
            </a:r>
          </a:p>
          <a:p>
            <a:pPr marL="0" indent="0" algn="ctr">
              <a:buNone/>
            </a:pPr>
            <a:endParaRPr lang="pt-BR" sz="1000" b="1" dirty="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fontAlgn="t"/>
            <a:r>
              <a:rPr lang="pt-BR" sz="1000" b="1" dirty="0"/>
              <a:t>TJDFT</a:t>
            </a:r>
            <a:r>
              <a:rPr lang="pt-BR" sz="1000" dirty="0"/>
              <a:t> - </a:t>
            </a:r>
            <a:r>
              <a:rPr lang="pt-BR" sz="1000" b="1" dirty="0" smtClean="0"/>
              <a:t>Acórdão 471638 </a:t>
            </a:r>
          </a:p>
          <a:p>
            <a:pPr fontAlgn="t"/>
            <a:r>
              <a:rPr lang="pt-BR" sz="1000" b="1" dirty="0" smtClean="0"/>
              <a:t>Órgão </a:t>
            </a:r>
            <a:r>
              <a:rPr lang="pt-BR" sz="1000" b="1" dirty="0"/>
              <a:t>Julgador: CONSELHO </a:t>
            </a:r>
            <a:r>
              <a:rPr lang="pt-BR" sz="1000" b="1" dirty="0" smtClean="0"/>
              <a:t>ESPECIAL / Relator</a:t>
            </a:r>
            <a:r>
              <a:rPr lang="pt-BR" sz="1000" b="1" dirty="0"/>
              <a:t>: NÍVIO GERALDO GONÇALVES</a:t>
            </a:r>
          </a:p>
          <a:p>
            <a:pPr fontAlgn="t"/>
            <a:r>
              <a:rPr lang="pt-BR" sz="1000" b="1" dirty="0"/>
              <a:t>Data de Julgamento: </a:t>
            </a:r>
            <a:r>
              <a:rPr lang="pt-BR" sz="1000" b="1" dirty="0" smtClean="0"/>
              <a:t>14/12/2010        Publicado </a:t>
            </a:r>
            <a:r>
              <a:rPr lang="pt-BR" sz="1000" b="1" dirty="0"/>
              <a:t>no DJE : 12/06/2012 . Pág.: 73</a:t>
            </a:r>
          </a:p>
          <a:p>
            <a:r>
              <a:rPr lang="pt-BR" sz="1000" b="1" dirty="0"/>
              <a:t> </a:t>
            </a:r>
          </a:p>
          <a:p>
            <a:r>
              <a:rPr lang="pt-BR" sz="1000" b="1" dirty="0"/>
              <a:t>AÇÃO DIRETA DE INCONSTITUCIONALIDADE. DECRETO DISTRITAL 31.093/2009. LICENCIAMENTO AMBIENTAL SIMPLIFICADO. EMPREENDIMENTOS DE PARCELAMENTO EM ÁREA URBANA. PRELIMINARES DE INADEQUAÇÃO DA VIA ELEITA. DECRETO AUTÔNOMO. POSSIBILIDADE DE CONTROLE CONCENTRADO. NATUREZA INFRACONSTITUCIONAL DO PARÂMETRO INDICADO. VIOLAÇÃO CONSTITUCIONAL APENAS INDIRETA. INADMISSIBILIDADE. </a:t>
            </a:r>
            <a:br>
              <a:rPr lang="pt-BR" sz="1000" b="1" dirty="0"/>
            </a:br>
            <a:r>
              <a:rPr lang="pt-BR" sz="1000" b="1" dirty="0"/>
              <a:t>I - O Decreto nº 31.093/2009, por disciplinar, em caráter autônomo, o licenciamento ambiental no âmbito do Distrito Federal, pode ser objeto de ação direta de inconstitucionalidade.</a:t>
            </a:r>
            <a:br>
              <a:rPr lang="pt-BR" sz="1000" b="1" dirty="0"/>
            </a:br>
            <a:r>
              <a:rPr lang="pt-BR" sz="1000" b="1" dirty="0"/>
              <a:t>II - É manifestamente inviável a alegação de inconstitucionalidade se a suposta ofensa à Lei Orgânica do Distrito Federal é apenas oblíqua e o Normativo diretamente violado ostenta caráter infraconstitucional. </a:t>
            </a:r>
            <a:br>
              <a:rPr lang="pt-BR" sz="1000" b="1" dirty="0"/>
            </a:br>
            <a:r>
              <a:rPr lang="pt-BR" sz="1000" b="1" dirty="0"/>
              <a:t>III - O art. 289, §§ 1º e 6º, da Lei Orgânica do Distrito Federal confere aos empreendimentos de parcelamento de solo urbano, especialmente aqueles com mais de sessenta hectares, o caráter de potencialidade de causar significativa degradação ambiental, sendo, pois, inconstitucional o ato normativo que fixa parâmetros distintos, estabelecendo que os empreendimentos de até cem hectares observarão o licenciamento ambiental simplificado, dispensando-se a realização de estudo de impacto ambiental ou até mesmo de avaliação de impacto ambiental. </a:t>
            </a:r>
            <a:br>
              <a:rPr lang="pt-BR" sz="1000" b="1" dirty="0"/>
            </a:br>
            <a:r>
              <a:rPr lang="pt-BR" sz="1000" b="1" dirty="0"/>
              <a:t>V - Ação julgada procedente para declarar a inconstitucionalidade do Decreto nº 31.093/2009, em sua integralidade, com efeitos erga omnes e eficácia </a:t>
            </a:r>
            <a:r>
              <a:rPr lang="pt-BR" sz="1000" b="1" dirty="0" err="1"/>
              <a:t>ex</a:t>
            </a:r>
            <a:r>
              <a:rPr lang="pt-BR" sz="1000" b="1" dirty="0"/>
              <a:t> </a:t>
            </a:r>
            <a:r>
              <a:rPr lang="pt-BR" sz="1000" b="1" dirty="0" err="1"/>
              <a:t>tunc</a:t>
            </a:r>
            <a:r>
              <a:rPr lang="pt-BR" sz="1000" b="1" dirty="0"/>
              <a:t>.</a:t>
            </a:r>
          </a:p>
          <a:p>
            <a:pPr marL="0" indent="0" algn="ctr">
              <a:buNone/>
            </a:pPr>
            <a:endParaRPr lang="pt-BR" sz="1000" dirty="0" smtClean="0"/>
          </a:p>
        </p:txBody>
      </p:sp>
      <p:sp>
        <p:nvSpPr>
          <p:cNvPr id="8" name="Seta para a direita 7"/>
          <p:cNvSpPr/>
          <p:nvPr/>
        </p:nvSpPr>
        <p:spPr>
          <a:xfrm rot="5400000">
            <a:off x="4924185" y="4120591"/>
            <a:ext cx="491778" cy="18518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033602829"/>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69400"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3</a:t>
            </a:r>
            <a:r>
              <a:rPr lang="pt-BR" sz="2400" b="1" i="1" u="sng" dirty="0" smtClean="0">
                <a:latin typeface="Verdana" panose="020B0604030504040204" pitchFamily="34" charset="0"/>
                <a:ea typeface="Verdana" panose="020B0604030504040204" pitchFamily="34" charset="0"/>
                <a:cs typeface="Verdana" panose="020B0604030504040204" pitchFamily="34" charset="0"/>
              </a:rPr>
              <a:t>. Devido Processo </a:t>
            </a:r>
            <a:r>
              <a:rPr lang="pt-BR" sz="2400" b="1" i="1" u="sng" dirty="0">
                <a:latin typeface="Verdana" panose="020B0604030504040204" pitchFamily="34" charset="0"/>
                <a:ea typeface="Verdana" panose="020B0604030504040204" pitchFamily="34" charset="0"/>
                <a:cs typeface="Verdana" panose="020B0604030504040204" pitchFamily="34" charset="0"/>
              </a:rPr>
              <a:t>A</a:t>
            </a:r>
            <a:r>
              <a:rPr lang="pt-BR" sz="2400" b="1" i="1" u="sng" dirty="0" smtClean="0">
                <a:latin typeface="Verdana" panose="020B0604030504040204" pitchFamily="34" charset="0"/>
                <a:ea typeface="Verdana" panose="020B0604030504040204" pitchFamily="34" charset="0"/>
                <a:cs typeface="Verdana" panose="020B0604030504040204" pitchFamily="34" charset="0"/>
              </a:rPr>
              <a:t>dministrativo</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7" name="CaixaDeTexto 6"/>
          <p:cNvSpPr txBox="1"/>
          <p:nvPr/>
        </p:nvSpPr>
        <p:spPr>
          <a:xfrm>
            <a:off x="0" y="574744"/>
            <a:ext cx="10511618" cy="3416320"/>
          </a:xfrm>
          <a:prstGeom prst="rect">
            <a:avLst/>
          </a:prstGeom>
          <a:solidFill>
            <a:schemeClr val="tx1">
              <a:lumMod val="10000"/>
              <a:lumOff val="90000"/>
            </a:schemeClr>
          </a:solidFill>
        </p:spPr>
        <p:txBody>
          <a:bodyPr wrap="square" rtlCol="0">
            <a:spAutoFit/>
          </a:bodyPr>
          <a:lstStyle/>
          <a:p>
            <a:pPr marL="0" indent="0" algn="ctr">
              <a:buNone/>
            </a:pPr>
            <a:r>
              <a:rPr lang="pt-BR" sz="12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Devido processo </a:t>
            </a:r>
            <a:r>
              <a:rPr lang="pt-BR" sz="1200" b="1" dirty="0">
                <a:effectLst>
                  <a:outerShdw blurRad="38100" dist="38100" dir="2700000" algn="tl">
                    <a:srgbClr val="000000">
                      <a:alpha val="43137"/>
                    </a:srgbClr>
                  </a:outerShdw>
                </a:effectLst>
                <a:latin typeface="Verdana" pitchFamily="34" charset="0"/>
                <a:ea typeface="Verdana" pitchFamily="34" charset="0"/>
                <a:cs typeface="Verdana" pitchFamily="34" charset="0"/>
              </a:rPr>
              <a:t>l</a:t>
            </a:r>
            <a:r>
              <a:rPr lang="pt-BR" sz="12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egal é Devido </a:t>
            </a:r>
            <a:r>
              <a:rPr lang="pt-BR" sz="1200" b="1" dirty="0">
                <a:effectLst>
                  <a:outerShdw blurRad="38100" dist="38100" dir="2700000" algn="tl">
                    <a:srgbClr val="000000">
                      <a:alpha val="43137"/>
                    </a:srgbClr>
                  </a:outerShdw>
                </a:effectLst>
                <a:latin typeface="Verdana" pitchFamily="34" charset="0"/>
                <a:ea typeface="Verdana" pitchFamily="34" charset="0"/>
                <a:cs typeface="Verdana" pitchFamily="34" charset="0"/>
              </a:rPr>
              <a:t>P</a:t>
            </a:r>
            <a:r>
              <a:rPr lang="pt-BR" sz="12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rocesso </a:t>
            </a:r>
            <a:r>
              <a:rPr lang="pt-BR" sz="1200" b="1" dirty="0">
                <a:effectLst>
                  <a:outerShdw blurRad="38100" dist="38100" dir="2700000" algn="tl">
                    <a:srgbClr val="000000">
                      <a:alpha val="43137"/>
                    </a:srgbClr>
                  </a:outerShdw>
                </a:effectLst>
                <a:latin typeface="Verdana" pitchFamily="34" charset="0"/>
                <a:ea typeface="Verdana" pitchFamily="34" charset="0"/>
                <a:cs typeface="Verdana" pitchFamily="34" charset="0"/>
              </a:rPr>
              <a:t>A</a:t>
            </a:r>
            <a:r>
              <a:rPr lang="pt-BR" sz="12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dministrativo</a:t>
            </a:r>
          </a:p>
          <a:p>
            <a:pPr marL="0" indent="0" algn="ctr">
              <a:buNone/>
            </a:pPr>
            <a:r>
              <a:rPr lang="es-ES" sz="1200" dirty="0"/>
              <a:t>(RE 158.543/RS, Rel. Min. Marco </a:t>
            </a:r>
            <a:r>
              <a:rPr lang="es-ES" sz="1200" dirty="0" err="1"/>
              <a:t>Aurélio</a:t>
            </a:r>
            <a:r>
              <a:rPr lang="es-ES" sz="1200" dirty="0"/>
              <a:t>, DJ de 6-10-95)</a:t>
            </a:r>
            <a:endParaRPr lang="pt-BR" sz="1200" b="1" dirty="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fontAlgn="t"/>
            <a:r>
              <a:rPr lang="pt-BR" sz="1200" dirty="0" smtClean="0"/>
              <a:t>Logo</a:t>
            </a:r>
            <a:r>
              <a:rPr lang="pt-BR" sz="1200" dirty="0"/>
              <a:t>, o </a:t>
            </a:r>
            <a:r>
              <a:rPr lang="pt-BR" sz="1200" dirty="0" smtClean="0"/>
              <a:t>desfazimento (do ato), </a:t>
            </a:r>
            <a:r>
              <a:rPr lang="pt-BR" sz="1200" dirty="0"/>
              <a:t>ainda que sob o ângulo da anulação, deveria ter ocorrido em cumprimento irrestrito ao que se entende como </a:t>
            </a:r>
            <a:r>
              <a:rPr lang="pt-BR" sz="1200" b="1" dirty="0"/>
              <a:t>devido processo legal </a:t>
            </a:r>
            <a:r>
              <a:rPr lang="pt-BR" sz="1200" dirty="0"/>
              <a:t>(lato sensu) a que o inciso LV do artigo 5º objetiva preservar. O que não transparece razoável é entender-se que o segundo ato praticado, por também contar com a presunção de legitimidade, estaria a revelar como impróprio o contraditório, dispensada, assim, a participação, no processo administrativo, dos </a:t>
            </a:r>
            <a:r>
              <a:rPr lang="pt-BR" sz="1200" dirty="0" smtClean="0"/>
              <a:t>interessados.</a:t>
            </a:r>
          </a:p>
          <a:p>
            <a:pPr fontAlgn="t"/>
            <a:endParaRPr lang="pt-BR" sz="1200" dirty="0"/>
          </a:p>
          <a:p>
            <a:pPr fontAlgn="t"/>
            <a:r>
              <a:rPr lang="pt-BR" sz="1200" dirty="0" smtClean="0"/>
              <a:t>O </a:t>
            </a:r>
            <a:r>
              <a:rPr lang="pt-BR" sz="1200" dirty="0"/>
              <a:t>contraditório e a ampla defesa assegurados constitucionalmente não estão restritos apenas àqueles processos de natureza administrativa que se mostrem próprios ao campo disciplinar. </a:t>
            </a:r>
            <a:endParaRPr lang="pt-BR" sz="1200" dirty="0" smtClean="0"/>
          </a:p>
          <a:p>
            <a:pPr fontAlgn="t"/>
            <a:endParaRPr lang="pt-BR" sz="1200" dirty="0"/>
          </a:p>
          <a:p>
            <a:pPr fontAlgn="t"/>
            <a:r>
              <a:rPr lang="pt-BR" sz="1200" dirty="0" smtClean="0"/>
              <a:t>O </a:t>
            </a:r>
            <a:r>
              <a:rPr lang="pt-BR" sz="1200" dirty="0"/>
              <a:t>dispositivo constitucional não contempla a especificidade assentada pela Corte de origem. Conforme fiz ver anteriormente o prejuízo saltou aos olhos quando a Corte de origem, após tomar como dispensável o contraditório na fase administrativa, assentou que os Recorrentes não lograram fazer de plano, no mandado de segurança, a prova necessária à conclusão sobre a existência de direito líquido e certo. </a:t>
            </a:r>
            <a:endParaRPr lang="pt-BR" sz="1200" dirty="0" smtClean="0"/>
          </a:p>
          <a:p>
            <a:pPr fontAlgn="t"/>
            <a:endParaRPr lang="pt-BR" sz="1200" dirty="0"/>
          </a:p>
          <a:p>
            <a:pPr fontAlgn="t"/>
            <a:r>
              <a:rPr lang="pt-BR" sz="1200" dirty="0" smtClean="0"/>
              <a:t>Por </a:t>
            </a:r>
            <a:r>
              <a:rPr lang="pt-BR" sz="1200" dirty="0"/>
              <a:t>tais razões, conheço o recurso interposto pela transgressão ao inciso LV do artigo 5º da Constituição Federal e o provejo para, reformando o acórdão proferido, fulminar o ato administrativo praticado, ficando ressalvada ao Estado a renovação do procedimento com observância ao mandamento constitucional. Este provimento implica, portanto, a concessão parcial da segurança. É o meu voto. (RE 158.543/RS, Rel. Min. Marco Aurélio, DJ de 6-10-95)</a:t>
            </a:r>
            <a:endParaRPr lang="pt-BR" sz="1200" dirty="0" smtClean="0"/>
          </a:p>
        </p:txBody>
      </p:sp>
      <p:sp>
        <p:nvSpPr>
          <p:cNvPr id="8" name="CaixaDeTexto 7"/>
          <p:cNvSpPr txBox="1"/>
          <p:nvPr/>
        </p:nvSpPr>
        <p:spPr>
          <a:xfrm>
            <a:off x="84383" y="4041872"/>
            <a:ext cx="10427236" cy="2554545"/>
          </a:xfrm>
          <a:prstGeom prst="rect">
            <a:avLst/>
          </a:prstGeom>
          <a:solidFill>
            <a:schemeClr val="tx1">
              <a:lumMod val="10000"/>
              <a:lumOff val="90000"/>
            </a:schemeClr>
          </a:solidFill>
        </p:spPr>
        <p:txBody>
          <a:bodyPr wrap="square" rtlCol="0">
            <a:spAutoFit/>
          </a:bodyPr>
          <a:lstStyle/>
          <a:p>
            <a:pPr marL="0" indent="0" algn="ctr">
              <a:buNone/>
            </a:pPr>
            <a:r>
              <a:rPr lang="pt-BR" sz="16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Devido processo </a:t>
            </a:r>
            <a:r>
              <a:rPr lang="pt-BR" sz="1600" b="1" dirty="0">
                <a:effectLst>
                  <a:outerShdw blurRad="38100" dist="38100" dir="2700000" algn="tl">
                    <a:srgbClr val="000000">
                      <a:alpha val="43137"/>
                    </a:srgbClr>
                  </a:outerShdw>
                </a:effectLst>
                <a:latin typeface="Verdana" pitchFamily="34" charset="0"/>
                <a:ea typeface="Verdana" pitchFamily="34" charset="0"/>
                <a:cs typeface="Verdana" pitchFamily="34" charset="0"/>
              </a:rPr>
              <a:t>l</a:t>
            </a:r>
            <a:r>
              <a:rPr lang="pt-BR" sz="16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egal é Devido </a:t>
            </a:r>
            <a:r>
              <a:rPr lang="pt-BR" sz="1600" b="1" dirty="0">
                <a:effectLst>
                  <a:outerShdw blurRad="38100" dist="38100" dir="2700000" algn="tl">
                    <a:srgbClr val="000000">
                      <a:alpha val="43137"/>
                    </a:srgbClr>
                  </a:outerShdw>
                </a:effectLst>
                <a:latin typeface="Verdana" pitchFamily="34" charset="0"/>
                <a:ea typeface="Verdana" pitchFamily="34" charset="0"/>
                <a:cs typeface="Verdana" pitchFamily="34" charset="0"/>
              </a:rPr>
              <a:t>P</a:t>
            </a:r>
            <a:r>
              <a:rPr lang="pt-BR" sz="16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rocesso Administrativo</a:t>
            </a:r>
          </a:p>
          <a:p>
            <a:pPr marL="0" indent="0" algn="ctr">
              <a:buNone/>
            </a:pPr>
            <a:endParaRPr lang="pt-BR" sz="16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marL="0" indent="0" algn="ctr">
              <a:buNone/>
            </a:pPr>
            <a:r>
              <a:rPr lang="pt-BR" sz="1600" dirty="0"/>
              <a:t>(</a:t>
            </a:r>
            <a:r>
              <a:rPr lang="pt-BR" sz="1600" dirty="0" err="1"/>
              <a:t>REsp</a:t>
            </a:r>
            <a:r>
              <a:rPr lang="pt-BR" sz="1600" dirty="0"/>
              <a:t> 765501 / SC, Rel. Ministro ARNALDO ESTEVES LIMA, QUINTA TURMA, DJ 05.11.2007 p. 347) PROCESSUAL CIVIL. ADMINISTRATIVO. SERVIDOR PÚBLICO. PENSÃO. REDUÇÃO. DEVIDO PROCESSO LEGAL. NECESSIDADE. RECURSO ESPECIAL CONHECIDO E IMPROVIDO. 1. Consoante inteligência da Súmula 473/STF, a Administração, com fundamento no seu poder de autotutela, pode anular seus próprios atos, desde que ilegais. Ocorre que, quando tais atos produzem efeitos na esfera de interesses individuais, mostra-se necessária a prévia instauração de processo administrativo, garantindo-se a ampla defesa e o contraditório, nos termos dos </a:t>
            </a:r>
            <a:r>
              <a:rPr lang="pt-BR" sz="1600" dirty="0" err="1"/>
              <a:t>arts</a:t>
            </a:r>
            <a:r>
              <a:rPr lang="pt-BR" sz="1600" dirty="0"/>
              <a:t>. 5º, LV, da Constituição Federal e 2º da Lei 9.784/99. 2. Recurso especial conhecido e improvido. (</a:t>
            </a:r>
            <a:r>
              <a:rPr lang="pt-BR" sz="1600" dirty="0" err="1"/>
              <a:t>REsp</a:t>
            </a:r>
            <a:r>
              <a:rPr lang="pt-BR" sz="1600" dirty="0"/>
              <a:t> 731256 / RJ, Rel. Ministro ARNALDO ESTEVES LIMA, QUINTA TURMA, DJ 05.11.2007 p. 346)5</a:t>
            </a:r>
            <a:endParaRPr lang="pt-BR" sz="1600" dirty="0" smtClean="0"/>
          </a:p>
        </p:txBody>
      </p:sp>
      <p:sp>
        <p:nvSpPr>
          <p:cNvPr id="9" name="CaixaDeTexto 8"/>
          <p:cNvSpPr txBox="1"/>
          <p:nvPr/>
        </p:nvSpPr>
        <p:spPr>
          <a:xfrm>
            <a:off x="10511619" y="687107"/>
            <a:ext cx="1609725" cy="523220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b="1" dirty="0" smtClean="0"/>
              <a:t>Segundo</a:t>
            </a:r>
          </a:p>
          <a:p>
            <a:r>
              <a:rPr lang="pt-BR" b="1" dirty="0" smtClean="0"/>
              <a:t>parâmetro</a:t>
            </a:r>
            <a:r>
              <a:rPr lang="pt-BR" b="1" dirty="0"/>
              <a:t>:</a:t>
            </a:r>
            <a:r>
              <a:rPr lang="pt-BR" dirty="0"/>
              <a:t> </a:t>
            </a:r>
            <a:r>
              <a:rPr lang="pt-BR" sz="1700" dirty="0"/>
              <a:t>O processo administrativo </a:t>
            </a:r>
            <a:r>
              <a:rPr lang="pt-BR" sz="1700" dirty="0" smtClean="0"/>
              <a:t>é impresci</a:t>
            </a:r>
            <a:r>
              <a:rPr lang="pt-BR" sz="1700" dirty="0"/>
              <a:t>n</a:t>
            </a:r>
            <a:r>
              <a:rPr lang="pt-BR" sz="1700" dirty="0" smtClean="0"/>
              <a:t>dível para anulação de ato </a:t>
            </a:r>
            <a:r>
              <a:rPr lang="pt-BR" sz="1700" dirty="0" err="1" smtClean="0"/>
              <a:t>admini</a:t>
            </a:r>
            <a:r>
              <a:rPr lang="pt-BR" sz="1700" u="sng" dirty="0" err="1" smtClean="0"/>
              <a:t>s</a:t>
            </a:r>
            <a:endParaRPr lang="pt-BR" sz="1700" u="sng" dirty="0" smtClean="0"/>
          </a:p>
          <a:p>
            <a:r>
              <a:rPr lang="pt-BR" sz="1700" dirty="0" err="1" smtClean="0"/>
              <a:t>trativo</a:t>
            </a:r>
            <a:r>
              <a:rPr lang="pt-BR" sz="1700" dirty="0" smtClean="0"/>
              <a:t>, pois se deve cumprir o </a:t>
            </a:r>
            <a:r>
              <a:rPr lang="pt-BR" dirty="0" smtClean="0"/>
              <a:t>DEVIDO PROCESSO ADMINISTRATIVO PARA ALTERAR SITUAÇÕES JURÍDICAS CONSOLIDADAS</a:t>
            </a:r>
            <a:endParaRPr lang="pt-BR" dirty="0"/>
          </a:p>
        </p:txBody>
      </p:sp>
      <p:sp>
        <p:nvSpPr>
          <p:cNvPr id="10" name="Seta para a direita 9"/>
          <p:cNvSpPr/>
          <p:nvPr/>
        </p:nvSpPr>
        <p:spPr>
          <a:xfrm>
            <a:off x="10115332" y="3539548"/>
            <a:ext cx="396287" cy="10046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343766432"/>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84894"/>
            <a:ext cx="9169400"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4</a:t>
            </a:r>
            <a:r>
              <a:rPr lang="pt-BR" sz="2400" b="1" i="1" u="sng" dirty="0" smtClean="0">
                <a:latin typeface="Verdana" panose="020B0604030504040204" pitchFamily="34" charset="0"/>
                <a:ea typeface="Verdana" panose="020B0604030504040204" pitchFamily="34" charset="0"/>
                <a:cs typeface="Verdana" panose="020B0604030504040204" pitchFamily="34" charset="0"/>
              </a:rPr>
              <a:t>. </a:t>
            </a:r>
            <a:r>
              <a:rPr lang="pt-BR" sz="2400" b="1" u="sng" dirty="0">
                <a:latin typeface="Verdana" panose="020B0604030504040204" pitchFamily="34" charset="0"/>
                <a:ea typeface="Verdana" panose="020B0604030504040204" pitchFamily="34" charset="0"/>
                <a:cs typeface="Verdana" panose="020B0604030504040204" pitchFamily="34" charset="0"/>
              </a:rPr>
              <a:t>Ampla Defesa e Contraditório Substanciais</a:t>
            </a:r>
          </a:p>
        </p:txBody>
      </p:sp>
      <p:sp>
        <p:nvSpPr>
          <p:cNvPr id="7" name="CaixaDeTexto 6"/>
          <p:cNvSpPr txBox="1"/>
          <p:nvPr/>
        </p:nvSpPr>
        <p:spPr>
          <a:xfrm>
            <a:off x="127000" y="659887"/>
            <a:ext cx="11874500" cy="2462213"/>
          </a:xfrm>
          <a:prstGeom prst="rect">
            <a:avLst/>
          </a:prstGeom>
          <a:solidFill>
            <a:schemeClr val="tx1">
              <a:lumMod val="10000"/>
              <a:lumOff val="90000"/>
            </a:schemeClr>
          </a:solidFill>
        </p:spPr>
        <p:txBody>
          <a:bodyPr wrap="square" rtlCol="0">
            <a:spAutoFit/>
          </a:bodyPr>
          <a:lstStyle/>
          <a:p>
            <a:pPr marL="0" indent="0" algn="ctr">
              <a:buNone/>
            </a:pPr>
            <a:r>
              <a:rPr lang="pt-BR" sz="16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Cerceamento de Defesa: não garantia da ampla defesa substancial</a:t>
            </a:r>
          </a:p>
          <a:p>
            <a:pPr marL="0" indent="0" algn="ctr">
              <a:buNone/>
            </a:pPr>
            <a:endParaRPr lang="pt-BR" sz="16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r>
              <a:rPr lang="pt-BR" sz="1000" b="1" u="sng" dirty="0">
                <a:hlinkClick r:id="rId2"/>
              </a:rPr>
              <a:t>TJ-SP - Apelação APL 310748920108260562 SP 0031074-89.2010.8.26.0562 (TJ-SP)</a:t>
            </a:r>
            <a:endParaRPr lang="pt-BR" sz="1000" b="1" dirty="0"/>
          </a:p>
          <a:p>
            <a:r>
              <a:rPr lang="pt-BR" sz="1000" b="1" dirty="0"/>
              <a:t>Data de publicação: 31/08/2011</a:t>
            </a:r>
          </a:p>
          <a:p>
            <a:r>
              <a:rPr lang="pt-BR" sz="1000" b="1" dirty="0"/>
              <a:t>Ementa: </a:t>
            </a:r>
            <a:r>
              <a:rPr lang="pt-BR" sz="1000" dirty="0"/>
              <a:t>MANDADO DE SEGURANÇA ICMS INEXIGÊNCIA DE RECOLHIMENTO DO TRIBUTO IMPORTAÇÃO DE EQUIPAMENTO CONTRATO DE ARRENDAMENTO MERCANTIL INTERNACIONAL ALEGADA ILEGITIMIDADE PASSIVA DA AUTORIDADE COATORA RECOLHIMENTO DO TRIBUTO QUE DEVERIA SE DAR POR OCASIÃO DO DESEMBARAÇO ADUANEIRO DA MERCADORIA IMPORTADA DESACOLHIMENTO APLICÁVEL, ?IN CASU?, A TEORIA DA ENCAMPAÇÃO, EIS QUE A AUTORIDADE COATORA INDICADA NA INICIAL FOI QUEM ADENTROU NO MÉRITO DO PRESENTE ?MANDAMUS? QUANDO PRESTOU AS INFORMAÇÕES NECESSÁRIAS PRECEDENTES NO SUPERIOR TRIBUNAL DE JUSTIÇA ILEGITIMIDADE PASSIVA AFASTADA.MANDADO DE SEGURANÇA ICMS INEXIGÊNCIA DE RECOLHIMENTO DO TRIBUTO IMPORTAÇÃO DE EQUIPAMENTO CONTRATO DE ARRENDAMENTO MERCANTIL INTERNACIONAL </a:t>
            </a:r>
            <a:r>
              <a:rPr lang="pt-BR" sz="1000" b="1" dirty="0"/>
              <a:t>CERCEAMENTO</a:t>
            </a:r>
            <a:r>
              <a:rPr lang="pt-BR" sz="1000" dirty="0"/>
              <a:t>DE </a:t>
            </a:r>
            <a:r>
              <a:rPr lang="pt-BR" sz="1000" b="1" dirty="0"/>
              <a:t>DEFESA</a:t>
            </a:r>
            <a:r>
              <a:rPr lang="pt-BR" sz="1000" dirty="0"/>
              <a:t> EM </a:t>
            </a:r>
            <a:r>
              <a:rPr lang="pt-BR" sz="1000" b="1" dirty="0"/>
              <a:t>PROCESSO</a:t>
            </a:r>
            <a:r>
              <a:rPr lang="pt-BR" sz="1000" dirty="0"/>
              <a:t> </a:t>
            </a:r>
            <a:r>
              <a:rPr lang="pt-BR" sz="1000" b="1" dirty="0"/>
              <a:t>ADMINISTRATIVO</a:t>
            </a:r>
            <a:r>
              <a:rPr lang="pt-BR" sz="1000" dirty="0"/>
              <a:t> </a:t>
            </a:r>
            <a:r>
              <a:rPr lang="pt-BR" sz="1000" b="1" dirty="0"/>
              <a:t>CONFIGURADO</a:t>
            </a:r>
            <a:r>
              <a:rPr lang="pt-BR" sz="1000" dirty="0"/>
              <a:t>. DECISÃO MANTIDA. A autonomia </a:t>
            </a:r>
            <a:r>
              <a:rPr lang="pt-BR" sz="1000" b="1" dirty="0"/>
              <a:t>administrativa</a:t>
            </a:r>
            <a:r>
              <a:rPr lang="pt-BR" sz="1000" dirty="0"/>
              <a:t> decorrente de sua discricionariedade inerente ao Poder de Polícia </a:t>
            </a:r>
            <a:r>
              <a:rPr lang="pt-BR" sz="1000" b="1" dirty="0"/>
              <a:t>Administrativa</a:t>
            </a:r>
            <a:r>
              <a:rPr lang="pt-BR" sz="1000" dirty="0"/>
              <a:t> não pode se converter em arbitrariedade; ainda que se saiba que o recurso apresentado pelo particular não terá grandes chances de vitória em vista da tese esposada, o administrador deve permitir que se faça a </a:t>
            </a:r>
            <a:r>
              <a:rPr lang="pt-BR" sz="1000" b="1" dirty="0"/>
              <a:t>defesa</a:t>
            </a:r>
            <a:r>
              <a:rPr lang="pt-BR" sz="1000" dirty="0"/>
              <a:t>, analisando-a de forma que a parte interessada saiba que a mesma foi ao menos lida, e rejeitando-a, se o caso, de maneira fundamentada. A farsa do recebimento do recurso e imediata desconsideração, sem qualquer alegação concreta ou fundamentação pertinente, equivale à impossibilidade de </a:t>
            </a:r>
            <a:r>
              <a:rPr lang="pt-BR" sz="1000" b="1" dirty="0"/>
              <a:t>defesa</a:t>
            </a:r>
            <a:r>
              <a:rPr lang="pt-BR" sz="1000" dirty="0" smtClean="0"/>
              <a:t>. RECURSOS </a:t>
            </a:r>
            <a:r>
              <a:rPr lang="pt-BR" sz="1000" dirty="0"/>
              <a:t>AOS QUAIS SE NEGA PROVIMENTO. SENTENÇA MANTIDA</a:t>
            </a:r>
            <a:r>
              <a:rPr lang="pt-BR" sz="1200" dirty="0"/>
              <a:t>.</a:t>
            </a:r>
          </a:p>
        </p:txBody>
      </p:sp>
      <p:sp>
        <p:nvSpPr>
          <p:cNvPr id="5" name="CaixaDeTexto 4"/>
          <p:cNvSpPr txBox="1"/>
          <p:nvPr/>
        </p:nvSpPr>
        <p:spPr>
          <a:xfrm>
            <a:off x="304800" y="6133726"/>
            <a:ext cx="10858499" cy="70788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sz="2000" b="1" dirty="0" smtClean="0"/>
              <a:t>Terceiro parâmetro</a:t>
            </a:r>
            <a:r>
              <a:rPr lang="pt-BR" sz="2000" b="1" dirty="0"/>
              <a:t>:</a:t>
            </a:r>
            <a:r>
              <a:rPr lang="pt-BR" sz="2000" dirty="0"/>
              <a:t> O processo administrativo </a:t>
            </a:r>
            <a:r>
              <a:rPr lang="pt-BR" sz="2000" dirty="0" smtClean="0"/>
              <a:t>deve assegurar a ampla defesa e contraditório substancial, sob pena de ser nulo por cerceamento de defesa</a:t>
            </a:r>
            <a:endParaRPr lang="pt-BR" sz="2000" dirty="0"/>
          </a:p>
        </p:txBody>
      </p:sp>
      <p:sp>
        <p:nvSpPr>
          <p:cNvPr id="6" name="Seta para a direita 5"/>
          <p:cNvSpPr/>
          <p:nvPr/>
        </p:nvSpPr>
        <p:spPr>
          <a:xfrm rot="5400000">
            <a:off x="5577613" y="5726988"/>
            <a:ext cx="312871" cy="4264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CaixaDeTexto 7"/>
          <p:cNvSpPr txBox="1"/>
          <p:nvPr/>
        </p:nvSpPr>
        <p:spPr>
          <a:xfrm>
            <a:off x="127000" y="3302182"/>
            <a:ext cx="11717092" cy="2585323"/>
          </a:xfrm>
          <a:prstGeom prst="rect">
            <a:avLst/>
          </a:prstGeom>
          <a:solidFill>
            <a:schemeClr val="tx1">
              <a:lumMod val="10000"/>
              <a:lumOff val="90000"/>
            </a:schemeClr>
          </a:solidFill>
        </p:spPr>
        <p:txBody>
          <a:bodyPr wrap="square" rtlCol="0">
            <a:spAutoFit/>
          </a:bodyPr>
          <a:lstStyle/>
          <a:p>
            <a:pPr marL="0" indent="0" algn="ctr">
              <a:buNone/>
            </a:pPr>
            <a:r>
              <a:rPr lang="pt-BR" sz="10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Cerceamento de Defesa: não garantia da ampla defesa e contraditório substancial</a:t>
            </a:r>
          </a:p>
          <a:p>
            <a:pPr marL="0" indent="0" algn="ctr">
              <a:buNone/>
            </a:pPr>
            <a:endParaRPr lang="pt-BR" sz="10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r>
              <a:rPr lang="pt-BR" sz="1000" b="1" u="sng" dirty="0">
                <a:hlinkClick r:id="rId3"/>
              </a:rPr>
              <a:t>STJ - EMBARGOS DE DECLARAÇÃO NO MANDADO DE SEGURANÇA </a:t>
            </a:r>
            <a:r>
              <a:rPr lang="pt-BR" sz="1000" b="1" u="sng" dirty="0" err="1">
                <a:hlinkClick r:id="rId3"/>
              </a:rPr>
              <a:t>EDcl</a:t>
            </a:r>
            <a:r>
              <a:rPr lang="pt-BR" sz="1000" b="1" u="sng" dirty="0">
                <a:hlinkClick r:id="rId3"/>
              </a:rPr>
              <a:t> no MS 13247 DF 2007/0295920-8 (STJ)</a:t>
            </a:r>
            <a:endParaRPr lang="pt-BR" sz="1000" b="1" dirty="0"/>
          </a:p>
          <a:p>
            <a:r>
              <a:rPr lang="pt-BR" sz="1000" b="1" dirty="0"/>
              <a:t>Data de publicação: 02/06/2011</a:t>
            </a:r>
          </a:p>
          <a:p>
            <a:r>
              <a:rPr lang="pt-BR" sz="1000" b="1" dirty="0"/>
              <a:t>Ementa: </a:t>
            </a:r>
            <a:r>
              <a:rPr lang="pt-BR" sz="1000" dirty="0"/>
              <a:t>EMBARGOS DE DECLARAÇÃO. MANDADO DE SEGURANÇA. SERVIDOR PÚBLICO.</a:t>
            </a:r>
            <a:r>
              <a:rPr lang="pt-BR" sz="1000" b="1" dirty="0"/>
              <a:t>PROCESSO</a:t>
            </a:r>
            <a:r>
              <a:rPr lang="pt-BR" sz="1000" dirty="0"/>
              <a:t> </a:t>
            </a:r>
            <a:r>
              <a:rPr lang="pt-BR" sz="1000" b="1" dirty="0"/>
              <a:t>ADMINISTRATIVO</a:t>
            </a:r>
            <a:r>
              <a:rPr lang="pt-BR" sz="1000" dirty="0"/>
              <a:t> DISCIPLINAR. </a:t>
            </a:r>
            <a:r>
              <a:rPr lang="pt-BR" sz="1000" u="sng" dirty="0"/>
              <a:t>PRODUÇÃO DE PROVA </a:t>
            </a:r>
            <a:r>
              <a:rPr lang="pt-BR" sz="1000" u="sng" dirty="0" smtClean="0"/>
              <a:t>ORAL REQUERIDA </a:t>
            </a:r>
            <a:r>
              <a:rPr lang="pt-BR" sz="1000" u="sng" dirty="0"/>
              <a:t>PELOS INVESTIGADOS.</a:t>
            </a:r>
            <a:r>
              <a:rPr lang="pt-BR" sz="1000" dirty="0"/>
              <a:t> RECUSA PELA COMISSÃO PROCESSANTE.FUNDAMENTAÇÃO INSUFICIENTE. </a:t>
            </a:r>
            <a:r>
              <a:rPr lang="pt-BR" sz="1000" b="1" dirty="0"/>
              <a:t>CERCEAMENTO</a:t>
            </a:r>
            <a:r>
              <a:rPr lang="pt-BR" sz="1000" dirty="0"/>
              <a:t> DE </a:t>
            </a:r>
            <a:r>
              <a:rPr lang="pt-BR" sz="1000" b="1" dirty="0" smtClean="0"/>
              <a:t>DEFESA CONFIGURADO</a:t>
            </a:r>
            <a:r>
              <a:rPr lang="pt-BR" sz="1000" dirty="0"/>
              <a:t>. 1. Reconhecida a nulidade dos atos de demissão dos impetrantes, </a:t>
            </a:r>
            <a:r>
              <a:rPr lang="pt-BR" sz="1000" dirty="0" smtClean="0"/>
              <a:t>e determinada </a:t>
            </a:r>
            <a:r>
              <a:rPr lang="pt-BR" sz="1000" dirty="0"/>
              <a:t>sua reintegração, cumpre a eles assegurar todos </a:t>
            </a:r>
            <a:r>
              <a:rPr lang="pt-BR" sz="1000" dirty="0" smtClean="0"/>
              <a:t>os direitos </a:t>
            </a:r>
            <a:r>
              <a:rPr lang="pt-BR" sz="1000" dirty="0"/>
              <a:t>do cargo, inclusive financeiros, desde a data </a:t>
            </a:r>
            <a:r>
              <a:rPr lang="pt-BR" sz="1000" dirty="0" smtClean="0"/>
              <a:t>da impetração</a:t>
            </a:r>
            <a:r>
              <a:rPr lang="pt-BR" sz="1000" dirty="0"/>
              <a:t>, conforme requerido nos presentes </a:t>
            </a:r>
            <a:r>
              <a:rPr lang="pt-BR" sz="1000" dirty="0" err="1"/>
              <a:t>aclaratórios</a:t>
            </a:r>
            <a:r>
              <a:rPr lang="pt-BR" sz="1000" dirty="0"/>
              <a:t>, </a:t>
            </a:r>
            <a:r>
              <a:rPr lang="pt-BR" sz="1000" dirty="0" smtClean="0"/>
              <a:t>como efeito </a:t>
            </a:r>
            <a:r>
              <a:rPr lang="pt-BR" sz="1000" dirty="0"/>
              <a:t>lógico do reconhecimento da ilegalidade ocorrida no </a:t>
            </a:r>
            <a:r>
              <a:rPr lang="pt-BR" sz="1000" dirty="0" smtClean="0"/>
              <a:t>processo administrativo </a:t>
            </a:r>
            <a:r>
              <a:rPr lang="pt-BR" sz="1000" dirty="0"/>
              <a:t>disciplinar. Precedentes. 2. Embargos declaratórios acolhidos</a:t>
            </a:r>
            <a:r>
              <a:rPr lang="pt-BR" sz="1000" dirty="0" smtClean="0"/>
              <a:t>.</a:t>
            </a:r>
          </a:p>
          <a:p>
            <a:endParaRPr lang="pt-BR" sz="1000" dirty="0" smtClean="0"/>
          </a:p>
          <a:p>
            <a:r>
              <a:rPr lang="pt-BR" sz="1000" b="1" u="sng" dirty="0">
                <a:hlinkClick r:id="rId4"/>
              </a:rPr>
              <a:t>TJ-DF - </a:t>
            </a:r>
            <a:r>
              <a:rPr lang="pt-BR" sz="1000" b="1" u="sng" dirty="0" err="1">
                <a:hlinkClick r:id="rId4"/>
              </a:rPr>
              <a:t>Apelacao</a:t>
            </a:r>
            <a:r>
              <a:rPr lang="pt-BR" sz="1000" b="1" u="sng" dirty="0">
                <a:hlinkClick r:id="rId4"/>
              </a:rPr>
              <a:t> </a:t>
            </a:r>
            <a:r>
              <a:rPr lang="pt-BR" sz="1000" b="1" u="sng" dirty="0" err="1">
                <a:hlinkClick r:id="rId4"/>
              </a:rPr>
              <a:t>Civel</a:t>
            </a:r>
            <a:r>
              <a:rPr lang="pt-BR" sz="1000" b="1" u="sng" dirty="0">
                <a:hlinkClick r:id="rId4"/>
              </a:rPr>
              <a:t> APC 20120111742619 DF 0009206-95.2012.8.07.0018 (TJ-DF)</a:t>
            </a:r>
            <a:endParaRPr lang="pt-BR" sz="1000" b="1" dirty="0"/>
          </a:p>
          <a:p>
            <a:r>
              <a:rPr lang="pt-BR" sz="1000" b="1" dirty="0"/>
              <a:t>Data de publicação: 09/03/2015</a:t>
            </a:r>
          </a:p>
          <a:p>
            <a:r>
              <a:rPr lang="pt-BR" sz="1000" b="1" dirty="0"/>
              <a:t>Ementa: </a:t>
            </a:r>
            <a:r>
              <a:rPr lang="pt-BR" sz="1000" dirty="0"/>
              <a:t>CIVIL. PROCESSUAL CIVIL. AÇÃO DE ANULAÇÃO DE ATO </a:t>
            </a:r>
            <a:r>
              <a:rPr lang="pt-BR" sz="1000" b="1" dirty="0"/>
              <a:t>ADMINISTRATIVO</a:t>
            </a:r>
            <a:r>
              <a:rPr lang="pt-BR" sz="1000" dirty="0"/>
              <a:t>. DEVIDO </a:t>
            </a:r>
            <a:r>
              <a:rPr lang="pt-BR" sz="1000" b="1" dirty="0"/>
              <a:t>PROCESSO</a:t>
            </a:r>
            <a:r>
              <a:rPr lang="pt-BR" sz="1000" dirty="0"/>
              <a:t> LEGAL. PROVA TESTEMUNHAL. </a:t>
            </a:r>
            <a:r>
              <a:rPr lang="pt-BR" sz="1000" b="1" dirty="0"/>
              <a:t>CERCEAMENTO</a:t>
            </a:r>
            <a:r>
              <a:rPr lang="pt-BR" sz="1000" dirty="0"/>
              <a:t> DE </a:t>
            </a:r>
            <a:r>
              <a:rPr lang="pt-BR" sz="1000" b="1" dirty="0"/>
              <a:t>DEFESA</a:t>
            </a:r>
            <a:r>
              <a:rPr lang="pt-BR" sz="1000" dirty="0"/>
              <a:t>. </a:t>
            </a:r>
            <a:r>
              <a:rPr lang="pt-BR" sz="1000" b="1" dirty="0"/>
              <a:t>CONFIGURADO</a:t>
            </a:r>
            <a:r>
              <a:rPr lang="pt-BR" sz="1000" dirty="0"/>
              <a:t>. RECURSO CONHECIDO. SENTENÇA CASSADA. 1. O devido </a:t>
            </a:r>
            <a:r>
              <a:rPr lang="pt-BR" sz="1000" b="1" dirty="0"/>
              <a:t>processo</a:t>
            </a:r>
            <a:r>
              <a:rPr lang="pt-BR" sz="1000" dirty="0"/>
              <a:t> legal em sentido formal é, basicamente, o direito a ser processado e a processar de acordo com normas previamente estabelecidas para tanto, normas estas cujo </a:t>
            </a:r>
            <a:r>
              <a:rPr lang="pt-BR" sz="1000" b="1" dirty="0"/>
              <a:t>processo</a:t>
            </a:r>
            <a:r>
              <a:rPr lang="pt-BR" sz="1000" dirty="0"/>
              <a:t> de produção também deve respeitar aquele princípio. 2. Verifico que o feito não foi saneado, não foram fixados os pontos controvertidos da demanda, tampouco houve a justificativa para a desnecessidade da oitiva da testemunha arrolada pelo apelante, </a:t>
            </a:r>
            <a:r>
              <a:rPr lang="pt-BR" sz="1000" b="1" dirty="0"/>
              <a:t>configurando</a:t>
            </a:r>
            <a:r>
              <a:rPr lang="pt-BR" sz="1000" dirty="0"/>
              <a:t> o </a:t>
            </a:r>
            <a:r>
              <a:rPr lang="pt-BR" sz="1000" b="1" dirty="0"/>
              <a:t>cerceamento</a:t>
            </a:r>
            <a:r>
              <a:rPr lang="pt-BR" sz="1000" dirty="0"/>
              <a:t> de </a:t>
            </a:r>
            <a:r>
              <a:rPr lang="pt-BR" sz="1000" b="1" dirty="0"/>
              <a:t>defesa</a:t>
            </a:r>
            <a:r>
              <a:rPr lang="pt-BR" sz="1000" dirty="0"/>
              <a:t>. 3. Recurso de apelação conhecido. Sentença cassada.</a:t>
            </a:r>
          </a:p>
          <a:p>
            <a:endParaRPr lang="pt-BR" sz="1200" dirty="0"/>
          </a:p>
        </p:txBody>
      </p:sp>
    </p:spTree>
    <p:extLst>
      <p:ext uri="{BB962C8B-B14F-4D97-AF65-F5344CB8AC3E}">
        <p14:creationId xmlns:p14="http://schemas.microsoft.com/office/powerpoint/2010/main" val="2870548767"/>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65527" y="0"/>
            <a:ext cx="11915475"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solidFill>
                  <a:prstClr val="white"/>
                </a:solidFill>
                <a:latin typeface="Verdana" panose="020B0604030504040204" pitchFamily="34" charset="0"/>
                <a:ea typeface="Verdana" panose="020B0604030504040204" pitchFamily="34" charset="0"/>
                <a:cs typeface="Verdana" panose="020B0604030504040204" pitchFamily="34" charset="0"/>
              </a:rPr>
              <a:t>5</a:t>
            </a:r>
            <a:r>
              <a:rPr lang="pt-BR" sz="2400" b="1" i="1" u="sng" dirty="0" smtClean="0">
                <a:solidFill>
                  <a:prstClr val="white"/>
                </a:solidFill>
                <a:latin typeface="Verdana" panose="020B0604030504040204" pitchFamily="34" charset="0"/>
                <a:ea typeface="Verdana" panose="020B0604030504040204" pitchFamily="34" charset="0"/>
                <a:cs typeface="Verdana" panose="020B0604030504040204" pitchFamily="34" charset="0"/>
              </a:rPr>
              <a:t>. Contraditório e </a:t>
            </a:r>
            <a:r>
              <a:rPr lang="pt-BR" sz="2400" b="1" i="1" u="sng" dirty="0">
                <a:solidFill>
                  <a:prstClr val="white"/>
                </a:solidFill>
                <a:latin typeface="Verdana" panose="020B0604030504040204" pitchFamily="34" charset="0"/>
                <a:ea typeface="Verdana" panose="020B0604030504040204" pitchFamily="34" charset="0"/>
                <a:cs typeface="Verdana" panose="020B0604030504040204" pitchFamily="34" charset="0"/>
              </a:rPr>
              <a:t>A</a:t>
            </a:r>
            <a:r>
              <a:rPr lang="pt-BR" sz="2400" b="1" i="1" u="sng" dirty="0" smtClean="0">
                <a:solidFill>
                  <a:prstClr val="white"/>
                </a:solidFill>
                <a:latin typeface="Verdana" panose="020B0604030504040204" pitchFamily="34" charset="0"/>
                <a:ea typeface="Verdana" panose="020B0604030504040204" pitchFamily="34" charset="0"/>
                <a:cs typeface="Verdana" panose="020B0604030504040204" pitchFamily="34" charset="0"/>
              </a:rPr>
              <a:t>mpla </a:t>
            </a:r>
            <a:r>
              <a:rPr lang="pt-BR" sz="2400" b="1" i="1" u="sng" dirty="0">
                <a:solidFill>
                  <a:prstClr val="white"/>
                </a:solidFill>
                <a:latin typeface="Verdana" panose="020B0604030504040204" pitchFamily="34" charset="0"/>
                <a:ea typeface="Verdana" panose="020B0604030504040204" pitchFamily="34" charset="0"/>
                <a:cs typeface="Verdana" panose="020B0604030504040204" pitchFamily="34" charset="0"/>
              </a:rPr>
              <a:t>D</a:t>
            </a:r>
            <a:r>
              <a:rPr lang="pt-BR" sz="2400" b="1" i="1" u="sng" dirty="0" smtClean="0">
                <a:solidFill>
                  <a:prstClr val="white"/>
                </a:solidFill>
                <a:latin typeface="Verdana" panose="020B0604030504040204" pitchFamily="34" charset="0"/>
                <a:ea typeface="Verdana" panose="020B0604030504040204" pitchFamily="34" charset="0"/>
                <a:cs typeface="Verdana" panose="020B0604030504040204" pitchFamily="34" charset="0"/>
              </a:rPr>
              <a:t>efesa na </a:t>
            </a:r>
            <a:r>
              <a:rPr lang="pt-BR" sz="2400" b="1" i="1" u="sng" dirty="0">
                <a:solidFill>
                  <a:prstClr val="white"/>
                </a:solidFill>
                <a:latin typeface="Verdana" panose="020B0604030504040204" pitchFamily="34" charset="0"/>
                <a:ea typeface="Verdana" panose="020B0604030504040204" pitchFamily="34" charset="0"/>
                <a:cs typeface="Verdana" panose="020B0604030504040204" pitchFamily="34" charset="0"/>
              </a:rPr>
              <a:t>P</a:t>
            </a:r>
            <a:r>
              <a:rPr lang="pt-BR" sz="2400" b="1" i="1" u="sng" dirty="0" smtClean="0">
                <a:solidFill>
                  <a:prstClr val="white"/>
                </a:solidFill>
                <a:latin typeface="Verdana" panose="020B0604030504040204" pitchFamily="34" charset="0"/>
                <a:ea typeface="Verdana" panose="020B0604030504040204" pitchFamily="34" charset="0"/>
                <a:cs typeface="Verdana" panose="020B0604030504040204" pitchFamily="34" charset="0"/>
              </a:rPr>
              <a:t>rova </a:t>
            </a:r>
            <a:r>
              <a:rPr lang="pt-BR" sz="2400" b="1" i="1" u="sng" dirty="0">
                <a:solidFill>
                  <a:prstClr val="white"/>
                </a:solidFill>
                <a:latin typeface="Verdana" panose="020B0604030504040204" pitchFamily="34" charset="0"/>
                <a:ea typeface="Verdana" panose="020B0604030504040204" pitchFamily="34" charset="0"/>
                <a:cs typeface="Verdana" panose="020B0604030504040204" pitchFamily="34" charset="0"/>
              </a:rPr>
              <a:t>E</a:t>
            </a:r>
            <a:r>
              <a:rPr lang="pt-BR" sz="2400" b="1" i="1" u="sng" dirty="0" smtClean="0">
                <a:solidFill>
                  <a:prstClr val="white"/>
                </a:solidFill>
                <a:latin typeface="Verdana" panose="020B0604030504040204" pitchFamily="34" charset="0"/>
                <a:ea typeface="Verdana" panose="020B0604030504040204" pitchFamily="34" charset="0"/>
                <a:cs typeface="Verdana" panose="020B0604030504040204" pitchFamily="34" charset="0"/>
              </a:rPr>
              <a:t>mprestada</a:t>
            </a:r>
            <a:endParaRPr lang="pt-BR" sz="2400" b="1" i="1" u="sng" dirty="0">
              <a:solidFill>
                <a:prstClr val="white"/>
              </a:solidFill>
              <a:latin typeface="Verdana" pitchFamily="34" charset="0"/>
              <a:ea typeface="Verdana" pitchFamily="34" charset="0"/>
              <a:cs typeface="Verdana" pitchFamily="34" charset="0"/>
            </a:endParaRPr>
          </a:p>
        </p:txBody>
      </p:sp>
      <p:sp>
        <p:nvSpPr>
          <p:cNvPr id="8" name="CaixaDeTexto 7"/>
          <p:cNvSpPr txBox="1"/>
          <p:nvPr/>
        </p:nvSpPr>
        <p:spPr>
          <a:xfrm>
            <a:off x="481880" y="639465"/>
            <a:ext cx="11205713" cy="5693866"/>
          </a:xfrm>
          <a:prstGeom prst="rect">
            <a:avLst/>
          </a:prstGeom>
          <a:solidFill>
            <a:schemeClr val="bg1"/>
          </a:solidFill>
        </p:spPr>
        <p:txBody>
          <a:bodyPr wrap="square" rtlCol="0">
            <a:spAutoFit/>
          </a:bodyPr>
          <a:lstStyle/>
          <a:p>
            <a:pPr marL="342900" indent="-342900" algn="just">
              <a:buFont typeface="Wingdings" pitchFamily="2" charset="2"/>
              <a:buChar char="q"/>
            </a:pPr>
            <a:r>
              <a:rPr lang="pt-BR" sz="2400" dirty="0" smtClean="0">
                <a:solidFill>
                  <a:srgbClr val="2D2E2D"/>
                </a:solidFill>
                <a:latin typeface="Verdana" pitchFamily="34" charset="0"/>
                <a:ea typeface="Verdana" pitchFamily="34" charset="0"/>
                <a:cs typeface="Verdana" pitchFamily="34" charset="0"/>
              </a:rPr>
              <a:t>Admissibilidade </a:t>
            </a:r>
            <a:r>
              <a:rPr lang="pt-BR" sz="2400" dirty="0">
                <a:solidFill>
                  <a:srgbClr val="2D2E2D"/>
                </a:solidFill>
                <a:latin typeface="Verdana" pitchFamily="34" charset="0"/>
                <a:ea typeface="Verdana" pitchFamily="34" charset="0"/>
                <a:cs typeface="Verdana" pitchFamily="34" charset="0"/>
              </a:rPr>
              <a:t>de prova </a:t>
            </a:r>
            <a:r>
              <a:rPr lang="pt-BR" sz="2400" dirty="0" smtClean="0">
                <a:solidFill>
                  <a:srgbClr val="2D2E2D"/>
                </a:solidFill>
                <a:latin typeface="Verdana" pitchFamily="34" charset="0"/>
                <a:ea typeface="Verdana" pitchFamily="34" charset="0"/>
                <a:cs typeface="Verdana" pitchFamily="34" charset="0"/>
              </a:rPr>
              <a:t>emprestada advinda de outro processo </a:t>
            </a:r>
            <a:endParaRPr lang="pt-BR" sz="2400" dirty="0">
              <a:solidFill>
                <a:srgbClr val="2D2E2D"/>
              </a:solidFill>
            </a:endParaRPr>
          </a:p>
          <a:p>
            <a:pPr lvl="2" algn="just"/>
            <a:endParaRPr lang="pt-BR" sz="2000" u="sng" dirty="0" smtClean="0"/>
          </a:p>
          <a:p>
            <a:pPr lvl="2" algn="just"/>
            <a:endParaRPr lang="pt-BR" sz="2000" u="sng" dirty="0"/>
          </a:p>
          <a:p>
            <a:pPr lvl="2" algn="just"/>
            <a:endParaRPr lang="pt-BR" sz="2000" u="sng" dirty="0" smtClean="0"/>
          </a:p>
          <a:p>
            <a:pPr lvl="2" algn="just"/>
            <a:endParaRPr lang="pt-BR" sz="2000" u="sng" dirty="0"/>
          </a:p>
          <a:p>
            <a:pPr lvl="2" algn="just"/>
            <a:endParaRPr lang="pt-BR" sz="2000" u="sng" dirty="0" smtClean="0"/>
          </a:p>
          <a:p>
            <a:pPr lvl="2" algn="just"/>
            <a:endParaRPr lang="pt-BR" sz="2000" u="sng" dirty="0"/>
          </a:p>
          <a:p>
            <a:pPr lvl="2" algn="just"/>
            <a:endParaRPr lang="pt-BR" sz="2000" u="sng" dirty="0" smtClean="0"/>
          </a:p>
          <a:p>
            <a:pPr lvl="2" algn="just"/>
            <a:endParaRPr lang="pt-BR" sz="2000" u="sng" dirty="0"/>
          </a:p>
          <a:p>
            <a:pPr lvl="2" algn="just"/>
            <a:endParaRPr lang="pt-BR" sz="2000" u="sng" dirty="0" smtClean="0"/>
          </a:p>
          <a:p>
            <a:pPr lvl="2" algn="just"/>
            <a:endParaRPr lang="pt-BR" sz="2000" u="sng" dirty="0"/>
          </a:p>
          <a:p>
            <a:pPr lvl="2" algn="just"/>
            <a:endParaRPr lang="pt-BR" sz="2000" u="sng" dirty="0" smtClean="0"/>
          </a:p>
          <a:p>
            <a:pPr algn="just"/>
            <a:endParaRPr lang="pt-BR" sz="2400" dirty="0" smtClean="0">
              <a:solidFill>
                <a:srgbClr val="2D2E2D"/>
              </a:solidFill>
            </a:endParaRPr>
          </a:p>
          <a:p>
            <a:pPr algn="just"/>
            <a:endParaRPr lang="pt-BR" sz="2400" dirty="0" smtClean="0">
              <a:latin typeface="Verdana" pitchFamily="34" charset="0"/>
              <a:ea typeface="Verdana" pitchFamily="34" charset="0"/>
              <a:cs typeface="Verdana" pitchFamily="34" charset="0"/>
            </a:endParaRPr>
          </a:p>
          <a:p>
            <a:pPr algn="just"/>
            <a:endParaRPr lang="pt-BR" sz="2400" b="1" dirty="0" smtClean="0">
              <a:solidFill>
                <a:srgbClr val="2D2E2D"/>
              </a:solidFill>
              <a:latin typeface="Verdana" pitchFamily="34" charset="0"/>
              <a:ea typeface="Verdana" pitchFamily="34" charset="0"/>
              <a:cs typeface="Verdana" pitchFamily="34" charset="0"/>
            </a:endParaRPr>
          </a:p>
          <a:p>
            <a:pPr algn="just"/>
            <a:r>
              <a:rPr lang="pt-BR" sz="2400" b="1" dirty="0" smtClean="0">
                <a:solidFill>
                  <a:srgbClr val="2D2E2D"/>
                </a:solidFill>
                <a:latin typeface="Verdana" pitchFamily="34" charset="0"/>
                <a:ea typeface="Verdana" pitchFamily="34" charset="0"/>
                <a:cs typeface="Verdana" pitchFamily="34" charset="0"/>
              </a:rPr>
              <a:t>OBS: No entanto a prova emprestada deve passar pelo crivo dos princípios </a:t>
            </a:r>
            <a:r>
              <a:rPr lang="pt-BR" sz="2400" b="1" dirty="0">
                <a:solidFill>
                  <a:srgbClr val="2D2E2D"/>
                </a:solidFill>
                <a:latin typeface="Verdana" pitchFamily="34" charset="0"/>
                <a:ea typeface="Verdana" pitchFamily="34" charset="0"/>
                <a:cs typeface="Verdana" pitchFamily="34" charset="0"/>
              </a:rPr>
              <a:t>do contraditório e da ampla defesa </a:t>
            </a:r>
            <a:endParaRPr lang="pt-BR" sz="2400" dirty="0" smtClean="0">
              <a:solidFill>
                <a:srgbClr val="2D2E2D"/>
              </a:solidFill>
              <a:latin typeface="Verdana" pitchFamily="34" charset="0"/>
              <a:ea typeface="Verdana" pitchFamily="34" charset="0"/>
              <a:cs typeface="Verdana" pitchFamily="34" charset="0"/>
            </a:endParaRPr>
          </a:p>
        </p:txBody>
      </p:sp>
      <p:sp>
        <p:nvSpPr>
          <p:cNvPr id="2" name="Rectangle 1"/>
          <p:cNvSpPr/>
          <p:nvPr/>
        </p:nvSpPr>
        <p:spPr>
          <a:xfrm>
            <a:off x="557518" y="1021976"/>
            <a:ext cx="11314314" cy="413826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fontAlgn="t"/>
            <a:r>
              <a:rPr lang="pt-BR" sz="1850" dirty="0">
                <a:solidFill>
                  <a:schemeClr val="tx1"/>
                </a:solidFill>
                <a:latin typeface="Verdana" pitchFamily="34" charset="0"/>
                <a:ea typeface="Verdana" pitchFamily="34" charset="0"/>
                <a:cs typeface="Verdana" pitchFamily="34" charset="0"/>
              </a:rPr>
              <a:t>EMENTA: PROVA EMPRESTADA. Penal. Interceptação telefônica. Escuta ambiental. Autorização judicial e produção para fim de investigação criminal. Suspeita de delitos cometidos por autoridades e agentes públicos. Dados obtidos em inquérito policial. Uso em procedimento administrativo disciplinar, contra outros servidores, cujos eventuais ilícitos administrativos teriam despontado à colheira dessa prova. Admissibilidade. Resposta afirmativa a questão de ordem. Inteligência do art. 5º, inc. XII, da CF, e do art. 1º da Lei federal nº 9.296/96. Precedente. Voto vencido. Dados obtidos em interceptação de comunicações telefônicas e em escutas ambientais, judicialmente autorizadas para produção de prova em investigação criminal ou em instrução processual penal, podem ser usados em procedimento administrativo disciplinar, contra a mesma ou as mesmas pessoas em relação às quais foram colhidos, ou contra outros servidores cujos supostos ilícitos teriam despontado à colheita dessa prova </a:t>
            </a:r>
            <a:r>
              <a:rPr lang="pt-BR" sz="1850" dirty="0" smtClean="0">
                <a:solidFill>
                  <a:schemeClr val="tx1"/>
                </a:solidFill>
                <a:latin typeface="Verdana" pitchFamily="34" charset="0"/>
                <a:ea typeface="Verdana" pitchFamily="34" charset="0"/>
                <a:cs typeface="Verdana" pitchFamily="34" charset="0"/>
              </a:rPr>
              <a:t>.</a:t>
            </a:r>
            <a:r>
              <a:rPr lang="pt-BR" sz="2000" dirty="0">
                <a:latin typeface="Verdana" pitchFamily="34" charset="0"/>
                <a:ea typeface="Verdana" pitchFamily="34" charset="0"/>
                <a:cs typeface="Verdana" pitchFamily="34" charset="0"/>
              </a:rPr>
              <a:t> </a:t>
            </a:r>
            <a:r>
              <a:rPr lang="pt-BR" sz="2000" dirty="0">
                <a:solidFill>
                  <a:schemeClr val="tx2"/>
                </a:solidFill>
                <a:latin typeface="Verdana" pitchFamily="34" charset="0"/>
                <a:ea typeface="Verdana" pitchFamily="34" charset="0"/>
                <a:cs typeface="Verdana" pitchFamily="34" charset="0"/>
              </a:rPr>
              <a:t>(Questão de Ordem no </a:t>
            </a:r>
            <a:r>
              <a:rPr lang="pt-BR" sz="2000" dirty="0" err="1">
                <a:solidFill>
                  <a:schemeClr val="tx2"/>
                </a:solidFill>
                <a:latin typeface="Verdana" pitchFamily="34" charset="0"/>
                <a:ea typeface="Verdana" pitchFamily="34" charset="0"/>
                <a:cs typeface="Verdana" pitchFamily="34" charset="0"/>
              </a:rPr>
              <a:t>Inq</a:t>
            </a:r>
            <a:r>
              <a:rPr lang="pt-BR" sz="2000" dirty="0">
                <a:solidFill>
                  <a:schemeClr val="tx2"/>
                </a:solidFill>
                <a:latin typeface="Verdana" pitchFamily="34" charset="0"/>
                <a:ea typeface="Verdana" pitchFamily="34" charset="0"/>
                <a:cs typeface="Verdana" pitchFamily="34" charset="0"/>
              </a:rPr>
              <a:t>. 2424, Rel. Ministro </a:t>
            </a:r>
            <a:r>
              <a:rPr lang="pt-BR" sz="2000" dirty="0" err="1">
                <a:solidFill>
                  <a:schemeClr val="tx2"/>
                </a:solidFill>
                <a:latin typeface="Verdana" pitchFamily="34" charset="0"/>
                <a:ea typeface="Verdana" pitchFamily="34" charset="0"/>
                <a:cs typeface="Verdana" pitchFamily="34" charset="0"/>
              </a:rPr>
              <a:t>Peluso</a:t>
            </a:r>
            <a:r>
              <a:rPr lang="pt-BR" sz="2000" dirty="0">
                <a:solidFill>
                  <a:schemeClr val="tx2"/>
                </a:solidFill>
                <a:latin typeface="Verdana" pitchFamily="34" charset="0"/>
                <a:ea typeface="Verdana" pitchFamily="34" charset="0"/>
                <a:cs typeface="Verdana" pitchFamily="34" charset="0"/>
              </a:rPr>
              <a:t>)</a:t>
            </a:r>
            <a:r>
              <a:rPr lang="pt-BR" sz="2000" b="1" dirty="0">
                <a:solidFill>
                  <a:schemeClr val="tx2"/>
                </a:solidFill>
                <a:latin typeface="Verdana" pitchFamily="34" charset="0"/>
                <a:ea typeface="Verdana" pitchFamily="34" charset="0"/>
                <a:cs typeface="Verdana" pitchFamily="34" charset="0"/>
              </a:rPr>
              <a:t> </a:t>
            </a:r>
          </a:p>
          <a:p>
            <a:pPr algn="just" fontAlgn="t"/>
            <a:endParaRPr lang="pt-BR" sz="185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774801525"/>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65527" y="0"/>
            <a:ext cx="11915475"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solidFill>
                  <a:prstClr val="white"/>
                </a:solidFill>
                <a:latin typeface="Verdana" panose="020B0604030504040204" pitchFamily="34" charset="0"/>
                <a:ea typeface="Verdana" panose="020B0604030504040204" pitchFamily="34" charset="0"/>
                <a:cs typeface="Verdana" panose="020B0604030504040204" pitchFamily="34" charset="0"/>
              </a:rPr>
              <a:t>5</a:t>
            </a:r>
            <a:r>
              <a:rPr lang="pt-BR" sz="2400" b="1" i="1" u="sng" dirty="0" smtClean="0">
                <a:solidFill>
                  <a:prstClr val="white"/>
                </a:solidFill>
                <a:latin typeface="Verdana" panose="020B0604030504040204" pitchFamily="34" charset="0"/>
                <a:ea typeface="Verdana" panose="020B0604030504040204" pitchFamily="34" charset="0"/>
                <a:cs typeface="Verdana" panose="020B0604030504040204" pitchFamily="34" charset="0"/>
              </a:rPr>
              <a:t>. Contraditório e </a:t>
            </a:r>
            <a:r>
              <a:rPr lang="pt-BR" sz="2400" b="1" i="1" u="sng" dirty="0">
                <a:solidFill>
                  <a:prstClr val="white"/>
                </a:solidFill>
                <a:latin typeface="Verdana" panose="020B0604030504040204" pitchFamily="34" charset="0"/>
                <a:ea typeface="Verdana" panose="020B0604030504040204" pitchFamily="34" charset="0"/>
                <a:cs typeface="Verdana" panose="020B0604030504040204" pitchFamily="34" charset="0"/>
              </a:rPr>
              <a:t>A</a:t>
            </a:r>
            <a:r>
              <a:rPr lang="pt-BR" sz="2400" b="1" i="1" u="sng" dirty="0" smtClean="0">
                <a:solidFill>
                  <a:prstClr val="white"/>
                </a:solidFill>
                <a:latin typeface="Verdana" panose="020B0604030504040204" pitchFamily="34" charset="0"/>
                <a:ea typeface="Verdana" panose="020B0604030504040204" pitchFamily="34" charset="0"/>
                <a:cs typeface="Verdana" panose="020B0604030504040204" pitchFamily="34" charset="0"/>
              </a:rPr>
              <a:t>mpla </a:t>
            </a:r>
            <a:r>
              <a:rPr lang="pt-BR" sz="2400" b="1" i="1" u="sng" dirty="0">
                <a:solidFill>
                  <a:prstClr val="white"/>
                </a:solidFill>
                <a:latin typeface="Verdana" panose="020B0604030504040204" pitchFamily="34" charset="0"/>
                <a:ea typeface="Verdana" panose="020B0604030504040204" pitchFamily="34" charset="0"/>
                <a:cs typeface="Verdana" panose="020B0604030504040204" pitchFamily="34" charset="0"/>
              </a:rPr>
              <a:t>D</a:t>
            </a:r>
            <a:r>
              <a:rPr lang="pt-BR" sz="2400" b="1" i="1" u="sng" dirty="0" smtClean="0">
                <a:solidFill>
                  <a:prstClr val="white"/>
                </a:solidFill>
                <a:latin typeface="Verdana" panose="020B0604030504040204" pitchFamily="34" charset="0"/>
                <a:ea typeface="Verdana" panose="020B0604030504040204" pitchFamily="34" charset="0"/>
                <a:cs typeface="Verdana" panose="020B0604030504040204" pitchFamily="34" charset="0"/>
              </a:rPr>
              <a:t>efesa na Prova Emprestada</a:t>
            </a:r>
            <a:endParaRPr lang="pt-BR" sz="2400" b="1" i="1" u="sng" dirty="0">
              <a:solidFill>
                <a:prstClr val="white"/>
              </a:solidFill>
              <a:latin typeface="Verdana" pitchFamily="34" charset="0"/>
              <a:ea typeface="Verdana" pitchFamily="34" charset="0"/>
              <a:cs typeface="Verdana" pitchFamily="34" charset="0"/>
            </a:endParaRPr>
          </a:p>
        </p:txBody>
      </p:sp>
      <p:sp>
        <p:nvSpPr>
          <p:cNvPr id="8" name="CaixaDeTexto 7"/>
          <p:cNvSpPr txBox="1"/>
          <p:nvPr/>
        </p:nvSpPr>
        <p:spPr>
          <a:xfrm>
            <a:off x="151466" y="656523"/>
            <a:ext cx="9023269" cy="6278642"/>
          </a:xfrm>
          <a:prstGeom prst="rect">
            <a:avLst/>
          </a:prstGeom>
          <a:solidFill>
            <a:schemeClr val="accent4">
              <a:lumMod val="60000"/>
              <a:lumOff val="40000"/>
            </a:schemeClr>
          </a:solidFill>
        </p:spPr>
        <p:txBody>
          <a:bodyPr wrap="square" rtlCol="0">
            <a:spAutoFit/>
          </a:bodyPr>
          <a:lstStyle/>
          <a:p>
            <a:pPr algn="just"/>
            <a:r>
              <a:rPr lang="pt-BR" sz="1400" dirty="0" smtClean="0"/>
              <a:t>STJ – </a:t>
            </a:r>
            <a:r>
              <a:rPr lang="pt-BR" sz="1400" dirty="0"/>
              <a:t>RMS 33628 PE 2011/0014650-8</a:t>
            </a:r>
          </a:p>
          <a:p>
            <a:r>
              <a:rPr lang="pt-BR" sz="1400" b="1" dirty="0" err="1" smtClean="0"/>
              <a:t>Orgão</a:t>
            </a:r>
            <a:r>
              <a:rPr lang="pt-BR" sz="1400" b="1" dirty="0" smtClean="0"/>
              <a:t> Julgador </a:t>
            </a:r>
            <a:r>
              <a:rPr lang="pt-BR" sz="1400" dirty="0" smtClean="0"/>
              <a:t>T2 </a:t>
            </a:r>
            <a:r>
              <a:rPr lang="pt-BR" sz="1400" dirty="0"/>
              <a:t>- SEGUNDA </a:t>
            </a:r>
            <a:r>
              <a:rPr lang="pt-BR" sz="1400" dirty="0" smtClean="0"/>
              <a:t>TURMA   </a:t>
            </a:r>
            <a:r>
              <a:rPr lang="pt-BR" sz="1400" b="1" dirty="0" smtClean="0"/>
              <a:t>Publicação </a:t>
            </a:r>
            <a:r>
              <a:rPr lang="pt-BR" sz="1400" dirty="0" err="1" smtClean="0"/>
              <a:t>DJe</a:t>
            </a:r>
            <a:r>
              <a:rPr lang="pt-BR" sz="1400" dirty="0" smtClean="0"/>
              <a:t> 12/04/2013 </a:t>
            </a:r>
            <a:r>
              <a:rPr lang="pt-BR" sz="1400" b="1" dirty="0" smtClean="0"/>
              <a:t>Relator </a:t>
            </a:r>
            <a:r>
              <a:rPr lang="pt-BR" sz="1400" dirty="0" smtClean="0"/>
              <a:t>Ministro </a:t>
            </a:r>
            <a:r>
              <a:rPr lang="pt-BR" sz="1400" dirty="0"/>
              <a:t>HUMBERTO MARTINS</a:t>
            </a:r>
          </a:p>
          <a:p>
            <a:pPr algn="just"/>
            <a:endParaRPr lang="pt-BR" sz="1400" dirty="0"/>
          </a:p>
          <a:p>
            <a:pPr algn="just"/>
            <a:r>
              <a:rPr lang="pt-BR" sz="1400" dirty="0" smtClean="0"/>
              <a:t>RECURSO </a:t>
            </a:r>
            <a:r>
              <a:rPr lang="pt-BR" sz="1400" dirty="0"/>
              <a:t>EM MANDADO DE SEGURANÇA Nº 33.628 - PE (2011/0014650-8) RELATOR : MINISTRO HUMBERTO MARTINS RECORRENTE : ISRAEL ALMEIDA DA SILVA FILHO E OUTRO ADVOGADO : ADERBAL MENDONÇA JÚNIOR E OUTRO(S) RECORRIDO : ESTADO DE PERNAMBUCO PROCURADOR : MARCOS JOSÉ SANTOS MEIRA E OUTRO(S) EMENTA ADMINISTRATIVO. PROCESSUAL CIVIL. POLICIAL CIVIL ESTADUAL. DELITO ADMINISTRATIVO TAMBÉM APURADO COMO CRIME DE CONCUSSÃO. ALEGAÇÕES DE NULIDADE DO PROCESSO DISCIPLINAR. PROVAS EMPRESTADAS. CABIMENTO. EXCESSO DE PRAZO. AUSÊNCIA DE DEMONSTRAÇÃO DE DANOS. PENALIDADE DE DEMISSÃO. INCIDÊNCIA DA NORMA APLICÁVEL COM RELAÇÃO AOS FATOS APURADOS. INEXISTÊNCIA DE VIOLAÇÃO DA PROPORCIONALIDADE E DA RAZOABILIDADE. AUSÊNCIA DE DIREITO LÍQUIDO E CERTO.</a:t>
            </a:r>
            <a:endParaRPr lang="pt-BR" sz="1400" dirty="0" smtClean="0">
              <a:solidFill>
                <a:srgbClr val="2D2E2D"/>
              </a:solidFill>
            </a:endParaRPr>
          </a:p>
          <a:p>
            <a:pPr algn="just"/>
            <a:endParaRPr lang="pt-BR" sz="1400" dirty="0" smtClean="0">
              <a:latin typeface="Verdana" pitchFamily="34" charset="0"/>
              <a:ea typeface="Verdana" pitchFamily="34" charset="0"/>
              <a:cs typeface="Verdana" pitchFamily="34" charset="0"/>
            </a:endParaRPr>
          </a:p>
          <a:p>
            <a:pPr algn="just"/>
            <a:r>
              <a:rPr lang="pt-BR" sz="1400" dirty="0"/>
              <a:t>3. Há sintonia entre as partes do processo penal e os fatos </a:t>
            </a:r>
            <a:r>
              <a:rPr lang="pt-BR" sz="1400" dirty="0" err="1"/>
              <a:t>quederam</a:t>
            </a:r>
            <a:r>
              <a:rPr lang="pt-BR" sz="1400" dirty="0"/>
              <a:t> origem aos dois processos, assim como existem outras </a:t>
            </a:r>
            <a:r>
              <a:rPr lang="pt-BR" sz="1400" dirty="0" err="1"/>
              <a:t>provasnos</a:t>
            </a:r>
            <a:r>
              <a:rPr lang="pt-BR" sz="1400" dirty="0"/>
              <a:t> autos do PAD a corroborar as provas emprestadas. As </a:t>
            </a:r>
            <a:r>
              <a:rPr lang="pt-BR" sz="1400" dirty="0" err="1"/>
              <a:t>referidasprovas</a:t>
            </a:r>
            <a:r>
              <a:rPr lang="pt-BR" sz="1400" dirty="0"/>
              <a:t> foram transladadas por meio da devida autorização do </a:t>
            </a:r>
            <a:r>
              <a:rPr lang="pt-BR" sz="1400" dirty="0" err="1"/>
              <a:t>juízocriminal</a:t>
            </a:r>
            <a:r>
              <a:rPr lang="pt-BR" sz="1400" dirty="0"/>
              <a:t> e submetidas ao contraditório, tendo havido direito </a:t>
            </a:r>
            <a:r>
              <a:rPr lang="pt-BR" sz="1400" dirty="0" err="1"/>
              <a:t>dedefesa</a:t>
            </a:r>
            <a:r>
              <a:rPr lang="pt-BR" sz="1400" dirty="0"/>
              <a:t>. A Primeira Seção do STJ tem aceitado o empréstimo de </a:t>
            </a:r>
            <a:r>
              <a:rPr lang="pt-BR" sz="1400" dirty="0" err="1"/>
              <a:t>provas,desde</a:t>
            </a:r>
            <a:r>
              <a:rPr lang="pt-BR" sz="1400" dirty="0"/>
              <a:t> que haja atenção ao devido processo legal e ao </a:t>
            </a:r>
            <a:r>
              <a:rPr lang="pt-BR" sz="1400" dirty="0" err="1"/>
              <a:t>contraditório.Precedentes</a:t>
            </a:r>
            <a:r>
              <a:rPr lang="pt-BR" sz="1400" dirty="0"/>
              <a:t>: MS 17.472/DF, Rel. Min. Arnaldo Esteves Lima, </a:t>
            </a:r>
            <a:r>
              <a:rPr lang="pt-BR" sz="1400" dirty="0" err="1"/>
              <a:t>PrimeiraSeção</a:t>
            </a:r>
            <a:r>
              <a:rPr lang="pt-BR" sz="1400" dirty="0"/>
              <a:t>, </a:t>
            </a:r>
            <a:r>
              <a:rPr lang="pt-BR" sz="1400" dirty="0" err="1"/>
              <a:t>DJe</a:t>
            </a:r>
            <a:r>
              <a:rPr lang="pt-BR" sz="1400" dirty="0"/>
              <a:t> 22.6.2012; MS 15.787/DF, Rel. Min. Benedito </a:t>
            </a:r>
            <a:r>
              <a:rPr lang="pt-BR" sz="1400" dirty="0" err="1"/>
              <a:t>Gonçalves,Primeira</a:t>
            </a:r>
            <a:r>
              <a:rPr lang="pt-BR" sz="1400" dirty="0"/>
              <a:t> Seção, </a:t>
            </a:r>
            <a:r>
              <a:rPr lang="pt-BR" sz="1400" dirty="0" err="1"/>
              <a:t>DJe</a:t>
            </a:r>
            <a:r>
              <a:rPr lang="pt-BR" sz="1400" dirty="0"/>
              <a:t> 6.8.2012; e MS 16.122/DF, Rel. Min. </a:t>
            </a:r>
            <a:r>
              <a:rPr lang="pt-BR" sz="1400" dirty="0" err="1"/>
              <a:t>CastroMeira</a:t>
            </a:r>
            <a:r>
              <a:rPr lang="pt-BR" sz="1400" dirty="0"/>
              <a:t>, Primeira Seção, </a:t>
            </a:r>
            <a:r>
              <a:rPr lang="pt-BR" sz="1400" dirty="0" err="1"/>
              <a:t>DJe</a:t>
            </a:r>
            <a:r>
              <a:rPr lang="pt-BR" sz="1400" dirty="0"/>
              <a:t> 24.5.2011</a:t>
            </a:r>
            <a:r>
              <a:rPr lang="pt-BR" sz="1400" dirty="0" smtClean="0"/>
              <a:t>.</a:t>
            </a:r>
          </a:p>
          <a:p>
            <a:pPr algn="just"/>
            <a:endParaRPr lang="pt-BR" sz="1400" dirty="0">
              <a:latin typeface="Verdana" pitchFamily="34" charset="0"/>
              <a:ea typeface="Verdana" pitchFamily="34" charset="0"/>
              <a:cs typeface="Verdana" pitchFamily="34" charset="0"/>
            </a:endParaRPr>
          </a:p>
          <a:p>
            <a:pPr algn="just"/>
            <a:r>
              <a:rPr lang="pt-BR" sz="2000" b="1" dirty="0" smtClean="0">
                <a:latin typeface="+mn-lt"/>
              </a:rPr>
              <a:t>STJ/Súmula </a:t>
            </a:r>
            <a:r>
              <a:rPr lang="pt-BR" sz="2000" b="1" dirty="0">
                <a:latin typeface="+mn-lt"/>
              </a:rPr>
              <a:t>591: É permitida a “prova emprestada” no processo administrativo disciplinar, desde que devidamente autorizada pelo juízo competente e respeitados o contraditório e a ampla defesa</a:t>
            </a:r>
            <a:r>
              <a:rPr lang="pt-BR" sz="2000" b="1" dirty="0" smtClean="0">
                <a:latin typeface="+mn-lt"/>
              </a:rPr>
              <a:t>.</a:t>
            </a:r>
            <a:r>
              <a:rPr lang="pt-BR" sz="2000" b="1" dirty="0"/>
              <a:t> (aprovação em 13/9/17) </a:t>
            </a:r>
            <a:endParaRPr lang="pt-BR" sz="2000" b="1" dirty="0" smtClean="0">
              <a:solidFill>
                <a:srgbClr val="2D2E2D"/>
              </a:solidFill>
              <a:latin typeface="+mn-lt"/>
              <a:ea typeface="Verdana" pitchFamily="34" charset="0"/>
              <a:cs typeface="Verdana" pitchFamily="34" charset="0"/>
            </a:endParaRPr>
          </a:p>
        </p:txBody>
      </p:sp>
      <p:sp>
        <p:nvSpPr>
          <p:cNvPr id="5" name="CaixaDeTexto 4"/>
          <p:cNvSpPr txBox="1"/>
          <p:nvPr/>
        </p:nvSpPr>
        <p:spPr>
          <a:xfrm>
            <a:off x="9866298" y="656523"/>
            <a:ext cx="2266791" cy="532453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sz="2000" b="1" dirty="0" smtClean="0"/>
              <a:t>Quarto parâmetro</a:t>
            </a:r>
            <a:r>
              <a:rPr lang="pt-BR" sz="2000" b="1" dirty="0"/>
              <a:t>:</a:t>
            </a:r>
            <a:r>
              <a:rPr lang="pt-BR" sz="2000" dirty="0"/>
              <a:t> O processo </a:t>
            </a:r>
            <a:r>
              <a:rPr lang="pt-BR" sz="2000" dirty="0" smtClean="0"/>
              <a:t>administrativo </a:t>
            </a:r>
            <a:r>
              <a:rPr lang="pt-BR" sz="2000" b="1" dirty="0" smtClean="0"/>
              <a:t>admite a prova emprestada</a:t>
            </a:r>
            <a:r>
              <a:rPr lang="pt-BR" sz="2000" dirty="0" smtClean="0"/>
              <a:t>, mas se deve assegurar, no processo em que ela se adere, os princípios da  </a:t>
            </a:r>
            <a:r>
              <a:rPr lang="pt-BR" sz="2000" b="1" dirty="0" smtClean="0"/>
              <a:t>ampla defesa e contraditório</a:t>
            </a:r>
            <a:r>
              <a:rPr lang="pt-BR" sz="2000" dirty="0" smtClean="0"/>
              <a:t>, sob pena de invalidade por </a:t>
            </a:r>
            <a:r>
              <a:rPr lang="pt-BR" sz="2000" b="1" dirty="0" smtClean="0"/>
              <a:t>cerceamento de defesa</a:t>
            </a:r>
            <a:r>
              <a:rPr lang="pt-BR" sz="2000" dirty="0" smtClean="0"/>
              <a:t>.</a:t>
            </a:r>
            <a:endParaRPr lang="pt-BR" sz="2000" dirty="0"/>
          </a:p>
        </p:txBody>
      </p:sp>
      <p:sp>
        <p:nvSpPr>
          <p:cNvPr id="6" name="Seta para a direita 5"/>
          <p:cNvSpPr/>
          <p:nvPr/>
        </p:nvSpPr>
        <p:spPr>
          <a:xfrm>
            <a:off x="9313358" y="2474972"/>
            <a:ext cx="439070" cy="13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505675820"/>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65527" y="0"/>
            <a:ext cx="11915475"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solidFill>
                  <a:prstClr val="white"/>
                </a:solidFill>
                <a:latin typeface="Verdana" panose="020B0604030504040204" pitchFamily="34" charset="0"/>
                <a:ea typeface="Verdana" panose="020B0604030504040204" pitchFamily="34" charset="0"/>
                <a:cs typeface="Verdana" panose="020B0604030504040204" pitchFamily="34" charset="0"/>
              </a:rPr>
              <a:t>6</a:t>
            </a:r>
            <a:r>
              <a:rPr lang="pt-BR" sz="2400" b="1" i="1" u="sng" dirty="0" smtClean="0">
                <a:solidFill>
                  <a:prstClr val="white"/>
                </a:solidFill>
                <a:latin typeface="Verdana" panose="020B0604030504040204" pitchFamily="34" charset="0"/>
                <a:ea typeface="Verdana" panose="020B0604030504040204" pitchFamily="34" charset="0"/>
                <a:cs typeface="Verdana" panose="020B0604030504040204" pitchFamily="34" charset="0"/>
              </a:rPr>
              <a:t>. Julgamento: CONGRUÊNCIA COM AS PROVAS NOS AUTOS</a:t>
            </a:r>
            <a:endParaRPr lang="pt-BR" sz="2400" b="1" i="1" u="sng" dirty="0">
              <a:solidFill>
                <a:prstClr val="white"/>
              </a:solidFill>
              <a:latin typeface="Verdana" pitchFamily="34" charset="0"/>
              <a:ea typeface="Verdana" pitchFamily="34" charset="0"/>
              <a:cs typeface="Verdana" pitchFamily="34" charset="0"/>
            </a:endParaRPr>
          </a:p>
        </p:txBody>
      </p:sp>
      <p:sp>
        <p:nvSpPr>
          <p:cNvPr id="8" name="CaixaDeTexto 7"/>
          <p:cNvSpPr txBox="1"/>
          <p:nvPr/>
        </p:nvSpPr>
        <p:spPr>
          <a:xfrm>
            <a:off x="151467" y="656523"/>
            <a:ext cx="4935363" cy="5170646"/>
          </a:xfrm>
          <a:prstGeom prst="rect">
            <a:avLst/>
          </a:prstGeom>
          <a:solidFill>
            <a:schemeClr val="accent4">
              <a:lumMod val="60000"/>
              <a:lumOff val="40000"/>
            </a:schemeClr>
          </a:solidFill>
        </p:spPr>
        <p:txBody>
          <a:bodyPr wrap="square" rtlCol="0">
            <a:spAutoFit/>
          </a:bodyPr>
          <a:lstStyle/>
          <a:p>
            <a:r>
              <a:rPr lang="pt-BR" sz="1000" b="1" dirty="0"/>
              <a:t>STJ - MS 9649 / DF MANDADO DE </a:t>
            </a:r>
            <a:r>
              <a:rPr lang="pt-BR" sz="1000" b="1" dirty="0" smtClean="0"/>
              <a:t>SEGURANÇA</a:t>
            </a:r>
          </a:p>
          <a:p>
            <a:r>
              <a:rPr lang="pt-BR" sz="1000" b="1" dirty="0" smtClean="0"/>
              <a:t>PUBLICAÇÃO </a:t>
            </a:r>
            <a:r>
              <a:rPr lang="pt-BR" sz="1000" dirty="0" err="1"/>
              <a:t>DJe</a:t>
            </a:r>
            <a:r>
              <a:rPr lang="pt-BR" sz="1000" dirty="0"/>
              <a:t> 18/12/2008</a:t>
            </a:r>
            <a:endParaRPr lang="pt-BR" sz="1000" b="1" dirty="0" smtClean="0"/>
          </a:p>
          <a:p>
            <a:endParaRPr lang="pt-BR" sz="1000" b="1" dirty="0"/>
          </a:p>
          <a:p>
            <a:pPr algn="just"/>
            <a:r>
              <a:rPr lang="pt-BR" sz="1000" b="1" dirty="0" smtClean="0"/>
              <a:t>ADMINISTRATIVO</a:t>
            </a:r>
            <a:r>
              <a:rPr lang="pt-BR" sz="1000" b="1" dirty="0"/>
              <a:t>. SERVIDOR PÚBLICO. PROCESSO ADMINISTRATIVO</a:t>
            </a:r>
            <a:r>
              <a:rPr lang="pt-BR" sz="1000" dirty="0"/>
              <a:t/>
            </a:r>
            <a:br>
              <a:rPr lang="pt-BR" sz="1000" dirty="0"/>
            </a:br>
            <a:r>
              <a:rPr lang="pt-BR" sz="1000" b="1" dirty="0"/>
              <a:t>DISCIPLINAR. OFENSA AO DEVIDO PROCESSO LEGAL. INOCORRÊNCIA.</a:t>
            </a:r>
            <a:r>
              <a:rPr lang="pt-BR" sz="1000" dirty="0"/>
              <a:t/>
            </a:r>
            <a:br>
              <a:rPr lang="pt-BR" sz="1000" dirty="0"/>
            </a:br>
            <a:r>
              <a:rPr lang="pt-BR" sz="1000" b="1" dirty="0"/>
              <a:t>AGRAVAMENTO DA PENALIDADE SUGERIDA PELA COMISSÃO PROCESSANTE.</a:t>
            </a:r>
            <a:r>
              <a:rPr lang="pt-BR" sz="1000" dirty="0"/>
              <a:t/>
            </a:r>
            <a:br>
              <a:rPr lang="pt-BR" sz="1000" dirty="0"/>
            </a:br>
            <a:r>
              <a:rPr lang="pt-BR" sz="1000" b="1" dirty="0"/>
              <a:t>AUSÊNCIA DE FUNDAMENTAÇÃO.</a:t>
            </a:r>
            <a:r>
              <a:rPr lang="pt-BR" sz="2000" dirty="0"/>
              <a:t/>
            </a:r>
            <a:br>
              <a:rPr lang="pt-BR" sz="2000" dirty="0"/>
            </a:br>
            <a:r>
              <a:rPr lang="pt-BR" sz="2000" dirty="0" smtClean="0"/>
              <a:t>(...)</a:t>
            </a:r>
            <a:r>
              <a:rPr lang="pt-BR" sz="1000" dirty="0"/>
              <a:t/>
            </a:r>
            <a:br>
              <a:rPr lang="pt-BR" sz="1000" dirty="0"/>
            </a:br>
            <a:r>
              <a:rPr lang="pt-BR" sz="1000" dirty="0"/>
              <a:t>2. Havendo mais de um indiciado e diversidade de sanções, como no</a:t>
            </a:r>
            <a:br>
              <a:rPr lang="pt-BR" sz="1000" dirty="0"/>
            </a:br>
            <a:r>
              <a:rPr lang="pt-BR" sz="1000" dirty="0"/>
              <a:t>caso dos autos, se a penalidade a ser aplicada exceder a alçada da</a:t>
            </a:r>
            <a:br>
              <a:rPr lang="pt-BR" sz="1000" dirty="0"/>
            </a:br>
            <a:r>
              <a:rPr lang="pt-BR" sz="1000" dirty="0"/>
              <a:t>autoridade instauradora do processo, o julgamento caberá à</a:t>
            </a:r>
            <a:br>
              <a:rPr lang="pt-BR" sz="1000" dirty="0"/>
            </a:br>
            <a:r>
              <a:rPr lang="pt-BR" sz="1000" dirty="0"/>
              <a:t>autoridade competente para a imposição da pena mais grave.</a:t>
            </a:r>
            <a:br>
              <a:rPr lang="pt-BR" sz="1000" dirty="0"/>
            </a:br>
            <a:r>
              <a:rPr lang="pt-BR" sz="1000" dirty="0"/>
              <a:t>3. A teor do art. 168 da Lei n.º 8.112/90, a autoridade competente</a:t>
            </a:r>
            <a:br>
              <a:rPr lang="pt-BR" sz="1000" dirty="0"/>
            </a:br>
            <a:r>
              <a:rPr lang="pt-BR" sz="1000" dirty="0"/>
              <a:t>fará o julgamento do processo administrativo disciplinar, acolhendo</a:t>
            </a:r>
            <a:br>
              <a:rPr lang="pt-BR" sz="1000" dirty="0"/>
            </a:br>
            <a:r>
              <a:rPr lang="pt-BR" sz="1000" dirty="0"/>
              <a:t>o relatório da Comissão Processante, ou, motivadamente,</a:t>
            </a:r>
            <a:br>
              <a:rPr lang="pt-BR" sz="1000" dirty="0"/>
            </a:br>
            <a:r>
              <a:rPr lang="pt-BR" sz="1000" dirty="0"/>
              <a:t>rejeitando-o, se este contrariar as provas dos autos.</a:t>
            </a:r>
            <a:br>
              <a:rPr lang="pt-BR" sz="1000" dirty="0"/>
            </a:br>
            <a:r>
              <a:rPr lang="pt-BR" sz="1000" b="1" dirty="0"/>
              <a:t>4. No caso em apreço, deve ser declarada a nulidade do ato da</a:t>
            </a:r>
            <a:r>
              <a:rPr lang="pt-BR" sz="1000" dirty="0"/>
              <a:t/>
            </a:r>
            <a:br>
              <a:rPr lang="pt-BR" sz="1000" dirty="0"/>
            </a:br>
            <a:r>
              <a:rPr lang="pt-BR" sz="1000" b="1" dirty="0"/>
              <a:t>autoridade coatora, consubstanciada na Portaria n.º 185, publicada</a:t>
            </a:r>
            <a:r>
              <a:rPr lang="pt-BR" sz="1000" dirty="0"/>
              <a:t/>
            </a:r>
            <a:br>
              <a:rPr lang="pt-BR" sz="1000" dirty="0"/>
            </a:br>
            <a:r>
              <a:rPr lang="pt-BR" sz="1000" b="1" dirty="0"/>
              <a:t>no Diário Oficial da União de 12 de fevereiro de 2004, que,</a:t>
            </a:r>
            <a:r>
              <a:rPr lang="pt-BR" sz="1000" dirty="0"/>
              <a:t/>
            </a:r>
            <a:br>
              <a:rPr lang="pt-BR" sz="1000" dirty="0"/>
            </a:br>
            <a:r>
              <a:rPr lang="pt-BR" sz="1000" b="1" dirty="0"/>
              <a:t>acolhendo o parecer da Consultoria Jurídica do Ministério da Saúde,</a:t>
            </a:r>
            <a:r>
              <a:rPr lang="pt-BR" sz="1000" dirty="0"/>
              <a:t/>
            </a:r>
            <a:br>
              <a:rPr lang="pt-BR" sz="1000" dirty="0"/>
            </a:br>
            <a:r>
              <a:rPr lang="pt-BR" sz="1000" b="1" dirty="0"/>
              <a:t>sugeriu a aplicação da penalidade de demissão ao ora Impetrante, sem</a:t>
            </a:r>
            <a:r>
              <a:rPr lang="pt-BR" sz="1000" dirty="0"/>
              <a:t/>
            </a:r>
            <a:br>
              <a:rPr lang="pt-BR" sz="1000" dirty="0"/>
            </a:br>
            <a:r>
              <a:rPr lang="pt-BR" sz="1000" b="1" dirty="0"/>
              <a:t>demonstrar em que ponto a conclusão da Comissão Disciplinar</a:t>
            </a:r>
            <a:r>
              <a:rPr lang="pt-BR" sz="1000" dirty="0"/>
              <a:t/>
            </a:r>
            <a:br>
              <a:rPr lang="pt-BR" sz="1000" dirty="0"/>
            </a:br>
            <a:r>
              <a:rPr lang="pt-BR" sz="1000" b="1" dirty="0"/>
              <a:t>Processante teria contrariado as provas dos autos.</a:t>
            </a:r>
            <a:r>
              <a:rPr lang="pt-BR" sz="1000" dirty="0"/>
              <a:t/>
            </a:r>
            <a:br>
              <a:rPr lang="pt-BR" sz="1000" dirty="0"/>
            </a:br>
            <a:r>
              <a:rPr lang="pt-BR" sz="1000" dirty="0"/>
              <a:t>5. "Na hipótese em que servidor público deixa de auferir seus</a:t>
            </a:r>
            <a:br>
              <a:rPr lang="pt-BR" sz="1000" dirty="0"/>
            </a:br>
            <a:r>
              <a:rPr lang="pt-BR" sz="1000" dirty="0"/>
              <a:t>vencimentos, parcial ou integralmente, por ato ilegal ou abusivo da</a:t>
            </a:r>
            <a:br>
              <a:rPr lang="pt-BR" sz="1000" dirty="0"/>
            </a:br>
            <a:r>
              <a:rPr lang="pt-BR" sz="1000" dirty="0"/>
              <a:t>autoridade impetrada, os efeitos patrimoniais da concessão da ordem</a:t>
            </a:r>
            <a:br>
              <a:rPr lang="pt-BR" sz="1000" dirty="0"/>
            </a:br>
            <a:r>
              <a:rPr lang="pt-BR" sz="1000" dirty="0"/>
              <a:t>em mandado de segurança devem retroagir à data da prática do ato</a:t>
            </a:r>
            <a:br>
              <a:rPr lang="pt-BR" sz="1000" dirty="0"/>
            </a:br>
            <a:r>
              <a:rPr lang="pt-BR" sz="1000" dirty="0"/>
              <a:t>impugnado, violador de direito líquido e certo. Inaplicabilidade dos</a:t>
            </a:r>
            <a:br>
              <a:rPr lang="pt-BR" sz="1000" dirty="0"/>
            </a:br>
            <a:r>
              <a:rPr lang="pt-BR" sz="1000" dirty="0"/>
              <a:t>enunciados das Súmulas 269/STF e 271/STF." (MS 12397/DF, 3.ª Seção,</a:t>
            </a:r>
            <a:br>
              <a:rPr lang="pt-BR" sz="1000" dirty="0"/>
            </a:br>
            <a:r>
              <a:rPr lang="pt-BR" sz="1000" dirty="0"/>
              <a:t>Rel. Min. ARNALDO ESTEVES LIMA, DJ de 16/06/2008)</a:t>
            </a:r>
            <a:br>
              <a:rPr lang="pt-BR" sz="1000" dirty="0"/>
            </a:br>
            <a:r>
              <a:rPr lang="pt-BR" sz="1000" dirty="0"/>
              <a:t>6. Ordem concedida</a:t>
            </a:r>
            <a:r>
              <a:rPr lang="pt-BR" sz="1000" dirty="0" smtClean="0"/>
              <a:t>.</a:t>
            </a:r>
          </a:p>
        </p:txBody>
      </p:sp>
      <p:sp>
        <p:nvSpPr>
          <p:cNvPr id="5" name="CaixaDeTexto 4"/>
          <p:cNvSpPr txBox="1"/>
          <p:nvPr/>
        </p:nvSpPr>
        <p:spPr>
          <a:xfrm>
            <a:off x="8334613" y="1845262"/>
            <a:ext cx="3857387" cy="40934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sz="2000" b="1" dirty="0" smtClean="0"/>
              <a:t>Quinto parâmetro</a:t>
            </a:r>
            <a:r>
              <a:rPr lang="pt-BR" sz="2000" b="1" dirty="0"/>
              <a:t>:</a:t>
            </a:r>
            <a:r>
              <a:rPr lang="pt-BR" sz="2000" dirty="0"/>
              <a:t> </a:t>
            </a:r>
            <a:r>
              <a:rPr lang="pt-BR" sz="2000" b="1" dirty="0" smtClean="0"/>
              <a:t>JULGAMENTO DEVE SER FEITO COM BASE NAS PROVAS DOS AUTOS</a:t>
            </a:r>
            <a:r>
              <a:rPr lang="pt-BR" sz="2000" dirty="0" smtClean="0"/>
              <a:t>.</a:t>
            </a:r>
          </a:p>
          <a:p>
            <a:r>
              <a:rPr lang="pt-BR" sz="2000" dirty="0" smtClean="0"/>
              <a:t>No </a:t>
            </a:r>
            <a:r>
              <a:rPr lang="pt-BR" sz="2000" dirty="0"/>
              <a:t>processo </a:t>
            </a:r>
            <a:r>
              <a:rPr lang="pt-BR" sz="2000" dirty="0" smtClean="0"/>
              <a:t>Administrativo </a:t>
            </a:r>
            <a:r>
              <a:rPr lang="pt-BR" sz="2000" b="1" dirty="0" smtClean="0"/>
              <a:t>a autoridade julgadora </a:t>
            </a:r>
            <a:r>
              <a:rPr lang="pt-BR" sz="2000" dirty="0" smtClean="0"/>
              <a:t>pode divergir da comissão processante, porém deve fazê-lo </a:t>
            </a:r>
            <a:r>
              <a:rPr lang="pt-BR" sz="2000" b="1" dirty="0" smtClean="0"/>
              <a:t>fundamentadamente</a:t>
            </a:r>
            <a:r>
              <a:rPr lang="pt-BR" sz="2000" dirty="0" smtClean="0"/>
              <a:t>, </a:t>
            </a:r>
            <a:r>
              <a:rPr lang="pt-BR" sz="2000" b="1" dirty="0" smtClean="0"/>
              <a:t>VERIFICANDO A CONGURÊNCIA DAS PROVAS</a:t>
            </a:r>
            <a:r>
              <a:rPr lang="pt-BR" sz="2000" dirty="0" smtClean="0"/>
              <a:t>, sob pena de invalidade do ato.</a:t>
            </a:r>
            <a:endParaRPr lang="pt-BR" sz="2000" dirty="0"/>
          </a:p>
        </p:txBody>
      </p:sp>
      <p:sp>
        <p:nvSpPr>
          <p:cNvPr id="6" name="Seta para a direita 5"/>
          <p:cNvSpPr/>
          <p:nvPr/>
        </p:nvSpPr>
        <p:spPr>
          <a:xfrm>
            <a:off x="7865650" y="3156011"/>
            <a:ext cx="437986" cy="13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Retângulo 1"/>
          <p:cNvSpPr/>
          <p:nvPr/>
        </p:nvSpPr>
        <p:spPr>
          <a:xfrm>
            <a:off x="5609345" y="1066800"/>
            <a:ext cx="2113110" cy="487189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pt-BR" sz="1400" dirty="0">
                <a:latin typeface="+mj-lt"/>
              </a:rPr>
              <a:t>no caso, a Autoridade Ministerial divergiu do entendimento da Comissão Processante, agravando a penalidade aplicada – de suspensão para demissão -, sem fundamentar, todavia, de que forma os elementos apresentados no relatório estariam dissociados das provas dos autos, conforme exigido pelo art. 168 da Lei 8.112/90, não sendo suficiente imputar de modo genérico a prática de infrações legalmente previstas.</a:t>
            </a:r>
            <a:endParaRPr lang="pt-BR" sz="1400" dirty="0">
              <a:solidFill>
                <a:srgbClr val="2D2E2D"/>
              </a:solidFill>
              <a:latin typeface="+mj-lt"/>
              <a:ea typeface="Verdana" pitchFamily="34" charset="0"/>
              <a:cs typeface="Verdana" pitchFamily="34" charset="0"/>
            </a:endParaRPr>
          </a:p>
          <a:p>
            <a:pPr algn="ctr"/>
            <a:endParaRPr lang="pt-BR" sz="1400" dirty="0"/>
          </a:p>
        </p:txBody>
      </p:sp>
      <p:sp>
        <p:nvSpPr>
          <p:cNvPr id="7" name="Seta para a direita 6"/>
          <p:cNvSpPr/>
          <p:nvPr/>
        </p:nvSpPr>
        <p:spPr>
          <a:xfrm>
            <a:off x="5121411" y="3247522"/>
            <a:ext cx="437986" cy="13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955391262"/>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DiamondGrid_16x9_TP103031012">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themeOverride>
</file>

<file path=docProps/app.xml><?xml version="1.0" encoding="utf-8"?>
<Properties xmlns="http://schemas.openxmlformats.org/officeDocument/2006/extended-properties" xmlns:vt="http://schemas.openxmlformats.org/officeDocument/2006/docPropsVTypes">
  <Template/>
  <TotalTime>0</TotalTime>
  <Words>2295</Words>
  <Application>Microsoft Office PowerPoint</Application>
  <PresentationFormat>Personalizar</PresentationFormat>
  <Paragraphs>203</Paragraphs>
  <Slides>16</Slides>
  <Notes>3</Notes>
  <HiddenSlides>0</HiddenSlides>
  <MMClips>0</MMClips>
  <ScaleCrop>false</ScaleCrop>
  <HeadingPairs>
    <vt:vector size="4" baseType="variant">
      <vt:variant>
        <vt:lpstr>Tema</vt:lpstr>
      </vt:variant>
      <vt:variant>
        <vt:i4>1</vt:i4>
      </vt:variant>
      <vt:variant>
        <vt:lpstr>Títulos de slides</vt:lpstr>
      </vt:variant>
      <vt:variant>
        <vt:i4>16</vt:i4>
      </vt:variant>
    </vt:vector>
  </HeadingPairs>
  <TitlesOfParts>
    <vt:vector size="17" baseType="lpstr">
      <vt:lpstr>DiamondGrid_16x9_TP103031012</vt:lpstr>
      <vt:lpstr>Processo Administrativo:    Aula 12: Controle Jurisdicional do Processo Administrativo</vt:lpstr>
      <vt:lpstr>Sumário de aula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2014-04-17T20:26:16Z</dcterms:created>
  <dcterms:modified xsi:type="dcterms:W3CDTF">2022-03-07T22:18:34Z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