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5">
  <p:sldMasterIdLst>
    <p:sldMasterId id="2147483648" r:id="rId1"/>
  </p:sldMasterIdLst>
  <p:notesMasterIdLst>
    <p:notesMasterId r:id="rId40"/>
  </p:notesMasterIdLst>
  <p:handoutMasterIdLst>
    <p:handoutMasterId r:id="rId41"/>
  </p:handoutMasterIdLst>
  <p:sldIdLst>
    <p:sldId id="261" r:id="rId2"/>
    <p:sldId id="524" r:id="rId3"/>
    <p:sldId id="316" r:id="rId4"/>
    <p:sldId id="545" r:id="rId5"/>
    <p:sldId id="548" r:id="rId6"/>
    <p:sldId id="547" r:id="rId7"/>
    <p:sldId id="571" r:id="rId8"/>
    <p:sldId id="572" r:id="rId9"/>
    <p:sldId id="584" r:id="rId10"/>
    <p:sldId id="573" r:id="rId11"/>
    <p:sldId id="574" r:id="rId12"/>
    <p:sldId id="549" r:id="rId13"/>
    <p:sldId id="550" r:id="rId14"/>
    <p:sldId id="576" r:id="rId15"/>
    <p:sldId id="578" r:id="rId16"/>
    <p:sldId id="577" r:id="rId17"/>
    <p:sldId id="551" r:id="rId18"/>
    <p:sldId id="575" r:id="rId19"/>
    <p:sldId id="556" r:id="rId20"/>
    <p:sldId id="552" r:id="rId21"/>
    <p:sldId id="553" r:id="rId22"/>
    <p:sldId id="579" r:id="rId23"/>
    <p:sldId id="580" r:id="rId24"/>
    <p:sldId id="581" r:id="rId25"/>
    <p:sldId id="582" r:id="rId26"/>
    <p:sldId id="583" r:id="rId27"/>
    <p:sldId id="554" r:id="rId28"/>
    <p:sldId id="559" r:id="rId29"/>
    <p:sldId id="555" r:id="rId30"/>
    <p:sldId id="562" r:id="rId31"/>
    <p:sldId id="557" r:id="rId32"/>
    <p:sldId id="558" r:id="rId33"/>
    <p:sldId id="565" r:id="rId34"/>
    <p:sldId id="560" r:id="rId35"/>
    <p:sldId id="561" r:id="rId36"/>
    <p:sldId id="563" r:id="rId37"/>
    <p:sldId id="564" r:id="rId38"/>
    <p:sldId id="544" r:id="rId39"/>
  </p:sldIdLst>
  <p:sldSz cx="12192000" cy="6858000"/>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guide id="3" orient="horz" pos="3223">
          <p15:clr>
            <a:srgbClr val="A4A3A4"/>
          </p15:clr>
        </p15:guide>
        <p15:guide id="4"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C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7" autoAdjust="0"/>
    <p:restoredTop sz="99172" autoAdjust="0"/>
  </p:normalViewPr>
  <p:slideViewPr>
    <p:cSldViewPr snapToGrid="0">
      <p:cViewPr varScale="1">
        <p:scale>
          <a:sx n="72" d="100"/>
          <a:sy n="72" d="100"/>
        </p:scale>
        <p:origin x="534" y="66"/>
      </p:cViewPr>
      <p:guideLst>
        <p:guide orient="horz" pos="2160"/>
        <p:guide pos="3840"/>
      </p:guideLst>
    </p:cSldViewPr>
  </p:slideViewPr>
  <p:notesTextViewPr>
    <p:cViewPr>
      <p:scale>
        <a:sx n="1" d="1"/>
        <a:sy n="1" d="1"/>
      </p:scale>
      <p:origin x="0" y="0"/>
    </p:cViewPr>
  </p:notesTextViewPr>
  <p:notesViewPr>
    <p:cSldViewPr snapToGrid="0">
      <p:cViewPr>
        <p:scale>
          <a:sx n="90" d="100"/>
          <a:sy n="90" d="100"/>
        </p:scale>
        <p:origin x="-3834" y="162"/>
      </p:cViewPr>
      <p:guideLst>
        <p:guide orient="horz" pos="3126"/>
        <p:guide pos="2100"/>
        <p:guide orient="horz" pos="3223"/>
        <p:guide pos="223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dirty="0"/>
          </a:p>
        </p:txBody>
      </p:sp>
      <p:sp>
        <p:nvSpPr>
          <p:cNvPr id="3" name="Espaço Reservado para Data 2"/>
          <p:cNvSpPr>
            <a:spLocks noGrp="1"/>
          </p:cNvSpPr>
          <p:nvPr>
            <p:ph type="dt" sz="quarter"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F0AEC0A1-4FE5-644F-B1B9-37386AB5928C}" type="datetimeFigureOut">
              <a:rPr lang="pt-BR"/>
              <a:pPr/>
              <a:t>06/03/2022</a:t>
            </a:fld>
            <a:endParaRPr lang="pt-BR" dirty="0"/>
          </a:p>
        </p:txBody>
      </p:sp>
      <p:sp>
        <p:nvSpPr>
          <p:cNvPr id="4" name="Espaço Reservado para Rodapé 3"/>
          <p:cNvSpPr>
            <a:spLocks noGrp="1"/>
          </p:cNvSpPr>
          <p:nvPr>
            <p:ph type="ftr" sz="quarter" idx="2"/>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dirty="0"/>
          </a:p>
        </p:txBody>
      </p:sp>
      <p:sp>
        <p:nvSpPr>
          <p:cNvPr id="5" name="Espaço Reservado para Número de Slide 4"/>
          <p:cNvSpPr>
            <a:spLocks noGrp="1"/>
          </p:cNvSpPr>
          <p:nvPr>
            <p:ph type="sldNum" sz="quarter" idx="3"/>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45731DB7-3FCA-664A-BB8D-C8EECDE5DF60}" type="slidenum">
              <a:rPr lang="pt-BR"/>
              <a:pPr/>
              <a:t>‹nº›</a:t>
            </a:fld>
            <a:endParaRPr lang="pt-BR" dirty="0"/>
          </a:p>
        </p:txBody>
      </p:sp>
    </p:spTree>
    <p:extLst>
      <p:ext uri="{BB962C8B-B14F-4D97-AF65-F5344CB8AC3E}">
        <p14:creationId xmlns:p14="http://schemas.microsoft.com/office/powerpoint/2010/main" val="23293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dirty="0"/>
          </a:p>
        </p:txBody>
      </p:sp>
      <p:sp>
        <p:nvSpPr>
          <p:cNvPr id="3" name="Espaço Reservado para Data 2"/>
          <p:cNvSpPr>
            <a:spLocks noGrp="1"/>
          </p:cNvSpPr>
          <p:nvPr>
            <p:ph type="dt"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460CEFF1-3569-FE43-B5B3-47BFCE3DD254}" type="datetimeFigureOut">
              <a:rPr lang="pt-BR"/>
              <a:pPr/>
              <a:t>06/03/2022</a:t>
            </a:fld>
            <a:endParaRPr lang="pt-BR" dirty="0"/>
          </a:p>
        </p:txBody>
      </p:sp>
      <p:sp>
        <p:nvSpPr>
          <p:cNvPr id="4" name="Espaço Reservado para Imagem de Sli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5500" tIns="47750" rIns="95500" bIns="47750" rtlCol="0" anchor="ctr"/>
          <a:lstStyle/>
          <a:p>
            <a:pPr lvl="0"/>
            <a:endParaRPr lang="pt-BR" noProof="0" dirty="0"/>
          </a:p>
        </p:txBody>
      </p:sp>
      <p:sp>
        <p:nvSpPr>
          <p:cNvPr id="5" name="Espaço Reservado para Anotações 4"/>
          <p:cNvSpPr>
            <a:spLocks noGrp="1"/>
          </p:cNvSpPr>
          <p:nvPr>
            <p:ph type="body" sz="quarter" idx="3"/>
          </p:nvPr>
        </p:nvSpPr>
        <p:spPr>
          <a:xfrm>
            <a:off x="709930" y="4925409"/>
            <a:ext cx="5679440" cy="3454182"/>
          </a:xfrm>
          <a:prstGeom prst="rect">
            <a:avLst/>
          </a:prstGeom>
        </p:spPr>
        <p:txBody>
          <a:bodyPr vert="horz" wrap="square" lIns="95500" tIns="47750" rIns="95500" bIns="4775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dirty="0"/>
          </a:p>
        </p:txBody>
      </p:sp>
      <p:sp>
        <p:nvSpPr>
          <p:cNvPr id="7" name="Espaço Reservado para Número de Slide 6"/>
          <p:cNvSpPr>
            <a:spLocks noGrp="1"/>
          </p:cNvSpPr>
          <p:nvPr>
            <p:ph type="sldNum" sz="quarter" idx="5"/>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3173246C-C031-6449-A4A5-15A4290DE3AB}" type="slidenum">
              <a:rPr lang="pt-BR"/>
              <a:pPr/>
              <a:t>‹nº›</a:t>
            </a:fld>
            <a:endParaRPr lang="pt-BR" dirty="0"/>
          </a:p>
        </p:txBody>
      </p:sp>
    </p:spTree>
    <p:extLst>
      <p:ext uri="{BB962C8B-B14F-4D97-AF65-F5344CB8AC3E}">
        <p14:creationId xmlns:p14="http://schemas.microsoft.com/office/powerpoint/2010/main" val="1410872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p:cNvSpPr>
            <a:spLocks noGrp="1" noRot="1" noChangeAspect="1" noTextEdit="1"/>
          </p:cNvSpPr>
          <p:nvPr>
            <p:ph type="sldImg"/>
          </p:nvPr>
        </p:nvSpPr>
        <p:spPr bwMode="auto">
          <a:xfrm>
            <a:off x="479425" y="1279525"/>
            <a:ext cx="6140450"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pt-BR" dirty="0">
              <a:latin typeface="Arial" charset="0"/>
            </a:endParaRPr>
          </a:p>
        </p:txBody>
      </p:sp>
      <p:sp>
        <p:nvSpPr>
          <p:cNvPr id="102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541AE032-3B02-AB4B-8F4B-FA3FAB2EF341}" type="slidenum">
              <a:rPr lang="pt-BR"/>
              <a:pPr/>
              <a:t>1</a:t>
            </a:fld>
            <a:endParaRPr lang="pt-BR" dirty="0"/>
          </a:p>
        </p:txBody>
      </p:sp>
    </p:spTree>
    <p:extLst>
      <p:ext uri="{BB962C8B-B14F-4D97-AF65-F5344CB8AC3E}">
        <p14:creationId xmlns:p14="http://schemas.microsoft.com/office/powerpoint/2010/main" val="10324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Imagem de Slide 1"/>
          <p:cNvSpPr>
            <a:spLocks noGrp="1" noRot="1" noChangeAspect="1" noTextEdit="1"/>
          </p:cNvSpPr>
          <p:nvPr>
            <p:ph type="sldImg"/>
          </p:nvPr>
        </p:nvSpPr>
        <p:spPr bwMode="auto">
          <a:xfrm>
            <a:off x="479425" y="1279525"/>
            <a:ext cx="6140450"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pt-BR" dirty="0">
              <a:latin typeface="Arial" charset="0"/>
            </a:endParaRPr>
          </a:p>
        </p:txBody>
      </p:sp>
      <p:sp>
        <p:nvSpPr>
          <p:cNvPr id="2253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183ABB00-96FC-EA44-A15B-9CF5220CCF2E}" type="slidenum">
              <a:rPr lang="pt-BR"/>
              <a:pPr/>
              <a:t>3</a:t>
            </a:fld>
            <a:endParaRPr lang="pt-BR" dirty="0"/>
          </a:p>
        </p:txBody>
      </p:sp>
    </p:spTree>
    <p:extLst>
      <p:ext uri="{BB962C8B-B14F-4D97-AF65-F5344CB8AC3E}">
        <p14:creationId xmlns:p14="http://schemas.microsoft.com/office/powerpoint/2010/main" val="417204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8"/>
            <p:cNvCxnSpPr/>
            <p:nvPr/>
          </p:nvCxnSpPr>
          <p:spPr bwMode="hidden">
            <a:xfrm>
              <a:off x="30479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6"/>
            <p:cNvCxnSpPr/>
            <p:nvPr/>
          </p:nvCxnSpPr>
          <p:spPr bwMode="hidden">
            <a:xfrm>
              <a:off x="3174" y="38576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
            <p:cNvCxnSpPr/>
            <p:nvPr/>
          </p:nvCxnSpPr>
          <p:spPr bwMode="hidden">
            <a:xfrm>
              <a:off x="3174" y="161131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8"/>
            <p:cNvCxnSpPr/>
            <p:nvPr/>
          </p:nvCxnSpPr>
          <p:spPr bwMode="hidden">
            <a:xfrm>
              <a:off x="3174" y="283527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9"/>
            <p:cNvCxnSpPr/>
            <p:nvPr/>
          </p:nvCxnSpPr>
          <p:spPr bwMode="hidden">
            <a:xfrm>
              <a:off x="3174" y="406082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0"/>
            <p:cNvCxnSpPr/>
            <p:nvPr/>
          </p:nvCxnSpPr>
          <p:spPr bwMode="hidden">
            <a:xfrm>
              <a:off x="3174" y="528478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1"/>
            <p:cNvCxnSpPr/>
            <p:nvPr/>
          </p:nvCxnSpPr>
          <p:spPr bwMode="hidden">
            <a:xfrm>
              <a:off x="3174" y="651033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0"/>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1"/>
              <p:cNvCxnSpPr/>
              <p:nvPr/>
            </p:nvCxnSpPr>
            <p:spPr bwMode="hidden">
              <a:xfrm>
                <a:off x="1449387"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2"/>
              <p:cNvCxnSpPr/>
              <p:nvPr/>
            </p:nvCxnSpPr>
            <p:spPr bwMode="hidden">
              <a:xfrm>
                <a:off x="26654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3"/>
              <p:cNvCxnSpPr/>
              <p:nvPr/>
            </p:nvCxnSpPr>
            <p:spPr bwMode="hidden">
              <a:xfrm>
                <a:off x="3884613"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4"/>
              <p:cNvCxnSpPr/>
              <p:nvPr/>
            </p:nvCxnSpPr>
            <p:spPr bwMode="hidden">
              <a:xfrm>
                <a:off x="5106988"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1"/>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2"/>
                <p:cNvCxnSpPr/>
                <p:nvPr/>
              </p:nvCxnSpPr>
              <p:spPr bwMode="hidden">
                <a:xfrm>
                  <a:off x="7548563" y="0"/>
                  <a:ext cx="4643438"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3"/>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4"/>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5"/>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7"/>
              <p:cNvCxnSpPr/>
              <p:nvPr/>
            </p:nvCxnSpPr>
            <p:spPr bwMode="hidden">
              <a:xfrm flipH="1" flipV="1">
                <a:off x="-1" y="2227263"/>
                <a:ext cx="461486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8"/>
              <p:cNvCxnSpPr/>
              <p:nvPr/>
            </p:nvCxnSpPr>
            <p:spPr bwMode="hidden">
              <a:xfrm flipH="1" flipV="1">
                <a:off x="-1" y="3432175"/>
                <a:ext cx="3398839"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0"/>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4"/>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5"/>
              <p:cNvCxnSpPr/>
              <p:nvPr/>
            </p:nvCxnSpPr>
            <p:spPr bwMode="hidden">
              <a:xfrm>
                <a:off x="1449386"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6"/>
              <p:cNvCxnSpPr/>
              <p:nvPr/>
            </p:nvCxnSpPr>
            <p:spPr bwMode="hidden">
              <a:xfrm>
                <a:off x="2665411"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7"/>
              <p:cNvCxnSpPr/>
              <p:nvPr/>
            </p:nvCxnSpPr>
            <p:spPr bwMode="hidden">
              <a:xfrm>
                <a:off x="38846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8"/>
              <p:cNvCxnSpPr/>
              <p:nvPr/>
            </p:nvCxnSpPr>
            <p:spPr bwMode="hidden">
              <a:xfrm>
                <a:off x="5151437"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5"/>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6"/>
                <p:cNvCxnSpPr/>
                <p:nvPr/>
              </p:nvCxnSpPr>
              <p:spPr bwMode="hidden">
                <a:xfrm>
                  <a:off x="7548562" y="0"/>
                  <a:ext cx="4643439"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7"/>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8"/>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9"/>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1"/>
              <p:cNvCxnSpPr/>
              <p:nvPr/>
            </p:nvCxnSpPr>
            <p:spPr bwMode="hidden">
              <a:xfrm flipH="1" flipV="1">
                <a:off x="-1" y="2227263"/>
                <a:ext cx="4614863"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2"/>
              <p:cNvCxnSpPr/>
              <p:nvPr/>
            </p:nvCxnSpPr>
            <p:spPr bwMode="hidden">
              <a:xfrm flipH="1" flipV="1">
                <a:off x="-1" y="3432175"/>
                <a:ext cx="339883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4"/>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2" y="5294313"/>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ctrTitle"/>
          </p:nvPr>
        </p:nvSpPr>
        <p:spPr>
          <a:xfrm>
            <a:off x="1293846" y="1909346"/>
            <a:ext cx="9604309" cy="3383280"/>
          </a:xfrm>
        </p:spPr>
        <p:txBody>
          <a:bodyPr>
            <a:normAutofit/>
          </a:bodyPr>
          <a:lstStyle>
            <a:lvl1pPr algn="l">
              <a:lnSpc>
                <a:spcPct val="76000"/>
              </a:lnSpc>
              <a:defRPr sz="8000" cap="none" baseline="0">
                <a:solidFill>
                  <a:schemeClr val="tx1"/>
                </a:solidFill>
              </a:defRPr>
            </a:lvl1pPr>
          </a:lstStyle>
          <a:p>
            <a:r>
              <a:rPr lang="pt-BR"/>
              <a:t>Clique para editar o título mestre</a:t>
            </a:r>
            <a:endParaRPr lang="pt-BR" dirty="0"/>
          </a:p>
        </p:txBody>
      </p:sp>
      <p:sp>
        <p:nvSpPr>
          <p:cNvPr id="3" name="Subtítulo 2"/>
          <p:cNvSpPr>
            <a:spLocks noGrp="1"/>
          </p:cNvSpPr>
          <p:nvPr>
            <p:ph type="subTitle" idx="1"/>
          </p:nvPr>
        </p:nvSpPr>
        <p:spPr>
          <a:xfrm>
            <a:off x="1293846" y="5432564"/>
            <a:ext cx="9604309"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spTree>
    <p:extLst>
      <p:ext uri="{BB962C8B-B14F-4D97-AF65-F5344CB8AC3E}">
        <p14:creationId xmlns:p14="http://schemas.microsoft.com/office/powerpoint/2010/main" val="269015333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C83821A2-79C5-244C-A2C3-97B8502E28F7}" type="datetime1">
              <a:rPr lang="pt-BR"/>
              <a:pPr/>
              <a:t>06/03/2022</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F27FC6F7-D61B-4D4C-B54F-996EDA558F4E}" type="slidenum">
              <a:rPr lang="pt-BR"/>
              <a:pPr/>
              <a:t>‹nº›</a:t>
            </a:fld>
            <a:endParaRPr lang="pt-BR" dirty="0"/>
          </a:p>
        </p:txBody>
      </p:sp>
    </p:spTree>
    <p:extLst>
      <p:ext uri="{BB962C8B-B14F-4D97-AF65-F5344CB8AC3E}">
        <p14:creationId xmlns:p14="http://schemas.microsoft.com/office/powerpoint/2010/main" val="187148638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7"/>
            <a:ext cx="1687285" cy="5301343"/>
          </a:xfrm>
        </p:spPr>
        <p:txBody>
          <a:bodyPr vert="eaVert"/>
          <a:lstStyle/>
          <a:p>
            <a:r>
              <a:rPr lang="pt-BR"/>
              <a:t>Clique para editar o título mestre</a:t>
            </a:r>
            <a:endParaRPr lang="pt-BR" dirty="0"/>
          </a:p>
        </p:txBody>
      </p:sp>
      <p:sp>
        <p:nvSpPr>
          <p:cNvPr id="3" name="Espaço Reservado para Texto Vertical 2"/>
          <p:cNvSpPr>
            <a:spLocks noGrp="1"/>
          </p:cNvSpPr>
          <p:nvPr>
            <p:ph type="body" orient="vert" idx="1"/>
          </p:nvPr>
        </p:nvSpPr>
        <p:spPr>
          <a:xfrm>
            <a:off x="1295400" y="489857"/>
            <a:ext cx="7587344" cy="530134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66E096F8-D5C9-0F4D-9487-2F7EA363ECCD}" type="datetime1">
              <a:rPr lang="pt-BR"/>
              <a:pPr/>
              <a:t>06/03/2022</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B6E01A98-D372-4447-A708-657FD191F43A}" type="slidenum">
              <a:rPr lang="pt-BR"/>
              <a:pPr/>
              <a:t>‹nº›</a:t>
            </a:fld>
            <a:endParaRPr lang="pt-BR" dirty="0"/>
          </a:p>
        </p:txBody>
      </p:sp>
    </p:spTree>
    <p:extLst>
      <p:ext uri="{BB962C8B-B14F-4D97-AF65-F5344CB8AC3E}">
        <p14:creationId xmlns:p14="http://schemas.microsoft.com/office/powerpoint/2010/main" val="37414776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A86B7CF9-C565-D94A-8D20-CF9E2CF0E09F}" type="datetime1">
              <a:rPr lang="pt-BR"/>
              <a:pPr/>
              <a:t>06/03/2022</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C35452B7-0248-D34C-97BE-DF945CB60DA1}" type="slidenum">
              <a:rPr lang="pt-BR"/>
              <a:pPr/>
              <a:t>‹nº›</a:t>
            </a:fld>
            <a:endParaRPr lang="pt-BR" dirty="0"/>
          </a:p>
        </p:txBody>
      </p:sp>
    </p:spTree>
    <p:extLst>
      <p:ext uri="{BB962C8B-B14F-4D97-AF65-F5344CB8AC3E}">
        <p14:creationId xmlns:p14="http://schemas.microsoft.com/office/powerpoint/2010/main" val="42452445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1"/>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2"/>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2"/>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3"/>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8"/>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5"/>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6"/>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6"/>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7"/>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2"/>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2" y="5294313"/>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295402" y="2541573"/>
            <a:ext cx="9601200" cy="2743200"/>
          </a:xfrm>
        </p:spPr>
        <p:txBody>
          <a:bodyPr>
            <a:normAutofit/>
          </a:bodyPr>
          <a:lstStyle>
            <a:lvl1pPr>
              <a:lnSpc>
                <a:spcPct val="85000"/>
              </a:lnSpc>
              <a:defRPr sz="6000" cap="none" baseline="0">
                <a:solidFill>
                  <a:schemeClr val="tx1"/>
                </a:solidFill>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295402"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 texto mestre</a:t>
            </a:r>
          </a:p>
        </p:txBody>
      </p:sp>
    </p:spTree>
    <p:extLst>
      <p:ext uri="{BB962C8B-B14F-4D97-AF65-F5344CB8AC3E}">
        <p14:creationId xmlns:p14="http://schemas.microsoft.com/office/powerpoint/2010/main" val="404673889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295401" y="1981200"/>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324601" y="1981200"/>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3"/>
          <p:cNvSpPr>
            <a:spLocks noGrp="1"/>
          </p:cNvSpPr>
          <p:nvPr>
            <p:ph type="dt" sz="half" idx="10"/>
          </p:nvPr>
        </p:nvSpPr>
        <p:spPr/>
        <p:txBody>
          <a:bodyPr/>
          <a:lstStyle>
            <a:lvl1pPr>
              <a:defRPr/>
            </a:lvl1pPr>
          </a:lstStyle>
          <a:p>
            <a:fld id="{3098BB25-BCDC-E24E-AB60-DE2D3C75DF0C}" type="datetime1">
              <a:rPr lang="pt-BR"/>
              <a:pPr/>
              <a:t>06/03/2022</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fld id="{2262D4DE-94B5-A840-8A75-1D29A7B1596B}" type="slidenum">
              <a:rPr lang="pt-BR"/>
              <a:pPr/>
              <a:t>‹nº›</a:t>
            </a:fld>
            <a:endParaRPr lang="pt-BR" dirty="0"/>
          </a:p>
        </p:txBody>
      </p:sp>
    </p:spTree>
    <p:extLst>
      <p:ext uri="{BB962C8B-B14F-4D97-AF65-F5344CB8AC3E}">
        <p14:creationId xmlns:p14="http://schemas.microsoft.com/office/powerpoint/2010/main" val="15585558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2"/>
          <p:cNvSpPr>
            <a:spLocks noGrp="1"/>
          </p:cNvSpPr>
          <p:nvPr>
            <p:ph type="body" idx="1"/>
          </p:nvPr>
        </p:nvSpPr>
        <p:spPr>
          <a:xfrm>
            <a:off x="1295401"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1295401" y="2503714"/>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324601"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324601" y="2503714"/>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3"/>
          <p:cNvSpPr>
            <a:spLocks noGrp="1"/>
          </p:cNvSpPr>
          <p:nvPr>
            <p:ph type="dt" sz="half" idx="10"/>
          </p:nvPr>
        </p:nvSpPr>
        <p:spPr/>
        <p:txBody>
          <a:bodyPr/>
          <a:lstStyle>
            <a:lvl1pPr>
              <a:defRPr/>
            </a:lvl1pPr>
          </a:lstStyle>
          <a:p>
            <a:fld id="{C90CC32C-467A-9C46-AE04-8BA09DFFFC2B}" type="datetime1">
              <a:rPr lang="pt-BR"/>
              <a:pPr/>
              <a:t>06/03/2022</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dirty="0"/>
          </a:p>
        </p:txBody>
      </p:sp>
      <p:sp>
        <p:nvSpPr>
          <p:cNvPr id="9" name="Espaço Reservado para Número de Slide 5"/>
          <p:cNvSpPr>
            <a:spLocks noGrp="1"/>
          </p:cNvSpPr>
          <p:nvPr>
            <p:ph type="sldNum" sz="quarter" idx="12"/>
          </p:nvPr>
        </p:nvSpPr>
        <p:spPr/>
        <p:txBody>
          <a:bodyPr/>
          <a:lstStyle>
            <a:lvl1pPr>
              <a:defRPr/>
            </a:lvl1pPr>
          </a:lstStyle>
          <a:p>
            <a:fld id="{5039ADE8-8A9A-7644-858E-AF0E1C7AC1E8}" type="slidenum">
              <a:rPr lang="pt-BR"/>
              <a:pPr/>
              <a:t>‹nº›</a:t>
            </a:fld>
            <a:endParaRPr lang="pt-BR" dirty="0"/>
          </a:p>
        </p:txBody>
      </p:sp>
    </p:spTree>
    <p:extLst>
      <p:ext uri="{BB962C8B-B14F-4D97-AF65-F5344CB8AC3E}">
        <p14:creationId xmlns:p14="http://schemas.microsoft.com/office/powerpoint/2010/main" val="11617911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3"/>
          <p:cNvSpPr>
            <a:spLocks noGrp="1"/>
          </p:cNvSpPr>
          <p:nvPr>
            <p:ph type="dt" sz="half" idx="10"/>
          </p:nvPr>
        </p:nvSpPr>
        <p:spPr/>
        <p:txBody>
          <a:bodyPr/>
          <a:lstStyle>
            <a:lvl1pPr>
              <a:defRPr/>
            </a:lvl1pPr>
          </a:lstStyle>
          <a:p>
            <a:fld id="{B4ADFAD9-0F84-F547-B8BB-C2E443CAEB92}" type="datetime1">
              <a:rPr lang="pt-BR"/>
              <a:pPr/>
              <a:t>06/03/2022</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dirty="0"/>
          </a:p>
        </p:txBody>
      </p:sp>
      <p:sp>
        <p:nvSpPr>
          <p:cNvPr id="5" name="Espaço Reservado para Número de Slide 5"/>
          <p:cNvSpPr>
            <a:spLocks noGrp="1"/>
          </p:cNvSpPr>
          <p:nvPr>
            <p:ph type="sldNum" sz="quarter" idx="12"/>
          </p:nvPr>
        </p:nvSpPr>
        <p:spPr/>
        <p:txBody>
          <a:bodyPr/>
          <a:lstStyle>
            <a:lvl1pPr>
              <a:defRPr/>
            </a:lvl1pPr>
          </a:lstStyle>
          <a:p>
            <a:fld id="{8B0635A8-752B-BC40-B0EA-6BA51E332F1C}" type="slidenum">
              <a:rPr lang="pt-BR"/>
              <a:pPr/>
              <a:t>‹nº›</a:t>
            </a:fld>
            <a:endParaRPr lang="pt-BR" dirty="0"/>
          </a:p>
        </p:txBody>
      </p:sp>
    </p:spTree>
    <p:extLst>
      <p:ext uri="{BB962C8B-B14F-4D97-AF65-F5344CB8AC3E}">
        <p14:creationId xmlns:p14="http://schemas.microsoft.com/office/powerpoint/2010/main" val="39256576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2" name="Grupo 58"/>
          <p:cNvGrpSpPr>
            <a:grpSpLocks/>
          </p:cNvGrpSpPr>
          <p:nvPr userDrawn="1"/>
        </p:nvGrpSpPr>
        <p:grpSpPr bwMode="auto">
          <a:xfrm>
            <a:off x="0" y="0"/>
            <a:ext cx="12192000" cy="6858000"/>
            <a:chOff x="-1" y="0"/>
            <a:chExt cx="12192002" cy="6858000"/>
          </a:xfrm>
        </p:grpSpPr>
        <p:cxnSp>
          <p:nvCxnSpPr>
            <p:cNvPr id="3" name="Conector Reto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Conector Reto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Conector Reto 163"/>
            <p:cNvCxnSpPr/>
            <p:nvPr/>
          </p:nvCxnSpPr>
          <p:spPr bwMode="hidden">
            <a:xfrm>
              <a:off x="30479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71"/>
            <p:cNvCxnSpPr/>
            <p:nvPr/>
          </p:nvCxnSpPr>
          <p:spPr bwMode="hidden">
            <a:xfrm>
              <a:off x="3174" y="38576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2"/>
            <p:cNvCxnSpPr/>
            <p:nvPr/>
          </p:nvCxnSpPr>
          <p:spPr bwMode="hidden">
            <a:xfrm>
              <a:off x="3174" y="161131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3"/>
            <p:cNvCxnSpPr/>
            <p:nvPr/>
          </p:nvCxnSpPr>
          <p:spPr bwMode="hidden">
            <a:xfrm>
              <a:off x="3174" y="283527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4"/>
            <p:cNvCxnSpPr/>
            <p:nvPr/>
          </p:nvCxnSpPr>
          <p:spPr bwMode="hidden">
            <a:xfrm>
              <a:off x="3174" y="406082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75"/>
            <p:cNvCxnSpPr/>
            <p:nvPr/>
          </p:nvCxnSpPr>
          <p:spPr bwMode="hidden">
            <a:xfrm>
              <a:off x="3174" y="528478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6"/>
            <p:cNvCxnSpPr/>
            <p:nvPr/>
          </p:nvCxnSpPr>
          <p:spPr bwMode="hidden">
            <a:xfrm>
              <a:off x="3174" y="651033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upo 75"/>
            <p:cNvGrpSpPr>
              <a:grpSpLocks/>
            </p:cNvGrpSpPr>
            <p:nvPr userDrawn="1"/>
          </p:nvGrpSpPr>
          <p:grpSpPr bwMode="auto">
            <a:xfrm>
              <a:off x="-1" y="0"/>
              <a:ext cx="12192001" cy="6858000"/>
              <a:chOff x="-1" y="0"/>
              <a:chExt cx="12192001" cy="6858000"/>
            </a:xfrm>
          </p:grpSpPr>
          <p:cxnSp>
            <p:nvCxnSpPr>
              <p:cNvPr id="37" name="Conector Reto 195"/>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196"/>
              <p:cNvCxnSpPr/>
              <p:nvPr/>
            </p:nvCxnSpPr>
            <p:spPr bwMode="hidden">
              <a:xfrm>
                <a:off x="1449387"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197"/>
              <p:cNvCxnSpPr/>
              <p:nvPr/>
            </p:nvCxnSpPr>
            <p:spPr bwMode="hidden">
              <a:xfrm>
                <a:off x="26654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198"/>
              <p:cNvCxnSpPr/>
              <p:nvPr/>
            </p:nvCxnSpPr>
            <p:spPr bwMode="hidden">
              <a:xfrm>
                <a:off x="3884613"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199"/>
              <p:cNvCxnSpPr/>
              <p:nvPr/>
            </p:nvCxnSpPr>
            <p:spPr bwMode="hidden">
              <a:xfrm>
                <a:off x="5106988"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upo 150"/>
              <p:cNvGrpSpPr>
                <a:grpSpLocks/>
              </p:cNvGrpSpPr>
              <p:nvPr/>
            </p:nvGrpSpPr>
            <p:grpSpPr bwMode="auto">
              <a:xfrm>
                <a:off x="6327885" y="0"/>
                <a:ext cx="5864115" cy="5898673"/>
                <a:chOff x="6327885" y="0"/>
                <a:chExt cx="5864115" cy="5898673"/>
              </a:xfrm>
            </p:grpSpPr>
            <p:cxnSp>
              <p:nvCxnSpPr>
                <p:cNvPr id="48" name="Conector Reto 206"/>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207"/>
                <p:cNvCxnSpPr/>
                <p:nvPr/>
              </p:nvCxnSpPr>
              <p:spPr bwMode="hidden">
                <a:xfrm>
                  <a:off x="7548563" y="0"/>
                  <a:ext cx="4643438"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208"/>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209"/>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210"/>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Conector Reto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202"/>
              <p:cNvCxnSpPr/>
              <p:nvPr/>
            </p:nvCxnSpPr>
            <p:spPr bwMode="hidden">
              <a:xfrm flipH="1" flipV="1">
                <a:off x="-1" y="2227263"/>
                <a:ext cx="461486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203"/>
              <p:cNvCxnSpPr/>
              <p:nvPr/>
            </p:nvCxnSpPr>
            <p:spPr bwMode="hidden">
              <a:xfrm flipH="1" flipV="1">
                <a:off x="-1" y="3432175"/>
                <a:ext cx="3398839"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205"/>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upo 76"/>
            <p:cNvGrpSpPr>
              <a:grpSpLocks/>
            </p:cNvGrpSpPr>
            <p:nvPr userDrawn="1"/>
          </p:nvGrpSpPr>
          <p:grpSpPr bwMode="auto">
            <a:xfrm flipH="1">
              <a:off x="0" y="0"/>
              <a:ext cx="12192001" cy="6858000"/>
              <a:chOff x="-1" y="0"/>
              <a:chExt cx="12192001" cy="6858000"/>
            </a:xfrm>
          </p:grpSpPr>
          <p:cxnSp>
            <p:nvCxnSpPr>
              <p:cNvPr id="21" name="Conector Reto 179"/>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180"/>
              <p:cNvCxnSpPr/>
              <p:nvPr/>
            </p:nvCxnSpPr>
            <p:spPr bwMode="hidden">
              <a:xfrm>
                <a:off x="1449386"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181"/>
              <p:cNvCxnSpPr/>
              <p:nvPr/>
            </p:nvCxnSpPr>
            <p:spPr bwMode="hidden">
              <a:xfrm>
                <a:off x="2665411"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182"/>
              <p:cNvCxnSpPr/>
              <p:nvPr/>
            </p:nvCxnSpPr>
            <p:spPr bwMode="hidden">
              <a:xfrm>
                <a:off x="38846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183"/>
              <p:cNvCxnSpPr/>
              <p:nvPr/>
            </p:nvCxnSpPr>
            <p:spPr bwMode="hidden">
              <a:xfrm>
                <a:off x="5106987"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upo 82"/>
              <p:cNvGrpSpPr>
                <a:grpSpLocks/>
              </p:cNvGrpSpPr>
              <p:nvPr/>
            </p:nvGrpSpPr>
            <p:grpSpPr bwMode="auto">
              <a:xfrm>
                <a:off x="6327885" y="0"/>
                <a:ext cx="5864115" cy="5898673"/>
                <a:chOff x="6327885" y="0"/>
                <a:chExt cx="5864115" cy="5898673"/>
              </a:xfrm>
            </p:grpSpPr>
            <p:cxnSp>
              <p:nvCxnSpPr>
                <p:cNvPr id="32" name="Conector Reto 190"/>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191"/>
                <p:cNvCxnSpPr/>
                <p:nvPr/>
              </p:nvCxnSpPr>
              <p:spPr bwMode="hidden">
                <a:xfrm>
                  <a:off x="7548562" y="0"/>
                  <a:ext cx="4643439"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192"/>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193"/>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194"/>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Conector Reto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186"/>
              <p:cNvCxnSpPr/>
              <p:nvPr/>
            </p:nvCxnSpPr>
            <p:spPr bwMode="hidden">
              <a:xfrm flipH="1" flipV="1">
                <a:off x="-1" y="2227263"/>
                <a:ext cx="4614863"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187"/>
              <p:cNvCxnSpPr/>
              <p:nvPr/>
            </p:nvCxnSpPr>
            <p:spPr bwMode="hidden">
              <a:xfrm flipH="1" flipV="1">
                <a:off x="-1" y="3432175"/>
                <a:ext cx="3398838"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189"/>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Espaço Reservado para Data 211"/>
          <p:cNvSpPr>
            <a:spLocks noGrp="1"/>
          </p:cNvSpPr>
          <p:nvPr>
            <p:ph type="dt" sz="half" idx="10"/>
          </p:nvPr>
        </p:nvSpPr>
        <p:spPr/>
        <p:txBody>
          <a:bodyPr/>
          <a:lstStyle>
            <a:lvl1pPr>
              <a:defRPr/>
            </a:lvl1pPr>
          </a:lstStyle>
          <a:p>
            <a:fld id="{DE5F1565-FB34-B64C-AFF3-1B490DEBB613}" type="datetime1">
              <a:rPr lang="pt-BR"/>
              <a:pPr/>
              <a:t>06/03/2022</a:t>
            </a:fld>
            <a:endParaRPr lang="pt-BR" dirty="0"/>
          </a:p>
        </p:txBody>
      </p:sp>
      <p:sp>
        <p:nvSpPr>
          <p:cNvPr id="54" name="Espaço Reservado para Rodapé 212"/>
          <p:cNvSpPr>
            <a:spLocks noGrp="1"/>
          </p:cNvSpPr>
          <p:nvPr>
            <p:ph type="ftr" sz="quarter" idx="11"/>
          </p:nvPr>
        </p:nvSpPr>
        <p:spPr/>
        <p:txBody>
          <a:bodyPr/>
          <a:lstStyle>
            <a:lvl1pPr>
              <a:defRPr/>
            </a:lvl1pPr>
          </a:lstStyle>
          <a:p>
            <a:pPr>
              <a:defRPr/>
            </a:pPr>
            <a:endParaRPr lang="pt-BR" dirty="0"/>
          </a:p>
        </p:txBody>
      </p:sp>
      <p:sp>
        <p:nvSpPr>
          <p:cNvPr id="55" name="Espaço Reservado para Número de Slide 213"/>
          <p:cNvSpPr>
            <a:spLocks noGrp="1"/>
          </p:cNvSpPr>
          <p:nvPr>
            <p:ph type="sldNum" sz="quarter" idx="12"/>
          </p:nvPr>
        </p:nvSpPr>
        <p:spPr/>
        <p:txBody>
          <a:bodyPr/>
          <a:lstStyle>
            <a:lvl1pPr>
              <a:defRPr/>
            </a:lvl1pPr>
          </a:lstStyle>
          <a:p>
            <a:fld id="{029DDC3B-FFB5-3741-BFEE-7E76DBC62494}" type="slidenum">
              <a:rPr lang="pt-BR"/>
              <a:pPr/>
              <a:t>‹nº›</a:t>
            </a:fld>
            <a:endParaRPr lang="pt-BR" dirty="0"/>
          </a:p>
        </p:txBody>
      </p:sp>
    </p:spTree>
    <p:extLst>
      <p:ext uri="{BB962C8B-B14F-4D97-AF65-F5344CB8AC3E}">
        <p14:creationId xmlns:p14="http://schemas.microsoft.com/office/powerpoint/2010/main" val="97375800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userDrawn="1"/>
        </p:nvGrpSpPr>
        <p:grpSpPr bwMode="auto">
          <a:xfrm>
            <a:off x="0" y="0"/>
            <a:ext cx="12192000" cy="6858000"/>
            <a:chOff x="-1" y="0"/>
            <a:chExt cx="12192002" cy="6858000"/>
          </a:xfrm>
        </p:grpSpPr>
        <p:cxnSp>
          <p:nvCxnSpPr>
            <p:cNvPr id="6" name="Conector Reto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1"/>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9"/>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20"/>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1"/>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2"/>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3"/>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4"/>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userDrawn="1"/>
          </p:nvGrpSpPr>
          <p:grpSpPr bwMode="auto">
            <a:xfrm>
              <a:off x="-1" y="0"/>
              <a:ext cx="12192001" cy="6858000"/>
              <a:chOff x="-1" y="0"/>
              <a:chExt cx="12192001" cy="6858000"/>
            </a:xfrm>
          </p:grpSpPr>
          <p:cxnSp>
            <p:nvCxnSpPr>
              <p:cNvPr id="40" name="Conector Reto 43"/>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4"/>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5"/>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6"/>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7"/>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4"/>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5"/>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6"/>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7"/>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8"/>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50"/>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1"/>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3"/>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userDrawn="1"/>
          </p:nvGrpSpPr>
          <p:grpSpPr bwMode="auto">
            <a:xfrm flipH="1">
              <a:off x="0" y="0"/>
              <a:ext cx="12192001" cy="6858000"/>
              <a:chOff x="-1" y="0"/>
              <a:chExt cx="12192001" cy="6858000"/>
            </a:xfrm>
          </p:grpSpPr>
          <p:cxnSp>
            <p:nvCxnSpPr>
              <p:cNvPr id="24" name="Conector Reto 27"/>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8"/>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9"/>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30"/>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1"/>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8"/>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9"/>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40"/>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1"/>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2"/>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4"/>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5"/>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7"/>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9"/>
          <p:cNvCxnSpPr/>
          <p:nvPr userDrawn="1"/>
        </p:nvCxnSpPr>
        <p:spPr>
          <a:xfrm>
            <a:off x="7923213" y="2895600"/>
            <a:ext cx="365918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13152" y="571500"/>
            <a:ext cx="3657600" cy="2197100"/>
          </a:xfrm>
        </p:spPr>
        <p:txBody>
          <a:bodyPr>
            <a:normAutofit/>
          </a:bodyPr>
          <a:lstStyle>
            <a:lvl1pPr>
              <a:defRPr sz="2600">
                <a:solidFill>
                  <a:schemeClr val="bg1"/>
                </a:solidFill>
              </a:defRPr>
            </a:lvl1pPr>
          </a:lstStyle>
          <a:p>
            <a:r>
              <a:rPr lang="pt-BR"/>
              <a:t>Clique para editar o título mestre</a:t>
            </a:r>
            <a:endParaRPr lang="pt-BR" dirty="0"/>
          </a:p>
        </p:txBody>
      </p:sp>
      <p:sp>
        <p:nvSpPr>
          <p:cNvPr id="3" name="Espaço Reservado para Conteúdo 2"/>
          <p:cNvSpPr>
            <a:spLocks noGrp="1"/>
          </p:cNvSpPr>
          <p:nvPr>
            <p:ph idx="1"/>
          </p:nvPr>
        </p:nvSpPr>
        <p:spPr>
          <a:xfrm>
            <a:off x="543196"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8" name="Espaço Reservado para Data 4"/>
          <p:cNvSpPr>
            <a:spLocks noGrp="1"/>
          </p:cNvSpPr>
          <p:nvPr>
            <p:ph type="dt" sz="half" idx="10"/>
          </p:nvPr>
        </p:nvSpPr>
        <p:spPr/>
        <p:txBody>
          <a:bodyPr/>
          <a:lstStyle>
            <a:lvl1pPr>
              <a:defRPr/>
            </a:lvl1pPr>
          </a:lstStyle>
          <a:p>
            <a:fld id="{908AB582-343C-6D48-9F15-1354290C067D}" type="datetime1">
              <a:rPr lang="pt-BR"/>
              <a:pPr/>
              <a:t>06/03/2022</a:t>
            </a:fld>
            <a:endParaRPr lang="pt-BR" dirty="0"/>
          </a:p>
        </p:txBody>
      </p:sp>
      <p:sp>
        <p:nvSpPr>
          <p:cNvPr id="59" name="Espaço Reservado para Rodapé 5"/>
          <p:cNvSpPr>
            <a:spLocks noGrp="1"/>
          </p:cNvSpPr>
          <p:nvPr>
            <p:ph type="ftr" sz="quarter" idx="11"/>
          </p:nvPr>
        </p:nvSpPr>
        <p:spPr/>
        <p:txBody>
          <a:bodyPr/>
          <a:lstStyle>
            <a:lvl1pPr>
              <a:defRPr/>
            </a:lvl1pPr>
          </a:lstStyle>
          <a:p>
            <a:pPr>
              <a:defRPr/>
            </a:pPr>
            <a:endParaRPr lang="pt-BR" dirty="0"/>
          </a:p>
        </p:txBody>
      </p:sp>
      <p:sp>
        <p:nvSpPr>
          <p:cNvPr id="60" name="Espaço Reservado para Número de Slide 7"/>
          <p:cNvSpPr>
            <a:spLocks noGrp="1"/>
          </p:cNvSpPr>
          <p:nvPr>
            <p:ph type="sldNum" sz="quarter" idx="12"/>
          </p:nvPr>
        </p:nvSpPr>
        <p:spPr/>
        <p:txBody>
          <a:bodyPr/>
          <a:lstStyle>
            <a:lvl1pPr>
              <a:defRPr/>
            </a:lvl1pPr>
          </a:lstStyle>
          <a:p>
            <a:fld id="{0B246C7F-FFCD-5B4F-95E2-9E0F35FF933F}" type="slidenum">
              <a:rPr lang="pt-BR"/>
              <a:pPr/>
              <a:t>‹nº›</a:t>
            </a:fld>
            <a:endParaRPr lang="pt-BR" dirty="0"/>
          </a:p>
        </p:txBody>
      </p:sp>
    </p:spTree>
    <p:extLst>
      <p:ext uri="{BB962C8B-B14F-4D97-AF65-F5344CB8AC3E}">
        <p14:creationId xmlns:p14="http://schemas.microsoft.com/office/powerpoint/2010/main" val="242867185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p:nvGrpSpPr>
        <p:grpSpPr bwMode="auto">
          <a:xfrm>
            <a:off x="0" y="0"/>
            <a:ext cx="12192000" cy="6858000"/>
            <a:chOff x="-1" y="0"/>
            <a:chExt cx="12192002" cy="6858000"/>
          </a:xfrm>
        </p:grpSpPr>
        <p:cxnSp>
          <p:nvCxnSpPr>
            <p:cNvPr id="6" name="Conector Reto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3"/>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p:nvGrpSpPr>
          <p:grpSpPr bwMode="auto">
            <a:xfrm>
              <a:off x="-1" y="0"/>
              <a:ext cx="12192001" cy="6858000"/>
              <a:chOff x="-1" y="0"/>
              <a:chExt cx="12192001" cy="6858000"/>
            </a:xfrm>
          </p:grpSpPr>
          <p:cxnSp>
            <p:nvCxnSpPr>
              <p:cNvPr id="40" name="Conector Reto 42"/>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6"/>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3"/>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7"/>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2"/>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p:nvGrpSpPr>
          <p:grpSpPr bwMode="auto">
            <a:xfrm flipH="1">
              <a:off x="0" y="0"/>
              <a:ext cx="12192001" cy="6858000"/>
              <a:chOff x="-1" y="0"/>
              <a:chExt cx="12192001" cy="6858000"/>
            </a:xfrm>
          </p:grpSpPr>
          <p:cxnSp>
            <p:nvCxnSpPr>
              <p:cNvPr id="24" name="Conector Reto 26"/>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0"/>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7"/>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1"/>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6"/>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8"/>
          <p:cNvCxnSpPr/>
          <p:nvPr/>
        </p:nvCxnSpPr>
        <p:spPr>
          <a:xfrm>
            <a:off x="7923213" y="2895600"/>
            <a:ext cx="365918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Espaço Reservado para Imagem 2"/>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dirty="0"/>
              <a:t>Clique no ícone para adicionar uma imagem</a:t>
            </a:r>
          </a:p>
        </p:txBody>
      </p:sp>
      <p:sp>
        <p:nvSpPr>
          <p:cNvPr id="2" name="Título 1"/>
          <p:cNvSpPr>
            <a:spLocks noGrp="1"/>
          </p:cNvSpPr>
          <p:nvPr>
            <p:ph type="title"/>
          </p:nvPr>
        </p:nvSpPr>
        <p:spPr>
          <a:xfrm>
            <a:off x="7909561" y="576072"/>
            <a:ext cx="3657600" cy="2194560"/>
          </a:xfrm>
        </p:spPr>
        <p:txBody>
          <a:bodyPr>
            <a:normAutofit/>
          </a:bodyPr>
          <a:lstStyle>
            <a:lvl1pPr>
              <a:defRPr sz="2600">
                <a:solidFill>
                  <a:schemeClr val="bg1"/>
                </a:solidFill>
              </a:defRPr>
            </a:lvl1pPr>
          </a:lstStyle>
          <a:p>
            <a:r>
              <a:rPr lang="pt-BR"/>
              <a:t>Clique para editar o título mestre</a:t>
            </a:r>
            <a:endParaRPr lang="pt-BR" dirty="0"/>
          </a:p>
        </p:txBody>
      </p:sp>
      <p:sp>
        <p:nvSpPr>
          <p:cNvPr id="4" name="Espaço Reservado para Texto 3"/>
          <p:cNvSpPr>
            <a:spLocks noGrp="1"/>
          </p:cNvSpPr>
          <p:nvPr>
            <p:ph type="body" sz="half" idx="2"/>
          </p:nvPr>
        </p:nvSpPr>
        <p:spPr>
          <a:xfrm>
            <a:off x="7909561"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Tree>
    <p:extLst>
      <p:ext uri="{BB962C8B-B14F-4D97-AF65-F5344CB8AC3E}">
        <p14:creationId xmlns:p14="http://schemas.microsoft.com/office/powerpoint/2010/main" val="1442194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upo 95"/>
          <p:cNvGrpSpPr>
            <a:grpSpLocks/>
          </p:cNvGrpSpPr>
          <p:nvPr/>
        </p:nvGrpSpPr>
        <p:grpSpPr bwMode="auto">
          <a:xfrm>
            <a:off x="0" y="0"/>
            <a:ext cx="12192000" cy="6858000"/>
            <a:chOff x="-1" y="0"/>
            <a:chExt cx="12192002" cy="6858000"/>
          </a:xfrm>
        </p:grpSpPr>
        <p:cxnSp>
          <p:nvCxnSpPr>
            <p:cNvPr id="97" name="Conector Reto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79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3174" y="38576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3174" y="161131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3174" y="283527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3174" y="406082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3174" y="528478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3174" y="651033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upo 112"/>
            <p:cNvGrpSpPr>
              <a:grpSpLocks/>
            </p:cNvGrpSpPr>
            <p:nvPr userDrawn="1"/>
          </p:nvGrpSpPr>
          <p:grpSpPr bwMode="auto">
            <a:xfrm>
              <a:off x="-1" y="0"/>
              <a:ext cx="12192001" cy="6858000"/>
              <a:chOff x="-1" y="0"/>
              <a:chExt cx="12192001" cy="6858000"/>
            </a:xfrm>
          </p:grpSpPr>
          <p:cxnSp>
            <p:nvCxnSpPr>
              <p:cNvPr id="131" name="Conector Reto 130"/>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387"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4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4613"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988"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upo 135"/>
              <p:cNvGrpSpPr>
                <a:grpSpLocks/>
              </p:cNvGrpSpPr>
              <p:nvPr/>
            </p:nvGrpSpPr>
            <p:grpSpPr bwMode="auto">
              <a:xfrm>
                <a:off x="6327885" y="0"/>
                <a:ext cx="5864115" cy="5898673"/>
                <a:chOff x="6327885" y="0"/>
                <a:chExt cx="5864115" cy="5898673"/>
              </a:xfrm>
            </p:grpSpPr>
            <p:cxnSp>
              <p:nvCxnSpPr>
                <p:cNvPr id="142" name="Conector Reto 141"/>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8563" y="0"/>
                  <a:ext cx="4643438"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263"/>
                <a:ext cx="461486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75"/>
                <a:ext cx="3398839"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upo 113"/>
            <p:cNvGrpSpPr>
              <a:grpSpLocks/>
            </p:cNvGrpSpPr>
            <p:nvPr userDrawn="1"/>
          </p:nvGrpSpPr>
          <p:grpSpPr bwMode="auto">
            <a:xfrm flipH="1">
              <a:off x="0" y="0"/>
              <a:ext cx="12192001" cy="6858000"/>
              <a:chOff x="-1" y="0"/>
              <a:chExt cx="12192001" cy="6858000"/>
            </a:xfrm>
          </p:grpSpPr>
          <p:cxnSp>
            <p:nvCxnSpPr>
              <p:cNvPr id="115" name="Conector Reto 114"/>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386"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411"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46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987"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upo 119"/>
              <p:cNvGrpSpPr>
                <a:grpSpLocks/>
              </p:cNvGrpSpPr>
              <p:nvPr/>
            </p:nvGrpSpPr>
            <p:grpSpPr bwMode="auto">
              <a:xfrm>
                <a:off x="6327885" y="0"/>
                <a:ext cx="5864115" cy="5898673"/>
                <a:chOff x="6327885" y="0"/>
                <a:chExt cx="5864115" cy="5898673"/>
              </a:xfrm>
            </p:grpSpPr>
            <p:cxnSp>
              <p:nvCxnSpPr>
                <p:cNvPr id="126" name="Conector Reto 125"/>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8562" y="0"/>
                  <a:ext cx="4643439"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263"/>
                <a:ext cx="4614863"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75"/>
                <a:ext cx="3398838"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Espaço Reservado para Título 1"/>
          <p:cNvSpPr>
            <a:spLocks noGrp="1"/>
          </p:cNvSpPr>
          <p:nvPr>
            <p:ph type="title"/>
          </p:nvPr>
        </p:nvSpPr>
        <p:spPr bwMode="auto">
          <a:xfrm>
            <a:off x="1295402" y="503238"/>
            <a:ext cx="960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pt-BR"/>
              <a:t>Clique para editar o título mestre</a:t>
            </a:r>
          </a:p>
        </p:txBody>
      </p:sp>
      <p:sp>
        <p:nvSpPr>
          <p:cNvPr id="1028" name="Espaço Reservado para Texto 2"/>
          <p:cNvSpPr>
            <a:spLocks noGrp="1"/>
          </p:cNvSpPr>
          <p:nvPr>
            <p:ph type="body" idx="1"/>
          </p:nvPr>
        </p:nvSpPr>
        <p:spPr bwMode="auto">
          <a:xfrm>
            <a:off x="1295402" y="1981201"/>
            <a:ext cx="9601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9294813" y="6289676"/>
            <a:ext cx="965200"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AD9B84F-E4C0-CA41-BD5F-165B6BE1C426}" type="datetime1">
              <a:rPr lang="pt-BR"/>
              <a:pPr/>
              <a:t>06/03/2022</a:t>
            </a:fld>
            <a:endParaRPr lang="pt-BR" dirty="0"/>
          </a:p>
        </p:txBody>
      </p:sp>
      <p:sp>
        <p:nvSpPr>
          <p:cNvPr id="5" name="Espaço Reservado para Rodapé 4"/>
          <p:cNvSpPr>
            <a:spLocks noGrp="1"/>
          </p:cNvSpPr>
          <p:nvPr>
            <p:ph type="ftr" sz="quarter" idx="3"/>
          </p:nvPr>
        </p:nvSpPr>
        <p:spPr>
          <a:xfrm>
            <a:off x="609601" y="6289676"/>
            <a:ext cx="6127749" cy="22225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lumMod val="50000"/>
                    <a:lumOff val="50000"/>
                  </a:schemeClr>
                </a:solidFill>
                <a:latin typeface="+mn-lt"/>
                <a:ea typeface="+mn-ea"/>
              </a:defRPr>
            </a:lvl1pPr>
          </a:lstStyle>
          <a:p>
            <a:pPr>
              <a:defRPr/>
            </a:pPr>
            <a:endParaRPr lang="pt-BR" dirty="0"/>
          </a:p>
        </p:txBody>
      </p:sp>
      <p:sp>
        <p:nvSpPr>
          <p:cNvPr id="6" name="Espaço Reservado para Número de Slide 5"/>
          <p:cNvSpPr>
            <a:spLocks noGrp="1"/>
          </p:cNvSpPr>
          <p:nvPr>
            <p:ph type="sldNum" sz="quarter" idx="4"/>
          </p:nvPr>
        </p:nvSpPr>
        <p:spPr>
          <a:xfrm>
            <a:off x="10664826" y="6289676"/>
            <a:ext cx="919163"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3167262-31E3-A148-9461-CB341014B510}" type="slidenum">
              <a:rPr lang="pt-BR"/>
              <a:pPr/>
              <a:t>‹nº›</a:t>
            </a:fld>
            <a:endParaRPr lang="pt-BR" dirty="0"/>
          </a:p>
        </p:txBody>
      </p:sp>
      <p:cxnSp>
        <p:nvCxnSpPr>
          <p:cNvPr id="148" name="Conector Reto 147"/>
          <p:cNvCxnSpPr/>
          <p:nvPr/>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3" r:id="rId1"/>
    <p:sldLayoutId id="2147483707" r:id="rId2"/>
    <p:sldLayoutId id="2147483714" r:id="rId3"/>
    <p:sldLayoutId id="2147483708" r:id="rId4"/>
    <p:sldLayoutId id="2147483709" r:id="rId5"/>
    <p:sldLayoutId id="2147483710" r:id="rId6"/>
    <p:sldLayoutId id="2147483715" r:id="rId7"/>
    <p:sldLayoutId id="2147483716" r:id="rId8"/>
    <p:sldLayoutId id="2147483717" r:id="rId9"/>
    <p:sldLayoutId id="2147483711" r:id="rId10"/>
    <p:sldLayoutId id="2147483712" r:id="rId11"/>
  </p:sldLayoutIdLst>
  <p:transition spd="med">
    <p:fade/>
  </p:transition>
  <p:hf sldNum="0" hdr="0" ftr="0" dt="0"/>
  <p:txStyles>
    <p:titleStyle>
      <a:lvl1pPr algn="l" rtl="0" eaLnBrk="0" fontAlgn="base" hangingPunct="0">
        <a:lnSpc>
          <a:spcPct val="90000"/>
        </a:lnSpc>
        <a:spcBef>
          <a:spcPct val="0"/>
        </a:spcBef>
        <a:spcAft>
          <a:spcPct val="0"/>
        </a:spcAft>
        <a:defRPr sz="3200" b="1" kern="1200">
          <a:solidFill>
            <a:schemeClr val="accent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p:titleStyle>
    <p:body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ＭＳ Ｐゴシック" charset="0"/>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ＭＳ Ｐゴシック" charset="0"/>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ＭＳ Ｐゴシック" charset="0"/>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conjur.com.br/2022-jan-27/interesse-publico-silencio-administrativo-tecnica-experimenta&#231;&#227;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0">
              <a:schemeClr val="bg1">
                <a:lumMod val="100000"/>
              </a:schemeClr>
            </a:gs>
            <a:gs pos="38000">
              <a:schemeClr val="bg1"/>
            </a:gs>
            <a:gs pos="0">
              <a:schemeClr val="accent1"/>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 y="1308538"/>
            <a:ext cx="12192000" cy="2216925"/>
          </a:xfrm>
        </p:spPr>
        <p:txBody>
          <a:bodyPr rtlCol="0">
            <a:noAutofit/>
          </a:bodyPr>
          <a:lstStyle/>
          <a:p>
            <a:pPr algn="ctr"/>
            <a:r>
              <a:rPr lang="pt-BR" sz="5400" b="0" dirty="0">
                <a:latin typeface="Verdana" panose="020B0604030504040204" pitchFamily="34" charset="0"/>
                <a:ea typeface="Verdana" panose="020B0604030504040204" pitchFamily="34" charset="0"/>
                <a:cs typeface="Verdana" panose="020B0604030504040204" pitchFamily="34" charset="0"/>
              </a:rPr>
              <a:t>Processo Administrativo: </a:t>
            </a:r>
            <a:br>
              <a:rPr lang="pt-BR" sz="5400" b="0" dirty="0">
                <a:latin typeface="Verdana" panose="020B0604030504040204" pitchFamily="34" charset="0"/>
                <a:ea typeface="Verdana" panose="020B0604030504040204" pitchFamily="34" charset="0"/>
                <a:cs typeface="Verdana" panose="020B0604030504040204" pitchFamily="34" charset="0"/>
              </a:rPr>
            </a:br>
            <a:r>
              <a:rPr lang="pt-BR" sz="4700" b="0" dirty="0">
                <a:latin typeface="Verdana" panose="020B0604030504040204" pitchFamily="34" charset="0"/>
                <a:ea typeface="Verdana" panose="020B0604030504040204" pitchFamily="34" charset="0"/>
                <a:cs typeface="Verdana" panose="020B0604030504040204" pitchFamily="34" charset="0"/>
              </a:rPr>
              <a:t> </a:t>
            </a:r>
            <a:br>
              <a:rPr lang="pt-BR" sz="4700" b="0" dirty="0">
                <a:latin typeface="Verdana" panose="020B0604030504040204" pitchFamily="34" charset="0"/>
                <a:ea typeface="Verdana" panose="020B0604030504040204" pitchFamily="34" charset="0"/>
                <a:cs typeface="Verdana" panose="020B0604030504040204" pitchFamily="34" charset="0"/>
              </a:rPr>
            </a:br>
            <a:r>
              <a:rPr lang="pt-BR" sz="4700" b="0" dirty="0">
                <a:latin typeface="Verdana" panose="020B0604030504040204" pitchFamily="34" charset="0"/>
                <a:ea typeface="Verdana" panose="020B0604030504040204" pitchFamily="34" charset="0"/>
                <a:cs typeface="Verdana" panose="020B0604030504040204" pitchFamily="34" charset="0"/>
              </a:rPr>
              <a:t>Aula 6: Codificação e fases do processo administrativo II</a:t>
            </a:r>
          </a:p>
        </p:txBody>
      </p:sp>
      <p:sp>
        <p:nvSpPr>
          <p:cNvPr id="3" name="Subtítulo 2"/>
          <p:cNvSpPr>
            <a:spLocks noGrp="1"/>
          </p:cNvSpPr>
          <p:nvPr>
            <p:ph type="subTitle" idx="1"/>
          </p:nvPr>
        </p:nvSpPr>
        <p:spPr>
          <a:xfrm>
            <a:off x="2107669" y="5479850"/>
            <a:ext cx="8661401" cy="1378150"/>
          </a:xfrm>
        </p:spPr>
        <p:txBody>
          <a:bodyPr rtlCol="0">
            <a:normAutofit/>
          </a:bodyPr>
          <a:lstStyle/>
          <a:p>
            <a:pPr eaLnBrk="1" fontAlgn="auto" hangingPunct="1">
              <a:spcAft>
                <a:spcPts val="0"/>
              </a:spcAft>
              <a:buFont typeface="Arial" panose="020B0604020202020204" pitchFamily="34" charset="0"/>
              <a:buNone/>
              <a:defRPr/>
            </a:pPr>
            <a:r>
              <a:rPr lang="pt-BR" dirty="0">
                <a:solidFill>
                  <a:srgbClr val="FF0000"/>
                </a:solidFill>
                <a:ea typeface="+mn-ea"/>
              </a:rPr>
              <a:t>		</a:t>
            </a:r>
          </a:p>
          <a:p>
            <a:pPr eaLnBrk="1" fontAlgn="auto" hangingPunct="1">
              <a:spcAft>
                <a:spcPts val="0"/>
              </a:spcAft>
              <a:buFont typeface="Arial" panose="020B0604020202020204" pitchFamily="34" charset="0"/>
              <a:buNone/>
              <a:defRPr/>
            </a:pPr>
            <a:r>
              <a:rPr lang="pt-BR" dirty="0">
                <a:solidFill>
                  <a:srgbClr val="FF0000"/>
                </a:solidFill>
                <a:ea typeface="+mn-ea"/>
              </a:rPr>
              <a:t>Faculdade de Direito da Universidade de São Paulo (USP)                  </a:t>
            </a:r>
          </a:p>
          <a:p>
            <a:pPr eaLnBrk="1" fontAlgn="auto" hangingPunct="1">
              <a:spcAft>
                <a:spcPts val="0"/>
              </a:spcAft>
              <a:buFont typeface="Arial" panose="020B0604020202020204" pitchFamily="34" charset="0"/>
              <a:buNone/>
              <a:defRPr/>
            </a:pPr>
            <a:r>
              <a:rPr lang="pt-BR" sz="1800" dirty="0">
                <a:solidFill>
                  <a:srgbClr val="FF0000"/>
                </a:solidFill>
                <a:latin typeface="Verdana" panose="020B0604030504040204" pitchFamily="34" charset="0"/>
                <a:ea typeface="Verdana" panose="020B0604030504040204" pitchFamily="34" charset="0"/>
                <a:cs typeface="Verdana" panose="020B0604030504040204" pitchFamily="34" charset="0"/>
              </a:rPr>
              <a:t>São Paulo (SP), 21 de abril de 2022.</a:t>
            </a:r>
            <a:endParaRPr lang="pt-BR" b="1" i="1" dirty="0">
              <a:solidFill>
                <a:srgbClr val="FF0000"/>
              </a:solidFill>
              <a:ea typeface="+mn-ea"/>
            </a:endParaRPr>
          </a:p>
        </p:txBody>
      </p:sp>
      <p:sp>
        <p:nvSpPr>
          <p:cNvPr id="10" name="Título 1"/>
          <p:cNvSpPr txBox="1">
            <a:spLocks/>
          </p:cNvSpPr>
          <p:nvPr/>
        </p:nvSpPr>
        <p:spPr bwMode="auto">
          <a:xfrm>
            <a:off x="3416135" y="3093208"/>
            <a:ext cx="8775865" cy="186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b" anchorCtr="0" compatLnSpc="1">
            <a:prstTxWarp prst="textNoShape">
              <a:avLst/>
            </a:prstTxWarp>
            <a:noAutofit/>
          </a:bodyPr>
          <a:lstStyle>
            <a:lvl1pPr algn="l" rtl="0" eaLnBrk="0" fontAlgn="base" hangingPunct="0">
              <a:lnSpc>
                <a:spcPct val="76000"/>
              </a:lnSpc>
              <a:spcBef>
                <a:spcPct val="0"/>
              </a:spcBef>
              <a:spcAft>
                <a:spcPct val="0"/>
              </a:spcAft>
              <a:defRPr sz="8000" b="1" kern="1200" cap="none" baseline="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a:lstStyle>
          <a:p>
            <a:pPr algn="ctr"/>
            <a:r>
              <a:rPr lang="pt-BR" sz="2800" cap="small" dirty="0">
                <a:latin typeface="Verdana" panose="020B0604030504040204" pitchFamily="34" charset="0"/>
                <a:ea typeface="Verdana" panose="020B0604030504040204" pitchFamily="34" charset="0"/>
                <a:cs typeface="Verdana" panose="020B0604030504040204" pitchFamily="34" charset="0"/>
              </a:rPr>
              <a:t>Prof. Dr. Gustavo Justino de oliveira</a:t>
            </a:r>
          </a:p>
          <a:p>
            <a:pPr algn="ctr"/>
            <a:endParaRPr lang="pt-BR" sz="2800" cap="small" dirty="0">
              <a:latin typeface="Verdana" panose="020B0604030504040204" pitchFamily="34" charset="0"/>
              <a:ea typeface="Verdana" panose="020B0604030504040204" pitchFamily="34" charset="0"/>
              <a:cs typeface="Verdana" panose="020B0604030504040204" pitchFamily="34" charset="0"/>
            </a:endParaRPr>
          </a:p>
        </p:txBody>
      </p:sp>
      <p:pic>
        <p:nvPicPr>
          <p:cNvPr id="11" name="Imagem 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5466" y="3525463"/>
            <a:ext cx="1972204" cy="1993369"/>
          </a:xfrm>
          <a:prstGeom prst="rect">
            <a:avLst/>
          </a:prstGeom>
          <a:solidFill>
            <a:srgbClr val="FFFFFF"/>
          </a:solidFill>
          <a:ln>
            <a:noFill/>
          </a:ln>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383014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1.1. Do dever decidir</a:t>
            </a:r>
          </a:p>
        </p:txBody>
      </p:sp>
      <p:sp>
        <p:nvSpPr>
          <p:cNvPr id="3" name="CaixaDeTexto 2"/>
          <p:cNvSpPr txBox="1"/>
          <p:nvPr/>
        </p:nvSpPr>
        <p:spPr>
          <a:xfrm>
            <a:off x="127000" y="612844"/>
            <a:ext cx="11983484" cy="5509200"/>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Silêncio translativo</a:t>
            </a:r>
          </a:p>
          <a:p>
            <a:pPr marL="342900" indent="-342900" algn="just">
              <a:buFont typeface="Arial" panose="020B0604020202020204" pitchFamily="34" charset="0"/>
              <a:buChar char="•"/>
            </a:pPr>
            <a:r>
              <a:rPr lang="pt-BR" sz="2400" dirty="0">
                <a:latin typeface="Verdana" pitchFamily="34" charset="0"/>
                <a:ea typeface="Verdana" pitchFamily="34" charset="0"/>
                <a:cs typeface="Verdana" pitchFamily="34" charset="0"/>
              </a:rPr>
              <a:t>Sub-rogação de competência em caso de omissão da autoridade competente</a:t>
            </a:r>
          </a:p>
          <a:p>
            <a:pPr marL="342900" indent="-342900" algn="just">
              <a:buFont typeface="Arial" panose="020B0604020202020204" pitchFamily="34" charset="0"/>
              <a:buChar char="•"/>
            </a:pPr>
            <a:r>
              <a:rPr lang="pt-BR" sz="2400" dirty="0">
                <a:latin typeface="Verdana" pitchFamily="34" charset="0"/>
                <a:ea typeface="Verdana" pitchFamily="34" charset="0"/>
                <a:cs typeface="Verdana" pitchFamily="34" charset="0"/>
              </a:rPr>
              <a:t>Deslocamento transitório e concreto de competência</a:t>
            </a:r>
          </a:p>
          <a:p>
            <a:pPr marL="342900" indent="-342900" algn="just">
              <a:buFont typeface="Arial" panose="020B0604020202020204" pitchFamily="34" charset="0"/>
              <a:buChar char="•"/>
            </a:pPr>
            <a:r>
              <a:rPr lang="pt-BR" sz="2400" dirty="0">
                <a:latin typeface="Verdana" pitchFamily="34" charset="0"/>
                <a:ea typeface="Verdana" pitchFamily="34" charset="0"/>
                <a:cs typeface="Verdana" pitchFamily="34" charset="0"/>
              </a:rPr>
              <a:t>Não acarreta deferimento ou indeferimento tácito ≠ silêncio positivo e negativo</a:t>
            </a:r>
          </a:p>
          <a:p>
            <a:pPr marL="342900" indent="-342900" algn="just">
              <a:buFont typeface="Arial" panose="020B0604020202020204" pitchFamily="34" charset="0"/>
              <a:buChar char="•"/>
            </a:pPr>
            <a:r>
              <a:rPr lang="pt-BR" sz="2400" dirty="0">
                <a:latin typeface="Verdana" pitchFamily="34" charset="0"/>
                <a:ea typeface="Verdana" pitchFamily="34" charset="0"/>
                <a:cs typeface="Verdana" pitchFamily="34" charset="0"/>
              </a:rPr>
              <a:t>Ex.: art. 55, §§ 1º e 2º, Lei Estadual nº 12.209/11 (Bahia)</a:t>
            </a:r>
          </a:p>
          <a:p>
            <a:pPr marL="800100" lvl="1" indent="-342900" algn="just">
              <a:buFont typeface="Arial" panose="020B0604020202020204" pitchFamily="34" charset="0"/>
              <a:buChar char="•"/>
            </a:pPr>
            <a:r>
              <a:rPr lang="pt-BR" sz="2000" dirty="0">
                <a:latin typeface="Verdana" pitchFamily="34" charset="0"/>
                <a:ea typeface="Verdana" pitchFamily="34" charset="0"/>
                <a:cs typeface="Verdana" pitchFamily="34" charset="0"/>
              </a:rPr>
              <a:t>Art. 55 - Cabe recurso administrativo para suprir omissão ou recusa da autoridade em emitir decisão ou se manifestar acerca de requerimento apresentado. </a:t>
            </a:r>
          </a:p>
          <a:p>
            <a:pPr marL="800100" lvl="1" indent="-342900" algn="just">
              <a:buFont typeface="Arial" panose="020B0604020202020204" pitchFamily="34" charset="0"/>
              <a:buChar char="•"/>
            </a:pPr>
            <a:r>
              <a:rPr lang="pt-BR" sz="2000" dirty="0">
                <a:latin typeface="Verdana" pitchFamily="34" charset="0"/>
                <a:ea typeface="Verdana" pitchFamily="34" charset="0"/>
                <a:cs typeface="Verdana" pitchFamily="34" charset="0"/>
              </a:rPr>
              <a:t>§ 1º - O prazo para interposição de recurso administrativo é de 10 (dez) dias, contados a partir do trigésimo dia após a data que lhe fora fixada para emitir decisão, ressalvados os casos previstos em legislação específica. </a:t>
            </a:r>
          </a:p>
          <a:p>
            <a:pPr marL="800100" lvl="1" indent="-342900" algn="just">
              <a:buFont typeface="Arial" panose="020B0604020202020204" pitchFamily="34" charset="0"/>
              <a:buChar char="•"/>
            </a:pPr>
            <a:r>
              <a:rPr lang="pt-BR" sz="2000" dirty="0">
                <a:latin typeface="Verdana" pitchFamily="34" charset="0"/>
                <a:ea typeface="Verdana" pitchFamily="34" charset="0"/>
                <a:cs typeface="Verdana" pitchFamily="34" charset="0"/>
              </a:rPr>
              <a:t>§ 2º - O recurso administrativo será dirigido à autoridade imediatamente superior, a qual poderá proferir decisão ou adotar providências para suprir a omissão, sem prejuízo da apuração de responsabilidade</a:t>
            </a:r>
          </a:p>
          <a:p>
            <a:pPr algn="just"/>
            <a:endParaRPr lang="pt-BR" sz="2400" dirty="0">
              <a:latin typeface="Verdana" pitchFamily="34" charset="0"/>
              <a:ea typeface="Verdana" pitchFamily="34" charset="0"/>
              <a:cs typeface="Verdana" pitchFamily="34" charset="0"/>
            </a:endParaRPr>
          </a:p>
        </p:txBody>
      </p:sp>
      <p:sp>
        <p:nvSpPr>
          <p:cNvPr id="9" name="CaixaDeTexto 8"/>
          <p:cNvSpPr txBox="1"/>
          <p:nvPr/>
        </p:nvSpPr>
        <p:spPr>
          <a:xfrm>
            <a:off x="370490" y="2804891"/>
            <a:ext cx="11739994" cy="969496"/>
          </a:xfrm>
          <a:prstGeom prst="rect">
            <a:avLst/>
          </a:prstGeom>
          <a:noFill/>
        </p:spPr>
        <p:txBody>
          <a:bodyPr wrap="square" rtlCol="0">
            <a:spAutoFit/>
          </a:bodyPr>
          <a:lstStyle/>
          <a:p>
            <a:pPr lvl="1" algn="just">
              <a:spcBef>
                <a:spcPts val="600"/>
              </a:spcBef>
              <a:spcAft>
                <a:spcPts val="600"/>
              </a:spcAft>
            </a:pPr>
            <a:endParaRPr lang="pt-BR" sz="2400" b="1" dirty="0">
              <a:solidFill>
                <a:schemeClr val="accent1">
                  <a:lumMod val="50000"/>
                </a:schemeClr>
              </a:solidFill>
              <a:latin typeface="Verdana" pitchFamily="34" charset="0"/>
              <a:ea typeface="Verdana" pitchFamily="34" charset="0"/>
              <a:cs typeface="Verdana" pitchFamily="34" charset="0"/>
            </a:endParaRPr>
          </a:p>
          <a:p>
            <a:pPr algn="just"/>
            <a:endParaRPr lang="pt-B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8783561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383014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1.1. Do dever decidir</a:t>
            </a:r>
          </a:p>
        </p:txBody>
      </p:sp>
      <p:sp>
        <p:nvSpPr>
          <p:cNvPr id="3" name="CaixaDeTexto 2"/>
          <p:cNvSpPr txBox="1"/>
          <p:nvPr/>
        </p:nvSpPr>
        <p:spPr>
          <a:xfrm>
            <a:off x="127000" y="612844"/>
            <a:ext cx="11983484" cy="6555641"/>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Silêncio ablativo</a:t>
            </a:r>
          </a:p>
          <a:p>
            <a:pPr marL="342900" indent="-342900" algn="just">
              <a:buFont typeface="Arial" panose="020B0604020202020204" pitchFamily="34" charset="0"/>
              <a:buChar char="•"/>
            </a:pPr>
            <a:r>
              <a:rPr lang="pt-BR" sz="2400" dirty="0">
                <a:latin typeface="Verdana" pitchFamily="34" charset="0"/>
                <a:ea typeface="Verdana" pitchFamily="34" charset="0"/>
                <a:cs typeface="Verdana" pitchFamily="34" charset="0"/>
              </a:rPr>
              <a:t>Exclusão da participação da autoridade competente</a:t>
            </a:r>
          </a:p>
          <a:p>
            <a:pPr marL="342900" indent="-342900" algn="just">
              <a:buFont typeface="Arial" panose="020B0604020202020204" pitchFamily="34" charset="0"/>
              <a:buChar char="•"/>
            </a:pPr>
            <a:r>
              <a:rPr lang="pt-BR" sz="2400" dirty="0">
                <a:latin typeface="Verdana" pitchFamily="34" charset="0"/>
                <a:ea typeface="Verdana" pitchFamily="34" charset="0"/>
                <a:cs typeface="Verdana" pitchFamily="34" charset="0"/>
              </a:rPr>
              <a:t>Substituição da decisão por efeito legal previamente definido</a:t>
            </a:r>
          </a:p>
          <a:p>
            <a:pPr marL="342900" indent="-342900" algn="just">
              <a:buFont typeface="Arial" panose="020B0604020202020204" pitchFamily="34" charset="0"/>
              <a:buChar char="•"/>
            </a:pPr>
            <a:r>
              <a:rPr lang="pt-BR" sz="2400" dirty="0">
                <a:latin typeface="Verdana" pitchFamily="34" charset="0"/>
                <a:ea typeface="Verdana" pitchFamily="34" charset="0"/>
                <a:cs typeface="Verdana" pitchFamily="34" charset="0"/>
              </a:rPr>
              <a:t>Ex.: 9º, § 4º, da Lei Federal nº 8.625/93 (Lei Orgânica do Ministério Público)</a:t>
            </a:r>
          </a:p>
          <a:p>
            <a:pPr lvl="2" algn="just"/>
            <a:r>
              <a:rPr lang="pt-BR" sz="2000" dirty="0">
                <a:latin typeface="Verdana" pitchFamily="34" charset="0"/>
                <a:ea typeface="Verdana" pitchFamily="34" charset="0"/>
                <a:cs typeface="Verdana" pitchFamily="34" charset="0"/>
              </a:rPr>
              <a:t>Art. 9º Os Ministérios Públicos dos Estados formarão lista tríplice, dentre integrantes da carreira, na forma da lei respectiva, para escolha de seu Procurador-Geral, que será nomeado pelo Chefe do Poder Executivo, para mandato de dois anos, permitida uma recondução, observado o mesmo procedimento.</a:t>
            </a:r>
          </a:p>
          <a:p>
            <a:pPr lvl="1" algn="just"/>
            <a:r>
              <a:rPr lang="pt-BR" sz="2000" dirty="0">
                <a:latin typeface="Verdana" pitchFamily="34" charset="0"/>
                <a:ea typeface="Verdana" pitchFamily="34" charset="0"/>
                <a:cs typeface="Verdana" pitchFamily="34" charset="0"/>
              </a:rPr>
              <a:t>	[...]</a:t>
            </a:r>
          </a:p>
          <a:p>
            <a:pPr lvl="2" algn="just"/>
            <a:r>
              <a:rPr lang="pt-BR" sz="2000" dirty="0">
                <a:latin typeface="Verdana" pitchFamily="34" charset="0"/>
                <a:ea typeface="Verdana" pitchFamily="34" charset="0"/>
                <a:cs typeface="Verdana" pitchFamily="34" charset="0"/>
              </a:rPr>
              <a:t>§ 4º Caso o Chefe do Poder Executivo não efetive a nomeação do Procurador-Geral de Justiça, nos quinze dias que se seguirem ao recebimento da lista tríplice, será investido automaticamente no cargo o membro do Ministério Público mais votado, para exercício do mandato.</a:t>
            </a:r>
          </a:p>
          <a:p>
            <a:pPr lvl="1" algn="just"/>
            <a:r>
              <a:rPr lang="pt-BR" sz="2400" dirty="0">
                <a:latin typeface="Verdana" pitchFamily="34" charset="0"/>
                <a:ea typeface="Verdana" pitchFamily="34" charset="0"/>
                <a:cs typeface="Verdana" pitchFamily="34" charset="0"/>
              </a:rPr>
              <a:t>*A norma foi considerada constitucional pelo STF (ADI 2611, Rel. Min. Rosa Weber)</a:t>
            </a:r>
          </a:p>
          <a:p>
            <a:pPr lvl="1" algn="just"/>
            <a:endParaRPr lang="pt-BR" sz="2400" dirty="0">
              <a:latin typeface="Verdana" pitchFamily="34" charset="0"/>
              <a:ea typeface="Verdana" pitchFamily="34" charset="0"/>
              <a:cs typeface="Verdana" pitchFamily="34" charset="0"/>
            </a:endParaRPr>
          </a:p>
          <a:p>
            <a:pPr marL="800100" lvl="1" indent="-342900" algn="just">
              <a:buFont typeface="Arial" panose="020B0604020202020204" pitchFamily="34" charset="0"/>
              <a:buChar char="•"/>
            </a:pPr>
            <a:endParaRPr lang="pt-BR" sz="2400" dirty="0">
              <a:latin typeface="Verdana" pitchFamily="34" charset="0"/>
              <a:ea typeface="Verdana" pitchFamily="34" charset="0"/>
              <a:cs typeface="Verdana" pitchFamily="34" charset="0"/>
            </a:endParaRPr>
          </a:p>
          <a:p>
            <a:pPr algn="just"/>
            <a:endParaRPr lang="pt-BR" sz="2400" dirty="0">
              <a:latin typeface="Verdana" pitchFamily="34" charset="0"/>
              <a:ea typeface="Verdana" pitchFamily="34" charset="0"/>
              <a:cs typeface="Verdana" pitchFamily="34" charset="0"/>
            </a:endParaRPr>
          </a:p>
        </p:txBody>
      </p:sp>
      <p:sp>
        <p:nvSpPr>
          <p:cNvPr id="9" name="CaixaDeTexto 8"/>
          <p:cNvSpPr txBox="1"/>
          <p:nvPr/>
        </p:nvSpPr>
        <p:spPr>
          <a:xfrm>
            <a:off x="370490" y="2804891"/>
            <a:ext cx="11739994" cy="969496"/>
          </a:xfrm>
          <a:prstGeom prst="rect">
            <a:avLst/>
          </a:prstGeom>
          <a:noFill/>
        </p:spPr>
        <p:txBody>
          <a:bodyPr wrap="square" rtlCol="0">
            <a:spAutoFit/>
          </a:bodyPr>
          <a:lstStyle/>
          <a:p>
            <a:pPr lvl="1" algn="just">
              <a:spcBef>
                <a:spcPts val="600"/>
              </a:spcBef>
              <a:spcAft>
                <a:spcPts val="600"/>
              </a:spcAft>
            </a:pPr>
            <a:endParaRPr lang="pt-BR" sz="2400" b="1" dirty="0">
              <a:solidFill>
                <a:schemeClr val="accent1">
                  <a:lumMod val="50000"/>
                </a:schemeClr>
              </a:solidFill>
              <a:latin typeface="Verdana" pitchFamily="34" charset="0"/>
              <a:ea typeface="Verdana" pitchFamily="34" charset="0"/>
              <a:cs typeface="Verdana" pitchFamily="34" charset="0"/>
            </a:endParaRPr>
          </a:p>
          <a:p>
            <a:pPr algn="just"/>
            <a:endParaRPr lang="pt-B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4436691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1059355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1.3. Da desistência e outros casos de extinção do processo</a:t>
            </a:r>
          </a:p>
        </p:txBody>
      </p:sp>
      <p:sp>
        <p:nvSpPr>
          <p:cNvPr id="5" name="CaixaDeTexto 4"/>
          <p:cNvSpPr txBox="1"/>
          <p:nvPr/>
        </p:nvSpPr>
        <p:spPr>
          <a:xfrm>
            <a:off x="409903" y="646386"/>
            <a:ext cx="11319642" cy="2862322"/>
          </a:xfrm>
          <a:prstGeom prst="rect">
            <a:avLst/>
          </a:prstGeom>
          <a:noFill/>
        </p:spPr>
        <p:txBody>
          <a:bodyPr wrap="square" rtlCol="0">
            <a:spAutoFit/>
          </a:bodyPr>
          <a:lstStyle/>
          <a:p>
            <a:pPr algn="just"/>
            <a:r>
              <a:rPr lang="pt-BR" sz="2000" dirty="0">
                <a:latin typeface="Verdana" pitchFamily="34" charset="0"/>
                <a:ea typeface="Verdana" pitchFamily="34" charset="0"/>
                <a:cs typeface="Verdana" pitchFamily="34" charset="0"/>
              </a:rPr>
              <a:t>Art. 51. O interessado poderá, mediante manifestação escrita, desistir total ou parcialmente do pedido formulado ou, ainda, renunciar a direitos disponíveis.</a:t>
            </a:r>
          </a:p>
          <a:p>
            <a:pPr algn="just"/>
            <a:endParaRPr lang="pt-BR" sz="2000" dirty="0">
              <a:latin typeface="Verdana" pitchFamily="34" charset="0"/>
              <a:ea typeface="Verdana" pitchFamily="34" charset="0"/>
              <a:cs typeface="Verdana" pitchFamily="34" charset="0"/>
            </a:endParaRPr>
          </a:p>
          <a:p>
            <a:pPr algn="just"/>
            <a:r>
              <a:rPr lang="pt-BR" sz="2000" dirty="0">
                <a:latin typeface="Verdana" pitchFamily="34" charset="0"/>
                <a:ea typeface="Verdana" pitchFamily="34" charset="0"/>
                <a:cs typeface="Verdana" pitchFamily="34" charset="0"/>
              </a:rPr>
              <a:t>§ 1</a:t>
            </a:r>
            <a:r>
              <a:rPr lang="pt-BR" sz="2000" u="sng" baseline="30000" dirty="0">
                <a:latin typeface="Verdana" pitchFamily="34" charset="0"/>
                <a:ea typeface="Verdana" pitchFamily="34" charset="0"/>
                <a:cs typeface="Verdana" pitchFamily="34" charset="0"/>
              </a:rPr>
              <a:t>o</a:t>
            </a:r>
            <a:r>
              <a:rPr lang="pt-BR" sz="2000" dirty="0">
                <a:latin typeface="Verdana" pitchFamily="34" charset="0"/>
                <a:ea typeface="Verdana" pitchFamily="34" charset="0"/>
                <a:cs typeface="Verdana" pitchFamily="34" charset="0"/>
              </a:rPr>
              <a:t> Havendo vários interessados, a desistência ou renúncia atinge somente quem a tenha formulado.</a:t>
            </a:r>
          </a:p>
          <a:p>
            <a:pPr algn="just"/>
            <a:endParaRPr lang="pt-BR" sz="2000" b="1" dirty="0">
              <a:latin typeface="Verdana" pitchFamily="34" charset="0"/>
              <a:ea typeface="Verdana" pitchFamily="34" charset="0"/>
              <a:cs typeface="Verdana" pitchFamily="34" charset="0"/>
            </a:endParaRPr>
          </a:p>
          <a:p>
            <a:pPr algn="just"/>
            <a:r>
              <a:rPr lang="pt-BR" sz="2000" b="1" dirty="0">
                <a:latin typeface="Verdana" pitchFamily="34" charset="0"/>
                <a:ea typeface="Verdana" pitchFamily="34" charset="0"/>
                <a:cs typeface="Verdana" pitchFamily="34" charset="0"/>
              </a:rPr>
              <a:t>§ 2</a:t>
            </a:r>
            <a:r>
              <a:rPr lang="pt-BR" sz="2000" b="1" u="sng" baseline="30000" dirty="0">
                <a:latin typeface="Verdana" pitchFamily="34" charset="0"/>
                <a:ea typeface="Verdana" pitchFamily="34" charset="0"/>
                <a:cs typeface="Verdana" pitchFamily="34" charset="0"/>
              </a:rPr>
              <a:t>o</a:t>
            </a:r>
            <a:r>
              <a:rPr lang="pt-BR" sz="2000" b="1" dirty="0">
                <a:latin typeface="Verdana" pitchFamily="34" charset="0"/>
                <a:ea typeface="Verdana" pitchFamily="34" charset="0"/>
                <a:cs typeface="Verdana" pitchFamily="34" charset="0"/>
              </a:rPr>
              <a:t> A desistência ou renúncia do interessado, conforme o caso, não prejudica o prosseguimento do processo, se a Administração considerar que o interesse público assim o exige.</a:t>
            </a:r>
          </a:p>
        </p:txBody>
      </p:sp>
      <p:sp>
        <p:nvSpPr>
          <p:cNvPr id="6" name="CaixaDeTexto 5"/>
          <p:cNvSpPr txBox="1"/>
          <p:nvPr/>
        </p:nvSpPr>
        <p:spPr>
          <a:xfrm>
            <a:off x="409903" y="4461184"/>
            <a:ext cx="11209283" cy="1015663"/>
          </a:xfrm>
          <a:prstGeom prst="rect">
            <a:avLst/>
          </a:prstGeom>
          <a:noFill/>
        </p:spPr>
        <p:txBody>
          <a:bodyPr wrap="square" rtlCol="0">
            <a:spAutoFit/>
          </a:bodyPr>
          <a:lstStyle/>
          <a:p>
            <a:pPr algn="just"/>
            <a:r>
              <a:rPr lang="pt-BR" sz="2000" dirty="0">
                <a:latin typeface="Verdana" pitchFamily="34" charset="0"/>
                <a:ea typeface="Verdana" pitchFamily="34" charset="0"/>
                <a:cs typeface="Verdana" pitchFamily="34" charset="0"/>
              </a:rPr>
              <a:t>Art. 52. O órgão competente poderá declarar extinto o processo quando exaurida sua finalidade ou o objeto da decisão se tornar impossível, inútil ou prejudicado por fato superveniente.</a:t>
            </a:r>
          </a:p>
        </p:txBody>
      </p:sp>
      <p:sp>
        <p:nvSpPr>
          <p:cNvPr id="7" name="CaixaDeTexto 6"/>
          <p:cNvSpPr txBox="1"/>
          <p:nvPr/>
        </p:nvSpPr>
        <p:spPr>
          <a:xfrm>
            <a:off x="6601279" y="3597451"/>
            <a:ext cx="3829554" cy="400110"/>
          </a:xfrm>
          <a:prstGeom prst="rect">
            <a:avLst/>
          </a:prstGeom>
          <a:noFill/>
        </p:spPr>
        <p:txBody>
          <a:bodyPr wrap="square" rtlCol="0">
            <a:spAutoFit/>
          </a:bodyPr>
          <a:lstStyle/>
          <a:p>
            <a:r>
              <a:rPr lang="pt-BR" sz="2000" b="1" dirty="0">
                <a:solidFill>
                  <a:srgbClr val="0070C0"/>
                </a:solidFill>
                <a:latin typeface="Verdana" pitchFamily="34" charset="0"/>
                <a:ea typeface="Verdana" pitchFamily="34" charset="0"/>
                <a:cs typeface="Verdana" pitchFamily="34" charset="0"/>
              </a:rPr>
              <a:t>Princípio da oficialidade</a:t>
            </a:r>
          </a:p>
        </p:txBody>
      </p:sp>
      <p:sp>
        <p:nvSpPr>
          <p:cNvPr id="8" name="Seta dobrada 7"/>
          <p:cNvSpPr/>
          <p:nvPr/>
        </p:nvSpPr>
        <p:spPr>
          <a:xfrm flipV="1">
            <a:off x="4896002" y="3479159"/>
            <a:ext cx="1592317" cy="44143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33539244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53594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1.4. Da anulação e revogação</a:t>
            </a:r>
          </a:p>
        </p:txBody>
      </p:sp>
      <p:sp>
        <p:nvSpPr>
          <p:cNvPr id="6" name="CaixaDeTexto 5"/>
          <p:cNvSpPr txBox="1"/>
          <p:nvPr/>
        </p:nvSpPr>
        <p:spPr>
          <a:xfrm>
            <a:off x="0" y="524728"/>
            <a:ext cx="11728669" cy="1200329"/>
          </a:xfrm>
          <a:prstGeom prst="rect">
            <a:avLst/>
          </a:prstGeom>
          <a:solidFill>
            <a:schemeClr val="bg2"/>
          </a:solidFill>
        </p:spPr>
        <p:txBody>
          <a:bodyPr wrap="square" rtlCol="0">
            <a:spAutoFit/>
          </a:bodyPr>
          <a:lstStyle/>
          <a:p>
            <a:pPr algn="just"/>
            <a:r>
              <a:rPr lang="pt-BR" sz="2400" dirty="0">
                <a:latin typeface="Verdana" pitchFamily="34" charset="0"/>
                <a:ea typeface="Verdana" pitchFamily="34" charset="0"/>
                <a:cs typeface="Verdana" pitchFamily="34" charset="0"/>
              </a:rPr>
              <a:t> Art. 53. A Administração deve </a:t>
            </a:r>
            <a:r>
              <a:rPr lang="pt-BR" sz="2400" b="1" dirty="0">
                <a:solidFill>
                  <a:schemeClr val="accent1">
                    <a:lumMod val="50000"/>
                  </a:schemeClr>
                </a:solidFill>
                <a:latin typeface="Verdana" pitchFamily="34" charset="0"/>
                <a:ea typeface="Verdana" pitchFamily="34" charset="0"/>
                <a:cs typeface="Verdana" pitchFamily="34" charset="0"/>
              </a:rPr>
              <a:t>anular</a:t>
            </a:r>
            <a:r>
              <a:rPr lang="pt-BR" sz="2400" dirty="0">
                <a:latin typeface="Verdana" pitchFamily="34" charset="0"/>
                <a:ea typeface="Verdana" pitchFamily="34" charset="0"/>
                <a:cs typeface="Verdana" pitchFamily="34" charset="0"/>
              </a:rPr>
              <a:t> seus próprios atos, quando eivados de </a:t>
            </a:r>
            <a:r>
              <a:rPr lang="pt-BR" sz="2400" b="1" dirty="0">
                <a:solidFill>
                  <a:schemeClr val="accent1">
                    <a:lumMod val="50000"/>
                  </a:schemeClr>
                </a:solidFill>
                <a:latin typeface="Verdana" pitchFamily="34" charset="0"/>
                <a:ea typeface="Verdana" pitchFamily="34" charset="0"/>
                <a:cs typeface="Verdana" pitchFamily="34" charset="0"/>
              </a:rPr>
              <a:t>vício de legalidade</a:t>
            </a:r>
            <a:r>
              <a:rPr lang="pt-BR" sz="2400" dirty="0">
                <a:latin typeface="Verdana" pitchFamily="34" charset="0"/>
                <a:ea typeface="Verdana" pitchFamily="34" charset="0"/>
                <a:cs typeface="Verdana" pitchFamily="34" charset="0"/>
              </a:rPr>
              <a:t>, e pode </a:t>
            </a:r>
            <a:r>
              <a:rPr lang="pt-BR" sz="2400" b="1" dirty="0">
                <a:solidFill>
                  <a:schemeClr val="accent3">
                    <a:lumMod val="50000"/>
                  </a:schemeClr>
                </a:solidFill>
                <a:latin typeface="Verdana" pitchFamily="34" charset="0"/>
                <a:ea typeface="Verdana" pitchFamily="34" charset="0"/>
                <a:cs typeface="Verdana" pitchFamily="34" charset="0"/>
              </a:rPr>
              <a:t>revogá-los</a:t>
            </a:r>
            <a:r>
              <a:rPr lang="pt-BR" sz="2400" dirty="0">
                <a:latin typeface="Verdana" pitchFamily="34" charset="0"/>
                <a:ea typeface="Verdana" pitchFamily="34" charset="0"/>
                <a:cs typeface="Verdana" pitchFamily="34" charset="0"/>
              </a:rPr>
              <a:t> por motivo de </a:t>
            </a:r>
            <a:r>
              <a:rPr lang="pt-BR" sz="2400" b="1" dirty="0">
                <a:solidFill>
                  <a:schemeClr val="accent3">
                    <a:lumMod val="50000"/>
                  </a:schemeClr>
                </a:solidFill>
                <a:latin typeface="Verdana" pitchFamily="34" charset="0"/>
                <a:ea typeface="Verdana" pitchFamily="34" charset="0"/>
                <a:cs typeface="Verdana" pitchFamily="34" charset="0"/>
              </a:rPr>
              <a:t>conveniência ou oportunidade</a:t>
            </a:r>
            <a:r>
              <a:rPr lang="pt-BR" sz="2400" dirty="0">
                <a:latin typeface="Verdana" pitchFamily="34" charset="0"/>
                <a:ea typeface="Verdana" pitchFamily="34" charset="0"/>
                <a:cs typeface="Verdana" pitchFamily="34" charset="0"/>
              </a:rPr>
              <a:t>, </a:t>
            </a:r>
            <a:r>
              <a:rPr lang="pt-BR" sz="2400" b="1" dirty="0">
                <a:solidFill>
                  <a:srgbClr val="FF0000"/>
                </a:solidFill>
                <a:latin typeface="Verdana" pitchFamily="34" charset="0"/>
                <a:ea typeface="Verdana" pitchFamily="34" charset="0"/>
                <a:cs typeface="Verdana" pitchFamily="34" charset="0"/>
              </a:rPr>
              <a:t>respeitados os direitos adquiridos</a:t>
            </a:r>
            <a:r>
              <a:rPr lang="pt-BR" sz="2400" dirty="0">
                <a:latin typeface="Verdana" pitchFamily="34" charset="0"/>
                <a:ea typeface="Verdana" pitchFamily="34" charset="0"/>
                <a:cs typeface="Verdana" pitchFamily="34" charset="0"/>
              </a:rPr>
              <a:t>.</a:t>
            </a:r>
          </a:p>
        </p:txBody>
      </p:sp>
      <p:graphicFrame>
        <p:nvGraphicFramePr>
          <p:cNvPr id="9" name="Tabela 8"/>
          <p:cNvGraphicFramePr>
            <a:graphicFrameLocks noGrp="1"/>
          </p:cNvGraphicFramePr>
          <p:nvPr>
            <p:extLst>
              <p:ext uri="{D42A27DB-BD31-4B8C-83A1-F6EECF244321}">
                <p14:modId xmlns:p14="http://schemas.microsoft.com/office/powerpoint/2010/main" val="3802932321"/>
              </p:ext>
            </p:extLst>
          </p:nvPr>
        </p:nvGraphicFramePr>
        <p:xfrm>
          <a:off x="641569" y="1934584"/>
          <a:ext cx="9429532" cy="2606040"/>
        </p:xfrm>
        <a:graphic>
          <a:graphicData uri="http://schemas.openxmlformats.org/drawingml/2006/table">
            <a:tbl>
              <a:tblPr firstRow="1" bandRow="1">
                <a:tableStyleId>{69012ECD-51FC-41F1-AA8D-1B2483CD663E}</a:tableStyleId>
              </a:tblPr>
              <a:tblGrid>
                <a:gridCol w="2357383">
                  <a:extLst>
                    <a:ext uri="{9D8B030D-6E8A-4147-A177-3AD203B41FA5}">
                      <a16:colId xmlns:a16="http://schemas.microsoft.com/office/drawing/2014/main" val="20000"/>
                    </a:ext>
                  </a:extLst>
                </a:gridCol>
                <a:gridCol w="2357383">
                  <a:extLst>
                    <a:ext uri="{9D8B030D-6E8A-4147-A177-3AD203B41FA5}">
                      <a16:colId xmlns:a16="http://schemas.microsoft.com/office/drawing/2014/main" val="20001"/>
                    </a:ext>
                  </a:extLst>
                </a:gridCol>
                <a:gridCol w="2357383">
                  <a:extLst>
                    <a:ext uri="{9D8B030D-6E8A-4147-A177-3AD203B41FA5}">
                      <a16:colId xmlns:a16="http://schemas.microsoft.com/office/drawing/2014/main" val="20002"/>
                    </a:ext>
                  </a:extLst>
                </a:gridCol>
                <a:gridCol w="2357383">
                  <a:extLst>
                    <a:ext uri="{9D8B030D-6E8A-4147-A177-3AD203B41FA5}">
                      <a16:colId xmlns:a16="http://schemas.microsoft.com/office/drawing/2014/main" val="20003"/>
                    </a:ext>
                  </a:extLst>
                </a:gridCol>
              </a:tblGrid>
              <a:tr h="461352">
                <a:tc>
                  <a:txBody>
                    <a:bodyPr/>
                    <a:lstStyle/>
                    <a:p>
                      <a:endParaRPr lang="pt-BR" sz="17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pt-BR" sz="1700" dirty="0">
                          <a:solidFill>
                            <a:sysClr val="windowText" lastClr="000000"/>
                          </a:solidFill>
                          <a:latin typeface="Verdana" pitchFamily="34" charset="0"/>
                          <a:ea typeface="Verdana" pitchFamily="34" charset="0"/>
                          <a:cs typeface="Verdana" pitchFamily="34" charset="0"/>
                        </a:rPr>
                        <a:t>Sujeito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pt-BR" sz="1700" dirty="0">
                          <a:solidFill>
                            <a:sysClr val="windowText" lastClr="000000"/>
                          </a:solidFill>
                          <a:latin typeface="Verdana" pitchFamily="34" charset="0"/>
                          <a:ea typeface="Verdana" pitchFamily="34" charset="0"/>
                          <a:cs typeface="Verdana" pitchFamily="34" charset="0"/>
                        </a:rPr>
                        <a:t>Motivo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pt-BR" sz="1700" dirty="0">
                          <a:solidFill>
                            <a:sysClr val="windowText" lastClr="000000"/>
                          </a:solidFill>
                          <a:latin typeface="Verdana" pitchFamily="34" charset="0"/>
                          <a:ea typeface="Verdana" pitchFamily="34" charset="0"/>
                          <a:cs typeface="Verdana" pitchFamily="34" charset="0"/>
                        </a:rPr>
                        <a:t>Extinção dos efeitos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386276">
                <a:tc>
                  <a:txBody>
                    <a:bodyPr/>
                    <a:lstStyle/>
                    <a:p>
                      <a:r>
                        <a:rPr lang="pt-BR" sz="1700" b="1" dirty="0">
                          <a:latin typeface="Verdana" pitchFamily="34" charset="0"/>
                          <a:ea typeface="Verdana" pitchFamily="34" charset="0"/>
                          <a:cs typeface="Verdana" pitchFamily="34" charset="0"/>
                        </a:rPr>
                        <a:t>Revogação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pt-BR" sz="1700" dirty="0">
                          <a:latin typeface="Verdana" pitchFamily="34" charset="0"/>
                          <a:ea typeface="Verdana" pitchFamily="34" charset="0"/>
                          <a:cs typeface="Verdana" pitchFamily="34" charset="0"/>
                        </a:rPr>
                        <a:t>Administração (autoridade no exercício de função administrativa)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700" dirty="0">
                          <a:latin typeface="Verdana" pitchFamily="34" charset="0"/>
                          <a:ea typeface="Verdana" pitchFamily="34" charset="0"/>
                          <a:cs typeface="Verdana" pitchFamily="34" charset="0"/>
                        </a:rPr>
                        <a:t>Inconveniência ou </a:t>
                      </a:r>
                      <a:r>
                        <a:rPr lang="pt-BR" sz="1700" dirty="0" err="1">
                          <a:latin typeface="Verdana" pitchFamily="34" charset="0"/>
                          <a:ea typeface="Verdana" pitchFamily="34" charset="0"/>
                          <a:cs typeface="Verdana" pitchFamily="34" charset="0"/>
                        </a:rPr>
                        <a:t>inoportunidade</a:t>
                      </a:r>
                      <a:r>
                        <a:rPr lang="pt-BR" sz="1700" dirty="0">
                          <a:latin typeface="Verdana" pitchFamily="34" charset="0"/>
                          <a:ea typeface="Verdana" pitchFamily="34" charset="0"/>
                          <a:cs typeface="Verdana" pitchFamily="34" charset="0"/>
                        </a:rPr>
                        <a:t> do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700" dirty="0">
                          <a:latin typeface="Verdana" pitchFamily="34" charset="0"/>
                          <a:ea typeface="Verdana" pitchFamily="34" charset="0"/>
                          <a:cs typeface="Verdana" pitchFamily="34" charset="0"/>
                        </a:rPr>
                        <a:t>Sempre </a:t>
                      </a:r>
                      <a:r>
                        <a:rPr lang="pt-BR" sz="1700" dirty="0" err="1">
                          <a:latin typeface="Verdana" pitchFamily="34" charset="0"/>
                          <a:ea typeface="Verdana" pitchFamily="34" charset="0"/>
                          <a:cs typeface="Verdana" pitchFamily="34" charset="0"/>
                        </a:rPr>
                        <a:t>ex</a:t>
                      </a:r>
                      <a:r>
                        <a:rPr lang="pt-BR" sz="1700" dirty="0">
                          <a:latin typeface="Verdana" pitchFamily="34" charset="0"/>
                          <a:ea typeface="Verdana" pitchFamily="34" charset="0"/>
                          <a:cs typeface="Verdana" pitchFamily="34" charset="0"/>
                        </a:rPr>
                        <a:t> nunc (não retroage)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6276">
                <a:tc>
                  <a:txBody>
                    <a:bodyPr/>
                    <a:lstStyle/>
                    <a:p>
                      <a:r>
                        <a:rPr lang="pt-BR" sz="1700" b="1" dirty="0">
                          <a:latin typeface="Verdana" pitchFamily="34" charset="0"/>
                          <a:ea typeface="Verdana" pitchFamily="34" charset="0"/>
                          <a:cs typeface="Verdana" pitchFamily="34" charset="0"/>
                        </a:rPr>
                        <a:t>Invalidação</a:t>
                      </a:r>
                      <a:r>
                        <a:rPr lang="pt-BR" sz="1700" b="1" baseline="0" dirty="0">
                          <a:latin typeface="Verdana" pitchFamily="34" charset="0"/>
                          <a:ea typeface="Verdana" pitchFamily="34" charset="0"/>
                          <a:cs typeface="Verdana" pitchFamily="34" charset="0"/>
                        </a:rPr>
                        <a:t> (anulação e invalidade)</a:t>
                      </a:r>
                      <a:endParaRPr lang="pt-BR" sz="1700" b="1"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pt-BR" sz="1700" dirty="0">
                          <a:latin typeface="Verdana" pitchFamily="34" charset="0"/>
                          <a:ea typeface="Verdana" pitchFamily="34" charset="0"/>
                          <a:cs typeface="Verdana" pitchFamily="34" charset="0"/>
                        </a:rPr>
                        <a:t>Administração e Judiciário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700" dirty="0">
                          <a:latin typeface="Verdana" pitchFamily="34" charset="0"/>
                          <a:ea typeface="Verdana" pitchFamily="34" charset="0"/>
                          <a:cs typeface="Verdana" pitchFamily="34" charset="0"/>
                        </a:rPr>
                        <a:t>Ilegalidade do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700" dirty="0" err="1">
                          <a:latin typeface="Verdana" pitchFamily="34" charset="0"/>
                          <a:ea typeface="Verdana" pitchFamily="34" charset="0"/>
                          <a:cs typeface="Verdana" pitchFamily="34" charset="0"/>
                        </a:rPr>
                        <a:t>Ex</a:t>
                      </a:r>
                      <a:r>
                        <a:rPr lang="pt-BR" sz="1700" dirty="0">
                          <a:latin typeface="Verdana" pitchFamily="34" charset="0"/>
                          <a:ea typeface="Verdana" pitchFamily="34" charset="0"/>
                          <a:cs typeface="Verdana" pitchFamily="34" charset="0"/>
                        </a:rPr>
                        <a:t> </a:t>
                      </a:r>
                      <a:r>
                        <a:rPr lang="pt-BR" sz="1700" dirty="0" err="1">
                          <a:latin typeface="Verdana" pitchFamily="34" charset="0"/>
                          <a:ea typeface="Verdana" pitchFamily="34" charset="0"/>
                          <a:cs typeface="Verdana" pitchFamily="34" charset="0"/>
                        </a:rPr>
                        <a:t>tunc</a:t>
                      </a:r>
                      <a:r>
                        <a:rPr lang="pt-BR" sz="1700" dirty="0">
                          <a:latin typeface="Verdana" pitchFamily="34" charset="0"/>
                          <a:ea typeface="Verdana" pitchFamily="34" charset="0"/>
                          <a:cs typeface="Verdana" pitchFamily="34" charset="0"/>
                        </a:rPr>
                        <a:t> ou </a:t>
                      </a:r>
                      <a:r>
                        <a:rPr lang="pt-BR" sz="1700" dirty="0" err="1">
                          <a:latin typeface="Verdana" pitchFamily="34" charset="0"/>
                          <a:ea typeface="Verdana" pitchFamily="34" charset="0"/>
                          <a:cs typeface="Verdana" pitchFamily="34" charset="0"/>
                        </a:rPr>
                        <a:t>ex</a:t>
                      </a:r>
                      <a:r>
                        <a:rPr lang="pt-BR" sz="1700" dirty="0">
                          <a:latin typeface="Verdana" pitchFamily="34" charset="0"/>
                          <a:ea typeface="Verdana" pitchFamily="34" charset="0"/>
                          <a:cs typeface="Verdana" pitchFamily="34" charset="0"/>
                        </a:rPr>
                        <a:t> nunc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CaixaDeTexto 9"/>
          <p:cNvSpPr txBox="1"/>
          <p:nvPr/>
        </p:nvSpPr>
        <p:spPr>
          <a:xfrm>
            <a:off x="10071101" y="2659853"/>
            <a:ext cx="1847631" cy="646331"/>
          </a:xfrm>
          <a:prstGeom prst="rect">
            <a:avLst/>
          </a:prstGeom>
          <a:noFill/>
        </p:spPr>
        <p:txBody>
          <a:bodyPr wrap="square" rtlCol="0">
            <a:spAutoFit/>
          </a:bodyPr>
          <a:lstStyle/>
          <a:p>
            <a:r>
              <a:rPr lang="pt-BR" dirty="0"/>
              <a:t>(BANDEIRA DE MELLO: 2013)</a:t>
            </a:r>
          </a:p>
        </p:txBody>
      </p:sp>
      <p:sp>
        <p:nvSpPr>
          <p:cNvPr id="11" name="CaixaDeTexto 10"/>
          <p:cNvSpPr txBox="1"/>
          <p:nvPr/>
        </p:nvSpPr>
        <p:spPr>
          <a:xfrm>
            <a:off x="127000" y="4704890"/>
            <a:ext cx="11917855" cy="2062103"/>
          </a:xfrm>
          <a:prstGeom prst="rect">
            <a:avLst/>
          </a:prstGeom>
          <a:solidFill>
            <a:schemeClr val="accent1">
              <a:lumMod val="40000"/>
              <a:lumOff val="60000"/>
            </a:schemeClr>
          </a:solidFill>
        </p:spPr>
        <p:txBody>
          <a:bodyPr wrap="square" rtlCol="0">
            <a:spAutoFit/>
          </a:bodyPr>
          <a:lstStyle/>
          <a:p>
            <a:pPr algn="just"/>
            <a:r>
              <a:rPr lang="pt-BR" b="1" dirty="0">
                <a:latin typeface="Verdana" pitchFamily="34" charset="0"/>
                <a:ea typeface="Verdana" pitchFamily="34" charset="0"/>
                <a:cs typeface="Verdana" pitchFamily="34" charset="0"/>
              </a:rPr>
              <a:t>Art. 49, da Lei nº 8.666/93</a:t>
            </a:r>
            <a:r>
              <a:rPr lang="pt-BR" dirty="0">
                <a:latin typeface="Verdana" pitchFamily="34" charset="0"/>
                <a:ea typeface="Verdana" pitchFamily="34" charset="0"/>
                <a:cs typeface="Verdana" pitchFamily="34" charset="0"/>
              </a:rPr>
              <a:t>: A autoridade competente para a aprovação do procedimento somente poderá </a:t>
            </a:r>
            <a:r>
              <a:rPr lang="pt-BR" b="1" dirty="0">
                <a:latin typeface="Verdana" pitchFamily="34" charset="0"/>
                <a:ea typeface="Verdana" pitchFamily="34" charset="0"/>
                <a:cs typeface="Verdana" pitchFamily="34" charset="0"/>
              </a:rPr>
              <a:t>revogar</a:t>
            </a:r>
            <a:r>
              <a:rPr lang="pt-BR" dirty="0">
                <a:latin typeface="Verdana" pitchFamily="34" charset="0"/>
                <a:ea typeface="Verdana" pitchFamily="34" charset="0"/>
                <a:cs typeface="Verdana" pitchFamily="34" charset="0"/>
              </a:rPr>
              <a:t> a licitação por razões de interesse público decorrente de fato superveniente devidamente comprovado, pertinente e suficiente para </a:t>
            </a:r>
            <a:r>
              <a:rPr lang="pt-BR" b="1" dirty="0">
                <a:latin typeface="Verdana" pitchFamily="34" charset="0"/>
                <a:ea typeface="Verdana" pitchFamily="34" charset="0"/>
                <a:cs typeface="Verdana" pitchFamily="34" charset="0"/>
              </a:rPr>
              <a:t>justificar tal conduta</a:t>
            </a:r>
            <a:r>
              <a:rPr lang="pt-BR" dirty="0">
                <a:latin typeface="Verdana" pitchFamily="34" charset="0"/>
                <a:ea typeface="Verdana" pitchFamily="34" charset="0"/>
                <a:cs typeface="Verdana" pitchFamily="34" charset="0"/>
              </a:rPr>
              <a:t>, devendo anulá-la por ilegalidade, de ofício ou por provocação de terceiros, </a:t>
            </a:r>
            <a:r>
              <a:rPr lang="pt-BR" b="1" dirty="0">
                <a:latin typeface="Verdana" pitchFamily="34" charset="0"/>
                <a:ea typeface="Verdana" pitchFamily="34" charset="0"/>
                <a:cs typeface="Verdana" pitchFamily="34" charset="0"/>
              </a:rPr>
              <a:t>mediante parecer escrito e devidamente fundamentado</a:t>
            </a:r>
            <a:r>
              <a:rPr lang="pt-BR" dirty="0">
                <a:latin typeface="Verdana" pitchFamily="34" charset="0"/>
                <a:ea typeface="Verdana" pitchFamily="34" charset="0"/>
                <a:cs typeface="Verdana" pitchFamily="34" charset="0"/>
              </a:rPr>
              <a:t>. </a:t>
            </a:r>
          </a:p>
          <a:p>
            <a:pPr algn="just"/>
            <a:endParaRPr lang="pt-BR" dirty="0">
              <a:latin typeface="Verdana" pitchFamily="34" charset="0"/>
              <a:ea typeface="Verdana" pitchFamily="34" charset="0"/>
              <a:cs typeface="Verdana" pitchFamily="34" charset="0"/>
            </a:endParaRPr>
          </a:p>
          <a:p>
            <a:pPr algn="just"/>
            <a:r>
              <a:rPr lang="pt-BR" sz="2000" b="1" dirty="0">
                <a:solidFill>
                  <a:srgbClr val="FF0000"/>
                </a:solidFill>
                <a:latin typeface="Verdana" pitchFamily="34" charset="0"/>
                <a:ea typeface="Verdana" pitchFamily="34" charset="0"/>
                <a:cs typeface="Verdana" pitchFamily="34" charset="0"/>
              </a:rPr>
              <a:t>A REVOGAÇÃO TAMBÉM DEVE OBSERVAR O DEVIDO PROCESSO LEGAL!</a:t>
            </a:r>
          </a:p>
        </p:txBody>
      </p:sp>
    </p:spTree>
    <p:extLst>
      <p:ext uri="{BB962C8B-B14F-4D97-AF65-F5344CB8AC3E}">
        <p14:creationId xmlns:p14="http://schemas.microsoft.com/office/powerpoint/2010/main" val="389713497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53594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1.4. Da anulação e revogação</a:t>
            </a:r>
          </a:p>
        </p:txBody>
      </p:sp>
      <p:sp>
        <p:nvSpPr>
          <p:cNvPr id="6" name="CaixaDeTexto 5"/>
          <p:cNvSpPr txBox="1"/>
          <p:nvPr/>
        </p:nvSpPr>
        <p:spPr>
          <a:xfrm>
            <a:off x="0" y="524728"/>
            <a:ext cx="11728669" cy="6124754"/>
          </a:xfrm>
          <a:prstGeom prst="rect">
            <a:avLst/>
          </a:prstGeom>
          <a:solidFill>
            <a:schemeClr val="bg2"/>
          </a:solidFill>
        </p:spPr>
        <p:txBody>
          <a:bodyPr wrap="square" rtlCol="0">
            <a:spAutoFit/>
          </a:bodyPr>
          <a:lstStyle/>
          <a:p>
            <a:pPr algn="just"/>
            <a:r>
              <a:rPr lang="pt-BR" sz="2400" b="1" dirty="0">
                <a:latin typeface="Verdana" pitchFamily="34" charset="0"/>
                <a:ea typeface="Verdana" pitchFamily="34" charset="0"/>
                <a:cs typeface="Verdana" pitchFamily="34" charset="0"/>
              </a:rPr>
              <a:t>O novo tratamento das nulidades nos contratos administrativos pela Lei Federal nº 14.133/21</a:t>
            </a:r>
          </a:p>
          <a:p>
            <a:pPr algn="just"/>
            <a:endParaRPr lang="pt-BR" sz="2400" dirty="0">
              <a:latin typeface="Verdana" pitchFamily="34" charset="0"/>
              <a:ea typeface="Verdana" pitchFamily="34" charset="0"/>
              <a:cs typeface="Verdana" pitchFamily="34" charset="0"/>
            </a:endParaRPr>
          </a:p>
          <a:p>
            <a:pPr algn="just"/>
            <a:r>
              <a:rPr lang="pt-BR" sz="2000" dirty="0">
                <a:latin typeface="Verdana" pitchFamily="34" charset="0"/>
                <a:ea typeface="Verdana" pitchFamily="34" charset="0"/>
                <a:cs typeface="Verdana" pitchFamily="34" charset="0"/>
              </a:rPr>
              <a:t>Art. 147. Constatada irregularidade no procedimento licitatório ou na execução contratual, caso não seja possível o saneamento, a decisão sobre a suspensão da execução ou sobre a declaração de nulidade do contrato somente será adotada na hipótese em que se revelar medida de interesse público, com avaliação, entre outros, dos seguintes aspectos: I - impactos econômicos e financeiros decorrentes do atraso na fruição dos benefícios do objeto do contrato; II - riscos sociais, ambientais e à segurança da população local decorrentes do atraso na fruição dos benefícios do objeto do contrato; III - motivação social e ambiental do contrato; IV - custo da deterioração ou da perda das parcelas executadas; V - despesa necessária à preservação das instalações e dos serviços já executados; VI - despesa inerente à desmobilização e ao posterior retorno às atividades; VII - medidas efetivamente adotadas pelo titular do órgão ou entidade para o saneamento dos indícios de irregularidades apontados; VIII - custo total e estágio de execução física e financeira dos contratos, dos convênios, das obras ou das parcelas envolvidas; IX - fechamento de postos de trabalho diretos e indiretos em razão da paralisação; X - custo para realização de nova licitação ou celebração de novo contrato; XI - custo de oportunidade do capital durante o período de paralisação.</a:t>
            </a:r>
          </a:p>
        </p:txBody>
      </p:sp>
    </p:spTree>
    <p:extLst>
      <p:ext uri="{BB962C8B-B14F-4D97-AF65-F5344CB8AC3E}">
        <p14:creationId xmlns:p14="http://schemas.microsoft.com/office/powerpoint/2010/main" val="1216464927"/>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53594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1.4. Da anulação e revogação</a:t>
            </a:r>
          </a:p>
        </p:txBody>
      </p:sp>
      <p:sp>
        <p:nvSpPr>
          <p:cNvPr id="6" name="CaixaDeTexto 5"/>
          <p:cNvSpPr txBox="1"/>
          <p:nvPr/>
        </p:nvSpPr>
        <p:spPr>
          <a:xfrm>
            <a:off x="0" y="524728"/>
            <a:ext cx="11728669" cy="5816977"/>
          </a:xfrm>
          <a:prstGeom prst="rect">
            <a:avLst/>
          </a:prstGeom>
          <a:solidFill>
            <a:schemeClr val="bg2"/>
          </a:solidFill>
        </p:spPr>
        <p:txBody>
          <a:bodyPr wrap="square" rtlCol="0">
            <a:spAutoFit/>
          </a:bodyPr>
          <a:lstStyle/>
          <a:p>
            <a:pPr algn="just"/>
            <a:r>
              <a:rPr lang="pt-BR" sz="2200" b="1" dirty="0">
                <a:latin typeface="Verdana" pitchFamily="34" charset="0"/>
                <a:ea typeface="Verdana" pitchFamily="34" charset="0"/>
                <a:cs typeface="Verdana" pitchFamily="34" charset="0"/>
              </a:rPr>
              <a:t>O novo tratamento das nulidades nos contratos administrativos pela Lei Federal nº 14.133/21</a:t>
            </a:r>
          </a:p>
          <a:p>
            <a:pPr algn="just"/>
            <a:endParaRPr lang="pt-BR" sz="2400" dirty="0">
              <a:latin typeface="Verdana" pitchFamily="34" charset="0"/>
              <a:ea typeface="Verdana" pitchFamily="34" charset="0"/>
              <a:cs typeface="Verdana" pitchFamily="34" charset="0"/>
            </a:endParaRPr>
          </a:p>
          <a:p>
            <a:pPr algn="just"/>
            <a:r>
              <a:rPr lang="pt-BR" sz="2000" dirty="0">
                <a:latin typeface="Verdana" pitchFamily="34" charset="0"/>
                <a:ea typeface="Verdana" pitchFamily="34" charset="0"/>
                <a:cs typeface="Verdana" pitchFamily="34" charset="0"/>
              </a:rPr>
              <a:t>Parágrafo único. Caso a paralisação ou anulação não se revele medida de interesse público, o poder público deverá optar pela continuidade do contrato e pela solução da irregularidade por meio de indenização por perdas e danos, sem prejuízo da apuração de responsabilidade e da aplicação de penalidades cabíveis.</a:t>
            </a:r>
          </a:p>
          <a:p>
            <a:pPr algn="just"/>
            <a:r>
              <a:rPr lang="pt-BR" sz="2000" dirty="0">
                <a:latin typeface="Verdana" pitchFamily="34" charset="0"/>
                <a:ea typeface="Verdana" pitchFamily="34" charset="0"/>
                <a:cs typeface="Verdana" pitchFamily="34" charset="0"/>
              </a:rPr>
              <a:t>Art. 148. A declaração de nulidade do contrato administrativo requererá análise prévia do interesse público envolvido, na forma do art. 147 desta Lei, e operará retroativamente, impedindo os efeitos jurídicos que o contrato deveria produzir ordinariamente e desconstituindo os já produzidos.</a:t>
            </a:r>
          </a:p>
          <a:p>
            <a:pPr algn="just"/>
            <a:r>
              <a:rPr lang="pt-BR" sz="2000" dirty="0">
                <a:latin typeface="Verdana" pitchFamily="34" charset="0"/>
                <a:ea typeface="Verdana" pitchFamily="34" charset="0"/>
                <a:cs typeface="Verdana" pitchFamily="34" charset="0"/>
              </a:rPr>
              <a:t>§ 1º Caso não seja possível o retorno à situação fática anterior, a nulidade será resolvida pela indenização por perdas e danos, sem prejuízo da apuração de responsabilidade e aplicação das penalidades cabíveis.</a:t>
            </a:r>
          </a:p>
          <a:p>
            <a:pPr algn="just"/>
            <a:r>
              <a:rPr lang="pt-BR" sz="2000" dirty="0">
                <a:latin typeface="Verdana" pitchFamily="34" charset="0"/>
                <a:ea typeface="Verdana" pitchFamily="34" charset="0"/>
                <a:cs typeface="Verdana" pitchFamily="34" charset="0"/>
              </a:rPr>
              <a:t>§ 2º Ao declarar a nulidade do contrato, a autoridade, com vistas à continuidade da atividade administrativa, poderá decidir que ela só tenha eficácia em momento futuro, suficiente para efetuar nova contratação, por prazo de até 6 (seis) meses, prorrogável uma única vez.</a:t>
            </a:r>
          </a:p>
        </p:txBody>
      </p:sp>
    </p:spTree>
    <p:extLst>
      <p:ext uri="{BB962C8B-B14F-4D97-AF65-F5344CB8AC3E}">
        <p14:creationId xmlns:p14="http://schemas.microsoft.com/office/powerpoint/2010/main" val="2653882099"/>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53594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1.4. Da anulação e revogação</a:t>
            </a:r>
          </a:p>
        </p:txBody>
      </p:sp>
      <p:sp>
        <p:nvSpPr>
          <p:cNvPr id="6" name="CaixaDeTexto 5"/>
          <p:cNvSpPr txBox="1"/>
          <p:nvPr/>
        </p:nvSpPr>
        <p:spPr>
          <a:xfrm>
            <a:off x="0" y="524728"/>
            <a:ext cx="11728669" cy="1138773"/>
          </a:xfrm>
          <a:prstGeom prst="rect">
            <a:avLst/>
          </a:prstGeom>
          <a:solidFill>
            <a:schemeClr val="bg2"/>
          </a:solidFill>
        </p:spPr>
        <p:txBody>
          <a:bodyPr wrap="square" rtlCol="0">
            <a:spAutoFit/>
          </a:bodyPr>
          <a:lstStyle/>
          <a:p>
            <a:pPr algn="just"/>
            <a:r>
              <a:rPr lang="pt-BR" sz="2200" b="1" dirty="0">
                <a:latin typeface="Verdana" pitchFamily="34" charset="0"/>
                <a:ea typeface="Verdana" pitchFamily="34" charset="0"/>
                <a:cs typeface="Verdana" pitchFamily="34" charset="0"/>
              </a:rPr>
              <a:t>O novo tratamento das nulidades nos contratos administrativos pela Lei Federal nº 14.133/21</a:t>
            </a:r>
          </a:p>
          <a:p>
            <a:pPr algn="just"/>
            <a:endParaRPr lang="pt-BR" sz="2400" dirty="0">
              <a:latin typeface="Verdana" pitchFamily="34" charset="0"/>
              <a:ea typeface="Verdana" pitchFamily="34" charset="0"/>
              <a:cs typeface="Verdana" pitchFamily="34" charset="0"/>
            </a:endParaRPr>
          </a:p>
        </p:txBody>
      </p:sp>
      <p:sp>
        <p:nvSpPr>
          <p:cNvPr id="5" name="CaixaDeTexto 4">
            <a:extLst>
              <a:ext uri="{FF2B5EF4-FFF2-40B4-BE49-F238E27FC236}">
                <a16:creationId xmlns:a16="http://schemas.microsoft.com/office/drawing/2014/main" id="{B1ABB07D-3587-45BF-A6B0-1A34EC754012}"/>
              </a:ext>
            </a:extLst>
          </p:cNvPr>
          <p:cNvSpPr txBox="1"/>
          <p:nvPr/>
        </p:nvSpPr>
        <p:spPr>
          <a:xfrm>
            <a:off x="0" y="1920299"/>
            <a:ext cx="11917855" cy="1631216"/>
          </a:xfrm>
          <a:prstGeom prst="rect">
            <a:avLst/>
          </a:prstGeom>
          <a:solidFill>
            <a:schemeClr val="accent1">
              <a:lumMod val="40000"/>
              <a:lumOff val="60000"/>
            </a:schemeClr>
          </a:solidFill>
        </p:spPr>
        <p:txBody>
          <a:bodyPr wrap="square" rtlCol="0">
            <a:spAutoFit/>
          </a:bodyPr>
          <a:lstStyle/>
          <a:p>
            <a:pPr marL="342900" indent="-342900" algn="just">
              <a:spcBef>
                <a:spcPts val="600"/>
              </a:spcBef>
              <a:spcAft>
                <a:spcPts val="600"/>
              </a:spcAft>
              <a:buFont typeface="Arial" panose="020B0604020202020204" pitchFamily="34" charset="0"/>
              <a:buChar char="•"/>
            </a:pPr>
            <a:r>
              <a:rPr lang="pt-BR" sz="2000" dirty="0">
                <a:latin typeface="Verdana" pitchFamily="34" charset="0"/>
                <a:ea typeface="Verdana" pitchFamily="34" charset="0"/>
                <a:cs typeface="Verdana" pitchFamily="34" charset="0"/>
              </a:rPr>
              <a:t>Incorporação de juízos </a:t>
            </a:r>
            <a:r>
              <a:rPr lang="pt-BR" sz="2000" dirty="0" err="1">
                <a:latin typeface="Verdana" pitchFamily="34" charset="0"/>
                <a:ea typeface="Verdana" pitchFamily="34" charset="0"/>
                <a:cs typeface="Verdana" pitchFamily="34" charset="0"/>
              </a:rPr>
              <a:t>consequencialistas</a:t>
            </a:r>
            <a:r>
              <a:rPr lang="pt-BR" sz="2000" dirty="0">
                <a:latin typeface="Verdana" pitchFamily="34" charset="0"/>
                <a:ea typeface="Verdana" pitchFamily="34" charset="0"/>
                <a:cs typeface="Verdana" pitchFamily="34" charset="0"/>
              </a:rPr>
              <a:t> e pragmáticos</a:t>
            </a:r>
          </a:p>
          <a:p>
            <a:pPr marL="342900" indent="-342900" algn="just">
              <a:spcBef>
                <a:spcPts val="600"/>
              </a:spcBef>
              <a:spcAft>
                <a:spcPts val="600"/>
              </a:spcAft>
              <a:buFont typeface="Arial" panose="020B0604020202020204" pitchFamily="34" charset="0"/>
              <a:buChar char="•"/>
            </a:pPr>
            <a:r>
              <a:rPr lang="pt-BR" sz="2000" dirty="0">
                <a:latin typeface="Verdana" pitchFamily="34" charset="0"/>
                <a:ea typeface="Verdana" pitchFamily="34" charset="0"/>
                <a:cs typeface="Verdana" pitchFamily="34" charset="0"/>
              </a:rPr>
              <a:t>A nulidade não deve ser um fim em si mesma, mas deve atender interesses públicos</a:t>
            </a:r>
          </a:p>
          <a:p>
            <a:pPr marL="342900" indent="-342900" algn="just">
              <a:spcBef>
                <a:spcPts val="600"/>
              </a:spcBef>
              <a:spcAft>
                <a:spcPts val="600"/>
              </a:spcAft>
              <a:buFont typeface="Arial" panose="020B0604020202020204" pitchFamily="34" charset="0"/>
              <a:buChar char="•"/>
            </a:pPr>
            <a:r>
              <a:rPr lang="pt-BR" sz="2000" dirty="0">
                <a:latin typeface="Verdana" pitchFamily="34" charset="0"/>
                <a:ea typeface="Verdana" pitchFamily="34" charset="0"/>
                <a:cs typeface="Verdana" pitchFamily="34" charset="0"/>
              </a:rPr>
              <a:t>Conformidade com a LINDB pós Lei Federal nº 13.655/2018, especialmente art. 20, 21, 23 e 24</a:t>
            </a:r>
          </a:p>
        </p:txBody>
      </p:sp>
    </p:spTree>
    <p:extLst>
      <p:ext uri="{BB962C8B-B14F-4D97-AF65-F5344CB8AC3E}">
        <p14:creationId xmlns:p14="http://schemas.microsoft.com/office/powerpoint/2010/main" val="44934594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5651"/>
            <a:ext cx="510014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1.5. Do prazo para anulação</a:t>
            </a:r>
          </a:p>
        </p:txBody>
      </p:sp>
      <p:sp>
        <p:nvSpPr>
          <p:cNvPr id="5" name="CaixaDeTexto 4"/>
          <p:cNvSpPr txBox="1"/>
          <p:nvPr/>
        </p:nvSpPr>
        <p:spPr>
          <a:xfrm>
            <a:off x="127000" y="529193"/>
            <a:ext cx="11886321" cy="2954655"/>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Art. 54. O direito da Administração de anular os atos administrativos de que decorram efeitos favoráveis para os destinatários </a:t>
            </a:r>
            <a:r>
              <a:rPr lang="pt-BR" sz="2400" dirty="0">
                <a:solidFill>
                  <a:srgbClr val="FF0000"/>
                </a:solidFill>
                <a:latin typeface="Verdana" pitchFamily="34" charset="0"/>
                <a:ea typeface="Verdana" pitchFamily="34" charset="0"/>
                <a:cs typeface="Verdana" pitchFamily="34" charset="0"/>
              </a:rPr>
              <a:t>decai em cinco anos</a:t>
            </a:r>
            <a:r>
              <a:rPr lang="pt-BR" sz="2400" dirty="0">
                <a:latin typeface="Verdana" pitchFamily="34" charset="0"/>
                <a:ea typeface="Verdana" pitchFamily="34" charset="0"/>
                <a:cs typeface="Verdana" pitchFamily="34" charset="0"/>
              </a:rPr>
              <a:t>, contados da data em que foram praticados, salvo comprovada má-fé.</a:t>
            </a:r>
            <a:endParaRPr lang="pt-BR" sz="2400" dirty="0"/>
          </a:p>
          <a:p>
            <a:pPr algn="just"/>
            <a:r>
              <a:rPr lang="pt-BR" sz="2400" dirty="0">
                <a:latin typeface="Verdana" pitchFamily="34" charset="0"/>
                <a:ea typeface="Verdana" pitchFamily="34" charset="0"/>
                <a:cs typeface="Verdana" pitchFamily="34" charset="0"/>
              </a:rPr>
              <a:t>§ 1</a:t>
            </a:r>
            <a:r>
              <a:rPr lang="pt-BR" sz="2400" u="sng" baseline="30000" dirty="0">
                <a:latin typeface="Verdana" pitchFamily="34" charset="0"/>
                <a:ea typeface="Verdana" pitchFamily="34" charset="0"/>
                <a:cs typeface="Verdana" pitchFamily="34" charset="0"/>
              </a:rPr>
              <a:t>o</a:t>
            </a:r>
            <a:r>
              <a:rPr lang="pt-BR" sz="2400" dirty="0">
                <a:latin typeface="Verdana" pitchFamily="34" charset="0"/>
                <a:ea typeface="Verdana" pitchFamily="34" charset="0"/>
                <a:cs typeface="Verdana" pitchFamily="34" charset="0"/>
              </a:rPr>
              <a:t> No caso de efeitos patrimoniais contínuos, o prazo de decadência contar-se-á da percepção do primeiro pagamento.</a:t>
            </a:r>
          </a:p>
          <a:p>
            <a:pPr algn="just"/>
            <a:r>
              <a:rPr lang="pt-BR" sz="2400" dirty="0">
                <a:latin typeface="Verdana" pitchFamily="34" charset="0"/>
                <a:ea typeface="Verdana" pitchFamily="34" charset="0"/>
                <a:cs typeface="Verdana" pitchFamily="34" charset="0"/>
              </a:rPr>
              <a:t>§ 2</a:t>
            </a:r>
            <a:r>
              <a:rPr lang="pt-BR" sz="2400" u="sng" baseline="30000" dirty="0">
                <a:latin typeface="Verdana" pitchFamily="34" charset="0"/>
                <a:ea typeface="Verdana" pitchFamily="34" charset="0"/>
                <a:cs typeface="Verdana" pitchFamily="34" charset="0"/>
              </a:rPr>
              <a:t>o</a:t>
            </a:r>
            <a:r>
              <a:rPr lang="pt-BR" sz="2400" dirty="0">
                <a:latin typeface="Verdana" pitchFamily="34" charset="0"/>
                <a:ea typeface="Verdana" pitchFamily="34" charset="0"/>
                <a:cs typeface="Verdana" pitchFamily="34" charset="0"/>
              </a:rPr>
              <a:t> Considera-se exercício do direito de anular qualquer medida de autoridade administrativa que importe impugnação à validade do ato.</a:t>
            </a:r>
          </a:p>
          <a:p>
            <a:endParaRPr lang="pt-BR" dirty="0"/>
          </a:p>
        </p:txBody>
      </p:sp>
      <p:sp>
        <p:nvSpPr>
          <p:cNvPr id="7" name="CaixaDeTexto 6"/>
          <p:cNvSpPr txBox="1"/>
          <p:nvPr/>
        </p:nvSpPr>
        <p:spPr>
          <a:xfrm>
            <a:off x="7252137" y="3483848"/>
            <a:ext cx="4761184" cy="400110"/>
          </a:xfrm>
          <a:prstGeom prst="rect">
            <a:avLst/>
          </a:prstGeom>
          <a:noFill/>
        </p:spPr>
        <p:txBody>
          <a:bodyPr wrap="square" rtlCol="0">
            <a:spAutoFit/>
          </a:bodyPr>
          <a:lstStyle/>
          <a:p>
            <a:r>
              <a:rPr lang="pt-BR" sz="2000" b="1" dirty="0">
                <a:solidFill>
                  <a:srgbClr val="002060"/>
                </a:solidFill>
                <a:latin typeface="Verdana" pitchFamily="34" charset="0"/>
                <a:ea typeface="Verdana" pitchFamily="34" charset="0"/>
                <a:cs typeface="Verdana" pitchFamily="34" charset="0"/>
              </a:rPr>
              <a:t>Princípio da segurança jurídica</a:t>
            </a:r>
          </a:p>
        </p:txBody>
      </p:sp>
      <p:sp>
        <p:nvSpPr>
          <p:cNvPr id="8" name="Seta dobrada 7"/>
          <p:cNvSpPr/>
          <p:nvPr/>
        </p:nvSpPr>
        <p:spPr>
          <a:xfrm flipV="1">
            <a:off x="3105805" y="3271751"/>
            <a:ext cx="3988675" cy="57055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156016014"/>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5651"/>
            <a:ext cx="510014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1.5. Do prazo para anulação</a:t>
            </a:r>
          </a:p>
        </p:txBody>
      </p:sp>
      <p:sp>
        <p:nvSpPr>
          <p:cNvPr id="6" name="CaixaDeTexto 5"/>
          <p:cNvSpPr txBox="1"/>
          <p:nvPr/>
        </p:nvSpPr>
        <p:spPr>
          <a:xfrm>
            <a:off x="216930" y="665646"/>
            <a:ext cx="11758140" cy="3847207"/>
          </a:xfrm>
          <a:prstGeom prst="rect">
            <a:avLst/>
          </a:prstGeom>
          <a:solidFill>
            <a:schemeClr val="accent5">
              <a:lumMod val="40000"/>
              <a:lumOff val="60000"/>
            </a:schemeClr>
          </a:solidFill>
        </p:spPr>
        <p:txBody>
          <a:bodyPr wrap="square" rtlCol="0">
            <a:spAutoFit/>
          </a:bodyPr>
          <a:lstStyle/>
          <a:p>
            <a:pPr algn="just"/>
            <a:r>
              <a:rPr lang="pt-BR" sz="2200" b="1" dirty="0">
                <a:latin typeface="Verdana" pitchFamily="34" charset="0"/>
                <a:ea typeface="Verdana" pitchFamily="34" charset="0"/>
                <a:cs typeface="Verdana" pitchFamily="34" charset="0"/>
              </a:rPr>
              <a:t>Atenção</a:t>
            </a:r>
          </a:p>
          <a:p>
            <a:pPr algn="just"/>
            <a:r>
              <a:rPr lang="pt-BR" sz="2200" dirty="0">
                <a:latin typeface="Verdana" pitchFamily="34" charset="0"/>
                <a:ea typeface="Verdana" pitchFamily="34" charset="0"/>
                <a:cs typeface="Verdana" pitchFamily="34" charset="0"/>
              </a:rPr>
              <a:t>A Lei de Processo Administrativo do Estado de São Paulo, nº 10.177, de 30 de dezembro de 1998 previa o prazo de 10 anos:</a:t>
            </a:r>
          </a:p>
          <a:p>
            <a:pPr algn="just"/>
            <a:endParaRPr lang="pt-BR" sz="2200" dirty="0">
              <a:latin typeface="Verdana" pitchFamily="34" charset="0"/>
              <a:ea typeface="Verdana" pitchFamily="34" charset="0"/>
              <a:cs typeface="Verdana" pitchFamily="34" charset="0"/>
            </a:endParaRPr>
          </a:p>
          <a:p>
            <a:pPr algn="just"/>
            <a:r>
              <a:rPr lang="pt-BR" sz="2200" b="1" dirty="0">
                <a:latin typeface="Verdana" pitchFamily="34" charset="0"/>
                <a:ea typeface="Verdana" pitchFamily="34" charset="0"/>
                <a:cs typeface="Verdana" pitchFamily="34" charset="0"/>
              </a:rPr>
              <a:t>Artigo 10 -</a:t>
            </a:r>
            <a:r>
              <a:rPr lang="pt-BR" sz="2200" dirty="0">
                <a:latin typeface="Verdana" pitchFamily="34" charset="0"/>
                <a:ea typeface="Verdana" pitchFamily="34" charset="0"/>
                <a:cs typeface="Verdana" pitchFamily="34" charset="0"/>
              </a:rPr>
              <a:t> A Administração anulará seus atos inválidos, de ofício ou por provocação de pessoa interessada, salvo quando: </a:t>
            </a:r>
          </a:p>
          <a:p>
            <a:pPr algn="just"/>
            <a:r>
              <a:rPr lang="pt-BR" sz="2200" b="1" dirty="0">
                <a:latin typeface="Verdana" pitchFamily="34" charset="0"/>
                <a:ea typeface="Verdana" pitchFamily="34" charset="0"/>
                <a:cs typeface="Verdana" pitchFamily="34" charset="0"/>
              </a:rPr>
              <a:t>I -</a:t>
            </a:r>
            <a:r>
              <a:rPr lang="pt-BR" sz="2200" dirty="0">
                <a:latin typeface="Verdana" pitchFamily="34" charset="0"/>
                <a:ea typeface="Verdana" pitchFamily="34" charset="0"/>
                <a:cs typeface="Verdana" pitchFamily="34" charset="0"/>
              </a:rPr>
              <a:t> ultrapassado o prazo de 10 (dez) anos contado de sua produção</a:t>
            </a:r>
          </a:p>
          <a:p>
            <a:pPr algn="just"/>
            <a:endParaRPr lang="pt-BR" sz="2200" dirty="0">
              <a:latin typeface="Verdana" pitchFamily="34" charset="0"/>
              <a:ea typeface="Verdana" pitchFamily="34" charset="0"/>
              <a:cs typeface="Verdana" pitchFamily="34" charset="0"/>
            </a:endParaRPr>
          </a:p>
          <a:p>
            <a:pPr algn="just"/>
            <a:r>
              <a:rPr lang="pt-BR" sz="2200" b="1" dirty="0">
                <a:latin typeface="Verdana" pitchFamily="34" charset="0"/>
                <a:ea typeface="Verdana" pitchFamily="34" charset="0"/>
                <a:cs typeface="Verdana" pitchFamily="34" charset="0"/>
              </a:rPr>
              <a:t>Este dispositivo teve sua inconstitucionalidade declarada pelo STF em 23/04/2021 (ADI nº 6.019)</a:t>
            </a:r>
          </a:p>
          <a:p>
            <a:pPr algn="just"/>
            <a:endParaRPr lang="pt-BR" sz="24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33668521"/>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04950" y="0"/>
            <a:ext cx="11797863"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pt-BR" sz="2000" b="1" i="1" u="sng" dirty="0">
                <a:latin typeface="Verdana" panose="020B0604030504040204" pitchFamily="34" charset="0"/>
                <a:ea typeface="Verdana" panose="020B0604030504040204" pitchFamily="34" charset="0"/>
                <a:cs typeface="Verdana" panose="020B0604030504040204" pitchFamily="34" charset="0"/>
              </a:rPr>
              <a:t>Jurisprudência sobre a decadência relacionada à anulação de pagamentos de proventos pela Administração Pública Federal:</a:t>
            </a:r>
          </a:p>
        </p:txBody>
      </p:sp>
      <p:sp>
        <p:nvSpPr>
          <p:cNvPr id="5" name="CaixaDeTexto 4"/>
          <p:cNvSpPr txBox="1"/>
          <p:nvPr/>
        </p:nvSpPr>
        <p:spPr>
          <a:xfrm>
            <a:off x="204952" y="839053"/>
            <a:ext cx="11797862" cy="5909310"/>
          </a:xfrm>
          <a:prstGeom prst="rect">
            <a:avLst/>
          </a:prstGeom>
          <a:solidFill>
            <a:schemeClr val="bg2">
              <a:lumMod val="90000"/>
            </a:schemeClr>
          </a:solidFill>
        </p:spPr>
        <p:txBody>
          <a:bodyPr wrap="square" rtlCol="0">
            <a:spAutoFit/>
          </a:bodyPr>
          <a:lstStyle/>
          <a:p>
            <a:pPr algn="just"/>
            <a:r>
              <a:rPr lang="pt-BR" dirty="0">
                <a:latin typeface="Verdana" pitchFamily="34" charset="0"/>
                <a:ea typeface="Verdana" pitchFamily="34" charset="0"/>
                <a:cs typeface="Verdana" pitchFamily="34" charset="0"/>
              </a:rPr>
              <a:t>ADMINISTRATIVO E PROCESSUAL CIVIL. SERVIDOR PÚBLICO FEDERAL. </a:t>
            </a:r>
            <a:r>
              <a:rPr lang="pt-BR" b="1" dirty="0">
                <a:latin typeface="Verdana" pitchFamily="34" charset="0"/>
                <a:ea typeface="Verdana" pitchFamily="34" charset="0"/>
                <a:cs typeface="Verdana" pitchFamily="34" charset="0"/>
              </a:rPr>
              <a:t>REVISÃO DA APOSENTADORIA</a:t>
            </a:r>
            <a:r>
              <a:rPr lang="pt-BR" dirty="0">
                <a:latin typeface="Verdana" pitchFamily="34" charset="0"/>
                <a:ea typeface="Verdana" pitchFamily="34" charset="0"/>
                <a:cs typeface="Verdana" pitchFamily="34" charset="0"/>
              </a:rPr>
              <a:t>. </a:t>
            </a:r>
            <a:r>
              <a:rPr lang="pt-BR" b="1" dirty="0">
                <a:latin typeface="Verdana" pitchFamily="34" charset="0"/>
                <a:ea typeface="Verdana" pitchFamily="34" charset="0"/>
                <a:cs typeface="Verdana" pitchFamily="34" charset="0"/>
              </a:rPr>
              <a:t>DECADÊNCIA DO DIREITO DE REVER ATO ADMINISTRATIVO</a:t>
            </a:r>
            <a:r>
              <a:rPr lang="pt-BR" dirty="0">
                <a:latin typeface="Verdana" pitchFamily="34" charset="0"/>
                <a:ea typeface="Verdana" pitchFamily="34" charset="0"/>
                <a:cs typeface="Verdana" pitchFamily="34" charset="0"/>
              </a:rPr>
              <a:t>. PRESTAÇÕES CONTÍNUAS. </a:t>
            </a:r>
            <a:r>
              <a:rPr lang="pt-BR" b="1" dirty="0">
                <a:latin typeface="Verdana" pitchFamily="34" charset="0"/>
                <a:ea typeface="Verdana" pitchFamily="34" charset="0"/>
                <a:cs typeface="Verdana" pitchFamily="34" charset="0"/>
              </a:rPr>
              <a:t>ART. 54 DA LEI 9.784/1999</a:t>
            </a:r>
            <a:r>
              <a:rPr lang="pt-BR" dirty="0">
                <a:latin typeface="Verdana" pitchFamily="34" charset="0"/>
                <a:ea typeface="Verdana" pitchFamily="34" charset="0"/>
                <a:cs typeface="Verdana" pitchFamily="34" charset="0"/>
              </a:rPr>
              <a:t>. 1. </a:t>
            </a:r>
            <a:r>
              <a:rPr lang="pt-BR" u="sng" dirty="0">
                <a:latin typeface="Verdana" pitchFamily="34" charset="0"/>
                <a:ea typeface="Verdana" pitchFamily="34" charset="0"/>
                <a:cs typeface="Verdana" pitchFamily="34" charset="0"/>
              </a:rPr>
              <a:t>O Superior Tribunal de Justiça possuía o entendimento de que a Administração poderia anular seus próprios atos a qualquer tempo, desde que eivados de vícios que os tornassem ilegais, nos termos das Súmulas 346 e 473/STF</a:t>
            </a:r>
            <a:r>
              <a:rPr lang="pt-BR" dirty="0">
                <a:latin typeface="Verdana" pitchFamily="34" charset="0"/>
                <a:ea typeface="Verdana" pitchFamily="34" charset="0"/>
                <a:cs typeface="Verdana" pitchFamily="34" charset="0"/>
              </a:rPr>
              <a:t>. 2. </a:t>
            </a:r>
            <a:r>
              <a:rPr lang="pt-BR" u="sng" dirty="0">
                <a:latin typeface="Verdana" pitchFamily="34" charset="0"/>
                <a:ea typeface="Verdana" pitchFamily="34" charset="0"/>
                <a:cs typeface="Verdana" pitchFamily="34" charset="0"/>
              </a:rPr>
              <a:t>Todavia, sobreveio a Lei 9.784, de 29 de janeiro de 1999, que, em seu art. 54, preconiza que "o direito da Administração de anular os atos administrativos de que decorram efeitos favoráveis para os destinatários decai em cinco anos, contados da data em que foram praticados, salvo comprovada má-fé</a:t>
            </a:r>
            <a:r>
              <a:rPr lang="pt-BR" dirty="0">
                <a:latin typeface="Verdana" pitchFamily="34" charset="0"/>
                <a:ea typeface="Verdana" pitchFamily="34" charset="0"/>
                <a:cs typeface="Verdana" pitchFamily="34" charset="0"/>
              </a:rPr>
              <a:t>". 3. No caso, o autor teve a vantagem denominada “Opção de Função – 55%” incorporada a seus proventos de aposentadoria, com efeitos financeiros a contar de 30 de maio de 2005 e implementada a primeira parcela em folha de pagamento de maio de 2006. A UFRGS fez o corte da referida vantagem e o desconto das prestações vencidas a título de reposição ao erário dos proventos do recorrido em setembro de 2014, como se comprova pelo Ofício da UFRGS 2122/2014-/DAP/PROGESP. 4. </a:t>
            </a:r>
            <a:r>
              <a:rPr lang="pt-BR" b="1" u="sng" dirty="0">
                <a:latin typeface="Verdana" pitchFamily="34" charset="0"/>
                <a:ea typeface="Verdana" pitchFamily="34" charset="0"/>
                <a:cs typeface="Verdana" pitchFamily="34" charset="0"/>
              </a:rPr>
              <a:t>Observa-se que, transcorridos mais de 8 (anos) do primeiro pagamento da vantagem, e levando-se em conta que, na sistemática do Código Civil revogado, os prazos decadenciais, diferentemente do que ocorre com os prazos de prescrição, não são suscetíveis de suspensão ou interrupção, a conclusão que se tira é a da decadência do direito de a Administração Pública Federal invalidar o ato administrativo que concedeu a vantagem, pois estão preenchidos os requisitos estabelecidos no art. 54 da Lei do Processo </a:t>
            </a:r>
            <a:r>
              <a:rPr lang="pt-BR" b="1" u="sng" dirty="0" err="1">
                <a:latin typeface="Verdana" pitchFamily="34" charset="0"/>
                <a:ea typeface="Verdana" pitchFamily="34" charset="0"/>
                <a:cs typeface="Verdana" pitchFamily="34" charset="0"/>
              </a:rPr>
              <a:t>Administrtivo</a:t>
            </a:r>
            <a:r>
              <a:rPr lang="pt-BR" b="1" u="sng" dirty="0">
                <a:latin typeface="Verdana" pitchFamily="34" charset="0"/>
                <a:ea typeface="Verdana" pitchFamily="34" charset="0"/>
                <a:cs typeface="Verdana" pitchFamily="34" charset="0"/>
              </a:rPr>
              <a:t> da União</a:t>
            </a:r>
            <a:r>
              <a:rPr lang="pt-BR" dirty="0">
                <a:latin typeface="Verdana" pitchFamily="34" charset="0"/>
                <a:ea typeface="Verdana" pitchFamily="34" charset="0"/>
                <a:cs typeface="Verdana" pitchFamily="34" charset="0"/>
              </a:rPr>
              <a:t>. (...). 6. Recurso Especial não provido. (STJ. </a:t>
            </a:r>
            <a:r>
              <a:rPr lang="pt-BR" dirty="0" err="1">
                <a:latin typeface="Verdana" pitchFamily="34" charset="0"/>
                <a:ea typeface="Verdana" pitchFamily="34" charset="0"/>
                <a:cs typeface="Verdana" pitchFamily="34" charset="0"/>
              </a:rPr>
              <a:t>Resp</a:t>
            </a:r>
            <a:r>
              <a:rPr lang="pt-BR" dirty="0">
                <a:latin typeface="Verdana" pitchFamily="34" charset="0"/>
                <a:ea typeface="Verdana" pitchFamily="34" charset="0"/>
                <a:cs typeface="Verdana" pitchFamily="34" charset="0"/>
              </a:rPr>
              <a:t> n. 1581180. Rel. Min. Herman Benjamin. Julgado em 03/03/2016). </a:t>
            </a:r>
          </a:p>
        </p:txBody>
      </p:sp>
    </p:spTree>
    <p:extLst>
      <p:ext uri="{BB962C8B-B14F-4D97-AF65-F5344CB8AC3E}">
        <p14:creationId xmlns:p14="http://schemas.microsoft.com/office/powerpoint/2010/main" val="322222062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8899" y="-202019"/>
            <a:ext cx="9601200" cy="1143000"/>
          </a:xfrm>
        </p:spPr>
        <p:txBody>
          <a:bodyPr/>
          <a:lstStyle/>
          <a:p>
            <a:r>
              <a:rPr lang="pt-BR" dirty="0">
                <a:latin typeface="Verdana" pitchFamily="34" charset="0"/>
                <a:ea typeface="Verdana" pitchFamily="34" charset="0"/>
                <a:cs typeface="Verdana" pitchFamily="34" charset="0"/>
              </a:rPr>
              <a:t>Sumário de aula</a:t>
            </a:r>
          </a:p>
        </p:txBody>
      </p:sp>
      <p:sp>
        <p:nvSpPr>
          <p:cNvPr id="3" name="Espaço Reservado para Conteúdo 2"/>
          <p:cNvSpPr>
            <a:spLocks noGrp="1"/>
          </p:cNvSpPr>
          <p:nvPr>
            <p:ph sz="half" idx="1"/>
          </p:nvPr>
        </p:nvSpPr>
        <p:spPr>
          <a:xfrm>
            <a:off x="323072" y="1289108"/>
            <a:ext cx="5163328" cy="4141901"/>
          </a:xfrm>
        </p:spPr>
        <p:txBody>
          <a:bodyPr>
            <a:normAutofit/>
          </a:bodyPr>
          <a:lstStyle/>
          <a:p>
            <a:pPr marL="457200" indent="-457200" algn="just">
              <a:lnSpc>
                <a:spcPct val="100000"/>
              </a:lnSpc>
              <a:spcBef>
                <a:spcPts val="0"/>
              </a:spcBef>
              <a:buAutoNum type="arabicPeriod"/>
            </a:pPr>
            <a:r>
              <a:rPr lang="pt-BR" sz="2100" b="1" dirty="0">
                <a:latin typeface="Verdana" pitchFamily="34" charset="0"/>
                <a:ea typeface="Verdana" pitchFamily="34" charset="0"/>
                <a:cs typeface="Verdana" pitchFamily="34" charset="0"/>
              </a:rPr>
              <a:t>A fase decisória do processo administrativo</a:t>
            </a:r>
          </a:p>
          <a:p>
            <a:pPr marL="0" indent="0" algn="just">
              <a:lnSpc>
                <a:spcPct val="100000"/>
              </a:lnSpc>
              <a:spcBef>
                <a:spcPts val="0"/>
              </a:spcBef>
              <a:buNone/>
            </a:pPr>
            <a:endParaRPr lang="pt-BR" sz="2100" b="1" dirty="0">
              <a:latin typeface="Verdana" pitchFamily="34" charset="0"/>
              <a:ea typeface="Verdana" pitchFamily="34" charset="0"/>
              <a:cs typeface="Verdana" pitchFamily="34" charset="0"/>
            </a:endParaRPr>
          </a:p>
          <a:p>
            <a:pPr marL="0" indent="0" algn="just">
              <a:lnSpc>
                <a:spcPct val="100000"/>
              </a:lnSpc>
              <a:spcBef>
                <a:spcPts val="0"/>
              </a:spcBef>
              <a:buNone/>
            </a:pPr>
            <a:r>
              <a:rPr lang="pt-BR" sz="2100" dirty="0">
                <a:latin typeface="Verdana" pitchFamily="34" charset="0"/>
                <a:ea typeface="Verdana" pitchFamily="34" charset="0"/>
                <a:cs typeface="Verdana" pitchFamily="34" charset="0"/>
              </a:rPr>
              <a:t>1.1. Do dever de decidir;</a:t>
            </a:r>
          </a:p>
          <a:p>
            <a:pPr marL="0" indent="0" algn="just">
              <a:lnSpc>
                <a:spcPct val="100000"/>
              </a:lnSpc>
              <a:spcBef>
                <a:spcPts val="0"/>
              </a:spcBef>
              <a:buNone/>
            </a:pPr>
            <a:r>
              <a:rPr lang="pt-BR" sz="2100" dirty="0">
                <a:latin typeface="Verdana" pitchFamily="34" charset="0"/>
                <a:ea typeface="Verdana" pitchFamily="34" charset="0"/>
                <a:cs typeface="Verdana" pitchFamily="34" charset="0"/>
              </a:rPr>
              <a:t>1.2. Do Prazo para decidir;</a:t>
            </a:r>
          </a:p>
          <a:p>
            <a:pPr marL="0" indent="0" algn="just">
              <a:lnSpc>
                <a:spcPct val="100000"/>
              </a:lnSpc>
              <a:spcBef>
                <a:spcPts val="0"/>
              </a:spcBef>
              <a:buNone/>
            </a:pPr>
            <a:r>
              <a:rPr lang="pt-BR" sz="2100" dirty="0">
                <a:latin typeface="Verdana" pitchFamily="34" charset="0"/>
                <a:ea typeface="Verdana" pitchFamily="34" charset="0"/>
                <a:cs typeface="Verdana" pitchFamily="34" charset="0"/>
              </a:rPr>
              <a:t>1.3. Da desistência e outros casos de extinção do processo;</a:t>
            </a:r>
          </a:p>
          <a:p>
            <a:pPr marL="0" indent="0" algn="just">
              <a:lnSpc>
                <a:spcPct val="100000"/>
              </a:lnSpc>
              <a:spcBef>
                <a:spcPts val="0"/>
              </a:spcBef>
              <a:buNone/>
            </a:pPr>
            <a:r>
              <a:rPr lang="pt-BR" sz="2100" dirty="0">
                <a:latin typeface="Verdana" pitchFamily="34" charset="0"/>
                <a:ea typeface="Verdana" pitchFamily="34" charset="0"/>
                <a:cs typeface="Verdana" pitchFamily="34" charset="0"/>
              </a:rPr>
              <a:t>1.4. Da anulação e revogação;</a:t>
            </a:r>
          </a:p>
          <a:p>
            <a:pPr marL="0" indent="0" algn="just">
              <a:lnSpc>
                <a:spcPct val="100000"/>
              </a:lnSpc>
              <a:spcBef>
                <a:spcPts val="0"/>
              </a:spcBef>
              <a:buNone/>
            </a:pPr>
            <a:r>
              <a:rPr lang="pt-BR" sz="2100" dirty="0">
                <a:latin typeface="Verdana" pitchFamily="34" charset="0"/>
                <a:ea typeface="Verdana" pitchFamily="34" charset="0"/>
                <a:cs typeface="Verdana" pitchFamily="34" charset="0"/>
              </a:rPr>
              <a:t>1.5. Do prazo para anulação;</a:t>
            </a:r>
          </a:p>
          <a:p>
            <a:pPr marL="0" indent="0" algn="just">
              <a:lnSpc>
                <a:spcPct val="100000"/>
              </a:lnSpc>
              <a:spcBef>
                <a:spcPts val="0"/>
              </a:spcBef>
              <a:buNone/>
            </a:pPr>
            <a:r>
              <a:rPr lang="pt-BR" sz="2100" dirty="0">
                <a:latin typeface="Verdana" pitchFamily="34" charset="0"/>
                <a:ea typeface="Verdana" pitchFamily="34" charset="0"/>
                <a:cs typeface="Verdana" pitchFamily="34" charset="0"/>
              </a:rPr>
              <a:t>1.6. Da convalidação do ato;</a:t>
            </a:r>
          </a:p>
          <a:p>
            <a:pPr marL="0" indent="0" algn="just">
              <a:lnSpc>
                <a:spcPct val="100000"/>
              </a:lnSpc>
              <a:spcBef>
                <a:spcPts val="0"/>
              </a:spcBef>
              <a:buNone/>
            </a:pPr>
            <a:r>
              <a:rPr lang="pt-BR" sz="2100" dirty="0">
                <a:latin typeface="Verdana" pitchFamily="34" charset="0"/>
                <a:ea typeface="Verdana" pitchFamily="34" charset="0"/>
                <a:cs typeface="Verdana" pitchFamily="34" charset="0"/>
              </a:rPr>
              <a:t>1.7. Da decisão coordenada </a:t>
            </a:r>
          </a:p>
        </p:txBody>
      </p:sp>
      <p:sp>
        <p:nvSpPr>
          <p:cNvPr id="4" name="CaixaDeTexto 3"/>
          <p:cNvSpPr txBox="1"/>
          <p:nvPr/>
        </p:nvSpPr>
        <p:spPr>
          <a:xfrm>
            <a:off x="5635256" y="1242688"/>
            <a:ext cx="6453822" cy="4939814"/>
          </a:xfrm>
          <a:prstGeom prst="rect">
            <a:avLst/>
          </a:prstGeom>
          <a:noFill/>
        </p:spPr>
        <p:txBody>
          <a:bodyPr wrap="square" rtlCol="0">
            <a:spAutoFit/>
          </a:bodyPr>
          <a:lstStyle/>
          <a:p>
            <a:pPr algn="just"/>
            <a:r>
              <a:rPr lang="pt-BR" sz="2100" b="1" dirty="0">
                <a:solidFill>
                  <a:schemeClr val="accent1"/>
                </a:solidFill>
                <a:latin typeface="Verdana" pitchFamily="34" charset="0"/>
                <a:ea typeface="Verdana" pitchFamily="34" charset="0"/>
                <a:cs typeface="Verdana" pitchFamily="34" charset="0"/>
              </a:rPr>
              <a:t>2. </a:t>
            </a:r>
            <a:r>
              <a:rPr lang="pt-BR" sz="2100" b="1" dirty="0">
                <a:latin typeface="Verdana" pitchFamily="34" charset="0"/>
                <a:ea typeface="Verdana" pitchFamily="34" charset="0"/>
                <a:cs typeface="Verdana" pitchFamily="34" charset="0"/>
              </a:rPr>
              <a:t>A fase recursal do processo administrativo</a:t>
            </a:r>
          </a:p>
          <a:p>
            <a:pPr algn="just"/>
            <a:endParaRPr lang="pt-BR" sz="2100" dirty="0">
              <a:latin typeface="Verdana" pitchFamily="34" charset="0"/>
              <a:ea typeface="Verdana" pitchFamily="34" charset="0"/>
              <a:cs typeface="Verdana" pitchFamily="34" charset="0"/>
            </a:endParaRPr>
          </a:p>
          <a:p>
            <a:pPr algn="just"/>
            <a:r>
              <a:rPr lang="pt-BR" sz="2100" dirty="0">
                <a:latin typeface="Verdana" pitchFamily="34" charset="0"/>
                <a:ea typeface="Verdana" pitchFamily="34" charset="0"/>
                <a:cs typeface="Verdana" pitchFamily="34" charset="0"/>
              </a:rPr>
              <a:t>2.1. Vantagens e estrutura do recurso administrativo;</a:t>
            </a:r>
          </a:p>
          <a:p>
            <a:pPr algn="just"/>
            <a:r>
              <a:rPr lang="pt-BR" sz="2100" dirty="0">
                <a:latin typeface="Verdana" pitchFamily="34" charset="0"/>
                <a:ea typeface="Verdana" pitchFamily="34" charset="0"/>
                <a:cs typeface="Verdana" pitchFamily="34" charset="0"/>
              </a:rPr>
              <a:t>2.2 Aspectos gerais do recurso administrativo;</a:t>
            </a:r>
          </a:p>
          <a:p>
            <a:pPr algn="just"/>
            <a:r>
              <a:rPr lang="pt-BR" sz="2100" dirty="0">
                <a:latin typeface="Verdana" pitchFamily="34" charset="0"/>
                <a:ea typeface="Verdana" pitchFamily="34" charset="0"/>
                <a:cs typeface="Verdana" pitchFamily="34" charset="0"/>
              </a:rPr>
              <a:t>2.3.   Caução e súmula vinculante;</a:t>
            </a:r>
          </a:p>
          <a:p>
            <a:pPr algn="just"/>
            <a:r>
              <a:rPr lang="pt-BR" sz="2100" dirty="0">
                <a:latin typeface="Verdana" pitchFamily="34" charset="0"/>
                <a:ea typeface="Verdana" pitchFamily="34" charset="0"/>
                <a:cs typeface="Verdana" pitchFamily="34" charset="0"/>
              </a:rPr>
              <a:t>2.4.   Súmula Vinculante;</a:t>
            </a:r>
          </a:p>
          <a:p>
            <a:pPr algn="just"/>
            <a:r>
              <a:rPr lang="pt-BR" sz="2100" dirty="0">
                <a:latin typeface="Verdana" pitchFamily="34" charset="0"/>
                <a:ea typeface="Verdana" pitchFamily="34" charset="0"/>
                <a:cs typeface="Verdana" pitchFamily="34" charset="0"/>
              </a:rPr>
              <a:t>2.5 Instâncias recursais do processo administrativo;</a:t>
            </a:r>
          </a:p>
          <a:p>
            <a:pPr algn="just"/>
            <a:r>
              <a:rPr lang="pt-BR" sz="2100" dirty="0">
                <a:latin typeface="Verdana" pitchFamily="34" charset="0"/>
                <a:ea typeface="Verdana" pitchFamily="34" charset="0"/>
                <a:cs typeface="Verdana" pitchFamily="34" charset="0"/>
              </a:rPr>
              <a:t>2.6.    Legitimados para o recurso;</a:t>
            </a:r>
          </a:p>
          <a:p>
            <a:pPr algn="just"/>
            <a:r>
              <a:rPr lang="pt-BR" sz="2100" dirty="0">
                <a:latin typeface="Verdana" pitchFamily="34" charset="0"/>
                <a:ea typeface="Verdana" pitchFamily="34" charset="0"/>
                <a:cs typeface="Verdana" pitchFamily="34" charset="0"/>
              </a:rPr>
              <a:t>2.7.    Prazo para interposição e decisão;</a:t>
            </a:r>
          </a:p>
          <a:p>
            <a:pPr algn="just"/>
            <a:r>
              <a:rPr lang="pt-BR" sz="2100" dirty="0">
                <a:latin typeface="Verdana" pitchFamily="34" charset="0"/>
                <a:ea typeface="Verdana" pitchFamily="34" charset="0"/>
                <a:cs typeface="Verdana" pitchFamily="34" charset="0"/>
              </a:rPr>
              <a:t>2.8.    Efeitos do recurso administrativo;</a:t>
            </a:r>
          </a:p>
          <a:p>
            <a:pPr algn="just"/>
            <a:r>
              <a:rPr lang="pt-BR" sz="2100" dirty="0">
                <a:latin typeface="Verdana" pitchFamily="34" charset="0"/>
                <a:ea typeface="Verdana" pitchFamily="34" charset="0"/>
                <a:cs typeface="Verdana" pitchFamily="34" charset="0"/>
              </a:rPr>
              <a:t>2.9.    Reformatio in pejus;</a:t>
            </a:r>
          </a:p>
          <a:p>
            <a:pPr algn="just"/>
            <a:r>
              <a:rPr lang="pt-BR" sz="2100" dirty="0">
                <a:latin typeface="Verdana" pitchFamily="34" charset="0"/>
                <a:ea typeface="Verdana" pitchFamily="34" charset="0"/>
                <a:cs typeface="Verdana" pitchFamily="34" charset="0"/>
              </a:rPr>
              <a:t>2.10.  Revisão do processo administrativo.</a:t>
            </a:r>
          </a:p>
        </p:txBody>
      </p:sp>
    </p:spTree>
    <p:extLst>
      <p:ext uri="{BB962C8B-B14F-4D97-AF65-F5344CB8AC3E}">
        <p14:creationId xmlns:p14="http://schemas.microsoft.com/office/powerpoint/2010/main" val="388849223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514675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1.6. Da convalidação do ato</a:t>
            </a:r>
          </a:p>
        </p:txBody>
      </p:sp>
      <p:sp>
        <p:nvSpPr>
          <p:cNvPr id="6" name="CaixaDeTexto 5"/>
          <p:cNvSpPr txBox="1"/>
          <p:nvPr/>
        </p:nvSpPr>
        <p:spPr>
          <a:xfrm>
            <a:off x="283779" y="608297"/>
            <a:ext cx="11698012" cy="1200329"/>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Art. 55. Em decisão na qual se evidencie não acarretarem lesão ao interesse público nem prejuízo a terceiros, os atos que apresentarem defeitos sanáveis poderão ser convalidados pela própria Administração.</a:t>
            </a:r>
          </a:p>
        </p:txBody>
      </p:sp>
      <p:sp>
        <p:nvSpPr>
          <p:cNvPr id="9" name="CaixaDeTexto 8"/>
          <p:cNvSpPr txBox="1"/>
          <p:nvPr/>
        </p:nvSpPr>
        <p:spPr>
          <a:xfrm>
            <a:off x="283779" y="1827655"/>
            <a:ext cx="11698012" cy="830997"/>
          </a:xfrm>
          <a:prstGeom prst="rect">
            <a:avLst/>
          </a:prstGeom>
          <a:solidFill>
            <a:schemeClr val="bg1"/>
          </a:solidFill>
        </p:spPr>
        <p:txBody>
          <a:bodyPr wrap="square" rtlCol="0">
            <a:spAutoFit/>
          </a:bodyPr>
          <a:lstStyle/>
          <a:p>
            <a:pPr algn="just"/>
            <a:r>
              <a:rPr lang="pt-BR" sz="2400" dirty="0">
                <a:solidFill>
                  <a:srgbClr val="FF0000"/>
                </a:solidFill>
                <a:latin typeface="Verdana" pitchFamily="34" charset="0"/>
                <a:ea typeface="Verdana" pitchFamily="34" charset="0"/>
                <a:cs typeface="Verdana" pitchFamily="34" charset="0"/>
              </a:rPr>
              <a:t>A Lei de Processo Administrativo do Estado de São Paulo apresenta um texto mais objetivo sobre a convalidação:</a:t>
            </a:r>
          </a:p>
        </p:txBody>
      </p:sp>
      <p:sp>
        <p:nvSpPr>
          <p:cNvPr id="10" name="CaixaDeTexto 9"/>
          <p:cNvSpPr txBox="1"/>
          <p:nvPr/>
        </p:nvSpPr>
        <p:spPr>
          <a:xfrm>
            <a:off x="1348867" y="2658652"/>
            <a:ext cx="10318226" cy="3477875"/>
          </a:xfrm>
          <a:prstGeom prst="rect">
            <a:avLst/>
          </a:prstGeom>
          <a:solidFill>
            <a:schemeClr val="accent4">
              <a:lumMod val="40000"/>
              <a:lumOff val="60000"/>
            </a:schemeClr>
          </a:solidFill>
        </p:spPr>
        <p:txBody>
          <a:bodyPr wrap="square" rtlCol="0">
            <a:spAutoFit/>
          </a:bodyPr>
          <a:lstStyle/>
          <a:p>
            <a:pPr algn="just"/>
            <a:r>
              <a:rPr lang="pt-BR" sz="2000" b="1" dirty="0">
                <a:latin typeface="Verdana" pitchFamily="34" charset="0"/>
                <a:ea typeface="Verdana" pitchFamily="34" charset="0"/>
                <a:cs typeface="Verdana" pitchFamily="34" charset="0"/>
              </a:rPr>
              <a:t>Art. 11 -</a:t>
            </a:r>
            <a:r>
              <a:rPr lang="pt-BR" sz="2000" dirty="0">
                <a:latin typeface="Verdana" pitchFamily="34" charset="0"/>
                <a:ea typeface="Verdana" pitchFamily="34" charset="0"/>
                <a:cs typeface="Verdana" pitchFamily="34" charset="0"/>
              </a:rPr>
              <a:t> A Administração poderá convalidar seus atos inválidos, quando a invalidade decorrer de vício de competência ou de ordem formal, desde que:</a:t>
            </a:r>
          </a:p>
          <a:p>
            <a:pPr algn="just"/>
            <a:br>
              <a:rPr lang="pt-BR" sz="2000" dirty="0">
                <a:latin typeface="Verdana" pitchFamily="34" charset="0"/>
                <a:ea typeface="Verdana" pitchFamily="34" charset="0"/>
                <a:cs typeface="Verdana" pitchFamily="34" charset="0"/>
              </a:rPr>
            </a:br>
            <a:r>
              <a:rPr lang="pt-BR" sz="2000" b="1" dirty="0">
                <a:latin typeface="Verdana" pitchFamily="34" charset="0"/>
                <a:ea typeface="Verdana" pitchFamily="34" charset="0"/>
                <a:cs typeface="Verdana" pitchFamily="34" charset="0"/>
              </a:rPr>
              <a:t>I -</a:t>
            </a:r>
            <a:r>
              <a:rPr lang="pt-BR" sz="2000" dirty="0">
                <a:latin typeface="Verdana" pitchFamily="34" charset="0"/>
                <a:ea typeface="Verdana" pitchFamily="34" charset="0"/>
                <a:cs typeface="Verdana" pitchFamily="34" charset="0"/>
              </a:rPr>
              <a:t> na hipótese de </a:t>
            </a:r>
            <a:r>
              <a:rPr lang="pt-BR" sz="2000" dirty="0">
                <a:solidFill>
                  <a:srgbClr val="FF0000"/>
                </a:solidFill>
                <a:latin typeface="Verdana" pitchFamily="34" charset="0"/>
                <a:ea typeface="Verdana" pitchFamily="34" charset="0"/>
                <a:cs typeface="Verdana" pitchFamily="34" charset="0"/>
              </a:rPr>
              <a:t>vício de competência</a:t>
            </a:r>
            <a:r>
              <a:rPr lang="pt-BR" sz="2000" dirty="0">
                <a:latin typeface="Verdana" pitchFamily="34" charset="0"/>
                <a:ea typeface="Verdana" pitchFamily="34" charset="0"/>
                <a:cs typeface="Verdana" pitchFamily="34" charset="0"/>
              </a:rPr>
              <a:t>, a convalidação seja feita pela autoridade titulada para a prática do ato, </a:t>
            </a:r>
            <a:r>
              <a:rPr lang="pt-BR" sz="2000" dirty="0">
                <a:solidFill>
                  <a:srgbClr val="FF0000"/>
                </a:solidFill>
                <a:latin typeface="Verdana" pitchFamily="34" charset="0"/>
                <a:ea typeface="Verdana" pitchFamily="34" charset="0"/>
                <a:cs typeface="Verdana" pitchFamily="34" charset="0"/>
              </a:rPr>
              <a:t>e não se trate de competência indelegável</a:t>
            </a:r>
            <a:r>
              <a:rPr lang="pt-BR" sz="2000" dirty="0">
                <a:latin typeface="Verdana" pitchFamily="34" charset="0"/>
                <a:ea typeface="Verdana" pitchFamily="34" charset="0"/>
                <a:cs typeface="Verdana" pitchFamily="34" charset="0"/>
              </a:rPr>
              <a:t>;</a:t>
            </a:r>
          </a:p>
          <a:p>
            <a:pPr algn="just"/>
            <a:r>
              <a:rPr lang="pt-BR" sz="2000" b="1" dirty="0">
                <a:latin typeface="Verdana" pitchFamily="34" charset="0"/>
                <a:ea typeface="Verdana" pitchFamily="34" charset="0"/>
                <a:cs typeface="Verdana" pitchFamily="34" charset="0"/>
              </a:rPr>
              <a:t>II -</a:t>
            </a:r>
            <a:r>
              <a:rPr lang="pt-BR" sz="2000" dirty="0">
                <a:latin typeface="Verdana" pitchFamily="34" charset="0"/>
                <a:ea typeface="Verdana" pitchFamily="34" charset="0"/>
                <a:cs typeface="Verdana" pitchFamily="34" charset="0"/>
              </a:rPr>
              <a:t> na hipótese de </a:t>
            </a:r>
            <a:r>
              <a:rPr lang="pt-BR" sz="2000" dirty="0">
                <a:solidFill>
                  <a:srgbClr val="FF0000"/>
                </a:solidFill>
                <a:latin typeface="Verdana" pitchFamily="34" charset="0"/>
                <a:ea typeface="Verdana" pitchFamily="34" charset="0"/>
                <a:cs typeface="Verdana" pitchFamily="34" charset="0"/>
              </a:rPr>
              <a:t>vício formal</a:t>
            </a:r>
            <a:r>
              <a:rPr lang="pt-BR" sz="2000" dirty="0">
                <a:latin typeface="Verdana" pitchFamily="34" charset="0"/>
                <a:ea typeface="Verdana" pitchFamily="34" charset="0"/>
                <a:cs typeface="Verdana" pitchFamily="34" charset="0"/>
              </a:rPr>
              <a:t>, este </a:t>
            </a:r>
            <a:r>
              <a:rPr lang="pt-BR" sz="2000" dirty="0">
                <a:solidFill>
                  <a:srgbClr val="FF0000"/>
                </a:solidFill>
                <a:latin typeface="Verdana" pitchFamily="34" charset="0"/>
                <a:ea typeface="Verdana" pitchFamily="34" charset="0"/>
                <a:cs typeface="Verdana" pitchFamily="34" charset="0"/>
              </a:rPr>
              <a:t>possa ser suprido de modo eficaz</a:t>
            </a:r>
            <a:r>
              <a:rPr lang="pt-BR" sz="2000" dirty="0">
                <a:latin typeface="Verdana" pitchFamily="34" charset="0"/>
                <a:ea typeface="Verdana" pitchFamily="34" charset="0"/>
                <a:cs typeface="Verdana" pitchFamily="34" charset="0"/>
              </a:rPr>
              <a:t>.</a:t>
            </a:r>
          </a:p>
          <a:p>
            <a:pPr algn="just"/>
            <a:br>
              <a:rPr lang="pt-BR" sz="2000" dirty="0">
                <a:latin typeface="Verdana" pitchFamily="34" charset="0"/>
                <a:ea typeface="Verdana" pitchFamily="34" charset="0"/>
                <a:cs typeface="Verdana" pitchFamily="34" charset="0"/>
              </a:rPr>
            </a:br>
            <a:r>
              <a:rPr lang="pt-BR" sz="2000" b="1" dirty="0">
                <a:latin typeface="Verdana" pitchFamily="34" charset="0"/>
                <a:ea typeface="Verdana" pitchFamily="34" charset="0"/>
                <a:cs typeface="Verdana" pitchFamily="34" charset="0"/>
              </a:rPr>
              <a:t>§1.º -</a:t>
            </a:r>
            <a:r>
              <a:rPr lang="pt-BR" sz="2000" dirty="0">
                <a:latin typeface="Verdana" pitchFamily="34" charset="0"/>
                <a:ea typeface="Verdana" pitchFamily="34" charset="0"/>
                <a:cs typeface="Verdana" pitchFamily="34" charset="0"/>
              </a:rPr>
              <a:t> Não será admitida a convalidação quando dela resultar prejuízo à Administração ou a terceiros ou quando se tratar de ato impugnado;</a:t>
            </a:r>
            <a:br>
              <a:rPr lang="pt-BR" sz="2000" dirty="0">
                <a:latin typeface="Verdana" pitchFamily="34" charset="0"/>
                <a:ea typeface="Verdana" pitchFamily="34" charset="0"/>
                <a:cs typeface="Verdana" pitchFamily="34" charset="0"/>
              </a:rPr>
            </a:br>
            <a:r>
              <a:rPr lang="pt-BR" sz="2000" b="1" dirty="0">
                <a:latin typeface="Verdana" pitchFamily="34" charset="0"/>
                <a:ea typeface="Verdana" pitchFamily="34" charset="0"/>
                <a:cs typeface="Verdana" pitchFamily="34" charset="0"/>
              </a:rPr>
              <a:t>§ 2.º -</a:t>
            </a:r>
            <a:r>
              <a:rPr lang="pt-BR" sz="2000" dirty="0">
                <a:latin typeface="Verdana" pitchFamily="34" charset="0"/>
                <a:ea typeface="Verdana" pitchFamily="34" charset="0"/>
                <a:cs typeface="Verdana" pitchFamily="34" charset="0"/>
              </a:rPr>
              <a:t> A convalidação será sempre formalizada por ato motivado. </a:t>
            </a:r>
          </a:p>
        </p:txBody>
      </p:sp>
      <p:sp>
        <p:nvSpPr>
          <p:cNvPr id="11" name="Seta dobrada 10"/>
          <p:cNvSpPr/>
          <p:nvPr/>
        </p:nvSpPr>
        <p:spPr>
          <a:xfrm flipV="1">
            <a:off x="670949" y="3082154"/>
            <a:ext cx="677918" cy="97508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2073469776"/>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505105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1.6. Da convalidação do ato</a:t>
            </a:r>
          </a:p>
        </p:txBody>
      </p:sp>
      <p:sp>
        <p:nvSpPr>
          <p:cNvPr id="7" name="CaixaDeTexto 6"/>
          <p:cNvSpPr txBox="1"/>
          <p:nvPr/>
        </p:nvSpPr>
        <p:spPr>
          <a:xfrm>
            <a:off x="380530" y="2412122"/>
            <a:ext cx="11476420" cy="4154984"/>
          </a:xfrm>
          <a:prstGeom prst="rect">
            <a:avLst/>
          </a:prstGeom>
          <a:solidFill>
            <a:schemeClr val="accent1">
              <a:lumMod val="40000"/>
              <a:lumOff val="60000"/>
            </a:schemeClr>
          </a:solidFill>
        </p:spPr>
        <p:txBody>
          <a:bodyPr wrap="square" rtlCol="0">
            <a:spAutoFit/>
          </a:bodyPr>
          <a:lstStyle/>
          <a:p>
            <a:pPr marL="457200" indent="-457200" algn="just">
              <a:buAutoNum type="alphaLcParenR"/>
            </a:pPr>
            <a:r>
              <a:rPr lang="pt-BR" sz="2200" dirty="0">
                <a:latin typeface="Verdana" pitchFamily="34" charset="0"/>
                <a:ea typeface="Verdana" pitchFamily="34" charset="0"/>
                <a:cs typeface="Verdana" pitchFamily="34" charset="0"/>
              </a:rPr>
              <a:t>a incompetência fica caracterizada quando o ato não se incluir nas atribuições legais do agente que o praticou; </a:t>
            </a:r>
          </a:p>
          <a:p>
            <a:pPr marL="457200" indent="-457200" algn="just">
              <a:buAutoNum type="alphaLcParenR"/>
            </a:pPr>
            <a:r>
              <a:rPr lang="pt-BR" sz="2200" dirty="0">
                <a:latin typeface="Verdana" pitchFamily="34" charset="0"/>
                <a:ea typeface="Verdana" pitchFamily="34" charset="0"/>
                <a:cs typeface="Verdana" pitchFamily="34" charset="0"/>
              </a:rPr>
              <a:t>o vício de forma consiste na omissão ou na observância incompleta ou irregular de formalidades indispensáveis à existência ou seriedade do ato;  </a:t>
            </a:r>
          </a:p>
          <a:p>
            <a:pPr marL="457200" indent="-457200" algn="just">
              <a:buAutoNum type="alphaLcParenR"/>
            </a:pPr>
            <a:r>
              <a:rPr lang="pt-BR" sz="2200" dirty="0">
                <a:latin typeface="Verdana" pitchFamily="34" charset="0"/>
                <a:ea typeface="Verdana" pitchFamily="34" charset="0"/>
                <a:cs typeface="Verdana" pitchFamily="34" charset="0"/>
              </a:rPr>
              <a:t>a ilegalidade do objeto ocorre quando o resultado do ato importa em violação de lei, regulamento ou outro ato normativo; </a:t>
            </a:r>
          </a:p>
          <a:p>
            <a:pPr marL="457200" indent="-457200" algn="just">
              <a:buAutoNum type="alphaLcParenR"/>
            </a:pPr>
            <a:r>
              <a:rPr lang="pt-BR" sz="2200" dirty="0">
                <a:latin typeface="Verdana" pitchFamily="34" charset="0"/>
                <a:ea typeface="Verdana" pitchFamily="34" charset="0"/>
                <a:cs typeface="Verdana" pitchFamily="34" charset="0"/>
              </a:rPr>
              <a:t>a inexistência dos motivos se verifica quando a matéria de fato ou de direito, em que se fundamenta o ato, é materialmente inexistente ou juridicamente inadequada ao resultado obtido; </a:t>
            </a:r>
          </a:p>
          <a:p>
            <a:pPr marL="457200" indent="-457200" algn="just">
              <a:buAutoNum type="alphaLcParenR"/>
            </a:pPr>
            <a:r>
              <a:rPr lang="pt-BR" sz="2200" dirty="0">
                <a:latin typeface="Verdana" pitchFamily="34" charset="0"/>
                <a:ea typeface="Verdana" pitchFamily="34" charset="0"/>
                <a:cs typeface="Verdana" pitchFamily="34" charset="0"/>
              </a:rPr>
              <a:t>o desvio de finalidade se verifica quando o agente pratica o ato visando a fim diverso daquele previsto, explícita ou implicitamente, na regra de competência.</a:t>
            </a:r>
          </a:p>
        </p:txBody>
      </p:sp>
      <p:sp>
        <p:nvSpPr>
          <p:cNvPr id="8" name="CaixaDeTexto 7"/>
          <p:cNvSpPr txBox="1"/>
          <p:nvPr/>
        </p:nvSpPr>
        <p:spPr>
          <a:xfrm>
            <a:off x="126998" y="765544"/>
            <a:ext cx="11983485" cy="1569660"/>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O </a:t>
            </a:r>
            <a:r>
              <a:rPr lang="pt-BR" sz="2400" b="1" dirty="0">
                <a:latin typeface="Verdana" pitchFamily="34" charset="0"/>
                <a:ea typeface="Verdana" pitchFamily="34" charset="0"/>
                <a:cs typeface="Verdana" pitchFamily="34" charset="0"/>
              </a:rPr>
              <a:t>art. 2º, da Lei nº 4.717/65</a:t>
            </a:r>
            <a:r>
              <a:rPr lang="pt-BR" sz="2400" dirty="0">
                <a:latin typeface="Verdana" pitchFamily="34" charset="0"/>
                <a:ea typeface="Verdana" pitchFamily="34" charset="0"/>
                <a:cs typeface="Verdana" pitchFamily="34" charset="0"/>
              </a:rPr>
              <a:t> (</a:t>
            </a:r>
            <a:r>
              <a:rPr lang="pt-BR" sz="2400" b="1" dirty="0">
                <a:latin typeface="Verdana" pitchFamily="34" charset="0"/>
                <a:ea typeface="Verdana" pitchFamily="34" charset="0"/>
                <a:cs typeface="Verdana" pitchFamily="34" charset="0"/>
              </a:rPr>
              <a:t>Lei de Ação Popular</a:t>
            </a:r>
            <a:r>
              <a:rPr lang="pt-BR" sz="2400" dirty="0">
                <a:latin typeface="Verdana" pitchFamily="34" charset="0"/>
                <a:ea typeface="Verdana" pitchFamily="34" charset="0"/>
                <a:cs typeface="Verdana" pitchFamily="34" charset="0"/>
              </a:rPr>
              <a:t>) procurou traçar algumas diretrizes acerca dos vícios que fulminam com nulidade os elementos do ato administrativo (competência, forma, objeto, motivo e finalidade): </a:t>
            </a:r>
          </a:p>
        </p:txBody>
      </p:sp>
    </p:spTree>
    <p:extLst>
      <p:ext uri="{BB962C8B-B14F-4D97-AF65-F5344CB8AC3E}">
        <p14:creationId xmlns:p14="http://schemas.microsoft.com/office/powerpoint/2010/main" val="2490607067"/>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505105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1.7. Da decisão coordenada</a:t>
            </a:r>
          </a:p>
        </p:txBody>
      </p:sp>
      <p:sp>
        <p:nvSpPr>
          <p:cNvPr id="8" name="CaixaDeTexto 7"/>
          <p:cNvSpPr txBox="1"/>
          <p:nvPr/>
        </p:nvSpPr>
        <p:spPr>
          <a:xfrm>
            <a:off x="126998" y="765544"/>
            <a:ext cx="11983485" cy="3062377"/>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Inovação da Lei Federal nº 14.210/21. Inseriu os </a:t>
            </a:r>
            <a:r>
              <a:rPr lang="pt-BR" sz="2400" b="1" dirty="0" err="1">
                <a:latin typeface="Verdana" pitchFamily="34" charset="0"/>
                <a:ea typeface="Verdana" pitchFamily="34" charset="0"/>
                <a:cs typeface="Verdana" pitchFamily="34" charset="0"/>
              </a:rPr>
              <a:t>arts</a:t>
            </a:r>
            <a:r>
              <a:rPr lang="pt-BR" sz="2400" b="1" dirty="0">
                <a:latin typeface="Verdana" pitchFamily="34" charset="0"/>
                <a:ea typeface="Verdana" pitchFamily="34" charset="0"/>
                <a:cs typeface="Verdana" pitchFamily="34" charset="0"/>
              </a:rPr>
              <a:t>. 49-A a 49-G na Lei Federal nº 9.784/99</a:t>
            </a:r>
          </a:p>
          <a:p>
            <a:pPr algn="just"/>
            <a:endParaRPr lang="pt-BR" sz="2400" dirty="0">
              <a:latin typeface="Verdana" pitchFamily="34" charset="0"/>
              <a:ea typeface="Verdana" pitchFamily="34" charset="0"/>
              <a:cs typeface="Verdana" pitchFamily="34" charset="0"/>
            </a:endParaRPr>
          </a:p>
          <a:p>
            <a:pPr marL="342900" indent="-342900" algn="just">
              <a:spcBef>
                <a:spcPts val="600"/>
              </a:spcBef>
              <a:spcAft>
                <a:spcPts val="600"/>
              </a:spcAft>
              <a:buFont typeface="Arial" panose="020B0604020202020204" pitchFamily="34" charset="0"/>
              <a:buChar char="•"/>
            </a:pPr>
            <a:r>
              <a:rPr lang="pt-BR" sz="2400" dirty="0">
                <a:latin typeface="Verdana" pitchFamily="34" charset="0"/>
                <a:ea typeface="Verdana" pitchFamily="34" charset="0"/>
                <a:cs typeface="Verdana" pitchFamily="34" charset="0"/>
              </a:rPr>
              <a:t>Mais de um centro decisório / autoridade competente</a:t>
            </a:r>
          </a:p>
          <a:p>
            <a:pPr marL="342900" indent="-342900" algn="just">
              <a:spcBef>
                <a:spcPts val="600"/>
              </a:spcBef>
              <a:spcAft>
                <a:spcPts val="600"/>
              </a:spcAft>
              <a:buFont typeface="Arial" panose="020B0604020202020204" pitchFamily="34" charset="0"/>
              <a:buChar char="•"/>
            </a:pPr>
            <a:r>
              <a:rPr lang="pt-BR" sz="2400" dirty="0">
                <a:latin typeface="Verdana" pitchFamily="34" charset="0"/>
                <a:ea typeface="Verdana" pitchFamily="34" charset="0"/>
                <a:cs typeface="Verdana" pitchFamily="34" charset="0"/>
              </a:rPr>
              <a:t>Decisão que demanda manifestação de 3 ou mais setores, órgãos ou entidades administrativas</a:t>
            </a:r>
          </a:p>
          <a:p>
            <a:pPr marL="342900" indent="-342900" algn="just">
              <a:spcBef>
                <a:spcPts val="600"/>
              </a:spcBef>
              <a:spcAft>
                <a:spcPts val="600"/>
              </a:spcAft>
              <a:buFont typeface="Arial" panose="020B0604020202020204" pitchFamily="34" charset="0"/>
              <a:buChar char="•"/>
            </a:pPr>
            <a:r>
              <a:rPr lang="pt-BR" sz="2400" dirty="0">
                <a:latin typeface="Verdana" pitchFamily="34" charset="0"/>
                <a:ea typeface="Verdana" pitchFamily="34" charset="0"/>
                <a:cs typeface="Verdana" pitchFamily="34" charset="0"/>
              </a:rPr>
              <a:t>Instrumento de coordenação e concertação administrativa</a:t>
            </a:r>
          </a:p>
        </p:txBody>
      </p:sp>
    </p:spTree>
    <p:extLst>
      <p:ext uri="{BB962C8B-B14F-4D97-AF65-F5344CB8AC3E}">
        <p14:creationId xmlns:p14="http://schemas.microsoft.com/office/powerpoint/2010/main" val="924864955"/>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505105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1.7. Da decisão coordenada</a:t>
            </a:r>
          </a:p>
        </p:txBody>
      </p:sp>
      <p:sp>
        <p:nvSpPr>
          <p:cNvPr id="8" name="CaixaDeTexto 7"/>
          <p:cNvSpPr txBox="1"/>
          <p:nvPr/>
        </p:nvSpPr>
        <p:spPr>
          <a:xfrm>
            <a:off x="126998" y="765544"/>
            <a:ext cx="11983485" cy="4585871"/>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Inovação da Lei Federal nº 14.210/21. Inseriu os </a:t>
            </a:r>
            <a:r>
              <a:rPr lang="pt-BR" sz="2400" b="1" dirty="0" err="1">
                <a:latin typeface="Verdana" pitchFamily="34" charset="0"/>
                <a:ea typeface="Verdana" pitchFamily="34" charset="0"/>
                <a:cs typeface="Verdana" pitchFamily="34" charset="0"/>
              </a:rPr>
              <a:t>arts</a:t>
            </a:r>
            <a:r>
              <a:rPr lang="pt-BR" sz="2400" b="1" dirty="0">
                <a:latin typeface="Verdana" pitchFamily="34" charset="0"/>
                <a:ea typeface="Verdana" pitchFamily="34" charset="0"/>
                <a:cs typeface="Verdana" pitchFamily="34" charset="0"/>
              </a:rPr>
              <a:t>. 49-A a 49-G na Lei Federal nº 9.784/99</a:t>
            </a:r>
          </a:p>
          <a:p>
            <a:pPr algn="just"/>
            <a:endParaRPr lang="pt-BR" sz="2400" dirty="0">
              <a:latin typeface="Verdana" pitchFamily="34" charset="0"/>
              <a:ea typeface="Verdana" pitchFamily="34" charset="0"/>
              <a:cs typeface="Verdana" pitchFamily="34" charset="0"/>
            </a:endParaRPr>
          </a:p>
          <a:p>
            <a:pPr algn="just"/>
            <a:r>
              <a:rPr lang="pt-BR" sz="2000" dirty="0">
                <a:latin typeface="Verdana" pitchFamily="34" charset="0"/>
                <a:ea typeface="Verdana" pitchFamily="34" charset="0"/>
                <a:cs typeface="Verdana" pitchFamily="34" charset="0"/>
              </a:rPr>
              <a:t>Art. 49-A. No âmbito da Administração Pública federal, as decisões administrativas que exijam a participação de 3 (três) ou mais setores, órgãos ou entidades poderão ser tomadas mediante decisão coordenada, sempre que:</a:t>
            </a:r>
          </a:p>
          <a:p>
            <a:pPr algn="just"/>
            <a:r>
              <a:rPr lang="pt-BR" sz="2000" dirty="0">
                <a:latin typeface="Verdana" pitchFamily="34" charset="0"/>
                <a:ea typeface="Verdana" pitchFamily="34" charset="0"/>
                <a:cs typeface="Verdana" pitchFamily="34" charset="0"/>
              </a:rPr>
              <a:t>I - for justificável pela relevância da matéria;</a:t>
            </a:r>
          </a:p>
          <a:p>
            <a:pPr algn="just"/>
            <a:r>
              <a:rPr lang="pt-BR" sz="2000" dirty="0">
                <a:latin typeface="Verdana" pitchFamily="34" charset="0"/>
                <a:ea typeface="Verdana" pitchFamily="34" charset="0"/>
                <a:cs typeface="Verdana" pitchFamily="34" charset="0"/>
              </a:rPr>
              <a:t>II - houver discordância que prejudique a celeridade do processo administrativo decisório.         </a:t>
            </a:r>
          </a:p>
          <a:p>
            <a:pPr algn="just"/>
            <a:r>
              <a:rPr lang="pt-BR" sz="2000" dirty="0">
                <a:latin typeface="Verdana" pitchFamily="34" charset="0"/>
                <a:ea typeface="Verdana" pitchFamily="34" charset="0"/>
                <a:cs typeface="Verdana" pitchFamily="34" charset="0"/>
              </a:rPr>
              <a:t>§ 1º Para os fins desta Lei, considera-se decisão coordenada a instância de natureza interinstitucional ou intersetorial que atua de forma compartilhada com a finalidade de simplificar o processo administrativo mediante participação concomitante de todas as autoridades e agentes decisórios e dos responsáveis pela instrução técnico-jurídica, observada a natureza do objeto e a compatibilidade do procedimento e de sua formalização com a legislação pertinente.</a:t>
            </a:r>
          </a:p>
        </p:txBody>
      </p:sp>
    </p:spTree>
    <p:extLst>
      <p:ext uri="{BB962C8B-B14F-4D97-AF65-F5344CB8AC3E}">
        <p14:creationId xmlns:p14="http://schemas.microsoft.com/office/powerpoint/2010/main" val="2027904625"/>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505105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1.7. Da decisão coordenada</a:t>
            </a:r>
          </a:p>
        </p:txBody>
      </p:sp>
      <p:sp>
        <p:nvSpPr>
          <p:cNvPr id="8" name="CaixaDeTexto 7"/>
          <p:cNvSpPr txBox="1"/>
          <p:nvPr/>
        </p:nvSpPr>
        <p:spPr>
          <a:xfrm>
            <a:off x="126998" y="765544"/>
            <a:ext cx="11983485" cy="5509200"/>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Inovação da Lei Federal nº 14.210/21. Inseriu os </a:t>
            </a:r>
            <a:r>
              <a:rPr lang="pt-BR" sz="2400" b="1" dirty="0" err="1">
                <a:latin typeface="Verdana" pitchFamily="34" charset="0"/>
                <a:ea typeface="Verdana" pitchFamily="34" charset="0"/>
                <a:cs typeface="Verdana" pitchFamily="34" charset="0"/>
              </a:rPr>
              <a:t>arts</a:t>
            </a:r>
            <a:r>
              <a:rPr lang="pt-BR" sz="2400" b="1" dirty="0">
                <a:latin typeface="Verdana" pitchFamily="34" charset="0"/>
                <a:ea typeface="Verdana" pitchFamily="34" charset="0"/>
                <a:cs typeface="Verdana" pitchFamily="34" charset="0"/>
              </a:rPr>
              <a:t>. 49-A a 49-G na Lei Federal nº 9.784/99</a:t>
            </a:r>
          </a:p>
          <a:p>
            <a:pPr algn="just"/>
            <a:endParaRPr lang="pt-BR" sz="2400" dirty="0">
              <a:latin typeface="Verdana" pitchFamily="34" charset="0"/>
              <a:ea typeface="Verdana" pitchFamily="34" charset="0"/>
              <a:cs typeface="Verdana" pitchFamily="34" charset="0"/>
            </a:endParaRPr>
          </a:p>
          <a:p>
            <a:pPr marL="342900" indent="-342900" algn="just">
              <a:buFont typeface="Arial" panose="020B0604020202020204" pitchFamily="34" charset="0"/>
              <a:buChar char="•"/>
            </a:pPr>
            <a:r>
              <a:rPr lang="pt-BR" sz="2000" b="1" dirty="0">
                <a:latin typeface="Verdana" pitchFamily="34" charset="0"/>
                <a:ea typeface="Verdana" pitchFamily="34" charset="0"/>
                <a:cs typeface="Verdana" pitchFamily="34" charset="0"/>
              </a:rPr>
              <a:t>Não aplicação da decisão coordenada:</a:t>
            </a:r>
          </a:p>
          <a:p>
            <a:pPr lvl="1" algn="just"/>
            <a:r>
              <a:rPr lang="pt-BR" sz="2000" dirty="0">
                <a:latin typeface="Verdana" pitchFamily="34" charset="0"/>
                <a:ea typeface="Verdana" pitchFamily="34" charset="0"/>
                <a:cs typeface="Verdana" pitchFamily="34" charset="0"/>
              </a:rPr>
              <a:t>Art. 49-A, § 6º Não se aplica a decisão coordenada aos processos administrativos:</a:t>
            </a:r>
          </a:p>
          <a:p>
            <a:pPr lvl="1" algn="just"/>
            <a:r>
              <a:rPr lang="pt-BR" sz="2000" dirty="0">
                <a:latin typeface="Verdana" pitchFamily="34" charset="0"/>
                <a:ea typeface="Verdana" pitchFamily="34" charset="0"/>
                <a:cs typeface="Verdana" pitchFamily="34" charset="0"/>
              </a:rPr>
              <a:t>I - de licitação;</a:t>
            </a:r>
          </a:p>
          <a:p>
            <a:pPr lvl="1" algn="just"/>
            <a:r>
              <a:rPr lang="pt-BR" sz="2000" dirty="0">
                <a:latin typeface="Verdana" pitchFamily="34" charset="0"/>
                <a:ea typeface="Verdana" pitchFamily="34" charset="0"/>
                <a:cs typeface="Verdana" pitchFamily="34" charset="0"/>
              </a:rPr>
              <a:t>II - relacionados ao poder sancionador;</a:t>
            </a:r>
          </a:p>
          <a:p>
            <a:pPr lvl="1" algn="just"/>
            <a:r>
              <a:rPr lang="pt-BR" sz="2000" dirty="0">
                <a:latin typeface="Verdana" pitchFamily="34" charset="0"/>
                <a:ea typeface="Verdana" pitchFamily="34" charset="0"/>
                <a:cs typeface="Verdana" pitchFamily="34" charset="0"/>
              </a:rPr>
              <a:t>III - em que estejam envolvidas autoridades de Poderes distintos. </a:t>
            </a:r>
          </a:p>
          <a:p>
            <a:pPr marL="342900" indent="-342900" algn="just">
              <a:buFont typeface="Arial" panose="020B0604020202020204" pitchFamily="34" charset="0"/>
              <a:buChar char="•"/>
            </a:pPr>
            <a:r>
              <a:rPr lang="pt-BR" sz="2000" b="1" dirty="0">
                <a:latin typeface="Verdana" pitchFamily="34" charset="0"/>
                <a:ea typeface="Verdana" pitchFamily="34" charset="0"/>
                <a:cs typeface="Verdana" pitchFamily="34" charset="0"/>
              </a:rPr>
              <a:t>Realização de reuniões e participação dos interessados </a:t>
            </a:r>
          </a:p>
          <a:p>
            <a:pPr lvl="1" algn="just"/>
            <a:r>
              <a:rPr lang="pt-BR" sz="2000" dirty="0">
                <a:latin typeface="Verdana" pitchFamily="34" charset="0"/>
                <a:ea typeface="Verdana" pitchFamily="34" charset="0"/>
                <a:cs typeface="Verdana" pitchFamily="34" charset="0"/>
              </a:rPr>
              <a:t>Art. 49-B. Poderão habilitar-se a participar da decisão coordenada, na qualidade de ouvintes, os interessados de que trata o art. 9º desta Lei</a:t>
            </a:r>
          </a:p>
          <a:p>
            <a:pPr lvl="1" algn="just"/>
            <a:r>
              <a:rPr lang="pt-BR" sz="2000" dirty="0">
                <a:latin typeface="Verdana" pitchFamily="34" charset="0"/>
                <a:ea typeface="Verdana" pitchFamily="34" charset="0"/>
                <a:cs typeface="Verdana" pitchFamily="34" charset="0"/>
              </a:rPr>
              <a:t>Parágrafo único. A participação na reunião, que poderá incluir direito a voz, será deferida por decisão irrecorrível da autoridade responsável pela convocação da decisão coordenada.</a:t>
            </a:r>
          </a:p>
          <a:p>
            <a:pPr marL="342900" indent="-342900" algn="just">
              <a:buFont typeface="Arial" panose="020B0604020202020204" pitchFamily="34" charset="0"/>
              <a:buChar char="•"/>
            </a:pPr>
            <a:endParaRPr lang="pt-BR" sz="2000" dirty="0">
              <a:latin typeface="Verdana" pitchFamily="34" charset="0"/>
              <a:ea typeface="Verdana" pitchFamily="34" charset="0"/>
              <a:cs typeface="Verdana" pitchFamily="34" charset="0"/>
            </a:endParaRPr>
          </a:p>
          <a:p>
            <a:pPr lvl="1" algn="just"/>
            <a:endParaRPr lang="pt-BR" sz="2000" dirty="0">
              <a:latin typeface="Verdana" pitchFamily="34" charset="0"/>
              <a:ea typeface="Verdana" pitchFamily="34" charset="0"/>
              <a:cs typeface="Verdana" pitchFamily="34" charset="0"/>
            </a:endParaRPr>
          </a:p>
          <a:p>
            <a:pPr lvl="1" algn="just"/>
            <a:endParaRPr lang="pt-BR"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69955559"/>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505105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1.7. Da decisão coordenada</a:t>
            </a:r>
          </a:p>
        </p:txBody>
      </p:sp>
      <p:sp>
        <p:nvSpPr>
          <p:cNvPr id="8" name="CaixaDeTexto 7"/>
          <p:cNvSpPr txBox="1"/>
          <p:nvPr/>
        </p:nvSpPr>
        <p:spPr>
          <a:xfrm>
            <a:off x="126998" y="765544"/>
            <a:ext cx="11983485" cy="5201424"/>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Inovação da Lei Federal nº 14.210/21. Inseriu os </a:t>
            </a:r>
            <a:r>
              <a:rPr lang="pt-BR" sz="2400" b="1" dirty="0" err="1">
                <a:latin typeface="Verdana" pitchFamily="34" charset="0"/>
                <a:ea typeface="Verdana" pitchFamily="34" charset="0"/>
                <a:cs typeface="Verdana" pitchFamily="34" charset="0"/>
              </a:rPr>
              <a:t>arts</a:t>
            </a:r>
            <a:r>
              <a:rPr lang="pt-BR" sz="2400" b="1" dirty="0">
                <a:latin typeface="Verdana" pitchFamily="34" charset="0"/>
                <a:ea typeface="Verdana" pitchFamily="34" charset="0"/>
                <a:cs typeface="Verdana" pitchFamily="34" charset="0"/>
              </a:rPr>
              <a:t>. 49-A a 49-G na Lei Federal nº 9.784/99</a:t>
            </a:r>
          </a:p>
          <a:p>
            <a:pPr algn="just"/>
            <a:endParaRPr lang="pt-BR" sz="2400" dirty="0">
              <a:latin typeface="Verdana" pitchFamily="34" charset="0"/>
              <a:ea typeface="Verdana" pitchFamily="34" charset="0"/>
              <a:cs typeface="Verdana" pitchFamily="34" charset="0"/>
            </a:endParaRPr>
          </a:p>
          <a:p>
            <a:pPr marL="342900" indent="-342900" algn="just">
              <a:buFont typeface="Arial" panose="020B0604020202020204" pitchFamily="34" charset="0"/>
              <a:buChar char="•"/>
            </a:pPr>
            <a:r>
              <a:rPr lang="pt-BR" sz="2000" b="1" dirty="0">
                <a:latin typeface="Verdana" pitchFamily="34" charset="0"/>
                <a:ea typeface="Verdana" pitchFamily="34" charset="0"/>
                <a:cs typeface="Verdana" pitchFamily="34" charset="0"/>
              </a:rPr>
              <a:t>Função de cada órgão e dissenso:</a:t>
            </a:r>
          </a:p>
          <a:p>
            <a:pPr lvl="1" algn="just"/>
            <a:r>
              <a:rPr lang="pt-BR" sz="2000" dirty="0">
                <a:latin typeface="Verdana" pitchFamily="34" charset="0"/>
                <a:ea typeface="Verdana" pitchFamily="34" charset="0"/>
                <a:cs typeface="Verdana" pitchFamily="34" charset="0"/>
              </a:rPr>
              <a:t>Art. 49-E. Cada órgão ou entidade participante é responsável pela elaboração de documento específico sobre o tema atinente à respectiva competência, a fim de subsidiar os trabalhos e integrar o processo da decisão coordenada</a:t>
            </a:r>
          </a:p>
          <a:p>
            <a:pPr lvl="1" algn="just"/>
            <a:r>
              <a:rPr lang="pt-BR" sz="2000" dirty="0">
                <a:latin typeface="Verdana" pitchFamily="34" charset="0"/>
                <a:ea typeface="Verdana" pitchFamily="34" charset="0"/>
                <a:cs typeface="Verdana" pitchFamily="34" charset="0"/>
              </a:rPr>
              <a:t>Parágrafo único. O documento previsto no caput deste artigo abordará a questão objeto da decisão coordenada e eventuais precedentes</a:t>
            </a:r>
          </a:p>
          <a:p>
            <a:pPr lvl="1" algn="just"/>
            <a:r>
              <a:rPr lang="pt-BR" sz="2000" dirty="0">
                <a:latin typeface="Verdana" pitchFamily="34" charset="0"/>
                <a:ea typeface="Verdana" pitchFamily="34" charset="0"/>
                <a:cs typeface="Verdana" pitchFamily="34" charset="0"/>
              </a:rPr>
              <a:t>Art. 49-F. Eventual dissenso na solução do objeto da decisão coordenada deverá ser manifestado durante as reuniões, de forma fundamentada, acompanhado das propostas de solução e de alteração necessárias para a resolução da questão</a:t>
            </a:r>
          </a:p>
          <a:p>
            <a:pPr lvl="1" algn="just"/>
            <a:r>
              <a:rPr lang="pt-BR" sz="2000" dirty="0">
                <a:latin typeface="Verdana" pitchFamily="34" charset="0"/>
                <a:ea typeface="Verdana" pitchFamily="34" charset="0"/>
                <a:cs typeface="Verdana" pitchFamily="34" charset="0"/>
              </a:rPr>
              <a:t>Parágrafo único. Não poderá ser arguida matéria estranha ao objeto da convocação.</a:t>
            </a:r>
          </a:p>
          <a:p>
            <a:pPr marL="342900" indent="-342900" algn="just">
              <a:buFont typeface="Arial" panose="020B0604020202020204" pitchFamily="34" charset="0"/>
              <a:buChar char="•"/>
            </a:pPr>
            <a:endParaRPr lang="pt-BR" sz="2000" dirty="0">
              <a:latin typeface="Verdana" pitchFamily="34" charset="0"/>
              <a:ea typeface="Verdana" pitchFamily="34" charset="0"/>
              <a:cs typeface="Verdana" pitchFamily="34" charset="0"/>
            </a:endParaRPr>
          </a:p>
          <a:p>
            <a:pPr lvl="1" algn="just"/>
            <a:endParaRPr lang="pt-BR" sz="2000" dirty="0">
              <a:latin typeface="Verdana" pitchFamily="34" charset="0"/>
              <a:ea typeface="Verdana" pitchFamily="34" charset="0"/>
              <a:cs typeface="Verdana" pitchFamily="34" charset="0"/>
            </a:endParaRPr>
          </a:p>
          <a:p>
            <a:pPr lvl="1" algn="just"/>
            <a:endParaRPr lang="pt-BR"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01573930"/>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505105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1.7. Da decisão coordenada</a:t>
            </a:r>
          </a:p>
        </p:txBody>
      </p:sp>
      <p:sp>
        <p:nvSpPr>
          <p:cNvPr id="8" name="CaixaDeTexto 7"/>
          <p:cNvSpPr txBox="1"/>
          <p:nvPr/>
        </p:nvSpPr>
        <p:spPr>
          <a:xfrm>
            <a:off x="126998" y="765544"/>
            <a:ext cx="11983485" cy="4893647"/>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Inovação da Lei Federal nº 14.210/21. Inseriu os </a:t>
            </a:r>
            <a:r>
              <a:rPr lang="pt-BR" sz="2400" b="1" dirty="0" err="1">
                <a:latin typeface="Verdana" pitchFamily="34" charset="0"/>
                <a:ea typeface="Verdana" pitchFamily="34" charset="0"/>
                <a:cs typeface="Verdana" pitchFamily="34" charset="0"/>
              </a:rPr>
              <a:t>arts</a:t>
            </a:r>
            <a:r>
              <a:rPr lang="pt-BR" sz="2400" b="1" dirty="0">
                <a:latin typeface="Verdana" pitchFamily="34" charset="0"/>
                <a:ea typeface="Verdana" pitchFamily="34" charset="0"/>
                <a:cs typeface="Verdana" pitchFamily="34" charset="0"/>
              </a:rPr>
              <a:t>. 49-A a 49-G na Lei Federal nº 9.784/99</a:t>
            </a:r>
          </a:p>
          <a:p>
            <a:pPr algn="just"/>
            <a:endParaRPr lang="pt-BR" sz="2400" dirty="0">
              <a:latin typeface="Verdana" pitchFamily="34" charset="0"/>
              <a:ea typeface="Verdana" pitchFamily="34" charset="0"/>
              <a:cs typeface="Verdana" pitchFamily="34" charset="0"/>
            </a:endParaRPr>
          </a:p>
          <a:p>
            <a:pPr marL="342900" indent="-342900" algn="just">
              <a:buFont typeface="Arial" panose="020B0604020202020204" pitchFamily="34" charset="0"/>
              <a:buChar char="•"/>
            </a:pPr>
            <a:r>
              <a:rPr lang="pt-BR" sz="2000" b="1" dirty="0">
                <a:latin typeface="Verdana" pitchFamily="34" charset="0"/>
                <a:ea typeface="Verdana" pitchFamily="34" charset="0"/>
                <a:cs typeface="Verdana" pitchFamily="34" charset="0"/>
              </a:rPr>
              <a:t>Conclusão </a:t>
            </a:r>
          </a:p>
          <a:p>
            <a:pPr lvl="1" algn="just"/>
            <a:r>
              <a:rPr lang="pt-BR" sz="2000" dirty="0">
                <a:latin typeface="Verdana" pitchFamily="34" charset="0"/>
                <a:ea typeface="Verdana" pitchFamily="34" charset="0"/>
                <a:cs typeface="Verdana" pitchFamily="34" charset="0"/>
              </a:rPr>
              <a:t>Art. 49-G. A conclusão dos trabalhos da decisão coordenada será consolidada em ata, que conterá as seguintes informações: </a:t>
            </a:r>
          </a:p>
          <a:p>
            <a:pPr lvl="1" algn="just"/>
            <a:r>
              <a:rPr lang="pt-BR" sz="2000" dirty="0">
                <a:latin typeface="Verdana" pitchFamily="34" charset="0"/>
                <a:ea typeface="Verdana" pitchFamily="34" charset="0"/>
                <a:cs typeface="Verdana" pitchFamily="34" charset="0"/>
              </a:rPr>
              <a:t>I - relato sobre os itens da pauta; </a:t>
            </a:r>
          </a:p>
          <a:p>
            <a:pPr lvl="1" algn="just"/>
            <a:r>
              <a:rPr lang="pt-BR" sz="2000" dirty="0">
                <a:latin typeface="Verdana" pitchFamily="34" charset="0"/>
                <a:ea typeface="Verdana" pitchFamily="34" charset="0"/>
                <a:cs typeface="Verdana" pitchFamily="34" charset="0"/>
              </a:rPr>
              <a:t>II - síntese dos fundamentos aduzidos; </a:t>
            </a:r>
          </a:p>
          <a:p>
            <a:pPr lvl="1" algn="just"/>
            <a:r>
              <a:rPr lang="pt-BR" sz="2000" dirty="0">
                <a:latin typeface="Verdana" pitchFamily="34" charset="0"/>
                <a:ea typeface="Verdana" pitchFamily="34" charset="0"/>
                <a:cs typeface="Verdana" pitchFamily="34" charset="0"/>
              </a:rPr>
              <a:t>III - síntese das teses pertinentes ao objeto da convocação; </a:t>
            </a:r>
          </a:p>
          <a:p>
            <a:pPr lvl="1" algn="just"/>
            <a:r>
              <a:rPr lang="pt-BR" sz="2000" dirty="0">
                <a:latin typeface="Verdana" pitchFamily="34" charset="0"/>
                <a:ea typeface="Verdana" pitchFamily="34" charset="0"/>
                <a:cs typeface="Verdana" pitchFamily="34" charset="0"/>
              </a:rPr>
              <a:t>IV - registro das orientações, das diretrizes, das soluções ou das propostas de atos governamentais relativos ao objeto da convocação; </a:t>
            </a:r>
          </a:p>
          <a:p>
            <a:pPr lvl="1" algn="just"/>
            <a:r>
              <a:rPr lang="pt-BR" sz="2000">
                <a:latin typeface="Verdana" pitchFamily="34" charset="0"/>
                <a:ea typeface="Verdana" pitchFamily="34" charset="0"/>
                <a:cs typeface="Verdana" pitchFamily="34" charset="0"/>
              </a:rPr>
              <a:t>V </a:t>
            </a:r>
            <a:r>
              <a:rPr lang="pt-BR" sz="2000" dirty="0">
                <a:latin typeface="Verdana" pitchFamily="34" charset="0"/>
                <a:ea typeface="Verdana" pitchFamily="34" charset="0"/>
                <a:cs typeface="Verdana" pitchFamily="34" charset="0"/>
              </a:rPr>
              <a:t>- posicionamento dos participantes para subsidiar futura atuação governamental em matéria idêntica ou similar; </a:t>
            </a:r>
            <a:r>
              <a:rPr lang="pt-BR" sz="2000">
                <a:latin typeface="Verdana" pitchFamily="34" charset="0"/>
                <a:ea typeface="Verdana" pitchFamily="34" charset="0"/>
                <a:cs typeface="Verdana" pitchFamily="34" charset="0"/>
              </a:rPr>
              <a:t>e </a:t>
            </a:r>
          </a:p>
          <a:p>
            <a:pPr lvl="1" algn="just"/>
            <a:r>
              <a:rPr lang="pt-BR" sz="2000">
                <a:latin typeface="Verdana" pitchFamily="34" charset="0"/>
                <a:ea typeface="Verdana" pitchFamily="34" charset="0"/>
                <a:cs typeface="Verdana" pitchFamily="34" charset="0"/>
              </a:rPr>
              <a:t>VI </a:t>
            </a:r>
            <a:r>
              <a:rPr lang="pt-BR" sz="2000" dirty="0">
                <a:latin typeface="Verdana" pitchFamily="34" charset="0"/>
                <a:ea typeface="Verdana" pitchFamily="34" charset="0"/>
                <a:cs typeface="Verdana" pitchFamily="34" charset="0"/>
              </a:rPr>
              <a:t>- decisão de cada órgão ou entidade relativa à matéria sujeita à sua </a:t>
            </a:r>
            <a:r>
              <a:rPr lang="pt-BR" sz="2000">
                <a:latin typeface="Verdana" pitchFamily="34" charset="0"/>
                <a:ea typeface="Verdana" pitchFamily="34" charset="0"/>
                <a:cs typeface="Verdana" pitchFamily="34" charset="0"/>
              </a:rPr>
              <a:t>competência.</a:t>
            </a:r>
            <a:endParaRPr lang="pt-BR" sz="2000" dirty="0">
              <a:latin typeface="Verdana" pitchFamily="34" charset="0"/>
              <a:ea typeface="Verdana" pitchFamily="34" charset="0"/>
              <a:cs typeface="Verdana" pitchFamily="34" charset="0"/>
            </a:endParaRPr>
          </a:p>
          <a:p>
            <a:pPr lvl="1" algn="just"/>
            <a:endParaRPr lang="pt-BR"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69368734"/>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2. A fase recursal do processo administrativo</a:t>
            </a:r>
          </a:p>
        </p:txBody>
      </p:sp>
    </p:spTree>
    <p:extLst>
      <p:ext uri="{BB962C8B-B14F-4D97-AF65-F5344CB8AC3E}">
        <p14:creationId xmlns:p14="http://schemas.microsoft.com/office/powerpoint/2010/main" val="458022613"/>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9633688"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2.1. Vantagens e estrutura do recurso administrativo</a:t>
            </a:r>
          </a:p>
        </p:txBody>
      </p:sp>
      <p:sp>
        <p:nvSpPr>
          <p:cNvPr id="5" name="CaixaDeTexto 4"/>
          <p:cNvSpPr txBox="1"/>
          <p:nvPr/>
        </p:nvSpPr>
        <p:spPr>
          <a:xfrm>
            <a:off x="41728" y="551729"/>
            <a:ext cx="12065000" cy="2554545"/>
          </a:xfrm>
          <a:prstGeom prst="rect">
            <a:avLst/>
          </a:prstGeom>
          <a:solidFill>
            <a:schemeClr val="accent5">
              <a:lumMod val="40000"/>
              <a:lumOff val="60000"/>
            </a:schemeClr>
          </a:solidFill>
        </p:spPr>
        <p:txBody>
          <a:bodyPr wrap="square" rtlCol="0">
            <a:spAutoFit/>
          </a:bodyPr>
          <a:lstStyle/>
          <a:p>
            <a:pPr algn="just"/>
            <a:r>
              <a:rPr lang="pt-BR" sz="2000" dirty="0">
                <a:latin typeface="Verdana" pitchFamily="34" charset="0"/>
                <a:ea typeface="Verdana" pitchFamily="34" charset="0"/>
                <a:cs typeface="Verdana" pitchFamily="34" charset="0"/>
              </a:rPr>
              <a:t>“A utilização do recurso administrativo é </a:t>
            </a:r>
            <a:r>
              <a:rPr lang="pt-BR" sz="2000" b="1" u="sng" dirty="0">
                <a:latin typeface="Verdana" pitchFamily="34" charset="0"/>
                <a:ea typeface="Verdana" pitchFamily="34" charset="0"/>
                <a:cs typeface="Verdana" pitchFamily="34" charset="0"/>
              </a:rPr>
              <a:t>mais vantajosa</a:t>
            </a:r>
            <a:r>
              <a:rPr lang="pt-BR" sz="2000" dirty="0">
                <a:latin typeface="Verdana" pitchFamily="34" charset="0"/>
                <a:ea typeface="Verdana" pitchFamily="34" charset="0"/>
                <a:cs typeface="Verdana" pitchFamily="34" charset="0"/>
              </a:rPr>
              <a:t> do que a utilização imediata dos remédios judiciais, pois, no curso da reapreciação da matéria causada pela interposição do recurso, </a:t>
            </a:r>
            <a:r>
              <a:rPr lang="pt-BR" sz="2000" b="1" u="sng" dirty="0">
                <a:latin typeface="Verdana" pitchFamily="34" charset="0"/>
                <a:ea typeface="Verdana" pitchFamily="34" charset="0"/>
                <a:cs typeface="Verdana" pitchFamily="34" charset="0"/>
              </a:rPr>
              <a:t>o interessado no processo administrativo está autorizado a realizar novas alegações, e produzir novas provas</a:t>
            </a:r>
            <a:r>
              <a:rPr lang="pt-BR" sz="2000" dirty="0">
                <a:latin typeface="Verdana" pitchFamily="34" charset="0"/>
                <a:ea typeface="Verdana" pitchFamily="34" charset="0"/>
                <a:cs typeface="Verdana" pitchFamily="34" charset="0"/>
              </a:rPr>
              <a:t>. Essas possibilidades resultam do princípio do formalismo mitigado, da indisponibilidade do interesse público e do princípio da legalidade, os quais, mesmo em sede recursal, </a:t>
            </a:r>
            <a:r>
              <a:rPr lang="pt-BR" sz="2000" b="1" dirty="0">
                <a:latin typeface="Verdana" pitchFamily="34" charset="0"/>
                <a:ea typeface="Verdana" pitchFamily="34" charset="0"/>
                <a:cs typeface="Verdana" pitchFamily="34" charset="0"/>
              </a:rPr>
              <a:t>não geram uma preclusão geral em relação a atividades processuais</a:t>
            </a:r>
            <a:r>
              <a:rPr lang="pt-BR" sz="2000" dirty="0">
                <a:latin typeface="Verdana" pitchFamily="34" charset="0"/>
                <a:ea typeface="Verdana" pitchFamily="34" charset="0"/>
                <a:cs typeface="Verdana" pitchFamily="34" charset="0"/>
              </a:rPr>
              <a:t> necessárias para a busca da verdade material e para a proteção do ordenamento jurídico e dos interesses públicos primários.” (MARRARA: 2003)</a:t>
            </a:r>
          </a:p>
        </p:txBody>
      </p:sp>
      <p:cxnSp>
        <p:nvCxnSpPr>
          <p:cNvPr id="7" name="Conector de seta reta 6"/>
          <p:cNvCxnSpPr/>
          <p:nvPr/>
        </p:nvCxnSpPr>
        <p:spPr>
          <a:xfrm>
            <a:off x="1021278" y="4500748"/>
            <a:ext cx="10105901" cy="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9" name="Conector reto 8"/>
          <p:cNvCxnSpPr/>
          <p:nvPr/>
        </p:nvCxnSpPr>
        <p:spPr>
          <a:xfrm>
            <a:off x="1021278" y="4043548"/>
            <a:ext cx="0" cy="914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Conector reto 9"/>
          <p:cNvCxnSpPr/>
          <p:nvPr/>
        </p:nvCxnSpPr>
        <p:spPr>
          <a:xfrm>
            <a:off x="2503715" y="4043548"/>
            <a:ext cx="0" cy="914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Conector reto 10"/>
          <p:cNvCxnSpPr/>
          <p:nvPr/>
        </p:nvCxnSpPr>
        <p:spPr>
          <a:xfrm>
            <a:off x="3986150" y="4079174"/>
            <a:ext cx="0" cy="914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Conector reto 11"/>
          <p:cNvCxnSpPr/>
          <p:nvPr/>
        </p:nvCxnSpPr>
        <p:spPr>
          <a:xfrm>
            <a:off x="5328062" y="4079174"/>
            <a:ext cx="0" cy="914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Conector reto 12"/>
          <p:cNvCxnSpPr/>
          <p:nvPr/>
        </p:nvCxnSpPr>
        <p:spPr>
          <a:xfrm>
            <a:off x="6836229" y="4085112"/>
            <a:ext cx="0" cy="914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Conector reto 13"/>
          <p:cNvCxnSpPr/>
          <p:nvPr/>
        </p:nvCxnSpPr>
        <p:spPr>
          <a:xfrm>
            <a:off x="8554191" y="4079174"/>
            <a:ext cx="0" cy="914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Conector reto 14"/>
          <p:cNvCxnSpPr/>
          <p:nvPr/>
        </p:nvCxnSpPr>
        <p:spPr>
          <a:xfrm>
            <a:off x="10291950" y="4062558"/>
            <a:ext cx="0" cy="914400"/>
          </a:xfrm>
          <a:prstGeom prst="line">
            <a:avLst/>
          </a:prstGeom>
          <a:ln w="28575"/>
        </p:spPr>
        <p:style>
          <a:lnRef idx="1">
            <a:schemeClr val="dk1"/>
          </a:lnRef>
          <a:fillRef idx="0">
            <a:schemeClr val="dk1"/>
          </a:fillRef>
          <a:effectRef idx="0">
            <a:schemeClr val="dk1"/>
          </a:effectRef>
          <a:fontRef idx="minor">
            <a:schemeClr val="tx1"/>
          </a:fontRef>
        </p:style>
      </p:cxnSp>
      <p:sp>
        <p:nvSpPr>
          <p:cNvPr id="17" name="CaixaDeTexto 16"/>
          <p:cNvSpPr txBox="1"/>
          <p:nvPr/>
        </p:nvSpPr>
        <p:spPr>
          <a:xfrm>
            <a:off x="296883" y="3438563"/>
            <a:ext cx="1448790" cy="584775"/>
          </a:xfrm>
          <a:prstGeom prst="rect">
            <a:avLst/>
          </a:prstGeom>
          <a:noFill/>
        </p:spPr>
        <p:txBody>
          <a:bodyPr wrap="square" rtlCol="0">
            <a:spAutoFit/>
          </a:bodyPr>
          <a:lstStyle/>
          <a:p>
            <a:r>
              <a:rPr lang="pt-BR" sz="1600" dirty="0"/>
              <a:t>Interposição: 10 dias</a:t>
            </a:r>
          </a:p>
        </p:txBody>
      </p:sp>
      <p:sp>
        <p:nvSpPr>
          <p:cNvPr id="18" name="CaixaDeTexto 17"/>
          <p:cNvSpPr txBox="1"/>
          <p:nvPr/>
        </p:nvSpPr>
        <p:spPr>
          <a:xfrm>
            <a:off x="1529939" y="4957948"/>
            <a:ext cx="1973282" cy="830997"/>
          </a:xfrm>
          <a:prstGeom prst="rect">
            <a:avLst/>
          </a:prstGeom>
          <a:noFill/>
        </p:spPr>
        <p:txBody>
          <a:bodyPr wrap="square" rtlCol="0">
            <a:spAutoFit/>
          </a:bodyPr>
          <a:lstStyle/>
          <a:p>
            <a:pPr algn="just"/>
            <a:r>
              <a:rPr lang="pt-BR" sz="1600" dirty="0"/>
              <a:t>Prazo de 5 dias para manifestação dos interessados</a:t>
            </a:r>
          </a:p>
        </p:txBody>
      </p:sp>
      <p:sp>
        <p:nvSpPr>
          <p:cNvPr id="19" name="CaixaDeTexto 18"/>
          <p:cNvSpPr txBox="1"/>
          <p:nvPr/>
        </p:nvSpPr>
        <p:spPr>
          <a:xfrm>
            <a:off x="2857994" y="3218764"/>
            <a:ext cx="2256312" cy="830997"/>
          </a:xfrm>
          <a:prstGeom prst="rect">
            <a:avLst/>
          </a:prstGeom>
          <a:noFill/>
        </p:spPr>
        <p:txBody>
          <a:bodyPr wrap="square" rtlCol="0">
            <a:spAutoFit/>
          </a:bodyPr>
          <a:lstStyle/>
          <a:p>
            <a:pPr algn="just"/>
            <a:r>
              <a:rPr lang="pt-BR" sz="1600" dirty="0"/>
              <a:t>Análise dos requisitos formais e </a:t>
            </a:r>
            <a:r>
              <a:rPr lang="pt-BR" sz="1600" dirty="0">
                <a:solidFill>
                  <a:srgbClr val="FF0000"/>
                </a:solidFill>
              </a:rPr>
              <a:t>juízo de reconsideração</a:t>
            </a:r>
          </a:p>
        </p:txBody>
      </p:sp>
      <p:sp>
        <p:nvSpPr>
          <p:cNvPr id="21" name="CaixaDeTexto 20"/>
          <p:cNvSpPr txBox="1"/>
          <p:nvPr/>
        </p:nvSpPr>
        <p:spPr>
          <a:xfrm>
            <a:off x="4413663" y="4975761"/>
            <a:ext cx="1828798" cy="830997"/>
          </a:xfrm>
          <a:prstGeom prst="rect">
            <a:avLst/>
          </a:prstGeom>
          <a:noFill/>
        </p:spPr>
        <p:txBody>
          <a:bodyPr wrap="square" rtlCol="0">
            <a:spAutoFit/>
          </a:bodyPr>
          <a:lstStyle/>
          <a:p>
            <a:pPr algn="just"/>
            <a:r>
              <a:rPr lang="pt-BR" sz="1600" dirty="0"/>
              <a:t>Encaminhamento ao órgão recursal competente </a:t>
            </a:r>
          </a:p>
        </p:txBody>
      </p:sp>
      <p:sp>
        <p:nvSpPr>
          <p:cNvPr id="22" name="CaixaDeTexto 21"/>
          <p:cNvSpPr txBox="1"/>
          <p:nvPr/>
        </p:nvSpPr>
        <p:spPr>
          <a:xfrm>
            <a:off x="5970319" y="3231561"/>
            <a:ext cx="1731819" cy="830997"/>
          </a:xfrm>
          <a:prstGeom prst="rect">
            <a:avLst/>
          </a:prstGeom>
          <a:noFill/>
        </p:spPr>
        <p:txBody>
          <a:bodyPr wrap="square" rtlCol="0">
            <a:spAutoFit/>
          </a:bodyPr>
          <a:lstStyle/>
          <a:p>
            <a:r>
              <a:rPr lang="pt-BR" sz="1600" dirty="0"/>
              <a:t>Eventuais atos instrutórios complementares</a:t>
            </a:r>
          </a:p>
        </p:txBody>
      </p:sp>
      <p:sp>
        <p:nvSpPr>
          <p:cNvPr id="23" name="CaixaDeTexto 22"/>
          <p:cNvSpPr txBox="1"/>
          <p:nvPr/>
        </p:nvSpPr>
        <p:spPr>
          <a:xfrm>
            <a:off x="7568539" y="4999512"/>
            <a:ext cx="1971304" cy="830997"/>
          </a:xfrm>
          <a:prstGeom prst="rect">
            <a:avLst/>
          </a:prstGeom>
          <a:noFill/>
        </p:spPr>
        <p:txBody>
          <a:bodyPr wrap="square" rtlCol="0">
            <a:spAutoFit/>
          </a:bodyPr>
          <a:lstStyle/>
          <a:p>
            <a:r>
              <a:rPr lang="pt-BR" sz="1600" dirty="0"/>
              <a:t>Análise final do recurso em 2ª instância: 30 dias</a:t>
            </a:r>
          </a:p>
        </p:txBody>
      </p:sp>
      <p:sp>
        <p:nvSpPr>
          <p:cNvPr id="24" name="CaixaDeTexto 23"/>
          <p:cNvSpPr txBox="1"/>
          <p:nvPr/>
        </p:nvSpPr>
        <p:spPr>
          <a:xfrm>
            <a:off x="9407238" y="3458773"/>
            <a:ext cx="1769423" cy="584775"/>
          </a:xfrm>
          <a:prstGeom prst="rect">
            <a:avLst/>
          </a:prstGeom>
          <a:noFill/>
        </p:spPr>
        <p:txBody>
          <a:bodyPr wrap="square" rtlCol="0">
            <a:spAutoFit/>
          </a:bodyPr>
          <a:lstStyle/>
          <a:p>
            <a:r>
              <a:rPr lang="pt-BR" sz="1600" dirty="0"/>
              <a:t>Eventual recurso para 3ª instância </a:t>
            </a:r>
          </a:p>
        </p:txBody>
      </p:sp>
    </p:spTree>
    <p:extLst>
      <p:ext uri="{BB962C8B-B14F-4D97-AF65-F5344CB8AC3E}">
        <p14:creationId xmlns:p14="http://schemas.microsoft.com/office/powerpoint/2010/main" val="1871241914"/>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847073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2.2. Aspectos gerais do recurso administrativo</a:t>
            </a:r>
          </a:p>
        </p:txBody>
      </p:sp>
      <p:sp>
        <p:nvSpPr>
          <p:cNvPr id="5" name="CaixaDeTexto 4"/>
          <p:cNvSpPr txBox="1"/>
          <p:nvPr/>
        </p:nvSpPr>
        <p:spPr>
          <a:xfrm>
            <a:off x="409903" y="562440"/>
            <a:ext cx="11303876" cy="830997"/>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Art. 56. Das decisões administrativas cabe recurso, em face de razões de </a:t>
            </a:r>
            <a:r>
              <a:rPr lang="pt-BR" sz="2400" b="1" dirty="0">
                <a:solidFill>
                  <a:schemeClr val="accent1">
                    <a:lumMod val="50000"/>
                  </a:schemeClr>
                </a:solidFill>
                <a:latin typeface="Verdana" pitchFamily="34" charset="0"/>
                <a:ea typeface="Verdana" pitchFamily="34" charset="0"/>
                <a:cs typeface="Verdana" pitchFamily="34" charset="0"/>
              </a:rPr>
              <a:t>legalidade</a:t>
            </a:r>
            <a:r>
              <a:rPr lang="pt-BR" sz="2400" dirty="0">
                <a:latin typeface="Verdana" pitchFamily="34" charset="0"/>
                <a:ea typeface="Verdana" pitchFamily="34" charset="0"/>
                <a:cs typeface="Verdana" pitchFamily="34" charset="0"/>
              </a:rPr>
              <a:t> e de </a:t>
            </a:r>
            <a:r>
              <a:rPr lang="pt-BR" sz="2400" b="1" dirty="0">
                <a:solidFill>
                  <a:schemeClr val="accent1">
                    <a:lumMod val="50000"/>
                  </a:schemeClr>
                </a:solidFill>
                <a:latin typeface="Verdana" pitchFamily="34" charset="0"/>
                <a:ea typeface="Verdana" pitchFamily="34" charset="0"/>
                <a:cs typeface="Verdana" pitchFamily="34" charset="0"/>
              </a:rPr>
              <a:t>mérito</a:t>
            </a:r>
            <a:r>
              <a:rPr lang="pt-BR" sz="2400" dirty="0">
                <a:latin typeface="Verdana" pitchFamily="34" charset="0"/>
                <a:ea typeface="Verdana" pitchFamily="34" charset="0"/>
                <a:cs typeface="Verdana" pitchFamily="34" charset="0"/>
              </a:rPr>
              <a:t>.</a:t>
            </a:r>
          </a:p>
        </p:txBody>
      </p:sp>
      <p:sp>
        <p:nvSpPr>
          <p:cNvPr id="10" name="CaixaDeTexto 9"/>
          <p:cNvSpPr txBox="1"/>
          <p:nvPr/>
        </p:nvSpPr>
        <p:spPr>
          <a:xfrm>
            <a:off x="127000" y="1496358"/>
            <a:ext cx="11878953" cy="3139321"/>
          </a:xfrm>
          <a:prstGeom prst="rect">
            <a:avLst/>
          </a:prstGeom>
          <a:solidFill>
            <a:schemeClr val="accent5">
              <a:lumMod val="40000"/>
              <a:lumOff val="60000"/>
            </a:schemeClr>
          </a:solidFill>
        </p:spPr>
        <p:txBody>
          <a:bodyPr wrap="square" rtlCol="0">
            <a:spAutoFit/>
          </a:bodyPr>
          <a:lstStyle/>
          <a:p>
            <a:pPr algn="just"/>
            <a:r>
              <a:rPr lang="pt-BR" b="1" dirty="0">
                <a:latin typeface="Verdana" pitchFamily="34" charset="0"/>
                <a:ea typeface="Verdana" pitchFamily="34" charset="0"/>
                <a:cs typeface="Verdana" pitchFamily="34" charset="0"/>
              </a:rPr>
              <a:t>Razões de legalidade: </a:t>
            </a:r>
          </a:p>
          <a:p>
            <a:pPr marL="342900" indent="-342900" algn="just">
              <a:buAutoNum type="alphaLcParenR"/>
            </a:pPr>
            <a:r>
              <a:rPr lang="pt-BR" dirty="0">
                <a:latin typeface="Verdana" pitchFamily="34" charset="0"/>
                <a:ea typeface="Verdana" pitchFamily="34" charset="0"/>
                <a:cs typeface="Verdana" pitchFamily="34" charset="0"/>
              </a:rPr>
              <a:t>“Nada contra a lei” (supremacia da lei) exige que nenhum ato administrativo ou da Administração atente contra dispositivos legais;</a:t>
            </a:r>
          </a:p>
          <a:p>
            <a:pPr marL="342900" indent="-342900" algn="just">
              <a:buAutoNum type="alphaLcParenR"/>
            </a:pPr>
            <a:endParaRPr lang="pt-BR" dirty="0">
              <a:latin typeface="Verdana" pitchFamily="34" charset="0"/>
              <a:ea typeface="Verdana" pitchFamily="34" charset="0"/>
              <a:cs typeface="Verdana" pitchFamily="34" charset="0"/>
            </a:endParaRPr>
          </a:p>
          <a:p>
            <a:pPr algn="just"/>
            <a:r>
              <a:rPr lang="pt-BR" dirty="0">
                <a:latin typeface="Verdana" pitchFamily="34" charset="0"/>
                <a:ea typeface="Verdana" pitchFamily="34" charset="0"/>
                <a:cs typeface="Verdana" pitchFamily="34" charset="0"/>
              </a:rPr>
              <a:t>b) “Nada sem lei” (reserva legal) determina que a Administração não deve agir sem autorização legal, predominantemente quando suas ações restringirem a esfera de direitos dos indivíduos (MARRARA: 2003).</a:t>
            </a:r>
          </a:p>
          <a:p>
            <a:pPr algn="just"/>
            <a:endParaRPr lang="pt-BR" dirty="0">
              <a:latin typeface="Verdana" pitchFamily="34" charset="0"/>
              <a:ea typeface="Verdana" pitchFamily="34" charset="0"/>
              <a:cs typeface="Verdana" pitchFamily="34" charset="0"/>
            </a:endParaRPr>
          </a:p>
          <a:p>
            <a:pPr algn="just"/>
            <a:r>
              <a:rPr lang="pt-BR" b="1" dirty="0">
                <a:latin typeface="Verdana" pitchFamily="34" charset="0"/>
                <a:ea typeface="Verdana" pitchFamily="34" charset="0"/>
                <a:cs typeface="Verdana" pitchFamily="34" charset="0"/>
              </a:rPr>
              <a:t>Razões de mérito:</a:t>
            </a:r>
          </a:p>
          <a:p>
            <a:pPr algn="just"/>
            <a:r>
              <a:rPr lang="pt-BR" dirty="0">
                <a:latin typeface="Verdana" pitchFamily="34" charset="0"/>
                <a:ea typeface="Verdana" pitchFamily="34" charset="0"/>
                <a:cs typeface="Verdana" pitchFamily="34" charset="0"/>
              </a:rPr>
              <a:t>Proporcionalidade/razoabilidade (adequação, necessidade e proporcionalidade) do mérito da decisão adotada.</a:t>
            </a:r>
          </a:p>
        </p:txBody>
      </p:sp>
      <p:sp>
        <p:nvSpPr>
          <p:cNvPr id="11" name="CaixaDeTexto 10"/>
          <p:cNvSpPr txBox="1"/>
          <p:nvPr/>
        </p:nvSpPr>
        <p:spPr>
          <a:xfrm>
            <a:off x="122364" y="4742004"/>
            <a:ext cx="11878953" cy="1938992"/>
          </a:xfrm>
          <a:prstGeom prst="rect">
            <a:avLst/>
          </a:prstGeom>
          <a:solidFill>
            <a:schemeClr val="bg1"/>
          </a:solidFill>
        </p:spPr>
        <p:txBody>
          <a:bodyPr wrap="square" rtlCol="0">
            <a:spAutoFit/>
          </a:bodyPr>
          <a:lstStyle/>
          <a:p>
            <a:pPr algn="just"/>
            <a:r>
              <a:rPr lang="pt-BR" sz="2000" dirty="0">
                <a:latin typeface="Verdana" pitchFamily="34" charset="0"/>
                <a:ea typeface="Verdana" pitchFamily="34" charset="0"/>
                <a:cs typeface="Verdana" pitchFamily="34" charset="0"/>
              </a:rPr>
              <a:t>Art. 56,§ 1</a:t>
            </a:r>
            <a:r>
              <a:rPr lang="pt-BR" sz="2000" u="sng" baseline="30000" dirty="0">
                <a:latin typeface="Verdana" pitchFamily="34" charset="0"/>
                <a:ea typeface="Verdana" pitchFamily="34" charset="0"/>
                <a:cs typeface="Verdana" pitchFamily="34" charset="0"/>
              </a:rPr>
              <a:t>º</a:t>
            </a:r>
            <a:r>
              <a:rPr lang="pt-BR" sz="2000" dirty="0">
                <a:latin typeface="Verdana" pitchFamily="34" charset="0"/>
                <a:ea typeface="Verdana" pitchFamily="34" charset="0"/>
                <a:cs typeface="Verdana" pitchFamily="34" charset="0"/>
              </a:rPr>
              <a:t>: O recurso será </a:t>
            </a:r>
            <a:r>
              <a:rPr lang="pt-BR" sz="2000" b="1" dirty="0">
                <a:solidFill>
                  <a:schemeClr val="accent1">
                    <a:lumMod val="50000"/>
                  </a:schemeClr>
                </a:solidFill>
                <a:latin typeface="Verdana" pitchFamily="34" charset="0"/>
                <a:ea typeface="Verdana" pitchFamily="34" charset="0"/>
                <a:cs typeface="Verdana" pitchFamily="34" charset="0"/>
              </a:rPr>
              <a:t>dirigido à autoridade que proferiu a decisão</a:t>
            </a:r>
            <a:r>
              <a:rPr lang="pt-BR" sz="2000" dirty="0">
                <a:latin typeface="Verdana" pitchFamily="34" charset="0"/>
                <a:ea typeface="Verdana" pitchFamily="34" charset="0"/>
                <a:cs typeface="Verdana" pitchFamily="34" charset="0"/>
              </a:rPr>
              <a:t>, a qual, se não a </a:t>
            </a:r>
            <a:r>
              <a:rPr lang="pt-BR" sz="2000" b="1" dirty="0">
                <a:solidFill>
                  <a:srgbClr val="FF0000"/>
                </a:solidFill>
                <a:latin typeface="Verdana" pitchFamily="34" charset="0"/>
                <a:ea typeface="Verdana" pitchFamily="34" charset="0"/>
                <a:cs typeface="Verdana" pitchFamily="34" charset="0"/>
              </a:rPr>
              <a:t>reconsiderar no prazo de cinco dias</a:t>
            </a:r>
            <a:r>
              <a:rPr lang="pt-BR" sz="2000" dirty="0">
                <a:latin typeface="Verdana" pitchFamily="34" charset="0"/>
                <a:ea typeface="Verdana" pitchFamily="34" charset="0"/>
                <a:cs typeface="Verdana" pitchFamily="34" charset="0"/>
              </a:rPr>
              <a:t>, o encaminhará à autoridade superior.</a:t>
            </a:r>
          </a:p>
          <a:p>
            <a:pPr algn="just"/>
            <a:endParaRPr lang="pt-BR" sz="2000" dirty="0">
              <a:latin typeface="Verdana" pitchFamily="34" charset="0"/>
              <a:ea typeface="Verdana" pitchFamily="34" charset="0"/>
              <a:cs typeface="Verdana" pitchFamily="34" charset="0"/>
            </a:endParaRPr>
          </a:p>
          <a:p>
            <a:pPr algn="just"/>
            <a:r>
              <a:rPr lang="pt-BR" sz="2000" dirty="0">
                <a:latin typeface="Verdana" pitchFamily="34" charset="0"/>
                <a:ea typeface="Verdana" pitchFamily="34" charset="0"/>
                <a:cs typeface="Verdana" pitchFamily="34" charset="0"/>
              </a:rPr>
              <a:t>Art. 60. O recurso interpõe-se por meio de requerimento no qual o recorrente deverá expor os fundamentos do pedido de reexame, </a:t>
            </a:r>
            <a:r>
              <a:rPr lang="pt-BR" sz="2000" b="1" dirty="0">
                <a:solidFill>
                  <a:schemeClr val="accent1">
                    <a:lumMod val="50000"/>
                  </a:schemeClr>
                </a:solidFill>
                <a:latin typeface="Verdana" pitchFamily="34" charset="0"/>
                <a:ea typeface="Verdana" pitchFamily="34" charset="0"/>
                <a:cs typeface="Verdana" pitchFamily="34" charset="0"/>
              </a:rPr>
              <a:t>podendo juntar os documentos que julgar convenientes</a:t>
            </a:r>
            <a:r>
              <a:rPr lang="pt-BR" sz="2000" dirty="0">
                <a:latin typeface="Verdana" pitchFamily="34" charset="0"/>
                <a:ea typeface="Verdana" pitchFamily="34" charset="0"/>
                <a:cs typeface="Verdana" pitchFamily="34" charset="0"/>
              </a:rPr>
              <a:t>.</a:t>
            </a:r>
          </a:p>
        </p:txBody>
      </p:sp>
    </p:spTree>
    <p:extLst>
      <p:ext uri="{BB962C8B-B14F-4D97-AF65-F5344CB8AC3E}">
        <p14:creationId xmlns:p14="http://schemas.microsoft.com/office/powerpoint/2010/main" val="214893296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a:xfrm>
            <a:off x="1261535" y="1431986"/>
            <a:ext cx="9601200" cy="3260785"/>
          </a:xfrm>
        </p:spPr>
        <p:txBody>
          <a:bodyPr>
            <a:normAutofit/>
          </a:bodyPr>
          <a:lstStyle/>
          <a:p>
            <a:pPr eaLnBrk="1" hangingPunct="1"/>
            <a:r>
              <a:rPr lang="pt-BR" sz="4800" dirty="0">
                <a:latin typeface="Verdana" pitchFamily="34" charset="0"/>
                <a:ea typeface="Verdana" pitchFamily="34" charset="0"/>
                <a:cs typeface="Verdana" pitchFamily="34" charset="0"/>
              </a:rPr>
              <a:t>1. A fase decisória do processo administrativo</a:t>
            </a:r>
          </a:p>
        </p:txBody>
      </p:sp>
    </p:spTree>
    <p:extLst>
      <p:ext uri="{BB962C8B-B14F-4D97-AF65-F5344CB8AC3E}">
        <p14:creationId xmlns:p14="http://schemas.microsoft.com/office/powerpoint/2010/main" val="2564025625"/>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415635" y="676894"/>
            <a:ext cx="11139055" cy="1200329"/>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Art. 62. Interposto o recurso, o órgão competente para dele conhecer </a:t>
            </a:r>
            <a:r>
              <a:rPr lang="pt-BR" sz="2400" b="1" dirty="0">
                <a:solidFill>
                  <a:schemeClr val="accent1">
                    <a:lumMod val="50000"/>
                  </a:schemeClr>
                </a:solidFill>
                <a:latin typeface="Verdana" pitchFamily="34" charset="0"/>
                <a:ea typeface="Verdana" pitchFamily="34" charset="0"/>
                <a:cs typeface="Verdana" pitchFamily="34" charset="0"/>
              </a:rPr>
              <a:t>deverá intimar os demais interessados para que, no prazo de cinco dias úteis, apresentem alegações</a:t>
            </a:r>
            <a:r>
              <a:rPr lang="pt-BR" sz="2400" dirty="0">
                <a:latin typeface="Verdana" pitchFamily="34" charset="0"/>
                <a:ea typeface="Verdana" pitchFamily="34" charset="0"/>
                <a:cs typeface="Verdana" pitchFamily="34" charset="0"/>
              </a:rPr>
              <a:t>.</a:t>
            </a:r>
          </a:p>
        </p:txBody>
      </p:sp>
      <p:sp>
        <p:nvSpPr>
          <p:cNvPr id="11" name="CaixaDeTexto 10"/>
          <p:cNvSpPr txBox="1"/>
          <p:nvPr/>
        </p:nvSpPr>
        <p:spPr>
          <a:xfrm>
            <a:off x="279399" y="2968831"/>
            <a:ext cx="11746023" cy="3170099"/>
          </a:xfrm>
          <a:prstGeom prst="rect">
            <a:avLst/>
          </a:prstGeom>
          <a:noFill/>
        </p:spPr>
        <p:txBody>
          <a:bodyPr wrap="square" rtlCol="0">
            <a:spAutoFit/>
          </a:bodyPr>
          <a:lstStyle/>
          <a:p>
            <a:r>
              <a:rPr lang="pt-BR" sz="2000" b="1" dirty="0">
                <a:solidFill>
                  <a:schemeClr val="accent1">
                    <a:lumMod val="50000"/>
                  </a:schemeClr>
                </a:solidFill>
                <a:latin typeface="Verdana" pitchFamily="34" charset="0"/>
                <a:ea typeface="Verdana" pitchFamily="34" charset="0"/>
                <a:cs typeface="Verdana" pitchFamily="34" charset="0"/>
              </a:rPr>
              <a:t>Art. 63. O recurso não será conhecido quando interposto:</a:t>
            </a:r>
          </a:p>
          <a:p>
            <a:pPr algn="just"/>
            <a:r>
              <a:rPr lang="pt-BR" sz="2000" dirty="0">
                <a:latin typeface="Verdana" pitchFamily="34" charset="0"/>
                <a:ea typeface="Verdana" pitchFamily="34" charset="0"/>
                <a:cs typeface="Verdana" pitchFamily="34" charset="0"/>
              </a:rPr>
              <a:t>        I - fora do prazo;</a:t>
            </a:r>
          </a:p>
          <a:p>
            <a:pPr algn="just"/>
            <a:r>
              <a:rPr lang="pt-BR" sz="2000" dirty="0">
                <a:latin typeface="Verdana" pitchFamily="34" charset="0"/>
                <a:ea typeface="Verdana" pitchFamily="34" charset="0"/>
                <a:cs typeface="Verdana" pitchFamily="34" charset="0"/>
              </a:rPr>
              <a:t>        II - perante órgão incompetente;</a:t>
            </a:r>
          </a:p>
          <a:p>
            <a:pPr algn="just"/>
            <a:r>
              <a:rPr lang="pt-BR" sz="2000" dirty="0">
                <a:latin typeface="Verdana" pitchFamily="34" charset="0"/>
                <a:ea typeface="Verdana" pitchFamily="34" charset="0"/>
                <a:cs typeface="Verdana" pitchFamily="34" charset="0"/>
              </a:rPr>
              <a:t>        III - por quem não seja legitimado;</a:t>
            </a:r>
          </a:p>
          <a:p>
            <a:pPr algn="just"/>
            <a:r>
              <a:rPr lang="pt-BR" sz="2000" dirty="0">
                <a:latin typeface="Verdana" pitchFamily="34" charset="0"/>
                <a:ea typeface="Verdana" pitchFamily="34" charset="0"/>
                <a:cs typeface="Verdana" pitchFamily="34" charset="0"/>
              </a:rPr>
              <a:t>        IV - após exaurida a esfera administrativa.</a:t>
            </a:r>
          </a:p>
          <a:p>
            <a:pPr algn="just"/>
            <a:endParaRPr lang="pt-BR" sz="2000" dirty="0">
              <a:latin typeface="Verdana" pitchFamily="34" charset="0"/>
              <a:ea typeface="Verdana" pitchFamily="34" charset="0"/>
              <a:cs typeface="Verdana" pitchFamily="34" charset="0"/>
            </a:endParaRPr>
          </a:p>
          <a:p>
            <a:pPr algn="just"/>
            <a:r>
              <a:rPr lang="pt-BR" sz="2000" dirty="0">
                <a:latin typeface="Verdana" pitchFamily="34" charset="0"/>
                <a:ea typeface="Verdana" pitchFamily="34" charset="0"/>
                <a:cs typeface="Verdana" pitchFamily="34" charset="0"/>
              </a:rPr>
              <a:t>       § 1</a:t>
            </a:r>
            <a:r>
              <a:rPr lang="pt-BR" sz="2000" u="sng" baseline="30000" dirty="0">
                <a:latin typeface="Verdana" pitchFamily="34" charset="0"/>
                <a:ea typeface="Verdana" pitchFamily="34" charset="0"/>
                <a:cs typeface="Verdana" pitchFamily="34" charset="0"/>
              </a:rPr>
              <a:t>o</a:t>
            </a:r>
            <a:r>
              <a:rPr lang="pt-BR" sz="2000" dirty="0">
                <a:latin typeface="Verdana" pitchFamily="34" charset="0"/>
                <a:ea typeface="Verdana" pitchFamily="34" charset="0"/>
                <a:cs typeface="Verdana" pitchFamily="34" charset="0"/>
              </a:rPr>
              <a:t> Na hipótese do inciso II, será indicada ao recorrente a autoridade competente, sendo-lhe devolvido o prazo para recurso.</a:t>
            </a:r>
          </a:p>
          <a:p>
            <a:pPr algn="just"/>
            <a:r>
              <a:rPr lang="pt-BR" sz="2000" dirty="0">
                <a:latin typeface="Verdana" pitchFamily="34" charset="0"/>
                <a:ea typeface="Verdana" pitchFamily="34" charset="0"/>
                <a:cs typeface="Verdana" pitchFamily="34" charset="0"/>
              </a:rPr>
              <a:t>        </a:t>
            </a:r>
            <a:r>
              <a:rPr lang="pt-BR" sz="2000" b="1" dirty="0">
                <a:solidFill>
                  <a:srgbClr val="FF0000"/>
                </a:solidFill>
                <a:latin typeface="Verdana" pitchFamily="34" charset="0"/>
                <a:ea typeface="Verdana" pitchFamily="34" charset="0"/>
                <a:cs typeface="Verdana" pitchFamily="34" charset="0"/>
              </a:rPr>
              <a:t>§ 2</a:t>
            </a:r>
            <a:r>
              <a:rPr lang="pt-BR" sz="2000" b="1" u="sng" baseline="30000" dirty="0">
                <a:solidFill>
                  <a:srgbClr val="FF0000"/>
                </a:solidFill>
                <a:latin typeface="Verdana" pitchFamily="34" charset="0"/>
                <a:ea typeface="Verdana" pitchFamily="34" charset="0"/>
                <a:cs typeface="Verdana" pitchFamily="34" charset="0"/>
              </a:rPr>
              <a:t>o</a:t>
            </a:r>
            <a:r>
              <a:rPr lang="pt-BR" sz="2000" b="1" dirty="0">
                <a:solidFill>
                  <a:srgbClr val="FF0000"/>
                </a:solidFill>
                <a:latin typeface="Verdana" pitchFamily="34" charset="0"/>
                <a:ea typeface="Verdana" pitchFamily="34" charset="0"/>
                <a:cs typeface="Verdana" pitchFamily="34" charset="0"/>
              </a:rPr>
              <a:t> O não conhecimento do recurso não impede a Administração de rever de ofício o ato ilegal, desde que não ocorrida preclusão administrativa.</a:t>
            </a:r>
          </a:p>
        </p:txBody>
      </p:sp>
      <p:sp>
        <p:nvSpPr>
          <p:cNvPr id="12" name="CaixaDeTexto 11"/>
          <p:cNvSpPr txBox="1"/>
          <p:nvPr/>
        </p:nvSpPr>
        <p:spPr>
          <a:xfrm>
            <a:off x="279400" y="2410185"/>
            <a:ext cx="5147623"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i="1" u="sng" dirty="0">
                <a:latin typeface="Verdana" panose="020B0604030504040204" pitchFamily="34" charset="0"/>
                <a:ea typeface="Verdana" panose="020B0604030504040204" pitchFamily="34" charset="0"/>
                <a:cs typeface="Verdana" panose="020B0604030504040204" pitchFamily="34" charset="0"/>
              </a:rPr>
              <a:t>Requisitos formais de interposição</a:t>
            </a:r>
          </a:p>
        </p:txBody>
      </p:sp>
      <p:sp>
        <p:nvSpPr>
          <p:cNvPr id="15" name="CaixaDeTexto 14"/>
          <p:cNvSpPr txBox="1"/>
          <p:nvPr/>
        </p:nvSpPr>
        <p:spPr>
          <a:xfrm>
            <a:off x="126999" y="0"/>
            <a:ext cx="847073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2.2. Aspectos gerais do recurso administrativo</a:t>
            </a:r>
          </a:p>
        </p:txBody>
      </p:sp>
    </p:spTree>
    <p:extLst>
      <p:ext uri="{BB962C8B-B14F-4D97-AF65-F5344CB8AC3E}">
        <p14:creationId xmlns:p14="http://schemas.microsoft.com/office/powerpoint/2010/main" val="2069591771"/>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11875"/>
            <a:ext cx="224806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2.3. Caução</a:t>
            </a:r>
          </a:p>
        </p:txBody>
      </p:sp>
      <p:sp>
        <p:nvSpPr>
          <p:cNvPr id="5" name="CaixaDeTexto 4"/>
          <p:cNvSpPr txBox="1"/>
          <p:nvPr/>
        </p:nvSpPr>
        <p:spPr>
          <a:xfrm>
            <a:off x="127000" y="2860266"/>
            <a:ext cx="11962082" cy="3793346"/>
          </a:xfrm>
          <a:prstGeom prst="rect">
            <a:avLst/>
          </a:prstGeom>
          <a:solidFill>
            <a:schemeClr val="accent2">
              <a:lumMod val="60000"/>
              <a:lumOff val="40000"/>
            </a:schemeClr>
          </a:solidFill>
        </p:spPr>
        <p:txBody>
          <a:bodyPr wrap="square" rtlCol="0">
            <a:spAutoFit/>
          </a:bodyPr>
          <a:lstStyle/>
          <a:p>
            <a:pPr algn="just"/>
            <a:r>
              <a:rPr lang="pt-BR" sz="1850" b="1" dirty="0">
                <a:latin typeface="Verdana" pitchFamily="34" charset="0"/>
                <a:ea typeface="Verdana" pitchFamily="34" charset="0"/>
                <a:cs typeface="Verdana" pitchFamily="34" charset="0"/>
              </a:rPr>
              <a:t>Art. 56,§ 3</a:t>
            </a:r>
            <a:r>
              <a:rPr lang="pt-BR" sz="1850" b="1" u="sng" baseline="30000" dirty="0">
                <a:latin typeface="Verdana" pitchFamily="34" charset="0"/>
                <a:ea typeface="Verdana" pitchFamily="34" charset="0"/>
                <a:cs typeface="Verdana" pitchFamily="34" charset="0"/>
              </a:rPr>
              <a:t>o</a:t>
            </a:r>
            <a:r>
              <a:rPr lang="pt-BR" sz="1850" dirty="0">
                <a:latin typeface="Verdana" pitchFamily="34" charset="0"/>
                <a:ea typeface="Verdana" pitchFamily="34" charset="0"/>
                <a:cs typeface="Verdana" pitchFamily="34" charset="0"/>
              </a:rPr>
              <a:t>  Se o recorrente alegar que a decisão administrativa contraria enunciado da </a:t>
            </a:r>
            <a:r>
              <a:rPr lang="pt-BR" sz="1850" b="1" dirty="0">
                <a:solidFill>
                  <a:schemeClr val="accent1">
                    <a:lumMod val="50000"/>
                  </a:schemeClr>
                </a:solidFill>
                <a:latin typeface="Verdana" pitchFamily="34" charset="0"/>
                <a:ea typeface="Verdana" pitchFamily="34" charset="0"/>
                <a:cs typeface="Verdana" pitchFamily="34" charset="0"/>
              </a:rPr>
              <a:t>súmula vinculante</a:t>
            </a:r>
            <a:r>
              <a:rPr lang="pt-BR" sz="1850" dirty="0">
                <a:latin typeface="Verdana" pitchFamily="34" charset="0"/>
                <a:ea typeface="Verdana" pitchFamily="34" charset="0"/>
                <a:cs typeface="Verdana" pitchFamily="34" charset="0"/>
              </a:rPr>
              <a:t>, caberá à autoridade prolatora da decisão impugnada, se não a reconsiderar, explicitar, antes de encaminhar o recurso à autoridade superior, as razões da aplicabilidade ou inaplicabilidade da súmula, conforme o caso.</a:t>
            </a:r>
          </a:p>
          <a:p>
            <a:pPr algn="just"/>
            <a:r>
              <a:rPr lang="pt-BR" sz="1850" dirty="0">
                <a:latin typeface="Verdana" pitchFamily="34" charset="0"/>
                <a:ea typeface="Verdana" pitchFamily="34" charset="0"/>
                <a:cs typeface="Verdana" pitchFamily="34" charset="0"/>
              </a:rPr>
              <a:t> </a:t>
            </a:r>
          </a:p>
          <a:p>
            <a:pPr algn="just"/>
            <a:r>
              <a:rPr lang="pt-BR" sz="1850" b="1" dirty="0">
                <a:latin typeface="Verdana" pitchFamily="34" charset="0"/>
                <a:ea typeface="Verdana" pitchFamily="34" charset="0"/>
                <a:cs typeface="Verdana" pitchFamily="34" charset="0"/>
              </a:rPr>
              <a:t>Art. 64-A.</a:t>
            </a:r>
            <a:r>
              <a:rPr lang="pt-BR" sz="1850" dirty="0">
                <a:latin typeface="Verdana" pitchFamily="34" charset="0"/>
                <a:ea typeface="Verdana" pitchFamily="34" charset="0"/>
                <a:cs typeface="Verdana" pitchFamily="34" charset="0"/>
              </a:rPr>
              <a:t>  Se o recorrente alegar violação de enunciado da súmula vinculante, o órgão competente para decidir o recurso explicitará as razões da aplicabilidade ou inaplicabilidade da súmula, conforme o caso.</a:t>
            </a:r>
          </a:p>
          <a:p>
            <a:pPr algn="just"/>
            <a:endParaRPr lang="pt-BR" sz="1850" dirty="0">
              <a:latin typeface="Verdana" pitchFamily="34" charset="0"/>
              <a:ea typeface="Verdana" pitchFamily="34" charset="0"/>
              <a:cs typeface="Verdana" pitchFamily="34" charset="0"/>
            </a:endParaRPr>
          </a:p>
          <a:p>
            <a:pPr algn="just"/>
            <a:r>
              <a:rPr lang="pt-BR" sz="1850" b="1" dirty="0">
                <a:latin typeface="Verdana" pitchFamily="34" charset="0"/>
                <a:ea typeface="Verdana" pitchFamily="34" charset="0"/>
                <a:cs typeface="Verdana" pitchFamily="34" charset="0"/>
              </a:rPr>
              <a:t>Art. 64-B.</a:t>
            </a:r>
            <a:r>
              <a:rPr lang="pt-BR" sz="1850" dirty="0">
                <a:latin typeface="Verdana" pitchFamily="34" charset="0"/>
                <a:ea typeface="Verdana" pitchFamily="34" charset="0"/>
                <a:cs typeface="Verdana" pitchFamily="34" charset="0"/>
              </a:rPr>
              <a:t>  Acolhida pelo Supremo Tribunal Federal a reclamação fundada em violação de enunciado da súmula vinculante, dar-se-á ciência à autoridade prolatora e ao órgão competente para o julgamento do recurso, que deverão adequar as futuras decisões administrativas em casos semelhantes, sob pena de responsabilização pessoal nas esferas cível, administrativa e penal. </a:t>
            </a:r>
          </a:p>
        </p:txBody>
      </p:sp>
      <p:sp>
        <p:nvSpPr>
          <p:cNvPr id="6" name="CaixaDeTexto 5"/>
          <p:cNvSpPr txBox="1"/>
          <p:nvPr/>
        </p:nvSpPr>
        <p:spPr>
          <a:xfrm>
            <a:off x="3231929" y="989032"/>
            <a:ext cx="8644637" cy="923330"/>
          </a:xfrm>
          <a:prstGeom prst="rect">
            <a:avLst/>
          </a:prstGeom>
          <a:solidFill>
            <a:schemeClr val="accent4">
              <a:lumMod val="40000"/>
              <a:lumOff val="60000"/>
            </a:schemeClr>
          </a:solidFill>
        </p:spPr>
        <p:txBody>
          <a:bodyPr wrap="square" rtlCol="0">
            <a:spAutoFit/>
          </a:bodyPr>
          <a:lstStyle/>
          <a:p>
            <a:pPr algn="just"/>
            <a:r>
              <a:rPr lang="pt-BR" b="1" dirty="0">
                <a:latin typeface="Verdana" pitchFamily="34" charset="0"/>
                <a:ea typeface="Verdana" pitchFamily="34" charset="0"/>
                <a:cs typeface="Verdana" pitchFamily="34" charset="0"/>
              </a:rPr>
              <a:t>Súmula Vinculante 21 do STF</a:t>
            </a:r>
            <a:r>
              <a:rPr lang="pt-BR" dirty="0">
                <a:latin typeface="Verdana" pitchFamily="34" charset="0"/>
                <a:ea typeface="Verdana" pitchFamily="34" charset="0"/>
                <a:cs typeface="Verdana" pitchFamily="34" charset="0"/>
              </a:rPr>
              <a:t>: </a:t>
            </a:r>
          </a:p>
          <a:p>
            <a:pPr algn="just"/>
            <a:r>
              <a:rPr lang="pt-BR" u="sng" dirty="0">
                <a:latin typeface="Verdana" pitchFamily="34" charset="0"/>
                <a:ea typeface="Verdana" pitchFamily="34" charset="0"/>
                <a:cs typeface="Verdana" pitchFamily="34" charset="0"/>
              </a:rPr>
              <a:t>É inconstitucional a exigência de depósito ou arrolamento prévios de dinheiro ou bens para admissibilidade de recurso administrativo.</a:t>
            </a:r>
          </a:p>
        </p:txBody>
      </p:sp>
      <p:sp>
        <p:nvSpPr>
          <p:cNvPr id="7" name="Seta dobrada 6"/>
          <p:cNvSpPr/>
          <p:nvPr/>
        </p:nvSpPr>
        <p:spPr>
          <a:xfrm flipV="1">
            <a:off x="1547952" y="989032"/>
            <a:ext cx="1481959" cy="54743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CaixaDeTexto 7"/>
          <p:cNvSpPr txBox="1"/>
          <p:nvPr/>
        </p:nvSpPr>
        <p:spPr>
          <a:xfrm>
            <a:off x="127000" y="535164"/>
            <a:ext cx="11962081" cy="369332"/>
          </a:xfrm>
          <a:prstGeom prst="rect">
            <a:avLst/>
          </a:prstGeom>
          <a:noFill/>
        </p:spPr>
        <p:txBody>
          <a:bodyPr wrap="square" rtlCol="0">
            <a:spAutoFit/>
          </a:bodyPr>
          <a:lstStyle/>
          <a:p>
            <a:r>
              <a:rPr lang="pt-BR" dirty="0">
                <a:latin typeface="Verdana" pitchFamily="34" charset="0"/>
                <a:ea typeface="Verdana" pitchFamily="34" charset="0"/>
                <a:cs typeface="Verdana" pitchFamily="34" charset="0"/>
              </a:rPr>
              <a:t>  </a:t>
            </a:r>
            <a:r>
              <a:rPr lang="pt-BR" b="1" dirty="0">
                <a:latin typeface="Verdana" pitchFamily="34" charset="0"/>
                <a:ea typeface="Verdana" pitchFamily="34" charset="0"/>
                <a:cs typeface="Verdana" pitchFamily="34" charset="0"/>
              </a:rPr>
              <a:t>Art. 56,§ 2</a:t>
            </a:r>
            <a:r>
              <a:rPr lang="pt-BR" b="1" u="sng" baseline="30000" dirty="0">
                <a:latin typeface="Verdana" pitchFamily="34" charset="0"/>
                <a:ea typeface="Verdana" pitchFamily="34" charset="0"/>
                <a:cs typeface="Verdana" pitchFamily="34" charset="0"/>
              </a:rPr>
              <a:t>o</a:t>
            </a:r>
            <a:r>
              <a:rPr lang="pt-BR" dirty="0">
                <a:latin typeface="Verdana" pitchFamily="34" charset="0"/>
                <a:ea typeface="Verdana" pitchFamily="34" charset="0"/>
                <a:cs typeface="Verdana" pitchFamily="34" charset="0"/>
              </a:rPr>
              <a:t> Salvo exigência legal, a interposição de recurso administrativo </a:t>
            </a:r>
            <a:r>
              <a:rPr lang="pt-BR" b="1" dirty="0">
                <a:solidFill>
                  <a:schemeClr val="accent1">
                    <a:lumMod val="50000"/>
                  </a:schemeClr>
                </a:solidFill>
                <a:latin typeface="Verdana" pitchFamily="34" charset="0"/>
                <a:ea typeface="Verdana" pitchFamily="34" charset="0"/>
                <a:cs typeface="Verdana" pitchFamily="34" charset="0"/>
              </a:rPr>
              <a:t>independe de caução</a:t>
            </a:r>
            <a:r>
              <a:rPr lang="pt-BR" dirty="0">
                <a:latin typeface="Verdana" pitchFamily="34" charset="0"/>
                <a:ea typeface="Verdana" pitchFamily="34" charset="0"/>
                <a:cs typeface="Verdana" pitchFamily="34" charset="0"/>
              </a:rPr>
              <a:t>.</a:t>
            </a:r>
          </a:p>
        </p:txBody>
      </p:sp>
      <p:sp>
        <p:nvSpPr>
          <p:cNvPr id="9" name="CaixaDeTexto 8"/>
          <p:cNvSpPr txBox="1"/>
          <p:nvPr/>
        </p:nvSpPr>
        <p:spPr>
          <a:xfrm>
            <a:off x="126999" y="2364462"/>
            <a:ext cx="3547853"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i="1" u="sng" dirty="0">
                <a:latin typeface="Verdana" panose="020B0604030504040204" pitchFamily="34" charset="0"/>
                <a:ea typeface="Verdana" panose="020B0604030504040204" pitchFamily="34" charset="0"/>
                <a:cs typeface="Verdana" panose="020B0604030504040204" pitchFamily="34" charset="0"/>
              </a:rPr>
              <a:t>2.4. Súmula vinculante</a:t>
            </a:r>
          </a:p>
        </p:txBody>
      </p:sp>
    </p:spTree>
    <p:extLst>
      <p:ext uri="{BB962C8B-B14F-4D97-AF65-F5344CB8AC3E}">
        <p14:creationId xmlns:p14="http://schemas.microsoft.com/office/powerpoint/2010/main" val="1301821449"/>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558140" y="916931"/>
            <a:ext cx="11115304" cy="830997"/>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Art. 57. O recurso administrativo tramitará </a:t>
            </a:r>
            <a:r>
              <a:rPr lang="pt-BR" sz="2400" b="1" dirty="0">
                <a:solidFill>
                  <a:schemeClr val="accent1">
                    <a:lumMod val="50000"/>
                  </a:schemeClr>
                </a:solidFill>
                <a:latin typeface="Verdana" pitchFamily="34" charset="0"/>
                <a:ea typeface="Verdana" pitchFamily="34" charset="0"/>
                <a:cs typeface="Verdana" pitchFamily="34" charset="0"/>
              </a:rPr>
              <a:t>no máximo por três instâncias administrativas</a:t>
            </a:r>
            <a:r>
              <a:rPr lang="pt-BR" sz="2400" dirty="0">
                <a:latin typeface="Verdana" pitchFamily="34" charset="0"/>
                <a:ea typeface="Verdana" pitchFamily="34" charset="0"/>
                <a:cs typeface="Verdana" pitchFamily="34" charset="0"/>
              </a:rPr>
              <a:t>, </a:t>
            </a:r>
            <a:r>
              <a:rPr lang="pt-BR" sz="2400" dirty="0">
                <a:solidFill>
                  <a:schemeClr val="tx2"/>
                </a:solidFill>
                <a:latin typeface="Verdana" pitchFamily="34" charset="0"/>
                <a:ea typeface="Verdana" pitchFamily="34" charset="0"/>
                <a:cs typeface="Verdana" pitchFamily="34" charset="0"/>
              </a:rPr>
              <a:t>salvo disposição legal diversa</a:t>
            </a:r>
            <a:r>
              <a:rPr lang="pt-BR" sz="2400" dirty="0">
                <a:latin typeface="Verdana" pitchFamily="34" charset="0"/>
                <a:ea typeface="Verdana" pitchFamily="34" charset="0"/>
                <a:cs typeface="Verdana" pitchFamily="34" charset="0"/>
              </a:rPr>
              <a:t>.</a:t>
            </a:r>
          </a:p>
        </p:txBody>
      </p:sp>
      <p:sp>
        <p:nvSpPr>
          <p:cNvPr id="5" name="CaixaDeTexto 4"/>
          <p:cNvSpPr txBox="1"/>
          <p:nvPr/>
        </p:nvSpPr>
        <p:spPr>
          <a:xfrm>
            <a:off x="127000" y="1"/>
            <a:ext cx="924263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2.5. Instâncias recursais do processo administrativo </a:t>
            </a:r>
          </a:p>
        </p:txBody>
      </p:sp>
      <p:sp>
        <p:nvSpPr>
          <p:cNvPr id="6" name="CaixaDeTexto 5"/>
          <p:cNvSpPr txBox="1"/>
          <p:nvPr/>
        </p:nvSpPr>
        <p:spPr>
          <a:xfrm>
            <a:off x="558140" y="2334666"/>
            <a:ext cx="11115304" cy="3416320"/>
          </a:xfrm>
          <a:prstGeom prst="rect">
            <a:avLst/>
          </a:prstGeom>
          <a:solidFill>
            <a:schemeClr val="accent5">
              <a:lumMod val="40000"/>
              <a:lumOff val="60000"/>
            </a:schemeClr>
          </a:solidFill>
        </p:spPr>
        <p:txBody>
          <a:bodyPr wrap="square" rtlCol="0">
            <a:spAutoFit/>
          </a:bodyPr>
          <a:lstStyle/>
          <a:p>
            <a:pPr algn="just"/>
            <a:r>
              <a:rPr lang="pt-BR" sz="2400" b="1" dirty="0">
                <a:solidFill>
                  <a:schemeClr val="accent1">
                    <a:lumMod val="50000"/>
                  </a:schemeClr>
                </a:solidFill>
                <a:latin typeface="Verdana" pitchFamily="34" charset="0"/>
                <a:ea typeface="Verdana" pitchFamily="34" charset="0"/>
                <a:cs typeface="Verdana" pitchFamily="34" charset="0"/>
              </a:rPr>
              <a:t>Instância administrativa: autoridade, órgão ou entidade?</a:t>
            </a:r>
          </a:p>
          <a:p>
            <a:pPr algn="just"/>
            <a:endParaRPr lang="pt-BR" sz="2400" dirty="0">
              <a:latin typeface="Verdana" pitchFamily="34" charset="0"/>
              <a:ea typeface="Verdana" pitchFamily="34" charset="0"/>
              <a:cs typeface="Verdana" pitchFamily="34" charset="0"/>
            </a:endParaRPr>
          </a:p>
          <a:p>
            <a:pPr algn="just"/>
            <a:r>
              <a:rPr lang="pt-BR" sz="2400" dirty="0">
                <a:latin typeface="Verdana" pitchFamily="34" charset="0"/>
                <a:ea typeface="Verdana" pitchFamily="34" charset="0"/>
                <a:cs typeface="Verdana" pitchFamily="34" charset="0"/>
              </a:rPr>
              <a:t>Cada instância administrativa corresponde a um órgão da mesma entidade pública na qual o processo administrativo tramita, isso porque o </a:t>
            </a:r>
            <a:r>
              <a:rPr lang="pt-BR" sz="2400" b="1" dirty="0">
                <a:solidFill>
                  <a:schemeClr val="accent1">
                    <a:lumMod val="50000"/>
                  </a:schemeClr>
                </a:solidFill>
                <a:latin typeface="Verdana" pitchFamily="34" charset="0"/>
                <a:ea typeface="Verdana" pitchFamily="34" charset="0"/>
                <a:cs typeface="Verdana" pitchFamily="34" charset="0"/>
              </a:rPr>
              <a:t>recurso hierárquico próprio</a:t>
            </a:r>
            <a:r>
              <a:rPr lang="pt-BR" sz="2400" dirty="0">
                <a:latin typeface="Verdana" pitchFamily="34" charset="0"/>
                <a:ea typeface="Verdana" pitchFamily="34" charset="0"/>
                <a:cs typeface="Verdana" pitchFamily="34" charset="0"/>
              </a:rPr>
              <a:t> se fundamenta no poder hierárquico.</a:t>
            </a:r>
          </a:p>
          <a:p>
            <a:pPr algn="just"/>
            <a:endParaRPr lang="pt-BR" sz="2400" dirty="0">
              <a:latin typeface="Verdana" pitchFamily="34" charset="0"/>
              <a:ea typeface="Verdana" pitchFamily="34" charset="0"/>
              <a:cs typeface="Verdana" pitchFamily="34" charset="0"/>
            </a:endParaRPr>
          </a:p>
          <a:p>
            <a:pPr algn="just"/>
            <a:r>
              <a:rPr lang="pt-BR" sz="2400" dirty="0">
                <a:latin typeface="Verdana" pitchFamily="34" charset="0"/>
                <a:ea typeface="Verdana" pitchFamily="34" charset="0"/>
                <a:cs typeface="Verdana" pitchFamily="34" charset="0"/>
              </a:rPr>
              <a:t>Os </a:t>
            </a:r>
            <a:r>
              <a:rPr lang="pt-BR" sz="2400" b="1" dirty="0">
                <a:solidFill>
                  <a:schemeClr val="accent1">
                    <a:lumMod val="50000"/>
                  </a:schemeClr>
                </a:solidFill>
                <a:latin typeface="Verdana" pitchFamily="34" charset="0"/>
                <a:ea typeface="Verdana" pitchFamily="34" charset="0"/>
                <a:cs typeface="Verdana" pitchFamily="34" charset="0"/>
              </a:rPr>
              <a:t>recursos hierárquicos impróprios</a:t>
            </a:r>
            <a:r>
              <a:rPr lang="pt-BR" sz="2400" dirty="0">
                <a:latin typeface="Verdana" pitchFamily="34" charset="0"/>
                <a:ea typeface="Verdana" pitchFamily="34" charset="0"/>
                <a:cs typeface="Verdana" pitchFamily="34" charset="0"/>
              </a:rPr>
              <a:t>, em que a instância recursal pertence a outra entidade, dependem de previsão legal.</a:t>
            </a:r>
          </a:p>
        </p:txBody>
      </p:sp>
    </p:spTree>
    <p:extLst>
      <p:ext uri="{BB962C8B-B14F-4D97-AF65-F5344CB8AC3E}">
        <p14:creationId xmlns:p14="http://schemas.microsoft.com/office/powerpoint/2010/main" val="3020043039"/>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69011" y="603257"/>
            <a:ext cx="11973464" cy="5940088"/>
          </a:xfrm>
          <a:prstGeom prst="rect">
            <a:avLst/>
          </a:prstGeom>
          <a:solidFill>
            <a:schemeClr val="bg2"/>
          </a:solidFill>
        </p:spPr>
        <p:txBody>
          <a:bodyPr wrap="square" rtlCol="0">
            <a:spAutoFit/>
          </a:bodyPr>
          <a:lstStyle/>
          <a:p>
            <a:pPr algn="just"/>
            <a:r>
              <a:rPr lang="pt-BR" sz="2000" dirty="0">
                <a:latin typeface="Verdana" pitchFamily="34" charset="0"/>
                <a:ea typeface="Verdana" pitchFamily="34" charset="0"/>
                <a:cs typeface="Verdana" pitchFamily="34" charset="0"/>
              </a:rPr>
              <a:t>AGRAVO REGIMENTAL EM RECURSO ESPECIAL. ADMINISTRATIVO. PENA DE PERDIMENTO DE BENS. </a:t>
            </a:r>
            <a:r>
              <a:rPr lang="pt-BR" sz="2000" b="1" dirty="0">
                <a:latin typeface="Verdana" pitchFamily="34" charset="0"/>
                <a:ea typeface="Verdana" pitchFamily="34" charset="0"/>
                <a:cs typeface="Verdana" pitchFamily="34" charset="0"/>
              </a:rPr>
              <a:t>PROCESSO ADMINISTRATIVO</a:t>
            </a:r>
            <a:r>
              <a:rPr lang="pt-BR" sz="2000" dirty="0">
                <a:latin typeface="Verdana" pitchFamily="34" charset="0"/>
                <a:ea typeface="Verdana" pitchFamily="34" charset="0"/>
                <a:cs typeface="Verdana" pitchFamily="34" charset="0"/>
              </a:rPr>
              <a:t>. DECRETO-LEI Nº 1.455/76. DECISÃO IRRECORRÍVEL DO MINISTRO DA FAZENDA. </a:t>
            </a:r>
            <a:r>
              <a:rPr lang="pt-BR" sz="2000" b="1" dirty="0">
                <a:latin typeface="Verdana" pitchFamily="34" charset="0"/>
                <a:ea typeface="Verdana" pitchFamily="34" charset="0"/>
                <a:cs typeface="Verdana" pitchFamily="34" charset="0"/>
              </a:rPr>
              <a:t>AUSÊNCIA DE OBRIGATORIEDADE DO DUPLO GRAU DE JURISDIÇÃO ADMINISTRATIVA</a:t>
            </a:r>
            <a:r>
              <a:rPr lang="pt-BR" sz="2000" dirty="0">
                <a:latin typeface="Verdana" pitchFamily="34" charset="0"/>
                <a:ea typeface="Verdana" pitchFamily="34" charset="0"/>
                <a:cs typeface="Verdana" pitchFamily="34" charset="0"/>
              </a:rPr>
              <a:t>. AGRAVO IMPROVIDO. I - </a:t>
            </a:r>
            <a:r>
              <a:rPr lang="pt-BR" sz="2000" b="1" u="sng" dirty="0">
                <a:latin typeface="Verdana" pitchFamily="34" charset="0"/>
                <a:ea typeface="Verdana" pitchFamily="34" charset="0"/>
                <a:cs typeface="Verdana" pitchFamily="34" charset="0"/>
              </a:rPr>
              <a:t>Esta Corte Superior de Justiça firmou entendimento segundo o qual "não há, na Constituição de 1988, garantia de duplo grau de jurisdição administrativa" (RMS 22064/MS, Rel. Ministro VASCO DELLA GIUSTINA, </a:t>
            </a:r>
            <a:r>
              <a:rPr lang="pt-BR" sz="2000" b="1" u="sng" dirty="0" err="1">
                <a:latin typeface="Verdana" pitchFamily="34" charset="0"/>
                <a:ea typeface="Verdana" pitchFamily="34" charset="0"/>
                <a:cs typeface="Verdana" pitchFamily="34" charset="0"/>
              </a:rPr>
              <a:t>DJe</a:t>
            </a:r>
            <a:r>
              <a:rPr lang="pt-BR" sz="2000" b="1" u="sng" dirty="0">
                <a:latin typeface="Verdana" pitchFamily="34" charset="0"/>
                <a:ea typeface="Verdana" pitchFamily="34" charset="0"/>
                <a:cs typeface="Verdana" pitchFamily="34" charset="0"/>
              </a:rPr>
              <a:t> 05/10/2011)</a:t>
            </a:r>
            <a:r>
              <a:rPr lang="pt-BR" sz="2000" dirty="0">
                <a:latin typeface="Verdana" pitchFamily="34" charset="0"/>
                <a:ea typeface="Verdana" pitchFamily="34" charset="0"/>
                <a:cs typeface="Verdana" pitchFamily="34" charset="0"/>
              </a:rPr>
              <a:t>. II - </a:t>
            </a:r>
            <a:r>
              <a:rPr lang="pt-BR" sz="2000" u="sng" dirty="0">
                <a:latin typeface="Verdana" pitchFamily="34" charset="0"/>
                <a:ea typeface="Verdana" pitchFamily="34" charset="0"/>
                <a:cs typeface="Verdana" pitchFamily="34" charset="0"/>
              </a:rPr>
              <a:t>Não se incompatibiliza com o ordenamento jurídico pátrio, que não prevê o duplo grau obrigatório na instância administrativa, a previsão contida no § 4º do art. 57 do Decreto-Lei nº 1.455/76 de decretação de pena de perdimento de bens em processo administrativo, por decisão irrecorrível do Ministro da Fazenda.</a:t>
            </a:r>
            <a:r>
              <a:rPr lang="pt-BR" sz="2000" dirty="0">
                <a:latin typeface="Verdana" pitchFamily="34" charset="0"/>
                <a:ea typeface="Verdana" pitchFamily="34" charset="0"/>
                <a:cs typeface="Verdana" pitchFamily="34" charset="0"/>
              </a:rPr>
              <a:t> III - </a:t>
            </a:r>
            <a:r>
              <a:rPr lang="pt-BR" sz="2000" b="1" dirty="0">
                <a:latin typeface="Verdana" pitchFamily="34" charset="0"/>
                <a:ea typeface="Verdana" pitchFamily="34" charset="0"/>
                <a:cs typeface="Verdana" pitchFamily="34" charset="0"/>
              </a:rPr>
              <a:t>A Lei nº 9.784/99, que dispõe que das decisões administrativas cabe recurso, em face de razões de legalidade e de mérito, porque de caráter geral, não teve o condão de derrogar o Decreto-Lei nº 1.455/76, que regula procedimento administrativo específico relacionado à pena de perdimento de bens.</a:t>
            </a:r>
            <a:r>
              <a:rPr lang="pt-BR" sz="2000" dirty="0">
                <a:latin typeface="Verdana" pitchFamily="34" charset="0"/>
                <a:ea typeface="Verdana" pitchFamily="34" charset="0"/>
                <a:cs typeface="Verdana" pitchFamily="34" charset="0"/>
              </a:rPr>
              <a:t> IV - </a:t>
            </a:r>
            <a:r>
              <a:rPr lang="pt-BR" sz="2000" u="sng" dirty="0">
                <a:latin typeface="Verdana" pitchFamily="34" charset="0"/>
                <a:ea typeface="Verdana" pitchFamily="34" charset="0"/>
                <a:cs typeface="Verdana" pitchFamily="34" charset="0"/>
              </a:rPr>
              <a:t>Prevendo o artigo 69 da Lei nº 9.784/99 que os processos administrativos específicos continuarão a reger-se por lei própria, </a:t>
            </a:r>
            <a:r>
              <a:rPr lang="pt-BR" sz="2000" u="sng" dirty="0" err="1">
                <a:latin typeface="Verdana" pitchFamily="34" charset="0"/>
                <a:ea typeface="Verdana" pitchFamily="34" charset="0"/>
                <a:cs typeface="Verdana" pitchFamily="34" charset="0"/>
              </a:rPr>
              <a:t>aplicando-se-lhes</a:t>
            </a:r>
            <a:r>
              <a:rPr lang="pt-BR" sz="2000" u="sng" dirty="0">
                <a:latin typeface="Verdana" pitchFamily="34" charset="0"/>
                <a:ea typeface="Verdana" pitchFamily="34" charset="0"/>
                <a:cs typeface="Verdana" pitchFamily="34" charset="0"/>
              </a:rPr>
              <a:t> apenas subsidiariamente os preceitos desta Lei, não há, pois, falar em derrogação dos preceitos do Decreto-Lei nº 1.455/76</a:t>
            </a:r>
            <a:r>
              <a:rPr lang="pt-BR" sz="2000" dirty="0">
                <a:latin typeface="Verdana" pitchFamily="34" charset="0"/>
                <a:ea typeface="Verdana" pitchFamily="34" charset="0"/>
                <a:cs typeface="Verdana" pitchFamily="34" charset="0"/>
              </a:rPr>
              <a:t>. V - Agravo regimental a que se nega provimento.(STJ. </a:t>
            </a:r>
            <a:r>
              <a:rPr lang="pt-BR" sz="2000" dirty="0" err="1">
                <a:latin typeface="Verdana" pitchFamily="34" charset="0"/>
                <a:ea typeface="Verdana" pitchFamily="34" charset="0"/>
                <a:cs typeface="Verdana" pitchFamily="34" charset="0"/>
              </a:rPr>
              <a:t>AgRg</a:t>
            </a:r>
            <a:r>
              <a:rPr lang="pt-BR" sz="2000" dirty="0">
                <a:latin typeface="Verdana" pitchFamily="34" charset="0"/>
                <a:ea typeface="Verdana" pitchFamily="34" charset="0"/>
                <a:cs typeface="Verdana" pitchFamily="34" charset="0"/>
              </a:rPr>
              <a:t> no </a:t>
            </a:r>
            <a:r>
              <a:rPr lang="pt-BR" sz="2000" dirty="0" err="1">
                <a:latin typeface="Verdana" pitchFamily="34" charset="0"/>
                <a:ea typeface="Verdana" pitchFamily="34" charset="0"/>
                <a:cs typeface="Verdana" pitchFamily="34" charset="0"/>
              </a:rPr>
              <a:t>REsp</a:t>
            </a:r>
            <a:r>
              <a:rPr lang="pt-BR" sz="2000" dirty="0">
                <a:latin typeface="Verdana" pitchFamily="34" charset="0"/>
                <a:ea typeface="Verdana" pitchFamily="34" charset="0"/>
                <a:cs typeface="Verdana" pitchFamily="34" charset="0"/>
              </a:rPr>
              <a:t> 1279053. Rel. Min. Francisco Falcão. Julgado em 06/03/2012). </a:t>
            </a:r>
          </a:p>
        </p:txBody>
      </p:sp>
      <p:sp>
        <p:nvSpPr>
          <p:cNvPr id="8" name="CaixaDeTexto 7"/>
          <p:cNvSpPr txBox="1"/>
          <p:nvPr/>
        </p:nvSpPr>
        <p:spPr>
          <a:xfrm>
            <a:off x="127001" y="1"/>
            <a:ext cx="10379974"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Jurisprudência duplo grau de jurisdição administrativa: STJ </a:t>
            </a:r>
          </a:p>
        </p:txBody>
      </p:sp>
    </p:spTree>
    <p:extLst>
      <p:ext uri="{BB962C8B-B14F-4D97-AF65-F5344CB8AC3E}">
        <p14:creationId xmlns:p14="http://schemas.microsoft.com/office/powerpoint/2010/main" val="748892753"/>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1" y="1"/>
            <a:ext cx="831635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2.6. Legitimados para o recurso administrativo</a:t>
            </a:r>
          </a:p>
        </p:txBody>
      </p:sp>
      <p:sp>
        <p:nvSpPr>
          <p:cNvPr id="5" name="CaixaDeTexto 4"/>
          <p:cNvSpPr txBox="1"/>
          <p:nvPr/>
        </p:nvSpPr>
        <p:spPr>
          <a:xfrm>
            <a:off x="127001" y="593845"/>
            <a:ext cx="11938329" cy="2893100"/>
          </a:xfrm>
          <a:prstGeom prst="rect">
            <a:avLst/>
          </a:prstGeom>
          <a:noFill/>
        </p:spPr>
        <p:txBody>
          <a:bodyPr wrap="square" rtlCol="0">
            <a:spAutoFit/>
          </a:bodyPr>
          <a:lstStyle/>
          <a:p>
            <a:pPr algn="just"/>
            <a:r>
              <a:rPr lang="pt-BR" sz="2000" dirty="0">
                <a:latin typeface="Verdana" pitchFamily="34" charset="0"/>
                <a:ea typeface="Verdana" pitchFamily="34" charset="0"/>
                <a:cs typeface="Verdana" pitchFamily="34" charset="0"/>
              </a:rPr>
              <a:t>Art. 58. Têm legitimidade para interpor recurso administrativo:</a:t>
            </a:r>
          </a:p>
          <a:p>
            <a:pPr algn="just"/>
            <a:endParaRPr lang="pt-BR" sz="2000" dirty="0">
              <a:latin typeface="Verdana" pitchFamily="34" charset="0"/>
              <a:ea typeface="Verdana" pitchFamily="34" charset="0"/>
              <a:cs typeface="Verdana" pitchFamily="34" charset="0"/>
            </a:endParaRPr>
          </a:p>
          <a:p>
            <a:pPr algn="just"/>
            <a:r>
              <a:rPr lang="pt-BR" sz="2000" dirty="0">
                <a:latin typeface="Verdana" pitchFamily="34" charset="0"/>
                <a:ea typeface="Verdana" pitchFamily="34" charset="0"/>
                <a:cs typeface="Verdana" pitchFamily="34" charset="0"/>
              </a:rPr>
              <a:t>        I - os titulares de direitos e interesses que forem parte no processo;</a:t>
            </a:r>
          </a:p>
          <a:p>
            <a:pPr algn="just"/>
            <a:r>
              <a:rPr lang="pt-BR" sz="2000" dirty="0">
                <a:latin typeface="Verdana" pitchFamily="34" charset="0"/>
                <a:ea typeface="Verdana" pitchFamily="34" charset="0"/>
                <a:cs typeface="Verdana" pitchFamily="34" charset="0"/>
              </a:rPr>
              <a:t>     II - </a:t>
            </a:r>
            <a:r>
              <a:rPr lang="pt-BR" sz="2000" b="1" dirty="0">
                <a:solidFill>
                  <a:schemeClr val="accent1">
                    <a:lumMod val="50000"/>
                  </a:schemeClr>
                </a:solidFill>
                <a:latin typeface="Verdana" pitchFamily="34" charset="0"/>
                <a:ea typeface="Verdana" pitchFamily="34" charset="0"/>
                <a:cs typeface="Verdana" pitchFamily="34" charset="0"/>
              </a:rPr>
              <a:t>aqueles cujos direitos ou interesses forem indiretamente afetados pela decisão recorrida</a:t>
            </a:r>
            <a:r>
              <a:rPr lang="pt-BR" sz="2000" dirty="0">
                <a:latin typeface="Verdana" pitchFamily="34" charset="0"/>
                <a:ea typeface="Verdana" pitchFamily="34" charset="0"/>
                <a:cs typeface="Verdana" pitchFamily="34" charset="0"/>
              </a:rPr>
              <a:t>;</a:t>
            </a:r>
          </a:p>
          <a:p>
            <a:pPr algn="just"/>
            <a:r>
              <a:rPr lang="pt-BR" sz="2000" dirty="0">
                <a:latin typeface="Verdana" pitchFamily="34" charset="0"/>
                <a:ea typeface="Verdana" pitchFamily="34" charset="0"/>
                <a:cs typeface="Verdana" pitchFamily="34" charset="0"/>
              </a:rPr>
              <a:t>      III - as organizações e associações representativas, no tocante a direitos e interesses coletivos;</a:t>
            </a:r>
          </a:p>
          <a:p>
            <a:pPr algn="just"/>
            <a:r>
              <a:rPr lang="pt-BR" sz="2000" dirty="0">
                <a:latin typeface="Verdana" pitchFamily="34" charset="0"/>
                <a:ea typeface="Verdana" pitchFamily="34" charset="0"/>
                <a:cs typeface="Verdana" pitchFamily="34" charset="0"/>
              </a:rPr>
              <a:t>       IV - os cidadãos ou associações, quanto a direitos ou interesses difusos.</a:t>
            </a:r>
          </a:p>
          <a:p>
            <a:endParaRPr lang="pt-BR" dirty="0"/>
          </a:p>
        </p:txBody>
      </p:sp>
      <p:sp>
        <p:nvSpPr>
          <p:cNvPr id="6" name="CaixaDeTexto 5"/>
          <p:cNvSpPr txBox="1"/>
          <p:nvPr/>
        </p:nvSpPr>
        <p:spPr>
          <a:xfrm>
            <a:off x="308758" y="3965641"/>
            <a:ext cx="11270098" cy="2246769"/>
          </a:xfrm>
          <a:prstGeom prst="rect">
            <a:avLst/>
          </a:prstGeom>
          <a:solidFill>
            <a:schemeClr val="accent4">
              <a:lumMod val="40000"/>
              <a:lumOff val="60000"/>
            </a:schemeClr>
          </a:solidFill>
        </p:spPr>
        <p:txBody>
          <a:bodyPr wrap="square" rtlCol="0">
            <a:spAutoFit/>
          </a:bodyPr>
          <a:lstStyle/>
          <a:p>
            <a:pPr algn="just"/>
            <a:r>
              <a:rPr lang="pt-BR" sz="2000" dirty="0">
                <a:latin typeface="Verdana" pitchFamily="34" charset="0"/>
                <a:ea typeface="Verdana" pitchFamily="34" charset="0"/>
                <a:cs typeface="Verdana" pitchFamily="34" charset="0"/>
              </a:rPr>
              <a:t>Imagine-se que determinada agência reguladora passe a tratar  de assunto referente à prestação de serviços públicos que tenham implicação na utilização do território municipal. Nesse caso, mesmo que os Municípios atingidos não participem do processo administrativo federal, ou melhor, não sejam interessados no processo em questão, eles podem dele participar caso demonstrem, por exemplo, que o processo administrativo atinja sua autonomia municipal, nos termos dos </a:t>
            </a:r>
            <a:r>
              <a:rPr lang="pt-BR" sz="2000" dirty="0" err="1">
                <a:latin typeface="Verdana" pitchFamily="34" charset="0"/>
                <a:ea typeface="Verdana" pitchFamily="34" charset="0"/>
                <a:cs typeface="Verdana" pitchFamily="34" charset="0"/>
              </a:rPr>
              <a:t>arts</a:t>
            </a:r>
            <a:r>
              <a:rPr lang="pt-BR" sz="2000" dirty="0">
                <a:latin typeface="Verdana" pitchFamily="34" charset="0"/>
                <a:ea typeface="Verdana" pitchFamily="34" charset="0"/>
                <a:cs typeface="Verdana" pitchFamily="34" charset="0"/>
              </a:rPr>
              <a:t>. 1º e 18 da CF. (Exemplo extraído do livro MARRARA: 2013)</a:t>
            </a:r>
          </a:p>
        </p:txBody>
      </p:sp>
      <p:sp>
        <p:nvSpPr>
          <p:cNvPr id="7" name="CaixaDeTexto 6"/>
          <p:cNvSpPr txBox="1"/>
          <p:nvPr/>
        </p:nvSpPr>
        <p:spPr>
          <a:xfrm>
            <a:off x="391885" y="3458086"/>
            <a:ext cx="106996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b="1" i="1" u="sng" dirty="0">
                <a:latin typeface="Verdana" panose="020B0604030504040204" pitchFamily="34" charset="0"/>
                <a:ea typeface="Verdana" panose="020B0604030504040204" pitchFamily="34" charset="0"/>
                <a:cs typeface="Verdana" panose="020B0604030504040204" pitchFamily="34" charset="0"/>
              </a:rPr>
              <a:t>Exemplo de interposição recurso por terceiro indiretamente afetado pela decisão</a:t>
            </a:r>
          </a:p>
        </p:txBody>
      </p:sp>
    </p:spTree>
    <p:extLst>
      <p:ext uri="{BB962C8B-B14F-4D97-AF65-F5344CB8AC3E}">
        <p14:creationId xmlns:p14="http://schemas.microsoft.com/office/powerpoint/2010/main" val="1407920344"/>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1" y="1"/>
            <a:ext cx="6831939"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2.7. Prazo para interposição e decisão </a:t>
            </a:r>
          </a:p>
        </p:txBody>
      </p:sp>
      <p:sp>
        <p:nvSpPr>
          <p:cNvPr id="6" name="CaixaDeTexto 5"/>
          <p:cNvSpPr txBox="1"/>
          <p:nvPr/>
        </p:nvSpPr>
        <p:spPr>
          <a:xfrm>
            <a:off x="127001" y="556668"/>
            <a:ext cx="11602193" cy="1200329"/>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Art. 59. Salvo disposição legal específica, é de </a:t>
            </a:r>
            <a:r>
              <a:rPr lang="pt-BR" sz="2400" b="1" dirty="0">
                <a:solidFill>
                  <a:schemeClr val="accent1">
                    <a:lumMod val="50000"/>
                  </a:schemeClr>
                </a:solidFill>
                <a:latin typeface="Verdana" pitchFamily="34" charset="0"/>
                <a:ea typeface="Verdana" pitchFamily="34" charset="0"/>
                <a:cs typeface="Verdana" pitchFamily="34" charset="0"/>
              </a:rPr>
              <a:t>dez dias o prazo para interposição </a:t>
            </a:r>
            <a:r>
              <a:rPr lang="pt-BR" sz="2400" dirty="0">
                <a:latin typeface="Verdana" pitchFamily="34" charset="0"/>
                <a:ea typeface="Verdana" pitchFamily="34" charset="0"/>
                <a:cs typeface="Verdana" pitchFamily="34" charset="0"/>
              </a:rPr>
              <a:t>de recurso administrativo, contado a partir da ciência ou divulgação oficial da decisão recorrida.</a:t>
            </a:r>
          </a:p>
        </p:txBody>
      </p:sp>
      <p:sp>
        <p:nvSpPr>
          <p:cNvPr id="7" name="CaixaDeTexto 6"/>
          <p:cNvSpPr txBox="1"/>
          <p:nvPr/>
        </p:nvSpPr>
        <p:spPr>
          <a:xfrm>
            <a:off x="1175656" y="2232561"/>
            <a:ext cx="10553537" cy="2585323"/>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 1</a:t>
            </a:r>
            <a:r>
              <a:rPr lang="pt-BR" sz="2400" u="sng" baseline="30000" dirty="0">
                <a:latin typeface="Verdana" pitchFamily="34" charset="0"/>
                <a:ea typeface="Verdana" pitchFamily="34" charset="0"/>
                <a:cs typeface="Verdana" pitchFamily="34" charset="0"/>
              </a:rPr>
              <a:t>o</a:t>
            </a:r>
            <a:r>
              <a:rPr lang="pt-BR" sz="2400" dirty="0">
                <a:latin typeface="Verdana" pitchFamily="34" charset="0"/>
                <a:ea typeface="Verdana" pitchFamily="34" charset="0"/>
                <a:cs typeface="Verdana" pitchFamily="34" charset="0"/>
              </a:rPr>
              <a:t> Quando a lei não fixar prazo diferente, o recurso administrativo deverá ser </a:t>
            </a:r>
            <a:r>
              <a:rPr lang="pt-BR" sz="2400" b="1" dirty="0">
                <a:solidFill>
                  <a:schemeClr val="accent1">
                    <a:lumMod val="50000"/>
                  </a:schemeClr>
                </a:solidFill>
                <a:latin typeface="Verdana" pitchFamily="34" charset="0"/>
                <a:ea typeface="Verdana" pitchFamily="34" charset="0"/>
                <a:cs typeface="Verdana" pitchFamily="34" charset="0"/>
              </a:rPr>
              <a:t>decidido no prazo máximo de trinta dias</a:t>
            </a:r>
            <a:r>
              <a:rPr lang="pt-BR" sz="2400" dirty="0">
                <a:latin typeface="Verdana" pitchFamily="34" charset="0"/>
                <a:ea typeface="Verdana" pitchFamily="34" charset="0"/>
                <a:cs typeface="Verdana" pitchFamily="34" charset="0"/>
              </a:rPr>
              <a:t>, </a:t>
            </a:r>
            <a:r>
              <a:rPr lang="pt-BR" sz="2400" u="sng" dirty="0">
                <a:solidFill>
                  <a:schemeClr val="accent1">
                    <a:lumMod val="50000"/>
                  </a:schemeClr>
                </a:solidFill>
                <a:latin typeface="Verdana" pitchFamily="34" charset="0"/>
                <a:ea typeface="Verdana" pitchFamily="34" charset="0"/>
                <a:cs typeface="Verdana" pitchFamily="34" charset="0"/>
              </a:rPr>
              <a:t>a partir do recebimento dos autos pelo órgão competente</a:t>
            </a:r>
            <a:r>
              <a:rPr lang="pt-BR" sz="2400" dirty="0">
                <a:latin typeface="Verdana" pitchFamily="34" charset="0"/>
                <a:ea typeface="Verdana" pitchFamily="34" charset="0"/>
                <a:cs typeface="Verdana" pitchFamily="34" charset="0"/>
              </a:rPr>
              <a:t>.</a:t>
            </a:r>
          </a:p>
          <a:p>
            <a:pPr algn="just"/>
            <a:endParaRPr lang="pt-BR" sz="2400" dirty="0">
              <a:latin typeface="Verdana" pitchFamily="34" charset="0"/>
              <a:ea typeface="Verdana" pitchFamily="34" charset="0"/>
              <a:cs typeface="Verdana" pitchFamily="34" charset="0"/>
            </a:endParaRPr>
          </a:p>
          <a:p>
            <a:pPr algn="just"/>
            <a:r>
              <a:rPr lang="pt-BR" sz="2400" dirty="0">
                <a:latin typeface="Verdana" pitchFamily="34" charset="0"/>
                <a:ea typeface="Verdana" pitchFamily="34" charset="0"/>
                <a:cs typeface="Verdana" pitchFamily="34" charset="0"/>
              </a:rPr>
              <a:t>§ 2</a:t>
            </a:r>
            <a:r>
              <a:rPr lang="pt-BR" sz="2400" u="sng" baseline="30000" dirty="0">
                <a:latin typeface="Verdana" pitchFamily="34" charset="0"/>
                <a:ea typeface="Verdana" pitchFamily="34" charset="0"/>
                <a:cs typeface="Verdana" pitchFamily="34" charset="0"/>
              </a:rPr>
              <a:t>o</a:t>
            </a:r>
            <a:r>
              <a:rPr lang="pt-BR" sz="2400" dirty="0">
                <a:latin typeface="Verdana" pitchFamily="34" charset="0"/>
                <a:ea typeface="Verdana" pitchFamily="34" charset="0"/>
                <a:cs typeface="Verdana" pitchFamily="34" charset="0"/>
              </a:rPr>
              <a:t> O prazo mencionado no parágrafo anterior </a:t>
            </a:r>
            <a:r>
              <a:rPr lang="pt-BR" sz="2400" b="1" dirty="0">
                <a:solidFill>
                  <a:schemeClr val="accent1">
                    <a:lumMod val="50000"/>
                  </a:schemeClr>
                </a:solidFill>
                <a:latin typeface="Verdana" pitchFamily="34" charset="0"/>
                <a:ea typeface="Verdana" pitchFamily="34" charset="0"/>
                <a:cs typeface="Verdana" pitchFamily="34" charset="0"/>
              </a:rPr>
              <a:t>poderá ser prorrogado por igual período, </a:t>
            </a:r>
            <a:r>
              <a:rPr lang="pt-BR" sz="2400" u="sng" dirty="0">
                <a:solidFill>
                  <a:schemeClr val="accent1">
                    <a:lumMod val="50000"/>
                  </a:schemeClr>
                </a:solidFill>
                <a:latin typeface="Verdana" pitchFamily="34" charset="0"/>
                <a:ea typeface="Verdana" pitchFamily="34" charset="0"/>
                <a:cs typeface="Verdana" pitchFamily="34" charset="0"/>
              </a:rPr>
              <a:t>ante justificativa explícita</a:t>
            </a:r>
            <a:r>
              <a:rPr lang="pt-BR" sz="2400" dirty="0">
                <a:latin typeface="Verdana" pitchFamily="34" charset="0"/>
                <a:ea typeface="Verdana" pitchFamily="34" charset="0"/>
                <a:cs typeface="Verdana" pitchFamily="34" charset="0"/>
              </a:rPr>
              <a:t>.</a:t>
            </a:r>
          </a:p>
          <a:p>
            <a:endParaRPr lang="pt-BR" dirty="0"/>
          </a:p>
        </p:txBody>
      </p:sp>
    </p:spTree>
    <p:extLst>
      <p:ext uri="{BB962C8B-B14F-4D97-AF65-F5344CB8AC3E}">
        <p14:creationId xmlns:p14="http://schemas.microsoft.com/office/powerpoint/2010/main" val="1115017759"/>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1" y="0"/>
            <a:ext cx="6772563" cy="46166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2.8. Efeitos do recurso administrativo</a:t>
            </a:r>
          </a:p>
        </p:txBody>
      </p:sp>
      <p:sp>
        <p:nvSpPr>
          <p:cNvPr id="5" name="CaixaDeTexto 4"/>
          <p:cNvSpPr txBox="1"/>
          <p:nvPr/>
        </p:nvSpPr>
        <p:spPr>
          <a:xfrm>
            <a:off x="-1" y="688768"/>
            <a:ext cx="12057321" cy="2123658"/>
          </a:xfrm>
          <a:prstGeom prst="rect">
            <a:avLst/>
          </a:prstGeom>
          <a:noFill/>
        </p:spPr>
        <p:txBody>
          <a:bodyPr wrap="square" rtlCol="0">
            <a:spAutoFit/>
          </a:bodyPr>
          <a:lstStyle/>
          <a:p>
            <a:pPr algn="just"/>
            <a:r>
              <a:rPr lang="pt-BR" sz="2200" dirty="0">
                <a:latin typeface="Verdana" pitchFamily="34" charset="0"/>
                <a:ea typeface="Verdana" pitchFamily="34" charset="0"/>
                <a:cs typeface="Verdana" pitchFamily="34" charset="0"/>
              </a:rPr>
              <a:t>Art. 61. Salvo disposição legal em contrário, </a:t>
            </a:r>
            <a:r>
              <a:rPr lang="pt-BR" sz="2200" b="1" dirty="0">
                <a:solidFill>
                  <a:srgbClr val="FF0000"/>
                </a:solidFill>
                <a:latin typeface="Verdana" pitchFamily="34" charset="0"/>
                <a:ea typeface="Verdana" pitchFamily="34" charset="0"/>
                <a:cs typeface="Verdana" pitchFamily="34" charset="0"/>
              </a:rPr>
              <a:t>o recurso não tem efeito suspensivo</a:t>
            </a:r>
            <a:r>
              <a:rPr lang="pt-BR" sz="2200" dirty="0">
                <a:latin typeface="Verdana" pitchFamily="34" charset="0"/>
                <a:ea typeface="Verdana" pitchFamily="34" charset="0"/>
                <a:cs typeface="Verdana" pitchFamily="34" charset="0"/>
              </a:rPr>
              <a:t>.</a:t>
            </a:r>
          </a:p>
          <a:p>
            <a:pPr algn="just"/>
            <a:endParaRPr lang="pt-BR" sz="2200" dirty="0">
              <a:latin typeface="Verdana" pitchFamily="34" charset="0"/>
              <a:ea typeface="Verdana" pitchFamily="34" charset="0"/>
              <a:cs typeface="Verdana" pitchFamily="34" charset="0"/>
            </a:endParaRPr>
          </a:p>
          <a:p>
            <a:pPr algn="just"/>
            <a:r>
              <a:rPr lang="pt-BR" sz="2200" dirty="0">
                <a:latin typeface="Verdana" pitchFamily="34" charset="0"/>
                <a:ea typeface="Verdana" pitchFamily="34" charset="0"/>
                <a:cs typeface="Verdana" pitchFamily="34" charset="0"/>
              </a:rPr>
              <a:t>Parágrafo único. Havendo </a:t>
            </a:r>
            <a:r>
              <a:rPr lang="pt-BR" sz="2200" b="1" dirty="0">
                <a:solidFill>
                  <a:schemeClr val="accent1">
                    <a:lumMod val="50000"/>
                  </a:schemeClr>
                </a:solidFill>
                <a:latin typeface="Verdana" pitchFamily="34" charset="0"/>
                <a:ea typeface="Verdana" pitchFamily="34" charset="0"/>
                <a:cs typeface="Verdana" pitchFamily="34" charset="0"/>
              </a:rPr>
              <a:t>justo receio de prejuízo de difícil</a:t>
            </a:r>
            <a:r>
              <a:rPr lang="pt-BR" sz="2200" dirty="0">
                <a:latin typeface="Verdana" pitchFamily="34" charset="0"/>
                <a:ea typeface="Verdana" pitchFamily="34" charset="0"/>
                <a:cs typeface="Verdana" pitchFamily="34" charset="0"/>
              </a:rPr>
              <a:t> ou </a:t>
            </a:r>
            <a:r>
              <a:rPr lang="pt-BR" sz="2200" b="1" dirty="0">
                <a:solidFill>
                  <a:schemeClr val="accent1">
                    <a:lumMod val="50000"/>
                  </a:schemeClr>
                </a:solidFill>
                <a:latin typeface="Verdana" pitchFamily="34" charset="0"/>
                <a:ea typeface="Verdana" pitchFamily="34" charset="0"/>
                <a:cs typeface="Verdana" pitchFamily="34" charset="0"/>
              </a:rPr>
              <a:t>incerta reparação decorrente da execução</a:t>
            </a:r>
            <a:r>
              <a:rPr lang="pt-BR" sz="2200" dirty="0">
                <a:latin typeface="Verdana" pitchFamily="34" charset="0"/>
                <a:ea typeface="Verdana" pitchFamily="34" charset="0"/>
                <a:cs typeface="Verdana" pitchFamily="34" charset="0"/>
              </a:rPr>
              <a:t>, a autoridade recorrida ou a imediatamente superior </a:t>
            </a:r>
            <a:r>
              <a:rPr lang="pt-BR" sz="2200" b="1" dirty="0">
                <a:solidFill>
                  <a:schemeClr val="accent1">
                    <a:lumMod val="50000"/>
                  </a:schemeClr>
                </a:solidFill>
                <a:latin typeface="Verdana" pitchFamily="34" charset="0"/>
                <a:ea typeface="Verdana" pitchFamily="34" charset="0"/>
                <a:cs typeface="Verdana" pitchFamily="34" charset="0"/>
              </a:rPr>
              <a:t>poderá, de ofício ou a pedido, dar efeito suspensivo ao recurso</a:t>
            </a:r>
            <a:r>
              <a:rPr lang="pt-BR" sz="2200" dirty="0">
                <a:latin typeface="Verdana" pitchFamily="34" charset="0"/>
                <a:ea typeface="Verdana" pitchFamily="34" charset="0"/>
                <a:cs typeface="Verdana" pitchFamily="34" charset="0"/>
              </a:rPr>
              <a:t>.</a:t>
            </a:r>
          </a:p>
        </p:txBody>
      </p:sp>
      <p:sp>
        <p:nvSpPr>
          <p:cNvPr id="6" name="CaixaDeTexto 5"/>
          <p:cNvSpPr txBox="1"/>
          <p:nvPr/>
        </p:nvSpPr>
        <p:spPr>
          <a:xfrm>
            <a:off x="1143166" y="3617968"/>
            <a:ext cx="10399650" cy="2246769"/>
          </a:xfrm>
          <a:prstGeom prst="rect">
            <a:avLst/>
          </a:prstGeom>
          <a:solidFill>
            <a:schemeClr val="accent1">
              <a:lumMod val="40000"/>
              <a:lumOff val="60000"/>
            </a:schemeClr>
          </a:solidFill>
        </p:spPr>
        <p:txBody>
          <a:bodyPr wrap="square" rtlCol="0">
            <a:spAutoFit/>
          </a:bodyPr>
          <a:lstStyle/>
          <a:p>
            <a:pPr algn="just"/>
            <a:r>
              <a:rPr lang="pt-BR" sz="2000" dirty="0">
                <a:latin typeface="Verdana" pitchFamily="34" charset="0"/>
                <a:ea typeface="Verdana" pitchFamily="34" charset="0"/>
                <a:cs typeface="Verdana" pitchFamily="34" charset="0"/>
              </a:rPr>
              <a:t>CF/88, art. 5º, XXXV - </a:t>
            </a:r>
            <a:r>
              <a:rPr lang="pt-BR" sz="2000" b="1" dirty="0">
                <a:latin typeface="Verdana" pitchFamily="34" charset="0"/>
                <a:ea typeface="Verdana" pitchFamily="34" charset="0"/>
                <a:cs typeface="Verdana" pitchFamily="34" charset="0"/>
              </a:rPr>
              <a:t>a lei não excluirá da apreciação do Poder Judiciário lesão ou ameaça a direito.</a:t>
            </a:r>
          </a:p>
          <a:p>
            <a:pPr algn="just"/>
            <a:endParaRPr lang="pt-BR" sz="2000" dirty="0">
              <a:latin typeface="Verdana" pitchFamily="34" charset="0"/>
              <a:ea typeface="Verdana" pitchFamily="34" charset="0"/>
              <a:cs typeface="Verdana" pitchFamily="34" charset="0"/>
            </a:endParaRPr>
          </a:p>
          <a:p>
            <a:pPr algn="just"/>
            <a:r>
              <a:rPr lang="pt-BR" sz="2000" dirty="0">
                <a:latin typeface="Verdana" pitchFamily="34" charset="0"/>
                <a:ea typeface="Verdana" pitchFamily="34" charset="0"/>
                <a:cs typeface="Verdana" pitchFamily="34" charset="0"/>
              </a:rPr>
              <a:t>Lei nº 12.016/09 (Mandado de Segurança): Art. 5</a:t>
            </a:r>
            <a:r>
              <a:rPr lang="pt-BR" sz="2000" u="sng" baseline="30000" dirty="0">
                <a:latin typeface="Verdana" pitchFamily="34" charset="0"/>
                <a:ea typeface="Verdana" pitchFamily="34" charset="0"/>
                <a:cs typeface="Verdana" pitchFamily="34" charset="0"/>
              </a:rPr>
              <a:t>o</a:t>
            </a:r>
            <a:r>
              <a:rPr lang="pt-BR" sz="2000" dirty="0">
                <a:latin typeface="Verdana" pitchFamily="34" charset="0"/>
                <a:ea typeface="Verdana" pitchFamily="34" charset="0"/>
                <a:cs typeface="Verdana" pitchFamily="34" charset="0"/>
              </a:rPr>
              <a:t>  Não se concederá mandado de segurança quando se tratar: </a:t>
            </a:r>
          </a:p>
          <a:p>
            <a:pPr algn="just"/>
            <a:r>
              <a:rPr lang="pt-BR" sz="2000" dirty="0">
                <a:latin typeface="Verdana" pitchFamily="34" charset="0"/>
                <a:ea typeface="Verdana" pitchFamily="34" charset="0"/>
                <a:cs typeface="Verdana" pitchFamily="34" charset="0"/>
              </a:rPr>
              <a:t>I - de ato do qual caiba recurso administrativo com efeito suspensivo, independentemente de caução; </a:t>
            </a:r>
          </a:p>
        </p:txBody>
      </p:sp>
      <p:sp>
        <p:nvSpPr>
          <p:cNvPr id="7" name="CaixaDeTexto 6"/>
          <p:cNvSpPr txBox="1"/>
          <p:nvPr/>
        </p:nvSpPr>
        <p:spPr>
          <a:xfrm>
            <a:off x="1288804" y="3211459"/>
            <a:ext cx="1537523"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i="1" u="sng" dirty="0">
                <a:latin typeface="Verdana" panose="020B0604030504040204" pitchFamily="34" charset="0"/>
                <a:ea typeface="Verdana" panose="020B0604030504040204" pitchFamily="34" charset="0"/>
                <a:cs typeface="Verdana" panose="020B0604030504040204" pitchFamily="34" charset="0"/>
              </a:rPr>
              <a:t>Polêmica</a:t>
            </a:r>
          </a:p>
        </p:txBody>
      </p:sp>
    </p:spTree>
    <p:extLst>
      <p:ext uri="{BB962C8B-B14F-4D97-AF65-F5344CB8AC3E}">
        <p14:creationId xmlns:p14="http://schemas.microsoft.com/office/powerpoint/2010/main" val="1931435013"/>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2" y="1"/>
            <a:ext cx="3768104"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i="1" u="sng" dirty="0">
                <a:latin typeface="Verdana" panose="020B0604030504040204" pitchFamily="34" charset="0"/>
                <a:ea typeface="Verdana" panose="020B0604030504040204" pitchFamily="34" charset="0"/>
                <a:cs typeface="Verdana" panose="020B0604030504040204" pitchFamily="34" charset="0"/>
              </a:rPr>
              <a:t>2.9. Reformatio in pejus</a:t>
            </a:r>
          </a:p>
        </p:txBody>
      </p:sp>
      <p:sp>
        <p:nvSpPr>
          <p:cNvPr id="5" name="CaixaDeTexto 4"/>
          <p:cNvSpPr txBox="1"/>
          <p:nvPr/>
        </p:nvSpPr>
        <p:spPr>
          <a:xfrm>
            <a:off x="285006" y="461666"/>
            <a:ext cx="11756571" cy="2354491"/>
          </a:xfrm>
          <a:prstGeom prst="rect">
            <a:avLst/>
          </a:prstGeom>
          <a:noFill/>
        </p:spPr>
        <p:txBody>
          <a:bodyPr wrap="square" rtlCol="0">
            <a:spAutoFit/>
          </a:bodyPr>
          <a:lstStyle/>
          <a:p>
            <a:pPr algn="just"/>
            <a:r>
              <a:rPr lang="pt-BR" sz="2100" dirty="0">
                <a:latin typeface="Verdana" pitchFamily="34" charset="0"/>
                <a:ea typeface="Verdana" pitchFamily="34" charset="0"/>
                <a:cs typeface="Verdana" pitchFamily="34" charset="0"/>
              </a:rPr>
              <a:t>Art. 64. O órgão competente para decidir o recurso poderá confirmar, modificar, anular ou revogar, total ou parcialmente, a decisão recorrida, se a matéria for de sua competência.</a:t>
            </a:r>
          </a:p>
          <a:p>
            <a:pPr algn="just"/>
            <a:endParaRPr lang="pt-BR" sz="2100" b="1" dirty="0">
              <a:solidFill>
                <a:schemeClr val="accent1">
                  <a:lumMod val="50000"/>
                </a:schemeClr>
              </a:solidFill>
              <a:latin typeface="Verdana" pitchFamily="34" charset="0"/>
              <a:ea typeface="Verdana" pitchFamily="34" charset="0"/>
              <a:cs typeface="Verdana" pitchFamily="34" charset="0"/>
            </a:endParaRPr>
          </a:p>
          <a:p>
            <a:pPr algn="just"/>
            <a:r>
              <a:rPr lang="pt-BR" sz="2100" b="1" dirty="0">
                <a:solidFill>
                  <a:schemeClr val="accent1">
                    <a:lumMod val="50000"/>
                  </a:schemeClr>
                </a:solidFill>
                <a:latin typeface="Verdana" pitchFamily="34" charset="0"/>
                <a:ea typeface="Verdana" pitchFamily="34" charset="0"/>
                <a:cs typeface="Verdana" pitchFamily="34" charset="0"/>
              </a:rPr>
              <a:t>Parágrafo único. Se da aplicação do disposto neste artigo puder decorrer gravame à situação do recorrente, este deverá ser cientificado para que formule suas alegações antes da decisão.</a:t>
            </a:r>
          </a:p>
        </p:txBody>
      </p:sp>
      <p:sp>
        <p:nvSpPr>
          <p:cNvPr id="6" name="CaixaDeTexto 5"/>
          <p:cNvSpPr txBox="1"/>
          <p:nvPr/>
        </p:nvSpPr>
        <p:spPr>
          <a:xfrm>
            <a:off x="221329" y="3285606"/>
            <a:ext cx="6275164"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i="1" u="sng" dirty="0">
                <a:latin typeface="Verdana" panose="020B0604030504040204" pitchFamily="34" charset="0"/>
                <a:ea typeface="Verdana" panose="020B0604030504040204" pitchFamily="34" charset="0"/>
                <a:cs typeface="Verdana" panose="020B0604030504040204" pitchFamily="34" charset="0"/>
              </a:rPr>
              <a:t>2.10. Revisão do processo administrativo</a:t>
            </a:r>
          </a:p>
        </p:txBody>
      </p:sp>
      <p:sp>
        <p:nvSpPr>
          <p:cNvPr id="7" name="CaixaDeTexto 6"/>
          <p:cNvSpPr txBox="1"/>
          <p:nvPr/>
        </p:nvSpPr>
        <p:spPr>
          <a:xfrm>
            <a:off x="127000" y="3848610"/>
            <a:ext cx="11625941" cy="1477328"/>
          </a:xfrm>
          <a:prstGeom prst="rect">
            <a:avLst/>
          </a:prstGeom>
          <a:noFill/>
        </p:spPr>
        <p:txBody>
          <a:bodyPr wrap="square" rtlCol="0">
            <a:spAutoFit/>
          </a:bodyPr>
          <a:lstStyle/>
          <a:p>
            <a:pPr algn="just"/>
            <a:r>
              <a:rPr lang="pt-BR" dirty="0">
                <a:latin typeface="Verdana" pitchFamily="34" charset="0"/>
                <a:ea typeface="Verdana" pitchFamily="34" charset="0"/>
                <a:cs typeface="Verdana" pitchFamily="34" charset="0"/>
              </a:rPr>
              <a:t>Art. 65. Os processos administrativos de que </a:t>
            </a:r>
            <a:r>
              <a:rPr lang="pt-BR" b="1" dirty="0">
                <a:solidFill>
                  <a:schemeClr val="accent1">
                    <a:lumMod val="50000"/>
                  </a:schemeClr>
                </a:solidFill>
                <a:latin typeface="Verdana" pitchFamily="34" charset="0"/>
                <a:ea typeface="Verdana" pitchFamily="34" charset="0"/>
                <a:cs typeface="Verdana" pitchFamily="34" charset="0"/>
              </a:rPr>
              <a:t>resultem sanções</a:t>
            </a:r>
            <a:r>
              <a:rPr lang="pt-BR" dirty="0">
                <a:latin typeface="Verdana" pitchFamily="34" charset="0"/>
                <a:ea typeface="Verdana" pitchFamily="34" charset="0"/>
                <a:cs typeface="Verdana" pitchFamily="34" charset="0"/>
              </a:rPr>
              <a:t> poderão ser </a:t>
            </a:r>
            <a:r>
              <a:rPr lang="pt-BR" b="1" dirty="0">
                <a:solidFill>
                  <a:srgbClr val="FF0000"/>
                </a:solidFill>
                <a:latin typeface="Verdana" pitchFamily="34" charset="0"/>
                <a:ea typeface="Verdana" pitchFamily="34" charset="0"/>
                <a:cs typeface="Verdana" pitchFamily="34" charset="0"/>
              </a:rPr>
              <a:t>revistos</a:t>
            </a:r>
            <a:r>
              <a:rPr lang="pt-BR" dirty="0">
                <a:latin typeface="Verdana" pitchFamily="34" charset="0"/>
                <a:ea typeface="Verdana" pitchFamily="34" charset="0"/>
                <a:cs typeface="Verdana" pitchFamily="34" charset="0"/>
              </a:rPr>
              <a:t>, a qualquer tempo, a pedido ou de ofício, </a:t>
            </a:r>
            <a:r>
              <a:rPr lang="pt-BR" b="1" dirty="0">
                <a:solidFill>
                  <a:schemeClr val="accent1">
                    <a:lumMod val="50000"/>
                  </a:schemeClr>
                </a:solidFill>
                <a:latin typeface="Verdana" pitchFamily="34" charset="0"/>
                <a:ea typeface="Verdana" pitchFamily="34" charset="0"/>
                <a:cs typeface="Verdana" pitchFamily="34" charset="0"/>
              </a:rPr>
              <a:t>quando surgirem fatos novos ou circunstâncias relevantes suscetíveis de justificar a inadequação da sanção aplicada</a:t>
            </a:r>
            <a:r>
              <a:rPr lang="pt-BR" dirty="0">
                <a:latin typeface="Verdana" pitchFamily="34" charset="0"/>
                <a:ea typeface="Verdana" pitchFamily="34" charset="0"/>
                <a:cs typeface="Verdana" pitchFamily="34" charset="0"/>
              </a:rPr>
              <a:t>.</a:t>
            </a:r>
          </a:p>
          <a:p>
            <a:pPr algn="just"/>
            <a:endParaRPr lang="pt-BR" dirty="0">
              <a:latin typeface="Verdana" pitchFamily="34" charset="0"/>
              <a:ea typeface="Verdana" pitchFamily="34" charset="0"/>
              <a:cs typeface="Verdana" pitchFamily="34" charset="0"/>
            </a:endParaRPr>
          </a:p>
          <a:p>
            <a:pPr algn="just"/>
            <a:r>
              <a:rPr lang="pt-BR" b="1" dirty="0">
                <a:solidFill>
                  <a:schemeClr val="accent1">
                    <a:lumMod val="50000"/>
                  </a:schemeClr>
                </a:solidFill>
                <a:latin typeface="Verdana" pitchFamily="34" charset="0"/>
                <a:ea typeface="Verdana" pitchFamily="34" charset="0"/>
                <a:cs typeface="Verdana" pitchFamily="34" charset="0"/>
              </a:rPr>
              <a:t>Parágrafo único. Da revisão do processo não poderá resultar agravamento da sanção.</a:t>
            </a:r>
          </a:p>
        </p:txBody>
      </p:sp>
      <p:sp>
        <p:nvSpPr>
          <p:cNvPr id="8" name="CaixaDeTexto 7"/>
          <p:cNvSpPr txBox="1"/>
          <p:nvPr/>
        </p:nvSpPr>
        <p:spPr>
          <a:xfrm>
            <a:off x="542970" y="6106449"/>
            <a:ext cx="11106724" cy="646331"/>
          </a:xfrm>
          <a:prstGeom prst="rect">
            <a:avLst/>
          </a:prstGeom>
          <a:solidFill>
            <a:schemeClr val="bg1"/>
          </a:solidFill>
        </p:spPr>
        <p:txBody>
          <a:bodyPr wrap="square" rtlCol="0">
            <a:spAutoFit/>
          </a:bodyPr>
          <a:lstStyle/>
          <a:p>
            <a:pPr algn="just"/>
            <a:r>
              <a:rPr lang="pt-BR" b="1" dirty="0">
                <a:solidFill>
                  <a:srgbClr val="FF0000"/>
                </a:solidFill>
                <a:latin typeface="Verdana" pitchFamily="34" charset="0"/>
                <a:ea typeface="Verdana" pitchFamily="34" charset="0"/>
                <a:cs typeface="Verdana" pitchFamily="34" charset="0"/>
              </a:rPr>
              <a:t>Lei 8.112/90 (Lei dos Servidores Públicos), art. 182, parágrafo único: Da revisão do processo não poderá resultar agravamento de penalidade.</a:t>
            </a:r>
          </a:p>
        </p:txBody>
      </p:sp>
      <p:sp>
        <p:nvSpPr>
          <p:cNvPr id="9" name="CaixaDeTexto 8"/>
          <p:cNvSpPr txBox="1"/>
          <p:nvPr/>
        </p:nvSpPr>
        <p:spPr>
          <a:xfrm>
            <a:off x="3326728" y="5479826"/>
            <a:ext cx="8192336" cy="415498"/>
          </a:xfrm>
          <a:prstGeom prst="rect">
            <a:avLst/>
          </a:prstGeom>
          <a:noFill/>
        </p:spPr>
        <p:txBody>
          <a:bodyPr wrap="square" rtlCol="0">
            <a:spAutoFit/>
          </a:bodyPr>
          <a:lstStyle/>
          <a:p>
            <a:r>
              <a:rPr lang="pt-BR" sz="2100" b="1" dirty="0">
                <a:solidFill>
                  <a:srgbClr val="FF0000"/>
                </a:solidFill>
                <a:latin typeface="Verdana" pitchFamily="34" charset="0"/>
                <a:ea typeface="Verdana" pitchFamily="34" charset="0"/>
                <a:cs typeface="Verdana" pitchFamily="34" charset="0"/>
              </a:rPr>
              <a:t>PROIBIÇÃO DA REFORMATIO IN PEJUS NA REVISÃO!</a:t>
            </a:r>
          </a:p>
        </p:txBody>
      </p:sp>
      <p:sp>
        <p:nvSpPr>
          <p:cNvPr id="10" name="Seta dobrada 9"/>
          <p:cNvSpPr/>
          <p:nvPr/>
        </p:nvSpPr>
        <p:spPr>
          <a:xfrm flipV="1">
            <a:off x="2459830" y="5377665"/>
            <a:ext cx="866898" cy="45556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1" name="CaixaDeTexto 10"/>
          <p:cNvSpPr txBox="1"/>
          <p:nvPr/>
        </p:nvSpPr>
        <p:spPr>
          <a:xfrm>
            <a:off x="7956467" y="2682426"/>
            <a:ext cx="3372592" cy="461665"/>
          </a:xfrm>
          <a:prstGeom prst="rect">
            <a:avLst/>
          </a:prstGeom>
          <a:noFill/>
        </p:spPr>
        <p:txBody>
          <a:bodyPr wrap="square" rtlCol="0">
            <a:spAutoFit/>
          </a:bodyPr>
          <a:lstStyle/>
          <a:p>
            <a:r>
              <a:rPr lang="pt-BR" sz="2400" b="1" dirty="0">
                <a:solidFill>
                  <a:srgbClr val="FF0000"/>
                </a:solidFill>
              </a:rPr>
              <a:t>Reformatio in pejus</a:t>
            </a:r>
          </a:p>
        </p:txBody>
      </p:sp>
      <p:sp>
        <p:nvSpPr>
          <p:cNvPr id="12" name="Seta dobrada 11"/>
          <p:cNvSpPr/>
          <p:nvPr/>
        </p:nvSpPr>
        <p:spPr>
          <a:xfrm flipV="1">
            <a:off x="6163291" y="2785385"/>
            <a:ext cx="1603168" cy="25574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381535504"/>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04900" y="1489663"/>
            <a:ext cx="10152908" cy="1864426"/>
          </a:xfrm>
        </p:spPr>
        <p:txBody>
          <a:bodyPr/>
          <a:lstStyle/>
          <a:p>
            <a:pPr algn="just"/>
            <a:r>
              <a:rPr lang="pt-BR" sz="1800" dirty="0"/>
              <a:t>FERRAZ, Sérgio; DALLARI, Adilson de Abreu. </a:t>
            </a:r>
            <a:r>
              <a:rPr lang="pt-BR" sz="1800" i="1" dirty="0"/>
              <a:t>Processo Administrativo</a:t>
            </a:r>
            <a:r>
              <a:rPr lang="pt-BR" sz="1800" dirty="0"/>
              <a:t>. 3ª edição. São Paulo: Malheiros, 2005.</a:t>
            </a:r>
          </a:p>
          <a:p>
            <a:pPr algn="just"/>
            <a:r>
              <a:rPr lang="pt-BR" sz="1800" dirty="0"/>
              <a:t>MARRARA. Thiago, NOHARA. Irene. Processo Administrativo: Lei nº 9.784/99 Comentada, 1ª ed. São Paulo: Atlas, 2009.</a:t>
            </a:r>
          </a:p>
          <a:p>
            <a:pPr algn="just"/>
            <a:r>
              <a:rPr lang="pt-BR" sz="1800" dirty="0"/>
              <a:t>MELLO, Celso Antônio Bandeira de. Curso de Direito. </a:t>
            </a:r>
            <a:r>
              <a:rPr lang="pt-BR" sz="1800" b="1" dirty="0"/>
              <a:t>São Paulo: Malheiros</a:t>
            </a:r>
            <a:r>
              <a:rPr lang="pt-BR" sz="1800" dirty="0"/>
              <a:t>, 2013.</a:t>
            </a:r>
          </a:p>
          <a:p>
            <a:pPr algn="just"/>
            <a:r>
              <a:rPr lang="pt-BR" sz="1800" dirty="0"/>
              <a:t>MODESTO, Paulo. </a:t>
            </a:r>
            <a:r>
              <a:rPr lang="pt-BR" sz="1800" i="1" dirty="0"/>
              <a:t>O silêncio administrativo como técnica de experimentação</a:t>
            </a:r>
            <a:r>
              <a:rPr lang="pt-BR" sz="1800" dirty="0"/>
              <a:t>. Disponível em </a:t>
            </a:r>
            <a:r>
              <a:rPr lang="pt-BR" sz="1800" dirty="0">
                <a:hlinkClick r:id="rId2"/>
              </a:rPr>
              <a:t>https://www.conjur.com.br/2022-jan-27/interesse-publico-silencio-administrativo-tecnica-experimentação</a:t>
            </a:r>
            <a:r>
              <a:rPr lang="pt-BR" sz="1800" dirty="0"/>
              <a:t>. </a:t>
            </a:r>
            <a:endParaRPr lang="pt-BR" sz="1800" i="1" dirty="0"/>
          </a:p>
          <a:p>
            <a:pPr algn="just"/>
            <a:r>
              <a:rPr lang="pt-BR" sz="1800" dirty="0"/>
              <a:t>NOHARA, Irene Patrícia; MARRARA, Thiago. Processo administrativo: Lei nº 9.784/99 comentada. 2003.</a:t>
            </a:r>
          </a:p>
        </p:txBody>
      </p:sp>
      <p:sp>
        <p:nvSpPr>
          <p:cNvPr id="4" name="Título 1"/>
          <p:cNvSpPr>
            <a:spLocks noGrp="1"/>
          </p:cNvSpPr>
          <p:nvPr>
            <p:ph type="title"/>
          </p:nvPr>
        </p:nvSpPr>
        <p:spPr>
          <a:xfrm>
            <a:off x="1276351" y="0"/>
            <a:ext cx="9601200" cy="1143000"/>
          </a:xfrm>
        </p:spPr>
        <p:txBody>
          <a:bodyPr/>
          <a:lstStyle/>
          <a:p>
            <a:r>
              <a:rPr lang="pt-BR" dirty="0">
                <a:latin typeface="Verdana" pitchFamily="34" charset="0"/>
                <a:ea typeface="Verdana" pitchFamily="34" charset="0"/>
                <a:cs typeface="Verdana" pitchFamily="34" charset="0"/>
              </a:rPr>
              <a:t>Referências</a:t>
            </a:r>
          </a:p>
        </p:txBody>
      </p:sp>
    </p:spTree>
    <p:extLst>
      <p:ext uri="{BB962C8B-B14F-4D97-AF65-F5344CB8AC3E}">
        <p14:creationId xmlns:p14="http://schemas.microsoft.com/office/powerpoint/2010/main" val="16382038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383014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1.1. Do dever decidir</a:t>
            </a:r>
          </a:p>
        </p:txBody>
      </p:sp>
      <p:sp>
        <p:nvSpPr>
          <p:cNvPr id="3" name="CaixaDeTexto 2"/>
          <p:cNvSpPr txBox="1"/>
          <p:nvPr/>
        </p:nvSpPr>
        <p:spPr>
          <a:xfrm>
            <a:off x="315309" y="786124"/>
            <a:ext cx="11508828" cy="1200329"/>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Art. 48. A Administração tem o dever de explicitamente emitir decisão nos processos administrativos e sobre solicitações ou reclamações, em matéria de sua competência.</a:t>
            </a:r>
          </a:p>
        </p:txBody>
      </p:sp>
      <p:sp>
        <p:nvSpPr>
          <p:cNvPr id="8" name="CaixaDeTexto 7"/>
          <p:cNvSpPr txBox="1"/>
          <p:nvPr/>
        </p:nvSpPr>
        <p:spPr>
          <a:xfrm>
            <a:off x="5231219" y="2048331"/>
            <a:ext cx="6879265" cy="461665"/>
          </a:xfrm>
          <a:prstGeom prst="rect">
            <a:avLst/>
          </a:prstGeom>
          <a:noFill/>
        </p:spPr>
        <p:txBody>
          <a:bodyPr wrap="square" rtlCol="0">
            <a:spAutoFit/>
          </a:bodyPr>
          <a:lstStyle/>
          <a:p>
            <a:r>
              <a:rPr lang="pt-BR" sz="2400" b="1" dirty="0">
                <a:solidFill>
                  <a:srgbClr val="0070C0"/>
                </a:solidFill>
                <a:latin typeface="Verdana" pitchFamily="34" charset="0"/>
                <a:ea typeface="Verdana" pitchFamily="34" charset="0"/>
                <a:cs typeface="Verdana" pitchFamily="34" charset="0"/>
              </a:rPr>
              <a:t>Direito de petição (art. 5º, inc. XXXIV)</a:t>
            </a:r>
          </a:p>
        </p:txBody>
      </p:sp>
      <p:sp>
        <p:nvSpPr>
          <p:cNvPr id="10" name="Seta dobrada 9"/>
          <p:cNvSpPr/>
          <p:nvPr/>
        </p:nvSpPr>
        <p:spPr>
          <a:xfrm flipV="1">
            <a:off x="1891860" y="1968983"/>
            <a:ext cx="3233031" cy="45827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032466330"/>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4806508"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1.2. Do prazo para decidir</a:t>
            </a:r>
          </a:p>
        </p:txBody>
      </p:sp>
      <p:sp>
        <p:nvSpPr>
          <p:cNvPr id="5" name="CaixaDeTexto 4"/>
          <p:cNvSpPr txBox="1"/>
          <p:nvPr/>
        </p:nvSpPr>
        <p:spPr>
          <a:xfrm>
            <a:off x="315310" y="709448"/>
            <a:ext cx="11146221" cy="1200329"/>
          </a:xfrm>
          <a:prstGeom prst="rect">
            <a:avLst/>
          </a:prstGeom>
          <a:noFill/>
        </p:spPr>
        <p:txBody>
          <a:bodyPr wrap="square" rtlCol="0">
            <a:spAutoFit/>
          </a:bodyPr>
          <a:lstStyle/>
          <a:p>
            <a:pPr algn="just"/>
            <a:r>
              <a:rPr lang="pt-BR" sz="2400" dirty="0">
                <a:latin typeface="Verdana" pitchFamily="34" charset="0"/>
                <a:ea typeface="Verdana" pitchFamily="34" charset="0"/>
                <a:cs typeface="Verdana" pitchFamily="34" charset="0"/>
              </a:rPr>
              <a:t>Art. 49. </a:t>
            </a:r>
            <a:r>
              <a:rPr lang="pt-BR" sz="2400" b="1" dirty="0">
                <a:solidFill>
                  <a:srgbClr val="FF0000"/>
                </a:solidFill>
                <a:latin typeface="Verdana" pitchFamily="34" charset="0"/>
                <a:ea typeface="Verdana" pitchFamily="34" charset="0"/>
                <a:cs typeface="Verdana" pitchFamily="34" charset="0"/>
              </a:rPr>
              <a:t>Concluída a instrução de processo administrativo</a:t>
            </a:r>
            <a:r>
              <a:rPr lang="pt-BR" sz="2400" dirty="0">
                <a:latin typeface="Verdana" pitchFamily="34" charset="0"/>
                <a:ea typeface="Verdana" pitchFamily="34" charset="0"/>
                <a:cs typeface="Verdana" pitchFamily="34" charset="0"/>
              </a:rPr>
              <a:t>, a Administração tem o prazo de </a:t>
            </a:r>
            <a:r>
              <a:rPr lang="pt-BR" sz="2400" b="1" dirty="0">
                <a:solidFill>
                  <a:schemeClr val="accent1">
                    <a:lumMod val="50000"/>
                  </a:schemeClr>
                </a:solidFill>
                <a:latin typeface="Verdana" pitchFamily="34" charset="0"/>
                <a:ea typeface="Verdana" pitchFamily="34" charset="0"/>
                <a:cs typeface="Verdana" pitchFamily="34" charset="0"/>
              </a:rPr>
              <a:t>até trinta dias para decidir</a:t>
            </a:r>
            <a:r>
              <a:rPr lang="pt-BR" sz="2400" dirty="0">
                <a:latin typeface="Verdana" pitchFamily="34" charset="0"/>
                <a:ea typeface="Verdana" pitchFamily="34" charset="0"/>
                <a:cs typeface="Verdana" pitchFamily="34" charset="0"/>
              </a:rPr>
              <a:t>, salvo prorrogação por igual período expressamente motivada.</a:t>
            </a:r>
          </a:p>
        </p:txBody>
      </p:sp>
      <p:sp>
        <p:nvSpPr>
          <p:cNvPr id="6" name="CaixaDeTexto 5"/>
          <p:cNvSpPr txBox="1"/>
          <p:nvPr/>
        </p:nvSpPr>
        <p:spPr>
          <a:xfrm>
            <a:off x="2919187" y="2029862"/>
            <a:ext cx="8920716" cy="461665"/>
          </a:xfrm>
          <a:prstGeom prst="rect">
            <a:avLst/>
          </a:prstGeom>
          <a:noFill/>
        </p:spPr>
        <p:txBody>
          <a:bodyPr wrap="square" rtlCol="0">
            <a:spAutoFit/>
          </a:bodyPr>
          <a:lstStyle/>
          <a:p>
            <a:r>
              <a:rPr lang="pt-BR" sz="2400" b="1" dirty="0">
                <a:solidFill>
                  <a:srgbClr val="0070C0"/>
                </a:solidFill>
                <a:latin typeface="Verdana" pitchFamily="34" charset="0"/>
                <a:ea typeface="Verdana" pitchFamily="34" charset="0"/>
                <a:cs typeface="Verdana" pitchFamily="34" charset="0"/>
              </a:rPr>
              <a:t>Duração razoável do processo (art. 5º, inc. XXXIV)</a:t>
            </a:r>
          </a:p>
        </p:txBody>
      </p:sp>
      <p:sp>
        <p:nvSpPr>
          <p:cNvPr id="7" name="Seta dobrada 6"/>
          <p:cNvSpPr/>
          <p:nvPr/>
        </p:nvSpPr>
        <p:spPr>
          <a:xfrm flipV="1">
            <a:off x="1837120" y="1909777"/>
            <a:ext cx="1040524" cy="43250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CaixaDeTexto 7"/>
          <p:cNvSpPr txBox="1"/>
          <p:nvPr/>
        </p:nvSpPr>
        <p:spPr>
          <a:xfrm>
            <a:off x="551793" y="2743201"/>
            <a:ext cx="11098923" cy="2677656"/>
          </a:xfrm>
          <a:prstGeom prst="rect">
            <a:avLst/>
          </a:prstGeom>
          <a:solidFill>
            <a:schemeClr val="accent5">
              <a:lumMod val="40000"/>
              <a:lumOff val="60000"/>
            </a:schemeClr>
          </a:solidFill>
        </p:spPr>
        <p:txBody>
          <a:bodyPr wrap="square" rtlCol="0">
            <a:spAutoFit/>
          </a:bodyPr>
          <a:lstStyle/>
          <a:p>
            <a:pPr algn="just"/>
            <a:r>
              <a:rPr lang="pt-BR" sz="2400" dirty="0">
                <a:latin typeface="Verdana" pitchFamily="34" charset="0"/>
                <a:ea typeface="Verdana" pitchFamily="34" charset="0"/>
                <a:cs typeface="Verdana" pitchFamily="34" charset="0"/>
              </a:rPr>
              <a:t>A Lei de Processo Administrativo do Estado de São Paulo, nº 10.177, de 30 de dezembro de 1998, apresenta outro prazo, </a:t>
            </a:r>
            <a:r>
              <a:rPr lang="pt-BR" sz="2400" b="1" dirty="0">
                <a:solidFill>
                  <a:schemeClr val="accent1">
                    <a:lumMod val="50000"/>
                  </a:schemeClr>
                </a:solidFill>
                <a:latin typeface="Verdana" pitchFamily="34" charset="0"/>
                <a:ea typeface="Verdana" pitchFamily="34" charset="0"/>
                <a:cs typeface="Verdana" pitchFamily="34" charset="0"/>
              </a:rPr>
              <a:t>que começa a contar do requerimento, e não do final da instrução</a:t>
            </a:r>
            <a:r>
              <a:rPr lang="pt-BR" sz="2400" dirty="0">
                <a:latin typeface="Verdana" pitchFamily="34" charset="0"/>
                <a:ea typeface="Verdana" pitchFamily="34" charset="0"/>
                <a:cs typeface="Verdana" pitchFamily="34" charset="0"/>
              </a:rPr>
              <a:t>:</a:t>
            </a:r>
          </a:p>
          <a:p>
            <a:pPr algn="just"/>
            <a:endParaRPr lang="pt-BR" sz="2400" dirty="0">
              <a:latin typeface="Verdana" pitchFamily="34" charset="0"/>
              <a:ea typeface="Verdana" pitchFamily="34" charset="0"/>
              <a:cs typeface="Verdana" pitchFamily="34" charset="0"/>
            </a:endParaRPr>
          </a:p>
          <a:p>
            <a:pPr algn="just"/>
            <a:r>
              <a:rPr lang="pt-BR" sz="2400" b="1" dirty="0">
                <a:latin typeface="Verdana" pitchFamily="34" charset="0"/>
                <a:ea typeface="Verdana" pitchFamily="34" charset="0"/>
                <a:cs typeface="Verdana" pitchFamily="34" charset="0"/>
              </a:rPr>
              <a:t>Art. 33 -</a:t>
            </a:r>
            <a:r>
              <a:rPr lang="pt-BR" sz="2400" dirty="0">
                <a:latin typeface="Verdana" pitchFamily="34" charset="0"/>
                <a:ea typeface="Verdana" pitchFamily="34" charset="0"/>
                <a:cs typeface="Verdana" pitchFamily="34" charset="0"/>
              </a:rPr>
              <a:t> O prazo máximo para decisão de requerimentos de qualquer espécie apresentados à Administração será de 120 (cento e vinte) dias, se outro não for legalmente estabelecido.</a:t>
            </a:r>
          </a:p>
        </p:txBody>
      </p:sp>
    </p:spTree>
    <p:extLst>
      <p:ext uri="{BB962C8B-B14F-4D97-AF65-F5344CB8AC3E}">
        <p14:creationId xmlns:p14="http://schemas.microsoft.com/office/powerpoint/2010/main" val="313532701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 y="1879393"/>
            <a:ext cx="12192000" cy="4939814"/>
          </a:xfrm>
          <a:prstGeom prst="rect">
            <a:avLst/>
          </a:prstGeom>
          <a:solidFill>
            <a:schemeClr val="bg2"/>
          </a:solidFill>
        </p:spPr>
        <p:txBody>
          <a:bodyPr wrap="square" rtlCol="0">
            <a:spAutoFit/>
          </a:bodyPr>
          <a:lstStyle/>
          <a:p>
            <a:pPr algn="just"/>
            <a:r>
              <a:rPr lang="pt-BR" sz="1500" dirty="0">
                <a:latin typeface="Verdana" pitchFamily="34" charset="0"/>
                <a:ea typeface="Verdana" pitchFamily="34" charset="0"/>
                <a:cs typeface="Verdana" pitchFamily="34" charset="0"/>
              </a:rPr>
              <a:t>ADMINISTRATIVO E PROCESSUAL CIVIL. </a:t>
            </a:r>
            <a:r>
              <a:rPr lang="pt-BR" sz="1500" b="1" dirty="0">
                <a:latin typeface="Verdana" pitchFamily="34" charset="0"/>
                <a:ea typeface="Verdana" pitchFamily="34" charset="0"/>
                <a:cs typeface="Verdana" pitchFamily="34" charset="0"/>
              </a:rPr>
              <a:t>MANDADO DE SEGURANÇA</a:t>
            </a:r>
            <a:r>
              <a:rPr lang="pt-BR" sz="1500" dirty="0">
                <a:latin typeface="Verdana" pitchFamily="34" charset="0"/>
                <a:ea typeface="Verdana" pitchFamily="34" charset="0"/>
                <a:cs typeface="Verdana" pitchFamily="34" charset="0"/>
              </a:rPr>
              <a:t>. ANISTIA. LEI N. 8.632/1993. EX-EMPREGADO DA EMPRESA DE CORREIOS E TELÉGRAFOS - ECT. </a:t>
            </a:r>
            <a:r>
              <a:rPr lang="pt-BR" sz="1500" b="1" dirty="0">
                <a:latin typeface="Verdana" pitchFamily="34" charset="0"/>
                <a:ea typeface="Verdana" pitchFamily="34" charset="0"/>
                <a:cs typeface="Verdana" pitchFamily="34" charset="0"/>
              </a:rPr>
              <a:t>DEMORA DO MINISTRO DAS COMUNICAÇÕES EM DECIDIR A RESPEITO DO PEDIDO DE ANISTIA</a:t>
            </a:r>
            <a:r>
              <a:rPr lang="pt-BR" sz="1500" dirty="0">
                <a:latin typeface="Verdana" pitchFamily="34" charset="0"/>
                <a:ea typeface="Verdana" pitchFamily="34" charset="0"/>
                <a:cs typeface="Verdana" pitchFamily="34" charset="0"/>
              </a:rPr>
              <a:t>. REALIZAÇÃO DE ATOS NECESSÁRIOS À INSTRUÇÃO DO PROCESSO ADMINISTRATIVO. </a:t>
            </a:r>
            <a:r>
              <a:rPr lang="pt-BR" sz="1500" b="1" dirty="0">
                <a:latin typeface="Verdana" pitchFamily="34" charset="0"/>
                <a:ea typeface="Verdana" pitchFamily="34" charset="0"/>
                <a:cs typeface="Verdana" pitchFamily="34" charset="0"/>
              </a:rPr>
              <a:t>OMISSÃO ABUSIVA CARACTERIZADA</a:t>
            </a:r>
            <a:r>
              <a:rPr lang="pt-BR" sz="1500" dirty="0">
                <a:latin typeface="Verdana" pitchFamily="34" charset="0"/>
                <a:ea typeface="Verdana" pitchFamily="34" charset="0"/>
                <a:cs typeface="Verdana" pitchFamily="34" charset="0"/>
              </a:rPr>
              <a:t>. 1. </a:t>
            </a:r>
            <a:r>
              <a:rPr lang="pt-BR" sz="1500" u="sng" dirty="0">
                <a:latin typeface="Verdana" pitchFamily="34" charset="0"/>
                <a:ea typeface="Verdana" pitchFamily="34" charset="0"/>
                <a:cs typeface="Verdana" pitchFamily="34" charset="0"/>
              </a:rPr>
              <a:t>Mandado de segurança impetrado contra omissão do Ministro das Comunicações, consistente na ausência de análise do pedido de anistia do impetrante, em tempo razoável. A autoridade coatora aduz que o processo administrativo precisou de instrução suplementar, necessária à verificação das alegações do requerente</a:t>
            </a:r>
            <a:r>
              <a:rPr lang="pt-BR" sz="1500" dirty="0">
                <a:latin typeface="Verdana" pitchFamily="34" charset="0"/>
                <a:ea typeface="Verdana" pitchFamily="34" charset="0"/>
                <a:cs typeface="Verdana" pitchFamily="34" charset="0"/>
              </a:rPr>
              <a:t>. (...). (...), </a:t>
            </a:r>
            <a:r>
              <a:rPr lang="pt-BR" sz="1500" b="1" dirty="0">
                <a:latin typeface="Verdana" pitchFamily="34" charset="0"/>
                <a:ea typeface="Verdana" pitchFamily="34" charset="0"/>
                <a:cs typeface="Verdana" pitchFamily="34" charset="0"/>
              </a:rPr>
              <a:t>à luz dos princípios da legalidade, da razoabilidade, proporcionalidade, moralidade e da eficiência, constantes do art. 2º da Lei n. 9.784/1999, e do princípio da razoável duração do processo, contido no artigo 5º, inciso LXXVIII, da Constituição Federal, os atos necessários à instrução do processo administrativo devem ser realizados em tempo razoável, caso não haja prazo fixado em lei ou pela autoridade competente.</a:t>
            </a:r>
            <a:r>
              <a:rPr lang="pt-BR" sz="1500" dirty="0">
                <a:latin typeface="Verdana" pitchFamily="34" charset="0"/>
                <a:ea typeface="Verdana" pitchFamily="34" charset="0"/>
                <a:cs typeface="Verdana" pitchFamily="34" charset="0"/>
              </a:rPr>
              <a:t> 4. No caso específico dos autos, </a:t>
            </a:r>
            <a:r>
              <a:rPr lang="pt-BR" sz="1500" b="1" dirty="0">
                <a:latin typeface="Verdana" pitchFamily="34" charset="0"/>
                <a:ea typeface="Verdana" pitchFamily="34" charset="0"/>
                <a:cs typeface="Verdana" pitchFamily="34" charset="0"/>
              </a:rPr>
              <a:t>a conclusão dos autos para julgamento do Ministro das Comunicações, em 15 de abril de 2012, revela que a instrução do feito era suficiente à decisão, razão pela qual se mostra apta à configuração da alegada omissão abusiva, quanto ao dever de decidir, uma vez que até a data da impetração, 11 de março de 2013, não havia sido proferida decisão</a:t>
            </a:r>
            <a:r>
              <a:rPr lang="pt-BR" sz="1500" dirty="0">
                <a:latin typeface="Verdana" pitchFamily="34" charset="0"/>
                <a:ea typeface="Verdana" pitchFamily="34" charset="0"/>
                <a:cs typeface="Verdana" pitchFamily="34" charset="0"/>
              </a:rPr>
              <a:t>. </a:t>
            </a:r>
            <a:r>
              <a:rPr lang="pt-BR" sz="1500" u="sng" dirty="0">
                <a:latin typeface="Verdana" pitchFamily="34" charset="0"/>
                <a:ea typeface="Verdana" pitchFamily="34" charset="0"/>
                <a:cs typeface="Verdana" pitchFamily="34" charset="0"/>
              </a:rPr>
              <a:t>De outro lado, ainda que considerada a necessidade de instrução do feito administrativo, não há como se entender razoável o tempo em que o processo está tramitando, considerando que, </a:t>
            </a:r>
            <a:r>
              <a:rPr lang="pt-BR" sz="1500" b="1" u="sng" dirty="0">
                <a:latin typeface="Verdana" pitchFamily="34" charset="0"/>
                <a:ea typeface="Verdana" pitchFamily="34" charset="0"/>
                <a:cs typeface="Verdana" pitchFamily="34" charset="0"/>
              </a:rPr>
              <a:t>conclusos para decisão em abril de 2012, somente em fevereiro de 2013 é que houve preocupação com instrução suplementar.</a:t>
            </a:r>
            <a:r>
              <a:rPr lang="pt-BR" sz="1500" dirty="0">
                <a:latin typeface="Verdana" pitchFamily="34" charset="0"/>
                <a:ea typeface="Verdana" pitchFamily="34" charset="0"/>
                <a:cs typeface="Verdana" pitchFamily="34" charset="0"/>
              </a:rPr>
              <a:t> 5. Mandado de Segurança concedido para que a autoridade coatora determine ao órgão interno de auditoria que se pronuncie a respeito da consulta formulada pela Consultoria Jurídica, conforme o prazo do art. 24, caput e parágrafo único, da Lei n. 9.784/1999; e, findo este, proceda ao julgamento do pedido administrativo no prazo de 30 dias, prorrogáveis mediante motivação, conforme previsão do art. 49 da Lei n. 9.784/1999. (STJ. MS n. 19.890. Rel. Min. Benedito Gonçalves. Julgado em 14/08/2013).</a:t>
            </a:r>
          </a:p>
        </p:txBody>
      </p:sp>
      <p:sp>
        <p:nvSpPr>
          <p:cNvPr id="6" name="CaixaDeTexto 5"/>
          <p:cNvSpPr txBox="1"/>
          <p:nvPr/>
        </p:nvSpPr>
        <p:spPr>
          <a:xfrm>
            <a:off x="23749" y="464361"/>
            <a:ext cx="12144501" cy="1154162"/>
          </a:xfrm>
          <a:prstGeom prst="rect">
            <a:avLst/>
          </a:prstGeom>
          <a:noFill/>
        </p:spPr>
        <p:txBody>
          <a:bodyPr wrap="square" rtlCol="0">
            <a:spAutoFit/>
          </a:bodyPr>
          <a:lstStyle/>
          <a:p>
            <a:pPr algn="just"/>
            <a:r>
              <a:rPr lang="pt-BR" sz="1700" dirty="0">
                <a:latin typeface="Verdana" pitchFamily="34" charset="0"/>
                <a:ea typeface="Verdana" pitchFamily="34" charset="0"/>
                <a:cs typeface="Verdana" pitchFamily="34" charset="0"/>
              </a:rPr>
              <a:t>Art. 37, § 6º - </a:t>
            </a:r>
            <a:r>
              <a:rPr lang="pt-BR" sz="1700" i="1" dirty="0">
                <a:latin typeface="Verdana" pitchFamily="34" charset="0"/>
                <a:ea typeface="Verdana" pitchFamily="34" charset="0"/>
                <a:cs typeface="Verdana" pitchFamily="34" charset="0"/>
              </a:rPr>
              <a:t>As pessoas jurídicas de direito público e as de direito privado prestadoras de serviços públicos responderão pelos danos que seus agentes, nessa qualidade, causarem a terceiros, assegurado o direito de regresso contra o responsável nos casos de dolo ou culpa</a:t>
            </a:r>
            <a:r>
              <a:rPr lang="pt-BR" sz="1700" dirty="0">
                <a:latin typeface="Verdana" pitchFamily="34" charset="0"/>
                <a:ea typeface="Verdana" pitchFamily="34" charset="0"/>
                <a:cs typeface="Verdana" pitchFamily="34" charset="0"/>
              </a:rPr>
              <a:t>.</a:t>
            </a:r>
          </a:p>
          <a:p>
            <a:endParaRPr lang="pt-BR" dirty="0"/>
          </a:p>
        </p:txBody>
      </p:sp>
      <p:sp>
        <p:nvSpPr>
          <p:cNvPr id="7" name="CaixaDeTexto 6"/>
          <p:cNvSpPr txBox="1"/>
          <p:nvPr/>
        </p:nvSpPr>
        <p:spPr>
          <a:xfrm>
            <a:off x="0" y="33475"/>
            <a:ext cx="11578440"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a:latin typeface="Verdana" pitchFamily="34" charset="0"/>
                <a:ea typeface="Verdana" pitchFamily="34" charset="0"/>
                <a:cs typeface="Verdana" pitchFamily="34" charset="0"/>
              </a:rPr>
              <a:t>Responsabilidade do Estado por omissão ou demora no dever de decidir</a:t>
            </a:r>
          </a:p>
        </p:txBody>
      </p:sp>
      <p:sp>
        <p:nvSpPr>
          <p:cNvPr id="8" name="CaixaDeTexto 7"/>
          <p:cNvSpPr txBox="1"/>
          <p:nvPr/>
        </p:nvSpPr>
        <p:spPr>
          <a:xfrm>
            <a:off x="0" y="1293774"/>
            <a:ext cx="12078586" cy="41549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pt-BR" sz="2100" b="1" i="1" u="sng" dirty="0">
                <a:latin typeface="Verdana" pitchFamily="34" charset="0"/>
                <a:ea typeface="Verdana" pitchFamily="34" charset="0"/>
                <a:cs typeface="Verdana" pitchFamily="34" charset="0"/>
              </a:rPr>
              <a:t>Caso de impetração de mandado de segurança por ofensa ao dever de decidir</a:t>
            </a:r>
          </a:p>
        </p:txBody>
      </p:sp>
    </p:spTree>
    <p:extLst>
      <p:ext uri="{BB962C8B-B14F-4D97-AF65-F5344CB8AC3E}">
        <p14:creationId xmlns:p14="http://schemas.microsoft.com/office/powerpoint/2010/main" val="368422131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6999" y="0"/>
            <a:ext cx="482931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1.2. Do prazo para decidir</a:t>
            </a:r>
          </a:p>
        </p:txBody>
      </p:sp>
      <p:sp>
        <p:nvSpPr>
          <p:cNvPr id="9" name="CaixaDeTexto 8"/>
          <p:cNvSpPr txBox="1"/>
          <p:nvPr/>
        </p:nvSpPr>
        <p:spPr>
          <a:xfrm>
            <a:off x="126999" y="750804"/>
            <a:ext cx="11739994" cy="4478149"/>
          </a:xfrm>
          <a:prstGeom prst="rect">
            <a:avLst/>
          </a:prstGeom>
          <a:noFill/>
        </p:spPr>
        <p:txBody>
          <a:bodyPr wrap="square" rtlCol="0">
            <a:spAutoFit/>
          </a:bodyPr>
          <a:lstStyle/>
          <a:p>
            <a:pPr marL="457200" indent="-457200" algn="just">
              <a:spcBef>
                <a:spcPts val="600"/>
              </a:spcBef>
              <a:spcAft>
                <a:spcPts val="600"/>
              </a:spcAft>
              <a:buFont typeface="Arial" panose="020B0604020202020204" pitchFamily="34" charset="0"/>
              <a:buChar char="•"/>
            </a:pPr>
            <a:r>
              <a:rPr lang="pt-BR" sz="2400" b="1" dirty="0">
                <a:solidFill>
                  <a:schemeClr val="accent1">
                    <a:lumMod val="50000"/>
                  </a:schemeClr>
                </a:solidFill>
                <a:latin typeface="Verdana" pitchFamily="34" charset="0"/>
                <a:ea typeface="Verdana" pitchFamily="34" charset="0"/>
                <a:cs typeface="Verdana" pitchFamily="34" charset="0"/>
              </a:rPr>
              <a:t>O que ocorre em caso de omissão do dever de decidir? </a:t>
            </a:r>
          </a:p>
          <a:p>
            <a:pPr marL="914400" lvl="1" indent="-457200" algn="just">
              <a:spcBef>
                <a:spcPts val="600"/>
              </a:spcBef>
              <a:spcAft>
                <a:spcPts val="600"/>
              </a:spcAft>
              <a:buFont typeface="Arial" panose="020B0604020202020204" pitchFamily="34" charset="0"/>
              <a:buChar char="•"/>
            </a:pPr>
            <a:r>
              <a:rPr lang="pt-BR" sz="2400" b="1" dirty="0">
                <a:solidFill>
                  <a:schemeClr val="accent1">
                    <a:lumMod val="50000"/>
                  </a:schemeClr>
                </a:solidFill>
                <a:latin typeface="Verdana" pitchFamily="34" charset="0"/>
                <a:ea typeface="Verdana" pitchFamily="34" charset="0"/>
                <a:cs typeface="Verdana" pitchFamily="34" charset="0"/>
              </a:rPr>
              <a:t>Silêncio administrativo = omissão em decidir + atribuição de efeitos legais</a:t>
            </a:r>
          </a:p>
          <a:p>
            <a:pPr marL="1371600" lvl="2" indent="-457200" algn="just">
              <a:spcBef>
                <a:spcPts val="600"/>
              </a:spcBef>
              <a:spcAft>
                <a:spcPts val="600"/>
              </a:spcAft>
              <a:buFont typeface="Arial" panose="020B0604020202020204" pitchFamily="34" charset="0"/>
              <a:buChar char="•"/>
            </a:pPr>
            <a:r>
              <a:rPr lang="pt-BR" sz="2400" b="1" dirty="0">
                <a:solidFill>
                  <a:schemeClr val="accent1">
                    <a:lumMod val="50000"/>
                  </a:schemeClr>
                </a:solidFill>
                <a:latin typeface="Verdana" pitchFamily="34" charset="0"/>
                <a:ea typeface="Verdana" pitchFamily="34" charset="0"/>
                <a:cs typeface="Verdana" pitchFamily="34" charset="0"/>
              </a:rPr>
              <a:t>Silêncio negativo</a:t>
            </a:r>
          </a:p>
          <a:p>
            <a:pPr marL="1371600" lvl="2" indent="-457200" algn="just">
              <a:spcBef>
                <a:spcPts val="600"/>
              </a:spcBef>
              <a:spcAft>
                <a:spcPts val="600"/>
              </a:spcAft>
              <a:buFont typeface="Arial" panose="020B0604020202020204" pitchFamily="34" charset="0"/>
              <a:buChar char="•"/>
            </a:pPr>
            <a:r>
              <a:rPr lang="pt-BR" sz="2400" b="1" dirty="0">
                <a:solidFill>
                  <a:schemeClr val="accent1">
                    <a:lumMod val="50000"/>
                  </a:schemeClr>
                </a:solidFill>
                <a:latin typeface="Verdana" pitchFamily="34" charset="0"/>
                <a:ea typeface="Verdana" pitchFamily="34" charset="0"/>
                <a:cs typeface="Verdana" pitchFamily="34" charset="0"/>
              </a:rPr>
              <a:t>Silêncio positivo</a:t>
            </a:r>
          </a:p>
          <a:p>
            <a:pPr marL="1371600" lvl="2" indent="-457200" algn="just">
              <a:spcBef>
                <a:spcPts val="600"/>
              </a:spcBef>
              <a:spcAft>
                <a:spcPts val="600"/>
              </a:spcAft>
              <a:buFont typeface="Arial" panose="020B0604020202020204" pitchFamily="34" charset="0"/>
              <a:buChar char="•"/>
            </a:pPr>
            <a:r>
              <a:rPr lang="pt-BR" sz="2400" b="1" dirty="0">
                <a:solidFill>
                  <a:schemeClr val="accent1">
                    <a:lumMod val="50000"/>
                  </a:schemeClr>
                </a:solidFill>
                <a:latin typeface="Verdana" pitchFamily="34" charset="0"/>
                <a:ea typeface="Verdana" pitchFamily="34" charset="0"/>
                <a:cs typeface="Verdana" pitchFamily="34" charset="0"/>
              </a:rPr>
              <a:t>Silêncio translativo</a:t>
            </a:r>
          </a:p>
          <a:p>
            <a:pPr marL="1371600" lvl="2" indent="-457200" algn="just">
              <a:spcBef>
                <a:spcPts val="600"/>
              </a:spcBef>
              <a:spcAft>
                <a:spcPts val="600"/>
              </a:spcAft>
              <a:buFont typeface="Arial" panose="020B0604020202020204" pitchFamily="34" charset="0"/>
              <a:buChar char="•"/>
            </a:pPr>
            <a:r>
              <a:rPr lang="pt-BR" sz="2400" b="1" dirty="0">
                <a:solidFill>
                  <a:schemeClr val="accent1">
                    <a:lumMod val="50000"/>
                  </a:schemeClr>
                </a:solidFill>
                <a:latin typeface="Verdana" pitchFamily="34" charset="0"/>
                <a:ea typeface="Verdana" pitchFamily="34" charset="0"/>
                <a:cs typeface="Verdana" pitchFamily="34" charset="0"/>
              </a:rPr>
              <a:t>Silêncio ablativo</a:t>
            </a:r>
          </a:p>
          <a:p>
            <a:pPr lvl="1" algn="just">
              <a:spcBef>
                <a:spcPts val="600"/>
              </a:spcBef>
              <a:spcAft>
                <a:spcPts val="600"/>
              </a:spcAft>
            </a:pPr>
            <a:endParaRPr lang="pt-BR" sz="2400" b="1" dirty="0">
              <a:solidFill>
                <a:schemeClr val="accent1">
                  <a:lumMod val="50000"/>
                </a:schemeClr>
              </a:solidFill>
              <a:latin typeface="Verdana" pitchFamily="34" charset="0"/>
              <a:ea typeface="Verdana" pitchFamily="34" charset="0"/>
              <a:cs typeface="Verdana" pitchFamily="34" charset="0"/>
            </a:endParaRPr>
          </a:p>
          <a:p>
            <a:pPr algn="just"/>
            <a:endParaRPr lang="pt-B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0518635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383014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1.1. Do dever decidir</a:t>
            </a:r>
          </a:p>
        </p:txBody>
      </p:sp>
      <p:sp>
        <p:nvSpPr>
          <p:cNvPr id="3" name="CaixaDeTexto 2"/>
          <p:cNvSpPr txBox="1"/>
          <p:nvPr/>
        </p:nvSpPr>
        <p:spPr>
          <a:xfrm>
            <a:off x="127000" y="612844"/>
            <a:ext cx="11983484" cy="5632311"/>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Silêncio positivo</a:t>
            </a:r>
          </a:p>
          <a:p>
            <a:pPr algn="just"/>
            <a:r>
              <a:rPr lang="pt-BR" sz="2400" b="1" dirty="0">
                <a:latin typeface="Verdana" pitchFamily="34" charset="0"/>
                <a:ea typeface="Verdana" pitchFamily="34" charset="0"/>
                <a:cs typeface="Verdana" pitchFamily="34" charset="0"/>
              </a:rPr>
              <a:t>Art. 3º, IX da Lei Federal nº 13.874/19 (“Lei da Liberdade Econômica”)</a:t>
            </a:r>
          </a:p>
          <a:p>
            <a:pPr algn="just"/>
            <a:endParaRPr lang="pt-BR" sz="2400" dirty="0">
              <a:latin typeface="Verdana" pitchFamily="34" charset="0"/>
              <a:ea typeface="Verdana" pitchFamily="34" charset="0"/>
              <a:cs typeface="Verdana" pitchFamily="34" charset="0"/>
            </a:endParaRPr>
          </a:p>
          <a:p>
            <a:pPr algn="just"/>
            <a:r>
              <a:rPr lang="pt-BR" sz="2400" dirty="0">
                <a:latin typeface="Verdana" pitchFamily="34" charset="0"/>
                <a:ea typeface="Verdana" pitchFamily="34" charset="0"/>
                <a:cs typeface="Verdana" pitchFamily="34" charset="0"/>
              </a:rPr>
              <a:t>Art. 3º  São direitos de toda pessoa, natural ou jurídica, essenciais para o desenvolvimento e o crescimento econômicos do País, observado o disposto no parágrafo único do art. 170 da Constituição Federal:</a:t>
            </a:r>
          </a:p>
          <a:p>
            <a:pPr algn="just"/>
            <a:r>
              <a:rPr lang="pt-BR" sz="2400" dirty="0">
                <a:latin typeface="Verdana" pitchFamily="34" charset="0"/>
                <a:ea typeface="Verdana" pitchFamily="34" charset="0"/>
                <a:cs typeface="Verdana" pitchFamily="34" charset="0"/>
              </a:rPr>
              <a:t>[...]</a:t>
            </a:r>
          </a:p>
          <a:p>
            <a:pPr algn="just"/>
            <a:r>
              <a:rPr lang="pt-BR" sz="2400" dirty="0">
                <a:latin typeface="Verdana" pitchFamily="34" charset="0"/>
                <a:ea typeface="Verdana" pitchFamily="34" charset="0"/>
                <a:cs typeface="Verdana" pitchFamily="34" charset="0"/>
              </a:rPr>
              <a:t>IX - ter a garantia de que, nas solicitações de atos públicos de liberação da atividade econômica que se sujeitam ao disposto nesta Lei, apresentados todos os elementos necessários à instrução do processo, o particular será cientificado expressa e imediatamente do prazo máximo estipulado para a análise de seu pedido e de que, transcorrido o prazo fixado, o silêncio da autoridade competente importará aprovação tácita para todos os efeitos, ressalvadas as hipóteses expressamente vedadas em lei;    </a:t>
            </a:r>
          </a:p>
        </p:txBody>
      </p:sp>
      <p:sp>
        <p:nvSpPr>
          <p:cNvPr id="9" name="CaixaDeTexto 8"/>
          <p:cNvSpPr txBox="1"/>
          <p:nvPr/>
        </p:nvSpPr>
        <p:spPr>
          <a:xfrm>
            <a:off x="370490" y="2804891"/>
            <a:ext cx="11739994" cy="969496"/>
          </a:xfrm>
          <a:prstGeom prst="rect">
            <a:avLst/>
          </a:prstGeom>
          <a:noFill/>
        </p:spPr>
        <p:txBody>
          <a:bodyPr wrap="square" rtlCol="0">
            <a:spAutoFit/>
          </a:bodyPr>
          <a:lstStyle/>
          <a:p>
            <a:pPr lvl="1" algn="just">
              <a:spcBef>
                <a:spcPts val="600"/>
              </a:spcBef>
              <a:spcAft>
                <a:spcPts val="600"/>
              </a:spcAft>
            </a:pPr>
            <a:endParaRPr lang="pt-BR" sz="2400" b="1" dirty="0">
              <a:solidFill>
                <a:schemeClr val="accent1">
                  <a:lumMod val="50000"/>
                </a:schemeClr>
              </a:solidFill>
              <a:latin typeface="Verdana" pitchFamily="34" charset="0"/>
              <a:ea typeface="Verdana" pitchFamily="34" charset="0"/>
              <a:cs typeface="Verdana" pitchFamily="34" charset="0"/>
            </a:endParaRPr>
          </a:p>
          <a:p>
            <a:pPr algn="just"/>
            <a:endParaRPr lang="pt-B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5111082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7000" y="0"/>
            <a:ext cx="383014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1.1. Do dever decidir</a:t>
            </a:r>
          </a:p>
        </p:txBody>
      </p:sp>
      <p:sp>
        <p:nvSpPr>
          <p:cNvPr id="3" name="CaixaDeTexto 2"/>
          <p:cNvSpPr txBox="1"/>
          <p:nvPr/>
        </p:nvSpPr>
        <p:spPr>
          <a:xfrm>
            <a:off x="127000" y="612844"/>
            <a:ext cx="11983484" cy="4708981"/>
          </a:xfrm>
          <a:prstGeom prst="rect">
            <a:avLst/>
          </a:prstGeom>
          <a:noFill/>
        </p:spPr>
        <p:txBody>
          <a:bodyPr wrap="square" rtlCol="0">
            <a:spAutoFit/>
          </a:bodyPr>
          <a:lstStyle/>
          <a:p>
            <a:pPr algn="just"/>
            <a:r>
              <a:rPr lang="pt-BR" sz="2400" b="1" dirty="0">
                <a:latin typeface="Verdana" pitchFamily="34" charset="0"/>
                <a:ea typeface="Verdana" pitchFamily="34" charset="0"/>
                <a:cs typeface="Verdana" pitchFamily="34" charset="0"/>
              </a:rPr>
              <a:t>Silêncio positivo</a:t>
            </a:r>
            <a:endParaRPr lang="pt-BR" sz="2400" dirty="0">
              <a:latin typeface="Verdana" pitchFamily="34" charset="0"/>
              <a:ea typeface="Verdana" pitchFamily="34" charset="0"/>
              <a:cs typeface="Verdana" pitchFamily="34" charset="0"/>
            </a:endParaRPr>
          </a:p>
          <a:p>
            <a:pPr marL="342900" indent="-342900" algn="just">
              <a:buFont typeface="Arial" panose="020B0604020202020204" pitchFamily="34" charset="0"/>
              <a:buChar char="•"/>
            </a:pPr>
            <a:endParaRPr lang="pt-BR" sz="2400" dirty="0">
              <a:latin typeface="Verdana" pitchFamily="34" charset="0"/>
              <a:ea typeface="Verdana" pitchFamily="34" charset="0"/>
              <a:cs typeface="Verdana" pitchFamily="34" charset="0"/>
            </a:endParaRPr>
          </a:p>
          <a:p>
            <a:pPr marL="342900" indent="-342900" algn="just">
              <a:spcBef>
                <a:spcPts val="600"/>
              </a:spcBef>
              <a:spcAft>
                <a:spcPts val="600"/>
              </a:spcAft>
              <a:buFont typeface="Arial" panose="020B0604020202020204" pitchFamily="34" charset="0"/>
              <a:buChar char="•"/>
            </a:pPr>
            <a:r>
              <a:rPr lang="pt-BR" sz="2400" dirty="0">
                <a:latin typeface="Verdana" pitchFamily="34" charset="0"/>
                <a:ea typeface="Verdana" pitchFamily="34" charset="0"/>
                <a:cs typeface="Verdana" pitchFamily="34" charset="0"/>
              </a:rPr>
              <a:t>Regulamentação geral do art. 3º, IX da Lei Federal nº 13.874/19</a:t>
            </a:r>
          </a:p>
          <a:p>
            <a:pPr marL="800100" lvl="1" indent="-342900" algn="just">
              <a:spcBef>
                <a:spcPts val="600"/>
              </a:spcBef>
              <a:spcAft>
                <a:spcPts val="600"/>
              </a:spcAft>
              <a:buFont typeface="Arial" panose="020B0604020202020204" pitchFamily="34" charset="0"/>
              <a:buChar char="•"/>
            </a:pPr>
            <a:r>
              <a:rPr lang="pt-BR" sz="2400" dirty="0">
                <a:latin typeface="Verdana" pitchFamily="34" charset="0"/>
                <a:ea typeface="Verdana" pitchFamily="34" charset="0"/>
                <a:cs typeface="Verdana" pitchFamily="34" charset="0"/>
              </a:rPr>
              <a:t>Decreto Federal nº 10.178/19</a:t>
            </a:r>
          </a:p>
          <a:p>
            <a:pPr marL="800100" lvl="1" indent="-342900" algn="just">
              <a:spcBef>
                <a:spcPts val="600"/>
              </a:spcBef>
              <a:spcAft>
                <a:spcPts val="600"/>
              </a:spcAft>
              <a:buFont typeface="Arial" panose="020B0604020202020204" pitchFamily="34" charset="0"/>
              <a:buChar char="•"/>
            </a:pPr>
            <a:endParaRPr lang="pt-BR" sz="2400" dirty="0">
              <a:latin typeface="Verdana" pitchFamily="34" charset="0"/>
              <a:ea typeface="Verdana" pitchFamily="34" charset="0"/>
              <a:cs typeface="Verdana" pitchFamily="34" charset="0"/>
            </a:endParaRPr>
          </a:p>
          <a:p>
            <a:pPr marL="342900" indent="-342900" algn="just">
              <a:spcBef>
                <a:spcPts val="600"/>
              </a:spcBef>
              <a:spcAft>
                <a:spcPts val="600"/>
              </a:spcAft>
              <a:buFont typeface="Arial" panose="020B0604020202020204" pitchFamily="34" charset="0"/>
              <a:buChar char="•"/>
            </a:pPr>
            <a:r>
              <a:rPr lang="pt-BR" sz="2400" dirty="0">
                <a:latin typeface="Verdana" pitchFamily="34" charset="0"/>
                <a:ea typeface="Verdana" pitchFamily="34" charset="0"/>
                <a:cs typeface="Verdana" pitchFamily="34" charset="0"/>
              </a:rPr>
              <a:t>Exemplos de regulamentações específicas do art. 3º, IX da Lei Federal nº 13.874/19</a:t>
            </a:r>
          </a:p>
          <a:p>
            <a:pPr marL="800100" lvl="1" indent="-342900" algn="just">
              <a:spcBef>
                <a:spcPts val="600"/>
              </a:spcBef>
              <a:spcAft>
                <a:spcPts val="600"/>
              </a:spcAft>
              <a:buFont typeface="Arial" panose="020B0604020202020204" pitchFamily="34" charset="0"/>
              <a:buChar char="•"/>
            </a:pPr>
            <a:r>
              <a:rPr lang="pt-BR" sz="2400" dirty="0">
                <a:latin typeface="Verdana" pitchFamily="34" charset="0"/>
                <a:ea typeface="Verdana" pitchFamily="34" charset="0"/>
                <a:cs typeface="Verdana" pitchFamily="34" charset="0"/>
              </a:rPr>
              <a:t>Resoluções ANP nº 808/2020 e nº 839/2021</a:t>
            </a:r>
          </a:p>
          <a:p>
            <a:pPr marL="800100" lvl="1" indent="-342900" algn="just">
              <a:spcBef>
                <a:spcPts val="600"/>
              </a:spcBef>
              <a:spcAft>
                <a:spcPts val="600"/>
              </a:spcAft>
              <a:buFont typeface="Arial" panose="020B0604020202020204" pitchFamily="34" charset="0"/>
              <a:buChar char="•"/>
            </a:pPr>
            <a:r>
              <a:rPr lang="pt-BR" sz="2400" dirty="0">
                <a:latin typeface="Verdana" pitchFamily="34" charset="0"/>
                <a:ea typeface="Verdana" pitchFamily="34" charset="0"/>
                <a:cs typeface="Verdana" pitchFamily="34" charset="0"/>
              </a:rPr>
              <a:t>Portaria ANEEL nº 6.242/2020</a:t>
            </a:r>
          </a:p>
          <a:p>
            <a:pPr marL="800100" lvl="1" indent="-342900" algn="just">
              <a:buFont typeface="Arial" panose="020B0604020202020204" pitchFamily="34" charset="0"/>
              <a:buChar char="•"/>
            </a:pPr>
            <a:endParaRPr lang="pt-BR" sz="2400" dirty="0">
              <a:latin typeface="Verdana" pitchFamily="34" charset="0"/>
              <a:ea typeface="Verdana" pitchFamily="34" charset="0"/>
              <a:cs typeface="Verdana" pitchFamily="34" charset="0"/>
            </a:endParaRPr>
          </a:p>
        </p:txBody>
      </p:sp>
      <p:sp>
        <p:nvSpPr>
          <p:cNvPr id="9" name="CaixaDeTexto 8"/>
          <p:cNvSpPr txBox="1"/>
          <p:nvPr/>
        </p:nvSpPr>
        <p:spPr>
          <a:xfrm>
            <a:off x="370490" y="2804891"/>
            <a:ext cx="11739994" cy="969496"/>
          </a:xfrm>
          <a:prstGeom prst="rect">
            <a:avLst/>
          </a:prstGeom>
          <a:noFill/>
        </p:spPr>
        <p:txBody>
          <a:bodyPr wrap="square" rtlCol="0">
            <a:spAutoFit/>
          </a:bodyPr>
          <a:lstStyle/>
          <a:p>
            <a:pPr lvl="1" algn="just">
              <a:spcBef>
                <a:spcPts val="600"/>
              </a:spcBef>
              <a:spcAft>
                <a:spcPts val="600"/>
              </a:spcAft>
            </a:pPr>
            <a:endParaRPr lang="pt-BR" sz="2400" b="1" dirty="0">
              <a:solidFill>
                <a:schemeClr val="accent1">
                  <a:lumMod val="50000"/>
                </a:schemeClr>
              </a:solidFill>
              <a:latin typeface="Verdana" pitchFamily="34" charset="0"/>
              <a:ea typeface="Verdana" pitchFamily="34" charset="0"/>
              <a:cs typeface="Verdana" pitchFamily="34" charset="0"/>
            </a:endParaRPr>
          </a:p>
          <a:p>
            <a:pPr algn="just"/>
            <a:endParaRPr lang="pt-BR"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40727942"/>
      </p:ext>
    </p:extLst>
  </p:cSld>
  <p:clrMapOvr>
    <a:masterClrMapping/>
  </p:clrMapOvr>
  <p:transition spd="med">
    <p:fade/>
  </p:transition>
</p:sld>
</file>

<file path=ppt/theme/theme1.xml><?xml version="1.0" encoding="utf-8"?>
<a:theme xmlns:a="http://schemas.openxmlformats.org/drawingml/2006/main" name="DiamondGrid_16x9_TP103031012">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docProps/app.xml><?xml version="1.0" encoding="utf-8"?>
<Properties xmlns="http://schemas.openxmlformats.org/officeDocument/2006/extended-properties" xmlns:vt="http://schemas.openxmlformats.org/officeDocument/2006/docPropsVTypes">
  <Template/>
  <TotalTime>0</TotalTime>
  <Words>5446</Words>
  <Application>Microsoft Office PowerPoint</Application>
  <PresentationFormat>Widescreen</PresentationFormat>
  <Paragraphs>292</Paragraphs>
  <Slides>38</Slides>
  <Notes>2</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38</vt:i4>
      </vt:variant>
    </vt:vector>
  </HeadingPairs>
  <TitlesOfParts>
    <vt:vector size="41" baseType="lpstr">
      <vt:lpstr>Arial</vt:lpstr>
      <vt:lpstr>Verdana</vt:lpstr>
      <vt:lpstr>DiamondGrid_16x9_TP103031012</vt:lpstr>
      <vt:lpstr>Processo Administrativo:    Aula 6: Codificação e fases do processo administrativo II</vt:lpstr>
      <vt:lpstr>Sumário de aula</vt:lpstr>
      <vt:lpstr>1. A fase decisória do processo administrativo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2. A fase recursal do processo administrativo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2014-04-17T20:26:16Z</dcterms:created>
  <dcterms:modified xsi:type="dcterms:W3CDTF">2022-03-06T18:56:08Z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