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3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61" r:id="rId2"/>
    <p:sldId id="524" r:id="rId3"/>
    <p:sldId id="316" r:id="rId4"/>
    <p:sldId id="545" r:id="rId5"/>
    <p:sldId id="460" r:id="rId6"/>
    <p:sldId id="546" r:id="rId7"/>
    <p:sldId id="547" r:id="rId8"/>
    <p:sldId id="548" r:id="rId9"/>
    <p:sldId id="549" r:id="rId10"/>
    <p:sldId id="550" r:id="rId11"/>
    <p:sldId id="554" r:id="rId12"/>
    <p:sldId id="553" r:id="rId13"/>
    <p:sldId id="551" r:id="rId14"/>
    <p:sldId id="552" r:id="rId15"/>
    <p:sldId id="555" r:id="rId16"/>
    <p:sldId id="557" r:id="rId17"/>
    <p:sldId id="556" r:id="rId18"/>
    <p:sldId id="572" r:id="rId19"/>
    <p:sldId id="558" r:id="rId20"/>
    <p:sldId id="559" r:id="rId21"/>
    <p:sldId id="560" r:id="rId22"/>
    <p:sldId id="566" r:id="rId23"/>
    <p:sldId id="571" r:id="rId24"/>
    <p:sldId id="573" r:id="rId25"/>
    <p:sldId id="574" r:id="rId26"/>
    <p:sldId id="561" r:id="rId27"/>
    <p:sldId id="562" r:id="rId28"/>
    <p:sldId id="563" r:id="rId29"/>
    <p:sldId id="564" r:id="rId30"/>
    <p:sldId id="565" r:id="rId31"/>
    <p:sldId id="567" r:id="rId32"/>
    <p:sldId id="568" r:id="rId33"/>
    <p:sldId id="569" r:id="rId34"/>
    <p:sldId id="570" r:id="rId35"/>
    <p:sldId id="544" r:id="rId36"/>
  </p:sldIdLst>
  <p:sldSz cx="12192000" cy="6858000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D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573" autoAdjust="0"/>
    <p:restoredTop sz="99172" autoAdjust="0"/>
  </p:normalViewPr>
  <p:slideViewPr>
    <p:cSldViewPr snapToGrid="0">
      <p:cViewPr>
        <p:scale>
          <a:sx n="50" d="100"/>
          <a:sy n="50" d="100"/>
        </p:scale>
        <p:origin x="-1340" y="-3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-3834" y="162"/>
      </p:cViewPr>
      <p:guideLst>
        <p:guide orient="horz" pos="3223"/>
        <p:guide pos="223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F0AEC0A1-4FE5-644F-B1B9-37386AB5928C}" type="datetimeFigureOut">
              <a:rPr lang="pt-BR"/>
              <a:pPr/>
              <a:t>07/03/2022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5731DB7-3FCA-664A-BB8D-C8EECDE5DF60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36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76363" cy="513508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1"/>
            <a:ext cx="3076363" cy="513508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460CEFF1-3569-FE43-B5B3-47BFCE3DD254}" type="datetimeFigureOut">
              <a:rPr lang="pt-BR"/>
              <a:pPr/>
              <a:t>07/03/2022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925409"/>
            <a:ext cx="5679440" cy="3454182"/>
          </a:xfrm>
          <a:prstGeom prst="rect">
            <a:avLst/>
          </a:prstGeom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fld id="{3173246C-C031-6449-A4A5-15A4290DE3A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0872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latin typeface="Arial" charset="0"/>
            </a:endParaRPr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1AE032-3B02-AB4B-8F4B-FA3FAB2EF341}" type="slidenum">
              <a:rPr lang="pt-BR"/>
              <a:pPr/>
              <a:t>1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247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53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pt-BR" dirty="0">
              <a:latin typeface="Arial" charset="0"/>
            </a:endParaRPr>
          </a:p>
        </p:txBody>
      </p:sp>
      <p:sp>
        <p:nvSpPr>
          <p:cNvPr id="2253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83ABB00-96FC-EA44-A15B-9CF5220CCF2E}" type="slidenum">
              <a:rPr lang="pt-BR"/>
              <a:pPr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04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638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pt-BR" dirty="0">
              <a:latin typeface="Arial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75937" indent="-298437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93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712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48749" indent="-238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26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1037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81248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58747" indent="-238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248B690-BB96-5442-9129-5143B05A09FA}" type="slidenum">
              <a:rPr lang="pt-BR"/>
              <a:pPr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171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5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6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4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8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3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0" y="5294313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90153332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3821A2-79C5-244C-A2C3-97B8502E28F7}" type="datetime1">
              <a:rPr lang="pt-BR"/>
              <a:pPr/>
              <a:t>07/03/2022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FC6F7-D61B-4D4C-B54F-996EDA558F4E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1486385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096F8-D5C9-0F4D-9487-2F7EA363ECCD}" type="datetime1">
              <a:rPr lang="pt-BR"/>
              <a:pPr/>
              <a:t>07/03/2022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01A98-D372-4447-A708-657FD191F43A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147764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6B7CF9-C565-D94A-8D20-CF9E2CF0E09F}" type="datetime1">
              <a:rPr lang="pt-BR"/>
              <a:pPr/>
              <a:t>07/03/2022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52B7-0248-D34C-97BE-DF945CB60DA1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45244588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gradFill flip="none" rotWithShape="1">
          <a:gsLst>
            <a:gs pos="0">
              <a:schemeClr val="accent1"/>
            </a:gs>
            <a:gs pos="97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5" name="Conector Reto 7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8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9" name="Conector Reto 41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42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4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0" name="Conector Reto 52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5" name="Conector Reto 47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2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3" name="Conector Reto 2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26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8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4" name="Conector Reto 3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9" name="Conector Reto 3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5" name="Conector Reto 57"/>
          <p:cNvCxnSpPr/>
          <p:nvPr userDrawn="1"/>
        </p:nvCxnSpPr>
        <p:spPr>
          <a:xfrm>
            <a:off x="1295400" y="5294313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40467388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098BB25-BCDC-E24E-AB60-DE2D3C75DF0C}" type="datetime1">
              <a:rPr lang="pt-BR"/>
              <a:pPr/>
              <a:t>07/03/2022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62D4DE-94B5-A840-8A75-1D29A7B1596B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8555804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CC32C-467A-9C46-AE04-8BA09DFFFC2B}" type="datetime1">
              <a:rPr lang="pt-BR"/>
              <a:pPr/>
              <a:t>07/03/2022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9ADE8-8A9A-7644-858E-AF0E1C7AC1E8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79110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ADFAD9-0F84-F547-B8BB-C2E443CAEB92}" type="datetime1">
              <a:rPr lang="pt-BR"/>
              <a:pPr/>
              <a:t>07/03/2022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635A8-752B-BC40-B0EA-6BA51E332F1C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5657644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3" name="Conector Reto 161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Conector Reto 162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to 163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to 164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65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66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67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68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69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70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71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2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3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74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75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176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9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37" name="Conector Reto 195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196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197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Conector Reto 198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199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48" name="Conector Reto 206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Conector Reto 207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Conector Reto 208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Conector Reto 209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210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3" name="Conector Reto 201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202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203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Conector Reto 204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205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1" name="Conector Reto 179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ector Reto 180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Conector Reto 181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Conector Reto 182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183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2" name="Conector Reto 190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Conector Reto 191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Conector Reto 192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Conector Reto 193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194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7" name="Conector Reto 185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186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Conector Reto 187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188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189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3" name="Espaço Reservado para Data 2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F1565-FB34-B64C-AFF3-1B490DEBB613}" type="datetime1">
              <a:rPr lang="pt-BR"/>
              <a:pPr/>
              <a:t>07/03/2022</a:t>
            </a:fld>
            <a:endParaRPr lang="pt-BR"/>
          </a:p>
        </p:txBody>
      </p:sp>
      <p:sp>
        <p:nvSpPr>
          <p:cNvPr id="54" name="Espaço Reservado para Rodapé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" name="Espaço Reservado para Número de Slide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9DDC3B-FFB5-3741-BFEE-7E76DBC62494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75800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 userDrawn="1"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9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10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1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2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3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4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5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6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7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8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9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20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1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2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3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4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3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4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5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6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7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4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5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6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7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8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9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50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1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2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3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7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8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9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30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1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8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9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40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1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2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3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4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5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6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7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9"/>
          <p:cNvCxnSpPr/>
          <p:nvPr userDrawn="1"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08AB582-343C-6D48-9F15-1354290C067D}" type="datetime1">
              <a:rPr lang="pt-BR"/>
              <a:pPr/>
              <a:t>07/03/2022</a:t>
            </a:fld>
            <a:endParaRPr lang="pt-BR"/>
          </a:p>
        </p:txBody>
      </p:sp>
      <p:sp>
        <p:nvSpPr>
          <p:cNvPr id="5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" name="Espaço Reservado para Número de Slid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246C7F-FFCD-5B4F-95E2-9E0F35FF933F}" type="slidenum">
              <a:rPr lang="pt-BR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867185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Pr>
        <a:gradFill flip="none" rotWithShape="1">
          <a:gsLst>
            <a:gs pos="0">
              <a:schemeClr val="accent1"/>
            </a:gs>
            <a:gs pos="100000">
              <a:schemeClr val="accent1">
                <a:lumMod val="8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o 58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6" name="Conector Reto 8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to 9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to 10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to 11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to 12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to 13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to 14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ector Reto 15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6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ector Reto 17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ector Reto 18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ector Reto 19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ector Reto 20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ector Reto 21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ector Reto 22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ector Reto 23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upo 75"/>
            <p:cNvGrpSpPr>
              <a:grpSpLocks/>
            </p:cNvGrpSpPr>
            <p:nvPr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0" name="Conector Reto 42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Conector Reto 43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Conector Reto 44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Conector Reto 45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Conector Reto 46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5" name="Grupo 150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1" name="Conector Reto 53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Conector Reto 54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Conector Reto 55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Conector Reto 56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Conector Reto 57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6" name="Conector Reto 48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9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Conector Reto 50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Conector Reto 51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52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3" name="Grupo 76"/>
            <p:cNvGrpSpPr>
              <a:grpSpLocks/>
            </p:cNvGrpSpPr>
            <p:nvPr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4" name="Conector Reto 26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Conector Reto 27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Conector Reto 28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Conector Reto 29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Conector Reto 30"/>
              <p:cNvCxnSpPr/>
              <p:nvPr/>
            </p:nvCxnSpPr>
            <p:spPr bwMode="hidden">
              <a:xfrm>
                <a:off x="5151437" y="0"/>
                <a:ext cx="6815139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9" name="Grupo 82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5" name="Conector Reto 37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Conector Reto 38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Conector Reto 39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Conector Reto 40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Conector Reto 41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0" name="Conector Reto 32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Conector Reto 33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Conector Reto 34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Conector Reto 35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Conector Reto 36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56" name="Retângulo 156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/>
          </a:p>
        </p:txBody>
      </p:sp>
      <p:cxnSp>
        <p:nvCxnSpPr>
          <p:cNvPr id="57" name="Conector Reto 58"/>
          <p:cNvCxnSpPr/>
          <p:nvPr/>
        </p:nvCxnSpPr>
        <p:spPr>
          <a:xfrm>
            <a:off x="7923213" y="2895600"/>
            <a:ext cx="3659187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 rtlCol="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  <a:endParaRPr lang="pt-BR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144219469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upo 95"/>
          <p:cNvGrpSpPr>
            <a:grpSpLocks/>
          </p:cNvGrpSpPr>
          <p:nvPr/>
        </p:nvGrpSpPr>
        <p:grpSpPr bwMode="auto">
          <a:xfrm>
            <a:off x="0" y="0"/>
            <a:ext cx="12192000" cy="6858000"/>
            <a:chOff x="-1" y="0"/>
            <a:chExt cx="12192002" cy="6858000"/>
          </a:xfrm>
        </p:grpSpPr>
        <p:cxnSp>
          <p:nvCxnSpPr>
            <p:cNvPr id="97" name="Conector Reto 96"/>
            <p:cNvCxnSpPr/>
            <p:nvPr/>
          </p:nvCxnSpPr>
          <p:spPr bwMode="hidden">
            <a:xfrm>
              <a:off x="6095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Conector Reto 97"/>
            <p:cNvCxnSpPr/>
            <p:nvPr/>
          </p:nvCxnSpPr>
          <p:spPr bwMode="hidden">
            <a:xfrm>
              <a:off x="18287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Conector Reto 98"/>
            <p:cNvCxnSpPr/>
            <p:nvPr/>
          </p:nvCxnSpPr>
          <p:spPr bwMode="hidden">
            <a:xfrm>
              <a:off x="3047999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Conector Reto 99"/>
            <p:cNvCxnSpPr/>
            <p:nvPr/>
          </p:nvCxnSpPr>
          <p:spPr bwMode="hidden">
            <a:xfrm>
              <a:off x="42672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Conector Reto 100"/>
            <p:cNvCxnSpPr/>
            <p:nvPr/>
          </p:nvCxnSpPr>
          <p:spPr bwMode="hidden">
            <a:xfrm>
              <a:off x="54864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Conector Reto 101"/>
            <p:cNvCxnSpPr/>
            <p:nvPr/>
          </p:nvCxnSpPr>
          <p:spPr bwMode="hidden">
            <a:xfrm>
              <a:off x="67056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Conector Reto 102"/>
            <p:cNvCxnSpPr/>
            <p:nvPr/>
          </p:nvCxnSpPr>
          <p:spPr bwMode="hidden">
            <a:xfrm>
              <a:off x="792480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ector Reto 103"/>
            <p:cNvCxnSpPr/>
            <p:nvPr/>
          </p:nvCxnSpPr>
          <p:spPr bwMode="hidden">
            <a:xfrm>
              <a:off x="91440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ector Reto 104"/>
            <p:cNvCxnSpPr/>
            <p:nvPr/>
          </p:nvCxnSpPr>
          <p:spPr bwMode="hidden">
            <a:xfrm>
              <a:off x="103632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ector Reto 105"/>
            <p:cNvCxnSpPr/>
            <p:nvPr/>
          </p:nvCxnSpPr>
          <p:spPr bwMode="hidden">
            <a:xfrm>
              <a:off x="11582401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ector Reto 106"/>
            <p:cNvCxnSpPr/>
            <p:nvPr/>
          </p:nvCxnSpPr>
          <p:spPr bwMode="hidden">
            <a:xfrm>
              <a:off x="3174" y="38576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ector Reto 107"/>
            <p:cNvCxnSpPr/>
            <p:nvPr/>
          </p:nvCxnSpPr>
          <p:spPr bwMode="hidden">
            <a:xfrm>
              <a:off x="3174" y="1611313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ector Reto 108"/>
            <p:cNvCxnSpPr/>
            <p:nvPr/>
          </p:nvCxnSpPr>
          <p:spPr bwMode="hidden">
            <a:xfrm>
              <a:off x="3174" y="283527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ector Reto 109"/>
            <p:cNvCxnSpPr/>
            <p:nvPr/>
          </p:nvCxnSpPr>
          <p:spPr bwMode="hidden">
            <a:xfrm>
              <a:off x="3174" y="4060825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ector Reto 110"/>
            <p:cNvCxnSpPr/>
            <p:nvPr/>
          </p:nvCxnSpPr>
          <p:spPr bwMode="hidden">
            <a:xfrm>
              <a:off x="3174" y="528478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ector Reto 111"/>
            <p:cNvCxnSpPr/>
            <p:nvPr/>
          </p:nvCxnSpPr>
          <p:spPr bwMode="hidden">
            <a:xfrm>
              <a:off x="3174" y="6510338"/>
              <a:ext cx="12188827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49" name="Grupo 112"/>
            <p:cNvGrpSpPr>
              <a:grpSpLocks/>
            </p:cNvGrpSpPr>
            <p:nvPr userDrawn="1"/>
          </p:nvGrpSpPr>
          <p:grpSpPr bwMode="auto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Conector Reto 130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Conector Reto 131"/>
              <p:cNvCxnSpPr/>
              <p:nvPr/>
            </p:nvCxnSpPr>
            <p:spPr bwMode="hidden">
              <a:xfrm>
                <a:off x="1449387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Conector Reto 132"/>
              <p:cNvCxnSpPr/>
              <p:nvPr/>
            </p:nvCxnSpPr>
            <p:spPr bwMode="hidden">
              <a:xfrm>
                <a:off x="26654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Conector Reto 133"/>
              <p:cNvCxnSpPr/>
              <p:nvPr/>
            </p:nvCxnSpPr>
            <p:spPr bwMode="hidden">
              <a:xfrm>
                <a:off x="3884613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Conector Reto 134"/>
              <p:cNvCxnSpPr/>
              <p:nvPr/>
            </p:nvCxnSpPr>
            <p:spPr bwMode="hidden">
              <a:xfrm>
                <a:off x="5106988" y="0"/>
                <a:ext cx="6815138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72" name="Grupo 135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Conector Reto 141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Conector Reto 142"/>
                <p:cNvCxnSpPr/>
                <p:nvPr/>
              </p:nvCxnSpPr>
              <p:spPr bwMode="hidden">
                <a:xfrm>
                  <a:off x="7548563" y="0"/>
                  <a:ext cx="4643438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Conector Reto 143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Conector Reto 144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Conector Reto 145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Conector Reto 136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Conector Reto 137"/>
              <p:cNvCxnSpPr/>
              <p:nvPr/>
            </p:nvCxnSpPr>
            <p:spPr bwMode="hidden">
              <a:xfrm flipH="1" flipV="1">
                <a:off x="-1" y="2227263"/>
                <a:ext cx="4614864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Conector Reto 138"/>
              <p:cNvCxnSpPr/>
              <p:nvPr/>
            </p:nvCxnSpPr>
            <p:spPr bwMode="hidden">
              <a:xfrm flipH="1" flipV="1">
                <a:off x="-1" y="3432175"/>
                <a:ext cx="3398839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Conector Reto 139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Conector Reto 140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50" name="Grupo 113"/>
            <p:cNvGrpSpPr>
              <a:grpSpLocks/>
            </p:cNvGrpSpPr>
            <p:nvPr userDrawn="1"/>
          </p:nvGrpSpPr>
          <p:grpSpPr bwMode="auto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Conector Reto 114"/>
              <p:cNvCxnSpPr/>
              <p:nvPr/>
            </p:nvCxnSpPr>
            <p:spPr bwMode="hidden">
              <a:xfrm>
                <a:off x="225424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Conector Reto 115"/>
              <p:cNvCxnSpPr/>
              <p:nvPr/>
            </p:nvCxnSpPr>
            <p:spPr bwMode="hidden">
              <a:xfrm>
                <a:off x="1449386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Conector Reto 116"/>
              <p:cNvCxnSpPr/>
              <p:nvPr/>
            </p:nvCxnSpPr>
            <p:spPr bwMode="hidden">
              <a:xfrm>
                <a:off x="2665411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Conector Reto 117"/>
              <p:cNvCxnSpPr/>
              <p:nvPr/>
            </p:nvCxnSpPr>
            <p:spPr bwMode="hidden">
              <a:xfrm>
                <a:off x="3884612" y="0"/>
                <a:ext cx="6816726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Conector Reto 118"/>
              <p:cNvCxnSpPr/>
              <p:nvPr/>
            </p:nvCxnSpPr>
            <p:spPr bwMode="hidden">
              <a:xfrm>
                <a:off x="5106987" y="0"/>
                <a:ext cx="6815139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56" name="Grupo 119"/>
              <p:cNvGrpSpPr>
                <a:grpSpLocks/>
              </p:cNvGrpSpPr>
              <p:nvPr/>
            </p:nvGrpSpPr>
            <p:grpSpPr bwMode="auto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Conector Reto 125"/>
                <p:cNvCxnSpPr/>
                <p:nvPr/>
              </p:nvCxnSpPr>
              <p:spPr bwMode="hidden">
                <a:xfrm>
                  <a:off x="6327775" y="0"/>
                  <a:ext cx="5864226" cy="589915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Conector Reto 126"/>
                <p:cNvCxnSpPr/>
                <p:nvPr/>
              </p:nvCxnSpPr>
              <p:spPr bwMode="hidden">
                <a:xfrm>
                  <a:off x="7548562" y="0"/>
                  <a:ext cx="4643439" cy="467201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Conector Reto 127"/>
                <p:cNvCxnSpPr/>
                <p:nvPr/>
              </p:nvCxnSpPr>
              <p:spPr bwMode="hidden">
                <a:xfrm>
                  <a:off x="8772525" y="0"/>
                  <a:ext cx="3419476" cy="345757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Conector Reto 128"/>
                <p:cNvCxnSpPr/>
                <p:nvPr/>
              </p:nvCxnSpPr>
              <p:spPr bwMode="hidden">
                <a:xfrm>
                  <a:off x="9982201" y="0"/>
                  <a:ext cx="2209800" cy="222726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Conector Reto 129"/>
                <p:cNvCxnSpPr/>
                <p:nvPr/>
              </p:nvCxnSpPr>
              <p:spPr bwMode="hidden">
                <a:xfrm>
                  <a:off x="11198226" y="0"/>
                  <a:ext cx="993775" cy="1003300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Conector Reto 120"/>
              <p:cNvCxnSpPr/>
              <p:nvPr/>
            </p:nvCxnSpPr>
            <p:spPr bwMode="hidden">
              <a:xfrm flipH="1" flipV="1">
                <a:off x="-1" y="1012825"/>
                <a:ext cx="5829301" cy="58451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Conector Reto 121"/>
              <p:cNvCxnSpPr/>
              <p:nvPr/>
            </p:nvCxnSpPr>
            <p:spPr bwMode="hidden">
              <a:xfrm flipH="1" flipV="1">
                <a:off x="-1" y="2227263"/>
                <a:ext cx="4614863" cy="463073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Conector Reto 122"/>
              <p:cNvCxnSpPr/>
              <p:nvPr/>
            </p:nvCxnSpPr>
            <p:spPr bwMode="hidden">
              <a:xfrm flipH="1" flipV="1">
                <a:off x="-1" y="3432175"/>
                <a:ext cx="3398838" cy="34258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Conector Reto 123"/>
              <p:cNvCxnSpPr/>
              <p:nvPr/>
            </p:nvCxnSpPr>
            <p:spPr bwMode="hidden">
              <a:xfrm flipH="1" flipV="1">
                <a:off x="-1" y="4651375"/>
                <a:ext cx="2197100" cy="220662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Conector Reto 124"/>
              <p:cNvCxnSpPr/>
              <p:nvPr/>
            </p:nvCxnSpPr>
            <p:spPr bwMode="hidden">
              <a:xfrm flipH="1" flipV="1">
                <a:off x="-1" y="5864225"/>
                <a:ext cx="987425" cy="99377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1295400" y="503238"/>
            <a:ext cx="9601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1295400" y="1981200"/>
            <a:ext cx="96012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9294813" y="6289675"/>
            <a:ext cx="965200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AD9B84F-E4C0-CA41-BD5F-165B6BE1C426}" type="datetime1">
              <a:rPr lang="pt-BR"/>
              <a:pPr/>
              <a:t>07/03/2022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609600" y="6289675"/>
            <a:ext cx="6127750" cy="222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664825" y="6289675"/>
            <a:ext cx="919163" cy="2222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959795"/>
                </a:solidFill>
              </a:defRPr>
            </a:lvl1pPr>
          </a:lstStyle>
          <a:p>
            <a:fld id="{D3167262-31E3-A148-9461-CB341014B510}" type="slidenum">
              <a:rPr lang="pt-BR"/>
              <a:pPr/>
              <a:t>‹nº›</a:t>
            </a:fld>
            <a:endParaRPr lang="pt-BR"/>
          </a:p>
        </p:txBody>
      </p:sp>
      <p:cxnSp>
        <p:nvCxnSpPr>
          <p:cNvPr id="148" name="Conector Reto 147"/>
          <p:cNvCxnSpPr/>
          <p:nvPr/>
        </p:nvCxnSpPr>
        <p:spPr>
          <a:xfrm>
            <a:off x="609600" y="6172200"/>
            <a:ext cx="109728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07" r:id="rId2"/>
    <p:sldLayoutId id="2147483714" r:id="rId3"/>
    <p:sldLayoutId id="2147483708" r:id="rId4"/>
    <p:sldLayoutId id="2147483709" r:id="rId5"/>
    <p:sldLayoutId id="2147483710" r:id="rId6"/>
    <p:sldLayoutId id="2147483715" r:id="rId7"/>
    <p:sldLayoutId id="2147483716" r:id="rId8"/>
    <p:sldLayoutId id="2147483717" r:id="rId9"/>
    <p:sldLayoutId id="2147483711" r:id="rId10"/>
    <p:sldLayoutId id="2147483712" r:id="rId11"/>
  </p:sldLayoutIdLst>
  <p:transition spd="med">
    <p:fade/>
  </p:transition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accent1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  <a:ea typeface="ＭＳ Ｐゴシック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457200" indent="-182563" algn="l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685800" indent="-179388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143000" indent="-179388" algn="l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chemeClr val="accent1"/>
        </a:buClr>
        <a:buSzPct val="100000"/>
        <a:buFont typeface="Arial" charset="0"/>
        <a:buChar char="▪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0">
              <a:schemeClr val="bg1">
                <a:lumMod val="100000"/>
              </a:schemeClr>
            </a:gs>
            <a:gs pos="38000">
              <a:schemeClr val="bg1"/>
            </a:gs>
            <a:gs pos="0">
              <a:schemeClr val="accent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52859" y="776527"/>
            <a:ext cx="10883540" cy="2091178"/>
          </a:xfrm>
        </p:spPr>
        <p:txBody>
          <a:bodyPr rtlCol="0">
            <a:noAutofit/>
          </a:bodyPr>
          <a:lstStyle/>
          <a:p>
            <a:pPr algn="ctr"/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Processo Administrativo: </a:t>
            </a:r>
            <a:b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b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pt-BR" sz="54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Aula 4:Princípios do Processo Administrativo</a:t>
            </a:r>
            <a:endParaRPr lang="pt-BR" sz="54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107669" y="5479850"/>
            <a:ext cx="8661400" cy="13781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  <a:ea typeface="+mn-ea"/>
              </a:rPr>
              <a:t>		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dirty="0" smtClean="0">
                <a:solidFill>
                  <a:srgbClr val="FF0000"/>
                </a:solidFill>
                <a:ea typeface="+mn-ea"/>
              </a:rPr>
              <a:t>Faculdade de Direito da Universidade de São Paulo (USP)                  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São Paulo (SP), </a:t>
            </a: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07 </a:t>
            </a: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abril </a:t>
            </a: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 </a:t>
            </a:r>
            <a:r>
              <a:rPr lang="pt-BR" sz="18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2022.</a:t>
            </a:r>
            <a:endParaRPr lang="pt-BR" b="1" i="1" dirty="0" smtClean="0">
              <a:solidFill>
                <a:srgbClr val="FF0000"/>
              </a:solidFill>
              <a:ea typeface="+mn-ea"/>
            </a:endParaRPr>
          </a:p>
        </p:txBody>
      </p:sp>
      <p:sp>
        <p:nvSpPr>
          <p:cNvPr id="10" name="Título 1"/>
          <p:cNvSpPr txBox="1">
            <a:spLocks/>
          </p:cNvSpPr>
          <p:nvPr/>
        </p:nvSpPr>
        <p:spPr bwMode="auto">
          <a:xfrm>
            <a:off x="3416135" y="3093208"/>
            <a:ext cx="8775865" cy="1867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lnSpc>
                <a:spcPct val="76000"/>
              </a:lnSpc>
              <a:spcBef>
                <a:spcPct val="0"/>
              </a:spcBef>
              <a:spcAft>
                <a:spcPct val="0"/>
              </a:spcAft>
              <a:defRPr sz="8000" b="1" kern="1200" cap="none" baseline="0">
                <a:solidFill>
                  <a:schemeClr val="tx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  <a:ea typeface="ＭＳ Ｐゴシック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accent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sz="2800" cap="small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Prof. Dr. Gustavo Justino de oliveira</a:t>
            </a:r>
          </a:p>
          <a:p>
            <a:pPr algn="ctr"/>
            <a:endParaRPr lang="pt-BR" sz="2800" cap="small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1" name="Imagem 10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464" y="3525462"/>
            <a:ext cx="1972205" cy="199336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127000" y="0"/>
            <a:ext cx="1191547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Princípios da segurança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jurídica e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proteção à confiança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legítima</a:t>
            </a:r>
            <a:endParaRPr lang="pt-BR" sz="2400" b="1" i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126999" y="828136"/>
            <a:ext cx="11915475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princípio da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confiança legítima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surge na jurisprudência como  “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teoria do fato consumado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”,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tem por objetivo proteger o administrado da atuação arbitrária da Administração. Exemplos comuns desse princípio são encontrados em casos de funcionário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quem se deu posse por equívoco, ou promovido por equívoco administrativo; outras vezes aparece ligado à ideia de concessão equivocada de licenças, por culpa exclusiva da administração. 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argumento, entretanto, não pode ser utilizado pelo administrado quando foi ele mesmo quem deu causa ao equívoco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986828" y="3328070"/>
            <a:ext cx="104431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54, da Lei nº 9.784/99: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direito da Administração de anular os atos administrativos de que decorram efeitos favoráveis para os destinatários decai em cinco anos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contados da data em que foram praticados, salvo comprovada má-fé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§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sz="2000" u="sng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No caso de efeitos patrimoniais contínuos, o prazo de decadência contar-se-á da percepção do primeiro pagamento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§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2000" u="sng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Considera-se exercício do direito de anular qualquer medida de autoridade administrativa que importe impugnação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à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validade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ato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85898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80682" y="236157"/>
            <a:ext cx="11107754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03516" y="820134"/>
            <a:ext cx="11628407" cy="594008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MANDADO DE SEGURANÇA. MILITAR ANISTIADO. INSTAURAÇÃO DE PROCESSO DE REVISÃO. DECADÊNCIA. ARTIGO 54 DA LEI Nº 9.784/99. ORDEM CONCEDIDA. 1.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"O direito da Administração de anular os atos administrativos de que decorram efeitos favoráveis para os destinatários decai em cinco anos, contados da data em que foram praticados, salvo comprovada má-fé."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"Considera-se exercício do direito de anular qualquer medida de autoridade administrativa que importe impugnação à validade do ato." (artigo 54, caput, e parágrafo 2º, da Lei nº 9.784/99).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2. Com vistas nos princípios da razoabilidade e da proporcionalidade, este Superior Tribunal de Justiça tem admitido a aplicação, por analogia integrativa, da Lei Federal n. 9.784/1999, que disciplina a decadência quinquenal para revisão de atos administrativos no âmbito da administração pública federal, aos Estados e Municípios, quando ausente norma específica, não obstante a autonomia legislativa destes para regular a matéria em seus territórios.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3. Instaurado o processo de revisão de anistiado político após decorridos mais de sete anos da sua concessão e quase vinte e seis anos de recebimento da prestação mensal, permanente e continuada, resta consumado o prazo decadencial de que cuida o artigo 54 da Lei nº 9.784/99. Precedentes. 4. Impossibilidade de condenação de valores retroativos, na via mandamental. 3. Mandado de segurança parcialmente concedido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(STJ. MS n. 18.338. Rel. Min. Benedito Gonçalves. Julgado em 14/06/2017). 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297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3. Princípio da boa-fé – art. 2º, inc. IV da Lei 9.784/99</a:t>
            </a:r>
          </a:p>
        </p:txBody>
      </p:sp>
    </p:spTree>
    <p:extLst>
      <p:ext uri="{BB962C8B-B14F-4D97-AF65-F5344CB8AC3E}">
        <p14:creationId xmlns:p14="http://schemas.microsoft.com/office/powerpoint/2010/main" val="235983555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11915475" cy="83099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Princípios da segurança jurídica; proteção à confiança legítima e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boa-fé</a:t>
            </a:r>
            <a:endParaRPr lang="pt-BR" sz="2400" b="1" i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25101" y="2766827"/>
            <a:ext cx="10879019" cy="26468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boa-fé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também possui dois sentidos. 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primeiro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objetivo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refere-se à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lealdade e correção da atuação dos particulares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; já o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subjetivo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trata da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crença do particular de que atua conforme as normas jurídicas do país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Nesse sentido, o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confiança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legitima-se a partir da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boa-fé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do administrado, eis que, sem esta não há expectativas verdadeiras em relação à Administração. 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53683" y="1224951"/>
            <a:ext cx="11205713" cy="10156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pt-BR" sz="2000" u="sng" baseline="30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parágrafo único, da Lei nº 9.784/99: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Nos processos administrativos serão observados, entre outros, os critérios de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just"/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[...] IV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- atuação segundo padrões éticos de probidade, decoro e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boa-fé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78749339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351287" y="11072"/>
            <a:ext cx="1124620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69011" y="733795"/>
            <a:ext cx="11777453" cy="4893647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RECURSO ESPECIAL. SERVIDOR PÚBLICO. PAGAMENTO EM VALOR SUPERIOR POR ERRO ADMINISTRATIVO. </a:t>
            </a:r>
            <a:r>
              <a:rPr lang="pt-BR" sz="24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BOA-FÉ. REPETIÇÃO. DESCABIMENTO. </a:t>
            </a:r>
            <a:endParaRPr lang="pt-BR" sz="24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. A Corte Especial, "ao julgar o MS 19.260/DF, no dia 03/09/2014, da relatoria do Min. Herman Benjamin, decidiu, por unanimidade, ser </a:t>
            </a:r>
            <a:r>
              <a:rPr lang="pt-BR" sz="24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descabida a devolução ao Erário de valores recebidos pelo servidor, nos casos em que o pagamento reputado indevido se deu por erro de cálculo ou operacional da Administração, o que evidencia a boa-fé objetiva do servidor no recebimento da verba alimentar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" (</a:t>
            </a:r>
            <a:r>
              <a:rPr lang="pt-B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AgRg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no </a:t>
            </a:r>
            <a:r>
              <a:rPr lang="pt-B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AREsp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766.220/DF, Rel. Ministro Mauro Campbell Marques, Segunda Turma, </a:t>
            </a:r>
            <a:r>
              <a:rPr lang="pt-BR" sz="24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DJe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12/11/2015). 2. Recurso especial a que se nega provimento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(STJ. </a:t>
            </a:r>
            <a:r>
              <a:rPr lang="pt-B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1605187. Rel. Min. Diva </a:t>
            </a:r>
            <a:r>
              <a:rPr lang="pt-BR" sz="2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Malerbi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Julgado em 14/06/2016). 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217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Texto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II. Princípios do processo administrativo </a:t>
            </a:r>
            <a:r>
              <a:rPr lang="pt-BR" sz="4800" i="1" dirty="0"/>
              <a:t>stricto sensu</a:t>
            </a:r>
            <a:r>
              <a:rPr lang="pt-BR" sz="4800" i="1" dirty="0" smtClean="0"/>
              <a:t>: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7448953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2493032"/>
            <a:ext cx="10341634" cy="2739981"/>
          </a:xfrm>
        </p:spPr>
        <p:txBody>
          <a:bodyPr/>
          <a:lstStyle/>
          <a:p>
            <a:r>
              <a:rPr lang="pt-BR" dirty="0"/>
              <a:t>1.   </a:t>
            </a:r>
            <a:r>
              <a:rPr lang="pt-BR" sz="4800" dirty="0" smtClean="0"/>
              <a:t>Princípio da imparcialidade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131557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555780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Princípio da imparcialidade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96011" y="637968"/>
            <a:ext cx="11639430" cy="19389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imparcialidade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representa a não-vinculação da atividade de instrução do processo administrativo à atividade decisória final, seja em favor do administrado, seja em favor da Administração. A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decisão administrativa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deve ser tomada de acordo com a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instrução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conduzida pelo órgão administrativo.</a:t>
            </a:r>
            <a:endParaRPr lang="pt-BR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54841" y="3016155"/>
            <a:ext cx="1151871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Art. 18, da Lei 9.784/99: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É impedido de atuar em processo administrativo o servidor ou autoridade que:</a:t>
            </a:r>
          </a:p>
          <a:p>
            <a:pPr marL="0" indent="0" algn="just">
              <a:buNone/>
            </a:pPr>
            <a:endParaRPr lang="pt-BR" sz="2000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 - tenha interesse direto ou indireto na matéria;</a:t>
            </a: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 - tenha participado ou venha a participar como perito, testemunha ou representante, ou se tais situações ocorrem quanto ao cônjuge, companheiro ou parente e afins até o terceiro grau;</a:t>
            </a: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III - esteja litigando judicial ou administrativamente com o interessado ou respectivo cônjuge ou companheiro.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910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10518254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Princípio da imparcialidade e a bilateralidade da relação administrativa 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CaixaDeTexto 4"/>
          <p:cNvSpPr txBox="1"/>
          <p:nvPr/>
        </p:nvSpPr>
        <p:spPr>
          <a:xfrm>
            <a:off x="263044" y="522863"/>
            <a:ext cx="11696940" cy="62478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No processo administrativo, a relação jurídica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é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bilateral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ele pode ser instaurado tanto mediante provocação do interessado quanto por iniciativa da própria Administração.</a:t>
            </a:r>
          </a:p>
          <a:p>
            <a:pPr marL="285750" indent="-285750"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 Administração não é terceira estranha à controvérsia: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ela instaura o processo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conduz a instrução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emite a decisão administrativa final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Para que o princípio da imparcialidade seja verificado é preciso que o convencimento da Administração seja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isento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contemporâneo ao processo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 embasado no que foi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debatido e provado nos autos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Viola o princípio da imparcialidade: </a:t>
            </a:r>
            <a:r>
              <a:rPr lang="pt-BR" sz="2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(i)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eventual prejulgamento ou inclinação para determinado resultado; </a:t>
            </a:r>
            <a:r>
              <a:rPr lang="pt-BR" sz="2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(ii)</a:t>
            </a:r>
            <a:r>
              <a:rPr lang="pt-BR" sz="20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decidir sobre pleito e processos administrativos próprios; </a:t>
            </a:r>
            <a:r>
              <a:rPr lang="pt-BR" sz="2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(iii)</a:t>
            </a:r>
            <a:r>
              <a:rPr lang="pt-BR" sz="20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casos nos quais a comissão processante possui grau hierárquico inferior ao do processado; ou </a:t>
            </a:r>
            <a:r>
              <a:rPr lang="pt-BR" sz="2000" b="1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(iv)</a:t>
            </a:r>
            <a:r>
              <a:rPr lang="pt-BR" sz="2000" dirty="0" smtClean="0">
                <a:solidFill>
                  <a:schemeClr val="accent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casos nos quais a Administração declara de antemão o futuro resultado final do processo administrativo.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Assim, inexistirá imparcialidade, quando o princípio do contraditório e da ampla defesa não forem respeitados ou quando as razões apresentadas pelo administrado não forem enfrentadas/utilizadas para a formação do convencimento da Administração.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109102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98405" y="642901"/>
            <a:ext cx="118245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voto do Ministro Napoleão Maia, ao relatar o Mandado de Segurança no 13.986/DF (2010), extrai-se ilustrativa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explicação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sobre o caráter taxativo das hipóteses de impedimento em processo administrativo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marL="0" indent="0" algn="just">
              <a:buNone/>
            </a:pP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“Com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efeito, as normas de competência não podem ser fundadas em suposições, devendo sua previsão, mormente quando restritiva, constar em termos precisos e rigorosos, sob pena de 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gerar manipulações através de critérios que não sejam estritamente formais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, gerando 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incertezas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inseguranças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 Desta feita, caso a mens legis do dispositivo fosse impedir a convocação dos mesmos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servidores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para integrar a nova Comissão, tal restrição teria de estar expressamente consignada no dispositivo legal, inclusive por não haver justificativa para tamanho formalismo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Ademais, a salvaguarda da 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imparcialidade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constitui a razão de ser de uma série de institutos, a fim de que o processo seja conduzido e apreciado sem quaisquer pressões ou influências, sujeitando-se apenas ao ordenamento jurídico, entre os quais desponta a previsão de </a:t>
            </a:r>
            <a:r>
              <a:rPr lang="pt-BR" sz="20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suspeição⁄impedimento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dos membros, que foi regularmente atendido, como visto, na hipótese em questão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.”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(STJ. MS n. 200802600198. Rel. Min.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NAPOLEÃO NUNES MAIA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FILHO. Julgado em 12/02/2010).  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6999" y="0"/>
            <a:ext cx="609264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Rol taxativo ou exemplificativo?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07800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6133" y="147638"/>
            <a:ext cx="9601200" cy="1143000"/>
          </a:xfrm>
        </p:spPr>
        <p:txBody>
          <a:bodyPr/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Sumário de aula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5340" y="1456906"/>
            <a:ext cx="5890404" cy="3824378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</a:pPr>
            <a:r>
              <a:rPr lang="pt-BR" b="1" dirty="0" smtClean="0">
                <a:latin typeface="Arial" charset="0"/>
              </a:rPr>
              <a:t>I. Princípios </a:t>
            </a:r>
            <a:r>
              <a:rPr lang="pt-BR" b="1" dirty="0">
                <a:latin typeface="Arial" charset="0"/>
              </a:rPr>
              <a:t>do processo </a:t>
            </a:r>
            <a:r>
              <a:rPr lang="pt-BR" b="1" dirty="0" smtClean="0">
                <a:latin typeface="Arial" charset="0"/>
              </a:rPr>
              <a:t>administrativo:</a:t>
            </a:r>
          </a:p>
          <a:p>
            <a:pPr marL="0" indent="0">
              <a:spcBef>
                <a:spcPct val="0"/>
              </a:spcBef>
              <a:buNone/>
            </a:pPr>
            <a:endParaRPr lang="pt-BR" dirty="0" smtClean="0">
              <a:latin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dirty="0" smtClean="0">
                <a:latin typeface="Arial" charset="0"/>
              </a:rPr>
              <a:t> </a:t>
            </a:r>
            <a:endParaRPr lang="pt-BR" dirty="0">
              <a:latin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sz="1800" dirty="0">
                <a:latin typeface="Arial" charset="0"/>
              </a:rPr>
              <a:t>1.   Princípio da motivação – art. 50, da Lei 9.784/99</a:t>
            </a:r>
            <a:r>
              <a:rPr lang="pt-BR" sz="1800" dirty="0" smtClean="0">
                <a:latin typeface="Arial" charset="0"/>
              </a:rPr>
              <a:t>;</a:t>
            </a:r>
          </a:p>
          <a:p>
            <a:pPr marL="0" indent="0" algn="just">
              <a:spcBef>
                <a:spcPct val="0"/>
              </a:spcBef>
              <a:buNone/>
            </a:pPr>
            <a:endParaRPr lang="pt-BR" sz="1800" dirty="0">
              <a:latin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sz="1800" dirty="0">
                <a:latin typeface="Arial" charset="0"/>
              </a:rPr>
              <a:t>2.   </a:t>
            </a:r>
            <a:r>
              <a:rPr lang="pt-BR" sz="1800" dirty="0" smtClean="0">
                <a:latin typeface="Arial" charset="0"/>
              </a:rPr>
              <a:t>Princípios </a:t>
            </a:r>
            <a:r>
              <a:rPr lang="pt-BR" sz="1800" dirty="0">
                <a:latin typeface="Arial" charset="0"/>
              </a:rPr>
              <a:t>da segurança jurídica e proteção à confiança legítima - </a:t>
            </a:r>
            <a:r>
              <a:rPr lang="pt-BR" sz="1800" dirty="0" err="1">
                <a:latin typeface="Arial" charset="0"/>
              </a:rPr>
              <a:t>arts</a:t>
            </a:r>
            <a:r>
              <a:rPr lang="pt-BR" sz="1800" dirty="0">
                <a:latin typeface="Arial" charset="0"/>
              </a:rPr>
              <a:t>. 2º e 54, da Lei 9.784/99</a:t>
            </a:r>
            <a:r>
              <a:rPr lang="pt-BR" sz="1800" dirty="0" smtClean="0">
                <a:latin typeface="Arial" charset="0"/>
              </a:rPr>
              <a:t>; e</a:t>
            </a:r>
          </a:p>
          <a:p>
            <a:pPr marL="0" indent="0" algn="just">
              <a:spcBef>
                <a:spcPct val="0"/>
              </a:spcBef>
              <a:buNone/>
            </a:pPr>
            <a:endParaRPr lang="pt-BR" sz="1800" dirty="0">
              <a:latin typeface="Arial" charset="0"/>
            </a:endParaRPr>
          </a:p>
          <a:p>
            <a:pPr marL="0" indent="0" algn="just">
              <a:spcBef>
                <a:spcPct val="0"/>
              </a:spcBef>
              <a:buNone/>
            </a:pPr>
            <a:r>
              <a:rPr lang="pt-BR" sz="1800" dirty="0">
                <a:latin typeface="Arial" charset="0"/>
              </a:rPr>
              <a:t>3.   </a:t>
            </a:r>
            <a:r>
              <a:rPr lang="pt-BR" sz="1800" dirty="0" smtClean="0">
                <a:latin typeface="Arial" charset="0"/>
              </a:rPr>
              <a:t>Princípio </a:t>
            </a:r>
            <a:r>
              <a:rPr lang="pt-BR" sz="1800" dirty="0">
                <a:latin typeface="Arial" charset="0"/>
              </a:rPr>
              <a:t>da boa-fé – art. 2º, inc. IV da Lei 9.784/99.</a:t>
            </a:r>
          </a:p>
          <a:p>
            <a:pPr marL="0" indent="0" algn="just">
              <a:buNone/>
            </a:pPr>
            <a:r>
              <a:rPr lang="pt-BR" sz="1800" dirty="0"/>
              <a:t> </a:t>
            </a:r>
          </a:p>
          <a:p>
            <a:pPr marL="0" indent="0" algn="just">
              <a:buNone/>
            </a:pP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288657" y="1379588"/>
            <a:ext cx="553815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000" b="1" dirty="0"/>
              <a:t>II. Princípios do processo administrativo </a:t>
            </a:r>
            <a:r>
              <a:rPr lang="pt-BR" sz="2000" b="1" i="1" dirty="0"/>
              <a:t>stricto </a:t>
            </a:r>
            <a:r>
              <a:rPr lang="pt-BR" sz="2000" b="1" i="1" dirty="0" smtClean="0"/>
              <a:t>sensu:</a:t>
            </a:r>
          </a:p>
          <a:p>
            <a:pPr marL="0" indent="0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dirty="0"/>
              <a:t>1.      Princípio da </a:t>
            </a:r>
            <a:r>
              <a:rPr lang="pt-BR" dirty="0" smtClean="0"/>
              <a:t>imparcialidade;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2.      Princípio da publicidade dos atos processuais – inc. LX do art. 5º da CF (restrição</a:t>
            </a:r>
            <a:r>
              <a:rPr lang="pt-BR" dirty="0" smtClean="0"/>
              <a:t>);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3.      </a:t>
            </a:r>
            <a:r>
              <a:rPr lang="pt-BR" dirty="0" smtClean="0"/>
              <a:t>Princípio da gratuidade;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 smtClean="0"/>
              <a:t>4.      Princípio </a:t>
            </a:r>
            <a:r>
              <a:rPr lang="pt-BR" dirty="0"/>
              <a:t>da oficialidade ou impulso oficial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5</a:t>
            </a:r>
            <a:r>
              <a:rPr lang="pt-BR" dirty="0" smtClean="0"/>
              <a:t>.</a:t>
            </a:r>
            <a:r>
              <a:rPr lang="pt-BR" dirty="0"/>
              <a:t>      Princípio da verdade material</a:t>
            </a:r>
            <a:r>
              <a:rPr lang="pt-BR" dirty="0" smtClean="0"/>
              <a:t>;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6</a:t>
            </a:r>
            <a:r>
              <a:rPr lang="pt-BR" dirty="0" smtClean="0"/>
              <a:t>.</a:t>
            </a:r>
            <a:r>
              <a:rPr lang="pt-BR" dirty="0"/>
              <a:t> </a:t>
            </a:r>
            <a:r>
              <a:rPr lang="pt-BR" dirty="0" smtClean="0"/>
              <a:t> Princípio </a:t>
            </a:r>
            <a:r>
              <a:rPr lang="pt-BR" dirty="0"/>
              <a:t>do </a:t>
            </a:r>
            <a:r>
              <a:rPr lang="pt-BR" dirty="0" err="1"/>
              <a:t>informalismo</a:t>
            </a:r>
            <a:r>
              <a:rPr lang="pt-BR" dirty="0"/>
              <a:t> ou formalismo moderado (instrumentalidade das formas</a:t>
            </a:r>
            <a:r>
              <a:rPr lang="pt-BR" dirty="0" smtClean="0"/>
              <a:t>).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84922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0" y="0"/>
            <a:ext cx="12191999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Consequências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0" y="400110"/>
            <a:ext cx="12192000" cy="652486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VOTO VENCEDOR</a:t>
            </a:r>
          </a:p>
          <a:p>
            <a:pPr algn="just"/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 MANDADO DE SEGURANÇA INDIVIDUAL. SERVIDOR PÚBLICO FEDERAL. POLICIAL RODOVIÁRIO FEDERAL. PROCESSO ADMINISTRATIVO DISCIPLINAR. </a:t>
            </a: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PENA DE DEMISSÃO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ARTS. 116, II, 117, IX E XVIII, E 132, IV, DA LEI 8.112/1990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(...). </a:t>
            </a: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NULIDADE PARCIAL DO PAD, COM A DESIGNAÇÃO DE NOVA COMISSÃO PROCESSANTE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, EM RAZÃO DA NECESSIDADE DE NOVAS DILIGÊNCIAS INSTRUTÓRIAS E DA EXISTÊNCIA DE </a:t>
            </a: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CONTRADIÇÕES NO OPINATIVO DA PRIMEIRA COMISSÃO PROCESSANTE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POSSIBILIDADE. INTELIGÊNCIA DO ART. 169 DA LEI 8.112/1990. </a:t>
            </a:r>
            <a:r>
              <a:rPr lang="pt-BR" sz="15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QUEBRA DO PRINCÍPIO DA IMPARCIALIDADE PELA SEGUNDA COMISSÃO PROCESSANTE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5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AUSÊNCIA DE PROVAS ROBUSTAS. MERAS CONJUNTURAS OU SUPOSIÇÕES DESPROVIDAS DE QUALQUER </a:t>
            </a:r>
            <a:r>
              <a:rPr lang="pt-BR" sz="15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COMPROVAÇÃO.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(...). SEGURANÇA DENEGADA. LIMINAR REVOGADA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(...). 4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Da alegada nulidade do PAD em razão da violação dos princípios da isonomia e da imparcialidade da Segunda Comissão Processante. 4.1. O STJ já decidiu que as alegações de imparcialidade/suspeição de membro da Comissão processante e da autoridade julgadora devem estar fundadas em provas, não bastando meras conjecturas ou suposições desprovidas de qualquer comprovação. Assim, inexistindo provas da alegada quebra da imparcialidade e suspeição da Segunda Comissão processante e não sendo a via mandamental apta à dilação probatória, devendo todos os elementos de prova estarem devidamente acostados aos autos, impõe-se a rejeição da alegada nulidade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(...). </a:t>
            </a:r>
            <a:r>
              <a:rPr lang="pt-B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(STJ. MS n. 20.978. Rel. Min. Mauro Campbell Marques. Julgado em 26/10/2016).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pt-BR" sz="15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ctr"/>
            <a:r>
              <a:rPr lang="pt-BR" sz="15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VOTO VENCIDO </a:t>
            </a:r>
          </a:p>
          <a:p>
            <a:pPr algn="just"/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“(...) Aqui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, Senhor Presidente, </a:t>
            </a:r>
            <a:r>
              <a:rPr lang="pt-BR" sz="15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seria o caso de o Presidente do Órgão ou a Autoridade que designou a Comissão alterar a sanção proposta pela Comissão.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 Se a Comissão negligenciou - foi improfícua, improducente, improdutiva -, o Diretor-Geral da repartição onde ocorreu o ilícito tem a prerrogativa de alterar sugestão de penalidade, mas não desconstituir a Comissão e fazer uma outra. 4. Esse procedimento revela-se absolutamente incompatível com a </a:t>
            </a:r>
            <a:r>
              <a:rPr lang="pt-BR" sz="15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necessidade de isenção da atuação dessas Comissões Processantes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. Tal qual com um Juiz que, ao proferir uma decisão que o Tribunal entende que deva ser reformada, afasta-o e designa um outro Juiz para julgar aquela causa. Ora, se a primeira Comissão havia, como disse o eminente Relator, 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entendido pela improbidade 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administrativa, nulidade parcial do PAD, com a designação de nova comissão processante em razão da necessidade de novas diligências instrutórias e da existência de contradições no opinativo da primeira comissão 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processante, </a:t>
            </a:r>
            <a:r>
              <a:rPr lang="pt-BR" sz="1500" dirty="0">
                <a:latin typeface="Verdana" pitchFamily="34" charset="0"/>
                <a:ea typeface="Verdana" pitchFamily="34" charset="0"/>
                <a:cs typeface="Verdana" pitchFamily="34" charset="0"/>
              </a:rPr>
              <a:t>isso seria razão para que fosse anulada? 5. Senhor Presidente, </a:t>
            </a:r>
            <a:r>
              <a:rPr lang="pt-BR" sz="15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parece-me um grande dirigismo essa situação, na minha opinião. A primeira Comissão não atingiu seus objetivos, foi desfeita e constituiu-se uma segunda. A meu ver, não é assim que deveria proceder a Administração em matéria sancionadora</a:t>
            </a: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.” </a:t>
            </a:r>
            <a:r>
              <a:rPr lang="pt-B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(STJ</a:t>
            </a:r>
            <a:r>
              <a:rPr lang="pt-BR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. MS n. 20.978. </a:t>
            </a:r>
            <a:r>
              <a:rPr lang="pt-B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Voto Vista. Min</a:t>
            </a:r>
            <a:r>
              <a:rPr lang="pt-BR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3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Napoleão Nunes Maia. </a:t>
            </a:r>
            <a:r>
              <a:rPr lang="pt-BR" sz="1300" dirty="0">
                <a:latin typeface="Verdana" pitchFamily="34" charset="0"/>
                <a:ea typeface="Verdana" pitchFamily="34" charset="0"/>
                <a:cs typeface="Verdana" pitchFamily="34" charset="0"/>
              </a:rPr>
              <a:t>Julgado em 26/10/2016). </a:t>
            </a:r>
          </a:p>
        </p:txBody>
      </p:sp>
    </p:spTree>
    <p:extLst>
      <p:ext uri="{BB962C8B-B14F-4D97-AF65-F5344CB8AC3E}">
        <p14:creationId xmlns:p14="http://schemas.microsoft.com/office/powerpoint/2010/main" val="396201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2.      Princípio da publicidade dos atos processuais – inc. LX do art. 5º da CF (restrição)</a:t>
            </a:r>
          </a:p>
        </p:txBody>
      </p:sp>
    </p:spTree>
    <p:extLst>
      <p:ext uri="{BB962C8B-B14F-4D97-AF65-F5344CB8AC3E}">
        <p14:creationId xmlns:p14="http://schemas.microsoft.com/office/powerpoint/2010/main" val="254205089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4763063" y="3155012"/>
            <a:ext cx="6917226" cy="255454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 princípio encontra amplo fundamento constitucional: 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art. 5º, incisos, XXXIII, XXXIV, LX e LXXII.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 âmbito do </a:t>
            </a:r>
            <a:r>
              <a:rPr lang="pt-B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processo administrativo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destaca-se a previsão constitucional do 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inciso LX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</a:p>
          <a:p>
            <a:pPr algn="just"/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LX </a:t>
            </a:r>
            <a:r>
              <a:rPr lang="pt-BR" sz="2000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- a lei só poderá restringir a publicidade dos atos processuais quando a defesa da intimidade ou o interesse social o exigirem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26999" y="0"/>
            <a:ext cx="824062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Princípio da publicidade do atos processuais 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4"/>
          <p:cNvSpPr txBox="1"/>
          <p:nvPr/>
        </p:nvSpPr>
        <p:spPr>
          <a:xfrm>
            <a:off x="196011" y="637968"/>
            <a:ext cx="11639430" cy="23083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publicidade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impõe que os atos da Administração sejam transparentes. A transparência de informações incide não somente sobre matérias de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interesse próprio do administrado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mas também sobre matérias de </a:t>
            </a:r>
            <a:r>
              <a:rPr lang="pt-BR" sz="24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interesse coletivo geral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A exceção a tal princípio reside na condição de sigilo da informação necessária à manutenção da segurança do Estado ou da preservação da dignidade humana.</a:t>
            </a:r>
            <a:endParaRPr lang="pt-BR" sz="24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8491" y="4258100"/>
            <a:ext cx="38623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Importante mecanismo de controle social da conduta da Administração, garantindo um sistema processual democrático</a:t>
            </a:r>
            <a:endParaRPr lang="pt-B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Seta dobrada 7"/>
          <p:cNvSpPr/>
          <p:nvPr/>
        </p:nvSpPr>
        <p:spPr>
          <a:xfrm rot="10800000" flipH="1">
            <a:off x="3630946" y="2946292"/>
            <a:ext cx="966160" cy="9108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69485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87513" y="3746929"/>
            <a:ext cx="11423239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6999" y="4484189"/>
            <a:ext cx="11777453" cy="203132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just" fontAlgn="t"/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AÇÃO CONTROLADA – AMBIVALÊNCIA – ADMINISTRAÇÃO PÚBLICA. A denominada ação controlada surge ambivalente, não devendo ser glosada em se tratando do dia a dia da Administração Pública, em que os desvios de conduta são escamoteados. INQUÉRITO – PUBLICIDADE. Norteia a Administração Pública – gênero – o princípio da publicidade no que deságua na busca da eficiência, ante o acompanhamento pela sociedade. Estando em jogo valores, há de ser observado o coletivo em detrimento, até mesmo, do individual. (STF, HC 102.819, rel. min. Marco Aurélio, julgamento em 5-4-2011, Primeira Turma, </a:t>
            </a:r>
            <a:r>
              <a:rPr lang="pt-BR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DJE 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30-5-2011). 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011" y="440280"/>
            <a:ext cx="12009575" cy="35240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Art. 2º, da Lei 9.784/99, inciso V, a Administração observará a necessidade de: “V - divulgação oficial dos atos administrativos, ressalvadas as hipóteses de sigilo previstas na Constituição”</a:t>
            </a:r>
          </a:p>
          <a:p>
            <a:pPr marL="0" indent="0" algn="just">
              <a:buNone/>
            </a:pPr>
            <a:endParaRPr lang="pt-BR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indent="0" algn="just">
              <a:buNone/>
            </a:pP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Tal dispositivo deve ser analisado à luz: </a:t>
            </a:r>
          </a:p>
          <a:p>
            <a:pPr marL="0" indent="0" algn="just">
              <a:buNone/>
            </a:pPr>
            <a:endParaRPr lang="pt-BR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art. 3, inciso II, da Lei 9.784/99 que prevê o direito do administrado de: “II - ter ciência da tramitação dos processos administrativos em que tenha a condição de interessado, ter vista dos autos, obter cópias de documentos neles contidos e conhecer as decisões proferidas;” e </a:t>
            </a:r>
          </a:p>
          <a:p>
            <a:pPr lvl="1" algn="just">
              <a:buFont typeface="Wingdings" pitchFamily="2" charset="2"/>
              <a:buChar char="§"/>
            </a:pPr>
            <a:endParaRPr lang="pt-BR" sz="15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 algn="just">
              <a:buFont typeface="Wingdings" pitchFamily="2" charset="2"/>
              <a:buChar char="§"/>
            </a:pPr>
            <a:r>
              <a:rPr lang="pt-BR" sz="15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art. 46 da Lei 9.784/99 que veda a divulgação de informações e dados protegidos por sigilo ou em violação à privacidade, à honra ou à imagem: “Art. 46. Os interessados têm direito à vista do processo e a obter certidões ou cópias reprográficas dos dados e documentos que o integram, ressalvados os dados e documentos de terceiros protegidos por sigilo ou pelo direito à privacidade, à honra e à imagem.”</a:t>
            </a:r>
          </a:p>
          <a:p>
            <a:pPr marL="0" indent="0" algn="just">
              <a:buNone/>
            </a:pPr>
            <a:endParaRPr lang="pt-BR" sz="1400" i="1" dirty="0" smtClean="0"/>
          </a:p>
          <a:p>
            <a:pPr marL="0" indent="0" algn="just">
              <a:buNone/>
            </a:pPr>
            <a:endParaRPr lang="pt-BR" sz="1400" i="1" dirty="0"/>
          </a:p>
        </p:txBody>
      </p:sp>
      <p:sp>
        <p:nvSpPr>
          <p:cNvPr id="7" name="CaixaDeTexto 5"/>
          <p:cNvSpPr txBox="1"/>
          <p:nvPr/>
        </p:nvSpPr>
        <p:spPr>
          <a:xfrm>
            <a:off x="126999" y="0"/>
            <a:ext cx="4787901" cy="40011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0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Abordagem da Lei n.º 9.784/99</a:t>
            </a:r>
            <a:endParaRPr lang="pt-BR" sz="20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392176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3.    </a:t>
            </a:r>
            <a:r>
              <a:rPr lang="pt-BR" sz="4800" dirty="0" smtClean="0"/>
              <a:t>Princípio </a:t>
            </a:r>
            <a:r>
              <a:rPr lang="pt-BR" sz="4800" dirty="0"/>
              <a:t>da </a:t>
            </a:r>
            <a:r>
              <a:rPr lang="pt-BR" sz="4800" dirty="0" smtClean="0"/>
              <a:t>gratuidade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146429290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555780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Princípio da gratuidade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7001" y="4233151"/>
            <a:ext cx="11855892" cy="193899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Fundamento: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vedação à onerosidade excessiva do cidadão quando se tem a Administração Pública como parte do processo e a ela não é obrigado o recolhimento de qualquer custa processual. 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Exceção: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existência de leis específicas exigindo cobrança de determinados atos processuais ao longo do processo administrativo. </a:t>
            </a:r>
            <a:endParaRPr lang="pt-BR" sz="20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26997" y="755276"/>
            <a:ext cx="1185589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2º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XI, da Lei nº 9.784/99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– proibição de cobrança de despesas processuais, ressalvadas as previstas em lei;</a:t>
            </a:r>
          </a:p>
          <a:p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SÚMULA VINCULANTE N. 21:</a:t>
            </a:r>
          </a:p>
          <a:p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É inconstitucional a exigência de depósito ou arrolamento prévios de dinheiro ou bens para admissibilidade de recurso administrativo.</a:t>
            </a:r>
          </a:p>
          <a:p>
            <a:endParaRPr lang="pt-BR" sz="20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SÚMULA 373 DO STJ:</a:t>
            </a:r>
          </a:p>
          <a:p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É ilegítima a exigência de depósito prévio para admissibilidade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 recurso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</a:t>
            </a:r>
          </a:p>
          <a:p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4402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4</a:t>
            </a:r>
            <a:r>
              <a:rPr lang="pt-BR" sz="4800" dirty="0" smtClean="0"/>
              <a:t>.</a:t>
            </a:r>
            <a:r>
              <a:rPr lang="pt-BR" sz="4800" dirty="0"/>
              <a:t>    </a:t>
            </a:r>
            <a:r>
              <a:rPr lang="pt-BR" sz="4800" dirty="0" smtClean="0"/>
              <a:t>Princípio </a:t>
            </a:r>
            <a:r>
              <a:rPr lang="pt-BR" sz="4800" dirty="0"/>
              <a:t>da oficialidade ou impulso oficial</a:t>
            </a:r>
          </a:p>
        </p:txBody>
      </p:sp>
    </p:spTree>
    <p:extLst>
      <p:ext uri="{BB962C8B-B14F-4D97-AF65-F5344CB8AC3E}">
        <p14:creationId xmlns:p14="http://schemas.microsoft.com/office/powerpoint/2010/main" val="59757227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5557808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Princípio da oficialidade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27001" y="3963136"/>
            <a:ext cx="11855892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 oficialidade no processo administrativo é muito mais ampla do que o impulso oficial no processo judicial. Ela compreende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o poder-dever de instaurar, fazer andar e rever de ofício a decisão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fundamento do princípio da oficialidade é o próprio interesse público. Sendo o processo meio de atingir o interesse público, seria uma lesão a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este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se o processo não chegasse ao fim. É também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consequência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do princípio da eficiência.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26998" y="583788"/>
            <a:ext cx="11855893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2º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XII, da Lei nº 9.784/99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- impulsão, de ofício, do processo administrativo, sem prejuízo da atuação dos interessados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Art. 5º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caput, da Lei nº 9.784/99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– O processo administrativo pode iniciar-se de ofício ou a pedido do interessado. </a:t>
            </a:r>
          </a:p>
          <a:p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lang="pt-BR" sz="20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29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da Lei nº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9.784/99.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As atividades de instrução destinadas a averiguar e comprovar os dados necessários à tomada de decisão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realizam-se de ofício ou mediante impulsão do órgão responsável</a:t>
            </a:r>
            <a:r>
              <a:rPr lang="pt-BR" sz="2000" i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pelo processo, sem prejuízo do direito dos interessados de propor atuações probatórias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3427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566947" y="138023"/>
            <a:ext cx="5757654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Autotutela e Súmula 473 do STF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66947" y="1021511"/>
            <a:ext cx="1101190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ADMINISTRAÇÃO PODE ANULAR SEUS PRÓPRIOS ATOS, QUANDO EIVADOS DE VÍCIOS QUE OS TORNAM ILEGAIS, PORQUE DELES NÃO SE ORIGINAM DIREITOS; OU REVOGÁ-LOS, POR MOTIVO DE CONVENIÊNCIA OU OPORTUNIDADE, RESPEITADOS OS DIREITOS ADQUIRIDOS, E RESSALVADA, EM TODOS OS CASOS, A APRECIAÇÃO JUDICIAL</a:t>
            </a:r>
            <a:r>
              <a:rPr lang="pt-BR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66945" y="4145702"/>
            <a:ext cx="10253453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Art. 53. A Administração deve anular seus próprios atos, quando eivados de vício de legalidade, e pode revogá-los por motivo de conveniência ou oportunidade, respeitados os direitos adquiridos.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66948" y="3453525"/>
            <a:ext cx="233574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 smtClean="0"/>
              <a:t>Lei 9.784/1999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41639077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399" y="2541573"/>
            <a:ext cx="10324381" cy="2743200"/>
          </a:xfrm>
        </p:spPr>
        <p:txBody>
          <a:bodyPr/>
          <a:lstStyle/>
          <a:p>
            <a:r>
              <a:rPr lang="pt-BR" dirty="0"/>
              <a:t>5</a:t>
            </a:r>
            <a:r>
              <a:rPr lang="pt-BR" dirty="0" smtClean="0"/>
              <a:t>. Princípio da verdade material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8110210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ítulo 1"/>
          <p:cNvSpPr>
            <a:spLocks noGrp="1"/>
          </p:cNvSpPr>
          <p:nvPr>
            <p:ph type="title"/>
          </p:nvPr>
        </p:nvSpPr>
        <p:spPr>
          <a:xfrm>
            <a:off x="1261534" y="1431985"/>
            <a:ext cx="9601200" cy="3260785"/>
          </a:xfrm>
        </p:spPr>
        <p:txBody>
          <a:bodyPr>
            <a:normAutofit/>
          </a:bodyPr>
          <a:lstStyle/>
          <a:p>
            <a:pPr eaLnBrk="1" hangingPunct="1"/>
            <a:r>
              <a:rPr lang="pt-BR" sz="4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I. Princípios do processo administrativo</a:t>
            </a:r>
            <a:endParaRPr lang="pt-BR" sz="48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40256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479834" y="1086929"/>
            <a:ext cx="11090495" cy="489364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Conhecida como a verdade dos fatos: a Administração deve tomar decisões com base nos fatos tais como se apresentam na realidade, não se satisfazendo com a verdade oferecida pelos sujeitos. </a:t>
            </a:r>
          </a:p>
          <a:p>
            <a:pPr algn="just"/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É uma decorrência do princípio do interesse público, pois a administração não pode ignorar fatos que conhece, sob a alegação de que tais elementos fáticos não constam dos autos. </a:t>
            </a:r>
            <a:endParaRPr lang="pt-BR" sz="2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 da verdade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material (ou real)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deflui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 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característica do processo administrativo, onde, diferentemente do processo judicial, a posição do agente público não é passiva. É sim ativa, voltada à justiça distributiva traduzida no atingimento do interesse público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99528" y="86264"/>
            <a:ext cx="6135777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Princípio da verdade material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70577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6</a:t>
            </a:r>
            <a:r>
              <a:rPr lang="pt-BR" sz="4800" dirty="0" smtClean="0"/>
              <a:t>.</a:t>
            </a:r>
            <a:r>
              <a:rPr lang="pt-BR" sz="4800" dirty="0"/>
              <a:t>  Princípio do </a:t>
            </a:r>
            <a:r>
              <a:rPr lang="pt-BR" sz="4800" dirty="0" err="1"/>
              <a:t>informalismo</a:t>
            </a:r>
            <a:r>
              <a:rPr lang="pt-BR" sz="4800" dirty="0"/>
              <a:t> ou formalismo moderado</a:t>
            </a:r>
          </a:p>
        </p:txBody>
      </p:sp>
    </p:spTree>
    <p:extLst>
      <p:ext uri="{BB962C8B-B14F-4D97-AF65-F5344CB8AC3E}">
        <p14:creationId xmlns:p14="http://schemas.microsoft.com/office/powerpoint/2010/main" val="195660825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973299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Princípio do </a:t>
            </a:r>
            <a:r>
              <a:rPr lang="pt-BR" sz="2400" b="1" i="1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informalismo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ou formalismo moderado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409035" y="2922058"/>
            <a:ext cx="11179401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formalismo moderado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no processo administrativo, </a:t>
            </a:r>
            <a:r>
              <a:rPr lang="pt-BR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não implica em ausência de forma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; o processo administrativo é formal no sentido de que deve ser reduzido a escrito e conter documentado tudo o que ocorre no seu desenvolvimento; </a:t>
            </a:r>
            <a:r>
              <a:rPr lang="pt-BR" sz="20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é informal, entretanto,  no sentido de que não está sujeito a formas rígidas.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370936" y="808247"/>
            <a:ext cx="11217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2º da Lei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9.784/99, incisos: </a:t>
            </a:r>
          </a:p>
          <a:p>
            <a:pPr algn="just"/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VIII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– observância das formalidades essenciais à garantia dos direitos dos administrados;</a:t>
            </a:r>
          </a:p>
          <a:p>
            <a:pPr marL="0" indent="0" algn="just">
              <a:buNone/>
            </a:pP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IX –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adoção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de formas simples, suficientes para propiciar adequado grau de certeza, segurança e respeito aos direitos dos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administrados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CaixaDeTexto 4"/>
          <p:cNvSpPr txBox="1"/>
          <p:nvPr/>
        </p:nvSpPr>
        <p:spPr>
          <a:xfrm>
            <a:off x="1620570" y="4384228"/>
            <a:ext cx="9967866" cy="1923604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Desdobramentos:</a:t>
            </a:r>
          </a:p>
          <a:p>
            <a:pPr algn="just"/>
            <a:endParaRPr lang="pt-BR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Previsão de ritos e formas simples, suficientes para propiciar um grau de certeza, segurança, respeito aos direitos sujeitos ao contraditório e à ampla defesa;</a:t>
            </a:r>
          </a:p>
          <a:p>
            <a:pPr algn="just">
              <a:buFont typeface="Wingdings" pitchFamily="2" charset="2"/>
              <a:buChar char="q"/>
            </a:pPr>
            <a:endParaRPr lang="pt-BR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Exigência de interpretação flexível e razoável quanto às formas para evitar que estas sejam vistas como um fim em si mesmas. </a:t>
            </a:r>
            <a:endParaRPr lang="pt-BR" sz="17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Seta dobrada 7"/>
          <p:cNvSpPr/>
          <p:nvPr/>
        </p:nvSpPr>
        <p:spPr>
          <a:xfrm rot="10800000" flipH="1">
            <a:off x="481493" y="4381364"/>
            <a:ext cx="966160" cy="9108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73553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127000" y="3967894"/>
            <a:ext cx="11859788" cy="22467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Às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vezes, a lei impõe determinadas formalidades ou estabelece um procedimento mais rígido, prescrevendo a nulidade para o caso de sua inobservância. Isso ocorre como garantia para o particular de que as pretensões confiadas aos órgãos administrativos serão solucionadas nos termos da lei; além disso, constituem o instrumento adequado para permitir o controle administrativo pelos Poderes Legislativo e Judicial. Na realidade, </a:t>
            </a:r>
            <a:r>
              <a:rPr lang="pt-BR" sz="20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o formalismo somente deve existir quando for necessário para atender ao interesse público e proteger os direitos dos particulares.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27000" y="871268"/>
            <a:ext cx="1185978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22, da Lei nº 9.784/99: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Os atos do processo administrativo não dependem de forma determinada senão quando a lei expressamente a exigir.</a:t>
            </a: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1o Os atos do processo devem ser produzidos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por escrito</a:t>
            </a:r>
            <a:r>
              <a:rPr lang="pt-BR" sz="2000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em vernáculo, com a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data e o local de sua realização e a assinatura da autoridade responsável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§ 2o Salvo imposição legal, o reconhecimento de firma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somente será exigido quando houver dúvida de autenticidade</a:t>
            </a:r>
            <a:r>
              <a:rPr lang="pt-BR" sz="2000" b="1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§ 3o A autenticação de documentos exigidos em cópia poderá ser feita pelo órgão administrativo.</a:t>
            </a:r>
          </a:p>
          <a:p>
            <a:pPr marL="0" indent="0" algn="just">
              <a:buNone/>
            </a:pP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§ 4o O processo deverá ter suas páginas numeradas </a:t>
            </a:r>
            <a:r>
              <a:rPr lang="pt-BR" sz="2000" i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seqüencialmente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 e rubricadas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127000" y="0"/>
            <a:ext cx="973299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Princípio do </a:t>
            </a:r>
            <a:r>
              <a:rPr lang="pt-BR" sz="2400" b="1" i="1" u="sng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informalismo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ou formalismo moderado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0288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99587" y="1033207"/>
            <a:ext cx="11878147" cy="50629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 MANDADO DE SEGURANÇA INDIVIDUAL. SERVIDOR PÚBLICO FEDERAL. POLICIAL RODOVIÁRIO FEDERAL. PROCESSO ADMINISTRATIVO DISCIPLINAR. PENA DE DEMISSÃO. ARTS. 116, III E IX, 117, IX E 132, IV, XI E XIII, DA LEI 8.112/1990. "OPERAÇÃO BR334". ALEGADA QUEBRA DO PRINCÍPIO DA IMPARCIALIDADE DA COMISSÃO PROCESSANTE. 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(...). 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 PAS DE NULITTÉ SANS GRIEF. </a:t>
            </a:r>
            <a:r>
              <a:rPr lang="pt-BR" sz="190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AUSÊNCIA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DE ASSINATURA DE TODOS OS MEMBROS DA COMISSÃO PROCESSANTE NA ATA DE DELIBERAÇÃO. FORMALISMO EXACERBADO. MERO ATO DE EXPEDIENTE. NÃO DEMONSTRAÇÃO DOS PREJUÍZO SOFRIDOS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(...). 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SEGURANÇA DENEGADA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(...)</a:t>
            </a:r>
          </a:p>
          <a:p>
            <a:pPr marL="0" indent="0" algn="just">
              <a:buNone/>
            </a:pP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9. O reconhecimento de eventual nulidade do referido ato processual, em razão da ausência da assinatura dos demais membros da Comissão Processante, revelaria um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formalismo exacerbado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ainda mais quando no Processo Administrativo Disciplinar vige o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 do Formalismo Moderado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ainda mais quando se trata da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prática de meros atos de expediente</a:t>
            </a:r>
            <a:r>
              <a:rPr lang="pt-BR" sz="1900" dirty="0">
                <a:latin typeface="Verdana" pitchFamily="34" charset="0"/>
                <a:ea typeface="Verdana" pitchFamily="34" charset="0"/>
                <a:cs typeface="Verdana" pitchFamily="34" charset="0"/>
              </a:rPr>
              <a:t>, nada relativo à valoração de elementos probatórios, de modo que, mesmo que tal ato fosse praticado unicamente pelo Presidente da Comissão não haveria como se reconhecer a sua nulidade, diante da </a:t>
            </a:r>
            <a:r>
              <a:rPr lang="pt-BR" sz="19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ausência de relevância e tendo em vista que o impetrante deixou de demonstrar os prejuízos sofridos</a:t>
            </a:r>
            <a:r>
              <a:rPr lang="pt-BR" sz="19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(STJ. MS n. 21.647. Rel. Min. Mauro Campbell. Julgado em 26/10/2016). </a:t>
            </a:r>
            <a:endParaRPr lang="pt-BR" sz="19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43464" y="64548"/>
            <a:ext cx="11222966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3210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9021" y="1287671"/>
            <a:ext cx="9601200" cy="5133975"/>
          </a:xfrm>
        </p:spPr>
        <p:txBody>
          <a:bodyPr/>
          <a:lstStyle/>
          <a:p>
            <a:pPr algn="just"/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FERRAZ, Sérgio; DALLARI, Adilson de Abreu. </a:t>
            </a:r>
            <a:r>
              <a:rPr lang="pt-BR" sz="1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Processo Administrativo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. 3ª edição. São Paulo: Malheiros, 2005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MEDAUAR, Odete. </a:t>
            </a:r>
            <a:r>
              <a:rPr lang="pt-B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processualidade no direito administrativo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 São Paulo: Editora Revista dos Tribunais, 1993.</a:t>
            </a:r>
          </a:p>
          <a:p>
            <a:pPr algn="just"/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MOREIRA, Egon Bockmann. </a:t>
            </a:r>
            <a:r>
              <a:rPr lang="pt-BR" sz="18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Processo Administrativo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Princípios constitucionais e a Lei 9.784/99. 3ª edição. São Paulo: Malheiros, 2007.</a:t>
            </a:r>
          </a:p>
          <a:p>
            <a:pPr algn="just"/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OSÓRIO, Fábio Medina. </a:t>
            </a:r>
            <a:r>
              <a:rPr lang="pt-BR" sz="18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Direito Administrativo Sancionador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. São Paulo: Editora Revista dos Tribunais, 2000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  <a:p>
            <a:pPr algn="just"/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ROCHA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180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Ludiana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Carla Braga Façanha; DINIZ, Márcio Augusto de Vasconcelos. A Administração Pública e o Princípio da Confiança Legítima. In: ENCONTRO PREPARATÓRIO PARA O CONGRESSO NACIONAL DO CONPEDI, 17., 2008, Salvador. Anais... Salvador, 2008. Disponível em: 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Acesso em</a:t>
            </a:r>
            <a:r>
              <a:rPr lang="pt-BR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19/07/2017. 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276350" y="0"/>
            <a:ext cx="9601200" cy="1143000"/>
          </a:xfrm>
        </p:spPr>
        <p:txBody>
          <a:bodyPr/>
          <a:lstStyle/>
          <a:p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Referências Doutrinárias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2038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dirty="0"/>
              <a:t>1.      Princípio da motivação – art. 50, da Lei 9.784/99</a:t>
            </a:r>
          </a:p>
        </p:txBody>
      </p:sp>
    </p:spTree>
    <p:extLst>
      <p:ext uri="{BB962C8B-B14F-4D97-AF65-F5344CB8AC3E}">
        <p14:creationId xmlns:p14="http://schemas.microsoft.com/office/powerpoint/2010/main" val="164473186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0" y="-30425"/>
            <a:ext cx="12192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pt-BR" sz="2400" b="1" dirty="0" smtClean="0"/>
          </a:p>
          <a:p>
            <a:pPr algn="just"/>
            <a:endParaRPr lang="pt-BR" sz="1000" b="1" dirty="0" smtClean="0"/>
          </a:p>
        </p:txBody>
      </p:sp>
      <p:sp>
        <p:nvSpPr>
          <p:cNvPr id="6" name="CaixaDeTexto 5"/>
          <p:cNvSpPr txBox="1"/>
          <p:nvPr/>
        </p:nvSpPr>
        <p:spPr>
          <a:xfrm>
            <a:off x="126999" y="0"/>
            <a:ext cx="11489267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Princípio da motivação – art. 50, da Lei 9.784/99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276045" y="879895"/>
            <a:ext cx="1134022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O </a:t>
            </a:r>
            <a:r>
              <a:rPr lang="pt-BR" sz="24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da motivação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 obriga 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Administração</a:t>
            </a:r>
            <a:r>
              <a:rPr lang="pt-BR" sz="2400" dirty="0">
                <a:latin typeface="Verdana" pitchFamily="34" charset="0"/>
                <a:ea typeface="Verdana" pitchFamily="34" charset="0"/>
                <a:cs typeface="Verdana" pitchFamily="34" charset="0"/>
              </a:rPr>
              <a:t>, à exposição, implícita ou explícita, das razões de fato e de direito que autorizam ou determinam a prática de um ato jurídico</a:t>
            </a:r>
            <a:r>
              <a:rPr lang="pt-BR" sz="2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674298" y="2588228"/>
            <a:ext cx="10843404" cy="313932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A Lei nº 9.784/99, no seu artigo 50, estabelece o dever de motivar, com indicação dos fatos e fundamentos, para oito espécies de processo: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neguem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afetem direitos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interesses dos administrados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imponham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agravem deveres destes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decidam processos de concurso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seleção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dispensem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declarem </a:t>
            </a:r>
            <a:r>
              <a:rPr lang="pt-BR" dirty="0" err="1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inexigência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de licitação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decidam recurso administrativo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decorram de reexame de ofício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; </a:t>
            </a:r>
            <a:endParaRPr lang="pt-BR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deixem de aplicar jurisprudência já firmada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ou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divirjam de pareceres e fundamentos anteriores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;</a:t>
            </a:r>
          </a:p>
          <a:p>
            <a:pPr marL="400050" indent="-400050" algn="just">
              <a:buAutoNum type="romanLcParenR"/>
            </a:pP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nos 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casos de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revogação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suspensão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convalidação de ato administrativo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176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230832"/>
            <a:ext cx="11803332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Princípio da motivação – art. 50, da Lei 9.784/99</a:t>
            </a:r>
            <a:endParaRPr lang="pt-BR" sz="24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33392" y="956095"/>
            <a:ext cx="11696940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Apesar de não estar arrolado entre os princípios do processo administrativo, é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princípio geral de direito administrativo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e, como tal, é aplicável como regra geral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agir da Administração.</a:t>
            </a:r>
          </a:p>
          <a:p>
            <a:pPr algn="just"/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Forma da motivação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ainda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na lei federal, o artigo 50, § 1º, define que a motivação deve ser 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clara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explícita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congruente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Admite-se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que ela seja </a:t>
            </a:r>
            <a:r>
              <a:rPr lang="pt-BR" sz="20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remissiva a fundamento anterior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 que faça parte dos autos. </a:t>
            </a: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Meio mecânico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de acordo com o art. 50, §2º, na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solução de vários assuntos da mesma natureza, pode ser utilizado meio mecânico que reproduza os fundamentos das decisões, desde que não prejudique direito ou garantia dos 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interessados.</a:t>
            </a:r>
          </a:p>
          <a:p>
            <a:pPr marL="285750" indent="-285750" algn="just">
              <a:buFont typeface="Wingdings" pitchFamily="2" charset="2"/>
              <a:buChar char="q"/>
            </a:pP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pt-BR" sz="2000" b="1" dirty="0" smtClean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Decisões de órgãos colegiados e comissões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: no 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§ 3º, artigo 50, a lei trouxe uma inovação ao exigir a mesma motivação nas decisões de órgãos colegiados e para aquelas proferidas oralmente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sz="20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11061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6999" y="35783"/>
            <a:ext cx="11565467" cy="43088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22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Jurisprudência</a:t>
            </a:r>
            <a:endParaRPr lang="pt-BR" sz="2200" b="1" i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-1" y="466670"/>
            <a:ext cx="12132733" cy="6055504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pPr marL="0" indent="0" algn="just">
              <a:buNone/>
            </a:pP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ADMINISTRATIVO. MANDADO DE SEGURANÇA. SERVIDOR PÚBLICO FEDERAL. AUDITOR-FISCAL DA RECEITA FEDERAL DO BRASIL. FIXAÇÃO DE EXERCÍCIO JUNTO AO MINISTÉRIO DA PREVIDÊNCIA SOCIAL. RETORNO À RECEITA FEDERAL DO BRASIL. POSSIBILIDADE. ATO PRECÁRIO. REVOGAÇÃO.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ATO DISCRICIONÁRIO. MOTIVAÇÃO. NECESSIDADE. ARTS. 2° E 50 DA LEI 9.784/1999. INEXISTÊNCIA. ILEGALIDADE RECONHECIDA. SEGURANÇA CONCEDIDA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. 1. Trata-se de mandado de segurança impetrado contra ato do Ministro de Estado da Previdência Social que determinou o retorno do impetrante, Auditor-Fiscal da Receita Federal do Brasil, à Secretaria da Receita Federal do Brasil. Sustenta o impetrante a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arbitrariedade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 e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ilegalidade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 do ato coator, por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ausência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 de razoabilidade, proporcionalidade,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motivação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 e por ser contrário aos interesses públicos. 2.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O ato administrativo que determina o retorno do servidor ao seu órgão de origem, mesmo ostentando natureza discricionária, exige a regular motivação, a fim de possibilitar o seu controle de legalidade. Inteligência dos </a:t>
            </a:r>
            <a:r>
              <a:rPr lang="pt-BR" sz="1550" b="1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arts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. 2°, parágrafo único, inc. I, e 50, I e § 1°, todos da Lei 9.784/1999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. Precedentes do STJ. 3.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Carecendo de motivação o ato coator, padece de ilegalidade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. 4. Segurança 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concedida (...).</a:t>
            </a:r>
          </a:p>
          <a:p>
            <a:pPr marL="0" indent="0" algn="just">
              <a:buNone/>
            </a:pP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Contudo, a despeito de se tratar de ato precário e que pode ser revisto a 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qualquer tempo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, não assegurando o direito do servidor cedido de permanecer indefinidamente no 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órgão cessionário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, certo é que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o ato administrativo que determina o retorno do servidor ao </a:t>
            </a:r>
            <a:r>
              <a:rPr lang="pt-BR" sz="155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seu órgão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de origem, mesmo ostentando natureza discricionária, exige a regular motivação, a fim de possibilitar-se o seu controle de legalidade, consoante dispõem os </a:t>
            </a:r>
            <a:r>
              <a:rPr lang="pt-BR" sz="1550" b="1" u="sng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arts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. 2</a:t>
            </a:r>
            <a:r>
              <a:rPr lang="pt-BR" sz="155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°, parágrafo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único, inc. I, e 50, I e § 1°, todos da Lei </a:t>
            </a:r>
            <a:r>
              <a:rPr lang="pt-BR" sz="1550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9.784/1999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(...). In </a:t>
            </a:r>
            <a:r>
              <a:rPr lang="pt-BR" sz="1550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casu</a:t>
            </a:r>
            <a:r>
              <a:rPr lang="pt-BR" sz="1550" dirty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o ator coator, ao determinar o retorno do impetrante a seu órgão de origem, carece de motivação, conforme se desprende dos documentos acostados aos autos, ainda mais quando, nas informações apresentadas, a autoridade coatora </a:t>
            </a:r>
            <a:r>
              <a:rPr lang="pt-BR" sz="155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sequer demonstrou as razões fáticas e de direito que motivaram a determinação do retorno do impetrante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para o órgão de origem, padecendo, portanto, de ilegalidade, por inobservância do disposto nos </a:t>
            </a:r>
            <a:r>
              <a:rPr lang="pt-BR" sz="1550" b="1" dirty="0" err="1">
                <a:latin typeface="Verdana" pitchFamily="34" charset="0"/>
                <a:ea typeface="Verdana" pitchFamily="34" charset="0"/>
                <a:cs typeface="Verdana" pitchFamily="34" charset="0"/>
              </a:rPr>
              <a:t>arts</a:t>
            </a:r>
            <a:r>
              <a:rPr lang="pt-BR" sz="155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. 2°, parágrafo único, inc. I, e 50, I, da Lei 9.784/1999, que obrigam, salvo exceções, que os atos administrativos sejam motivados, com a demonstração dos pressupostos de fato e de direito que servem-lhe de fundamento, devendo, portanto, a Administração Pública motivar o ato de retorno do impetrante, o que não aconteceu no </a:t>
            </a:r>
            <a:r>
              <a:rPr lang="pt-BR" sz="155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caso. 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(STJ. </a:t>
            </a:r>
            <a:r>
              <a:rPr lang="pt-BR" sz="155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REsp</a:t>
            </a:r>
            <a:r>
              <a:rPr lang="pt-BR" sz="155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n. 19.449. Rel. Min. Mauro Campbell Marques. Julgado em 04/09/2014). </a:t>
            </a:r>
            <a:endParaRPr lang="pt-BR" sz="155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9308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5400" y="1742535"/>
            <a:ext cx="10333008" cy="3490479"/>
          </a:xfrm>
        </p:spPr>
        <p:txBody>
          <a:bodyPr>
            <a:normAutofit/>
          </a:bodyPr>
          <a:lstStyle/>
          <a:p>
            <a:r>
              <a:rPr lang="pt-BR" dirty="0"/>
              <a:t>2.     </a:t>
            </a:r>
            <a:r>
              <a:rPr lang="pt-BR" sz="4800" dirty="0"/>
              <a:t> Princípios da segurança </a:t>
            </a:r>
            <a:r>
              <a:rPr lang="pt-BR" sz="4800" dirty="0" smtClean="0"/>
              <a:t>jurídica e </a:t>
            </a:r>
            <a:r>
              <a:rPr lang="pt-BR" sz="4800" dirty="0"/>
              <a:t>proteção à confiança </a:t>
            </a:r>
            <a:r>
              <a:rPr lang="pt-BR" sz="4800" dirty="0" smtClean="0"/>
              <a:t>legítima </a:t>
            </a:r>
            <a:r>
              <a:rPr lang="pt-BR" sz="4800" dirty="0">
                <a:latin typeface="Arial" charset="0"/>
              </a:rPr>
              <a:t>- </a:t>
            </a:r>
            <a:r>
              <a:rPr lang="pt-BR" sz="4800" dirty="0" err="1">
                <a:latin typeface="Arial" charset="0"/>
              </a:rPr>
              <a:t>arts</a:t>
            </a:r>
            <a:r>
              <a:rPr lang="pt-BR" sz="4800" dirty="0">
                <a:latin typeface="Arial" charset="0"/>
              </a:rPr>
              <a:t>. 2º e 54, da Lei 9.784/99</a:t>
            </a:r>
            <a:endParaRPr lang="pt-BR" sz="4800" dirty="0"/>
          </a:p>
        </p:txBody>
      </p:sp>
    </p:spTree>
    <p:extLst>
      <p:ext uri="{BB962C8B-B14F-4D97-AF65-F5344CB8AC3E}">
        <p14:creationId xmlns:p14="http://schemas.microsoft.com/office/powerpoint/2010/main" val="53374758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127000" y="0"/>
            <a:ext cx="11915475" cy="46166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pt-BR" sz="2400" b="1" i="1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  <a:r>
              <a:rPr lang="pt-BR" sz="2400" b="1" i="1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Princípios da segurança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jurídica e </a:t>
            </a:r>
            <a:r>
              <a:rPr lang="pt-BR" sz="2400" b="1" i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proteção à confiança </a:t>
            </a:r>
            <a:r>
              <a:rPr lang="pt-BR" sz="2400" b="1" i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legítima</a:t>
            </a:r>
            <a:endParaRPr lang="pt-BR" sz="2400" b="1" i="1" u="sng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27804" y="1648165"/>
            <a:ext cx="11309228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O princípio da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segurança jurídica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possui dois sentidos. 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primeiro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de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natureza objetiva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tem a ver com a estabilização do ordenamento jurídico, a partir do respeito ao </a:t>
            </a:r>
            <a:r>
              <a:rPr lang="pt-BR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direito adquirido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ao ato jurídico perfeito e à coisa julgada; já o 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segundo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de </a:t>
            </a:r>
            <a:r>
              <a:rPr lang="pt-BR" b="1" dirty="0" smtClean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caráter 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subjetivo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, relaciona-se com a </a:t>
            </a:r>
            <a:r>
              <a:rPr lang="pt-BR" b="1" dirty="0">
                <a:solidFill>
                  <a:schemeClr val="accent4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proteção da confiança do cidadão</a:t>
            </a:r>
            <a:r>
              <a:rPr lang="pt-BR" dirty="0">
                <a:latin typeface="Verdana" pitchFamily="34" charset="0"/>
                <a:ea typeface="Verdana" pitchFamily="34" charset="0"/>
                <a:cs typeface="Verdana" pitchFamily="34" charset="0"/>
              </a:rPr>
              <a:t> frente às expectativas geradas pela Administração Pública</a:t>
            </a:r>
            <a:r>
              <a:rPr lang="pt-BR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pt-BR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785669" y="3264222"/>
            <a:ext cx="9851364" cy="349326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“O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princípio da </a:t>
            </a:r>
            <a:r>
              <a:rPr lang="pt-BR" sz="17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confiança legítima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 decorre diretamente da ideia de Estado de Direito. Traz em si a necessidade de manutenção de atos administrativos, ainda que antijurídicos, desde que verificada a expectativa legítima, por parte do administrado, de estabilização dos efeitos decorrentes da conduta administrativa. A prevalência do princípio da confiança, em casos pontuais, mesmo quando ponderado em relação ao princípio da legalidade, não significa o fim 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 vinculação do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Estado 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à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lei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.” (ROCHA e DINIZ, 2008). </a:t>
            </a:r>
          </a:p>
          <a:p>
            <a:pPr algn="just"/>
            <a:endParaRPr lang="pt-BR" sz="17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Exemplo: o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artigo 54, da Lei 9.784/99 impõe um prazo decadencial à possibilidade de a União anular 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seus atos administrativos eivados de ilegalidade.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Trata-se, pois, de uma limitação ao poder/prerrogativa de </a:t>
            </a:r>
            <a:r>
              <a:rPr lang="pt-BR" sz="1700" b="1" u="sng" dirty="0">
                <a:latin typeface="Verdana" pitchFamily="34" charset="0"/>
                <a:ea typeface="Verdana" pitchFamily="34" charset="0"/>
                <a:cs typeface="Verdana" pitchFamily="34" charset="0"/>
              </a:rPr>
              <a:t>autotutela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 da Administração, em razão da necessidade de se preservar a </a:t>
            </a:r>
            <a:r>
              <a:rPr lang="pt-BR" sz="1700" b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confiança legítima</a:t>
            </a:r>
            <a:r>
              <a:rPr lang="pt-BR" sz="1700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pt-BR" sz="1700" dirty="0">
                <a:latin typeface="Verdana" pitchFamily="34" charset="0"/>
                <a:ea typeface="Verdana" pitchFamily="34" charset="0"/>
                <a:cs typeface="Verdana" pitchFamily="34" charset="0"/>
              </a:rPr>
              <a:t>do administrado frente aos atos do Poder Público</a:t>
            </a:r>
            <a:r>
              <a:rPr lang="pt-BR" sz="17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</a:p>
        </p:txBody>
      </p:sp>
      <p:sp>
        <p:nvSpPr>
          <p:cNvPr id="8" name="Seta dobrada 7"/>
          <p:cNvSpPr/>
          <p:nvPr/>
        </p:nvSpPr>
        <p:spPr>
          <a:xfrm rot="10800000" flipH="1">
            <a:off x="819509" y="3125493"/>
            <a:ext cx="966160" cy="9108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215659" y="759125"/>
            <a:ext cx="11533517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Art. 2</a:t>
            </a:r>
            <a:r>
              <a:rPr lang="pt-BR" sz="2000" u="sng" baseline="30000" dirty="0">
                <a:latin typeface="Verdana" pitchFamily="34" charset="0"/>
                <a:ea typeface="Verdana" pitchFamily="34" charset="0"/>
                <a:cs typeface="Verdana" pitchFamily="34" charset="0"/>
              </a:rPr>
              <a:t>o</a:t>
            </a:r>
            <a:r>
              <a:rPr lang="pt-BR" sz="2000" dirty="0"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r>
              <a:rPr lang="pt-B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 Lei nº 9.784/99: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 </a:t>
            </a:r>
            <a:r>
              <a:rPr lang="pt-BR" sz="2000" i="1" dirty="0">
                <a:latin typeface="Verdana" pitchFamily="34" charset="0"/>
                <a:ea typeface="Verdana" pitchFamily="34" charset="0"/>
                <a:cs typeface="Verdana" pitchFamily="34" charset="0"/>
              </a:rPr>
              <a:t>Administração Pública obedecerá, dentre outros, aos 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princípios [...], </a:t>
            </a:r>
            <a:r>
              <a:rPr lang="pt-BR" sz="2000" b="1" i="1" dirty="0">
                <a:solidFill>
                  <a:schemeClr val="accent1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segurança jurídica</a:t>
            </a:r>
            <a:r>
              <a:rPr lang="pt-BR" sz="2000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[...].</a:t>
            </a:r>
            <a:endParaRPr lang="pt-BR" sz="2000" i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319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amondGrid_16x9_TP103031012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iamondGrid">
    <a:dk1>
      <a:srgbClr val="2D2E2D"/>
    </a:dk1>
    <a:lt1>
      <a:sysClr val="window" lastClr="FFFFFF"/>
    </a:lt1>
    <a:dk2>
      <a:srgbClr val="000000"/>
    </a:dk2>
    <a:lt2>
      <a:srgbClr val="EAEAEA"/>
    </a:lt2>
    <a:accent1>
      <a:srgbClr val="D15A3E"/>
    </a:accent1>
    <a:accent2>
      <a:srgbClr val="B2B2B2"/>
    </a:accent2>
    <a:accent3>
      <a:srgbClr val="4F91A1"/>
    </a:accent3>
    <a:accent4>
      <a:srgbClr val="F0BA34"/>
    </a:accent4>
    <a:accent5>
      <a:srgbClr val="AEB733"/>
    </a:accent5>
    <a:accent6>
      <a:srgbClr val="926397"/>
    </a:accent6>
    <a:hlink>
      <a:srgbClr val="4F91A1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4487</Words>
  <Application>Microsoft Office PowerPoint</Application>
  <PresentationFormat>Personalizar</PresentationFormat>
  <Paragraphs>187</Paragraphs>
  <Slides>35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35</vt:i4>
      </vt:variant>
    </vt:vector>
  </HeadingPairs>
  <TitlesOfParts>
    <vt:vector size="36" baseType="lpstr">
      <vt:lpstr>DiamondGrid_16x9_TP103031012</vt:lpstr>
      <vt:lpstr>Processo Administrativo:    Aula 4:Princípios do Processo Administrativo</vt:lpstr>
      <vt:lpstr>Sumário de aula</vt:lpstr>
      <vt:lpstr>I. Princípios do processo administrativo</vt:lpstr>
      <vt:lpstr>1.      Princípio da motivação – art. 50, da Lei 9.784/99</vt:lpstr>
      <vt:lpstr>Apresentação do PowerPoint</vt:lpstr>
      <vt:lpstr>Apresentação do PowerPoint</vt:lpstr>
      <vt:lpstr>Apresentação do PowerPoint</vt:lpstr>
      <vt:lpstr>2.      Princípios da segurança jurídica e proteção à confiança legítima - arts. 2º e 54, da Lei 9.784/99</vt:lpstr>
      <vt:lpstr>Apresentação do PowerPoint</vt:lpstr>
      <vt:lpstr>Apresentação do PowerPoint</vt:lpstr>
      <vt:lpstr>Apresentação do PowerPoint</vt:lpstr>
      <vt:lpstr>3. Princípio da boa-fé – art. 2º, inc. IV da Lei 9.784/99</vt:lpstr>
      <vt:lpstr>Apresentação do PowerPoint</vt:lpstr>
      <vt:lpstr>Apresentação do PowerPoint</vt:lpstr>
      <vt:lpstr>II. Princípios do processo administrativo stricto sensu:</vt:lpstr>
      <vt:lpstr>1.   Princípio da imparcialidade</vt:lpstr>
      <vt:lpstr>Apresentação do PowerPoint</vt:lpstr>
      <vt:lpstr>Apresentação do PowerPoint</vt:lpstr>
      <vt:lpstr>Apresentação do PowerPoint</vt:lpstr>
      <vt:lpstr>Apresentação do PowerPoint</vt:lpstr>
      <vt:lpstr>2.      Princípio da publicidade dos atos processuais – inc. LX do art. 5º da CF (restrição)</vt:lpstr>
      <vt:lpstr>Apresentação do PowerPoint</vt:lpstr>
      <vt:lpstr>Apresentação do PowerPoint</vt:lpstr>
      <vt:lpstr>3.    Princípio da gratuidade</vt:lpstr>
      <vt:lpstr>Apresentação do PowerPoint</vt:lpstr>
      <vt:lpstr>4.    Princípio da oficialidade ou impulso oficial</vt:lpstr>
      <vt:lpstr>Apresentação do PowerPoint</vt:lpstr>
      <vt:lpstr>Apresentação do PowerPoint</vt:lpstr>
      <vt:lpstr>5. Princípio da verdade material</vt:lpstr>
      <vt:lpstr>Apresentação do PowerPoint</vt:lpstr>
      <vt:lpstr>6.  Princípio do informalismo ou formalismo moderado</vt:lpstr>
      <vt:lpstr>Apresentação do PowerPoint</vt:lpstr>
      <vt:lpstr>Apresentação do PowerPoint</vt:lpstr>
      <vt:lpstr>Apresentação do PowerPoint</vt:lpstr>
      <vt:lpstr>Referências Doutrinárias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2014-04-17T20:26:16Z</dcterms:created>
  <dcterms:modified xsi:type="dcterms:W3CDTF">2022-03-07T21:58:08Z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