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19"/>
  </p:notesMasterIdLst>
  <p:handoutMasterIdLst>
    <p:handoutMasterId r:id="rId20"/>
  </p:handoutMasterIdLst>
  <p:sldIdLst>
    <p:sldId id="261" r:id="rId2"/>
    <p:sldId id="524" r:id="rId3"/>
    <p:sldId id="552" r:id="rId4"/>
    <p:sldId id="563" r:id="rId5"/>
    <p:sldId id="561" r:id="rId6"/>
    <p:sldId id="564" r:id="rId7"/>
    <p:sldId id="565" r:id="rId8"/>
    <p:sldId id="562" r:id="rId9"/>
    <p:sldId id="460" r:id="rId10"/>
    <p:sldId id="551" r:id="rId11"/>
    <p:sldId id="557" r:id="rId12"/>
    <p:sldId id="558" r:id="rId13"/>
    <p:sldId id="567" r:id="rId14"/>
    <p:sldId id="569" r:id="rId15"/>
    <p:sldId id="570" r:id="rId16"/>
    <p:sldId id="572" r:id="rId17"/>
    <p:sldId id="544" r:id="rId18"/>
  </p:sldIdLst>
  <p:sldSz cx="12192000" cy="6858000"/>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guide id="3" orient="horz" pos="3223">
          <p15:clr>
            <a:srgbClr val="A4A3A4"/>
          </p15:clr>
        </p15:guide>
        <p15:guide id="4"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C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77" autoAdjust="0"/>
    <p:restoredTop sz="99172" autoAdjust="0"/>
  </p:normalViewPr>
  <p:slideViewPr>
    <p:cSldViewPr snapToGrid="0">
      <p:cViewPr varScale="1">
        <p:scale>
          <a:sx n="61" d="100"/>
          <a:sy n="61" d="100"/>
        </p:scale>
        <p:origin x="72" y="1212"/>
      </p:cViewPr>
      <p:guideLst>
        <p:guide orient="horz" pos="2160"/>
        <p:guide pos="3840"/>
      </p:guideLst>
    </p:cSldViewPr>
  </p:slideViewPr>
  <p:notesTextViewPr>
    <p:cViewPr>
      <p:scale>
        <a:sx n="1" d="1"/>
        <a:sy n="1" d="1"/>
      </p:scale>
      <p:origin x="0" y="0"/>
    </p:cViewPr>
  </p:notesTextViewPr>
  <p:notesViewPr>
    <p:cSldViewPr snapToGrid="0">
      <p:cViewPr>
        <p:scale>
          <a:sx n="90" d="100"/>
          <a:sy n="90" d="100"/>
        </p:scale>
        <p:origin x="-3834" y="162"/>
      </p:cViewPr>
      <p:guideLst>
        <p:guide orient="horz" pos="3126"/>
        <p:guide pos="2100"/>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sz="quarter"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F0AEC0A1-4FE5-644F-B1B9-37386AB5928C}" type="datetimeFigureOut">
              <a:rPr lang="pt-BR"/>
              <a:pPr/>
              <a:t>05/03/2022</a:t>
            </a:fld>
            <a:endParaRPr lang="pt-BR"/>
          </a:p>
        </p:txBody>
      </p:sp>
      <p:sp>
        <p:nvSpPr>
          <p:cNvPr id="4" name="Espaço Reservado para Rodapé 3"/>
          <p:cNvSpPr>
            <a:spLocks noGrp="1"/>
          </p:cNvSpPr>
          <p:nvPr>
            <p:ph type="ftr" sz="quarter" idx="2"/>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5" name="Espaço Reservado para Número de Slide 4"/>
          <p:cNvSpPr>
            <a:spLocks noGrp="1"/>
          </p:cNvSpPr>
          <p:nvPr>
            <p:ph type="sldNum" sz="quarter" idx="3"/>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45731DB7-3FCA-664A-BB8D-C8EECDE5DF60}" type="slidenum">
              <a:rPr lang="pt-BR"/>
              <a:pPr/>
              <a:t>‹nº›</a:t>
            </a:fld>
            <a:endParaRPr lang="pt-BR"/>
          </a:p>
        </p:txBody>
      </p:sp>
    </p:spTree>
    <p:extLst>
      <p:ext uri="{BB962C8B-B14F-4D97-AF65-F5344CB8AC3E}">
        <p14:creationId xmlns:p14="http://schemas.microsoft.com/office/powerpoint/2010/main" val="23293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3076363" cy="513508"/>
          </a:xfrm>
          <a:prstGeom prst="rect">
            <a:avLst/>
          </a:prstGeom>
        </p:spPr>
        <p:txBody>
          <a:bodyPr vert="horz" lIns="95500" tIns="47750" rIns="95500" bIns="47750" rtlCol="0"/>
          <a:lstStyle>
            <a:lvl1pPr algn="l" eaLnBrk="1" fontAlgn="auto" hangingPunct="1">
              <a:spcBef>
                <a:spcPts val="0"/>
              </a:spcBef>
              <a:spcAft>
                <a:spcPts val="0"/>
              </a:spcAft>
              <a:defRPr sz="1300">
                <a:latin typeface="+mn-lt"/>
                <a:ea typeface="+mn-ea"/>
              </a:defRPr>
            </a:lvl1pPr>
          </a:lstStyle>
          <a:p>
            <a:pPr>
              <a:defRPr/>
            </a:pPr>
            <a:endParaRPr lang="pt-BR"/>
          </a:p>
        </p:txBody>
      </p:sp>
      <p:sp>
        <p:nvSpPr>
          <p:cNvPr id="3" name="Espaço Reservado para Data 2"/>
          <p:cNvSpPr>
            <a:spLocks noGrp="1"/>
          </p:cNvSpPr>
          <p:nvPr>
            <p:ph type="dt" idx="1"/>
          </p:nvPr>
        </p:nvSpPr>
        <p:spPr>
          <a:xfrm>
            <a:off x="4021294" y="1"/>
            <a:ext cx="3076363" cy="513508"/>
          </a:xfrm>
          <a:prstGeom prst="rect">
            <a:avLst/>
          </a:prstGeom>
        </p:spPr>
        <p:txBody>
          <a:bodyPr vert="horz" wrap="square" lIns="95500" tIns="47750" rIns="95500" bIns="47750" numCol="1" anchor="t" anchorCtr="0" compatLnSpc="1">
            <a:prstTxWarp prst="textNoShape">
              <a:avLst/>
            </a:prstTxWarp>
          </a:bodyPr>
          <a:lstStyle>
            <a:lvl1pPr algn="r" eaLnBrk="1" hangingPunct="1">
              <a:defRPr sz="1300"/>
            </a:lvl1pPr>
          </a:lstStyle>
          <a:p>
            <a:fld id="{460CEFF1-3569-FE43-B5B3-47BFCE3DD254}" type="datetimeFigureOut">
              <a:rPr lang="pt-BR"/>
              <a:pPr/>
              <a:t>05/03/2022</a:t>
            </a:fld>
            <a:endParaRPr lang="pt-BR"/>
          </a:p>
        </p:txBody>
      </p:sp>
      <p:sp>
        <p:nvSpPr>
          <p:cNvPr id="4" name="Espaço Reservado para Imagem de Sl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5500" tIns="47750" rIns="95500" bIns="47750" rtlCol="0" anchor="ctr"/>
          <a:lstStyle/>
          <a:p>
            <a:pPr lvl="0"/>
            <a:endParaRPr lang="pt-BR" noProof="0" dirty="0"/>
          </a:p>
        </p:txBody>
      </p:sp>
      <p:sp>
        <p:nvSpPr>
          <p:cNvPr id="5" name="Espaço Reservado para Anotações 4"/>
          <p:cNvSpPr>
            <a:spLocks noGrp="1"/>
          </p:cNvSpPr>
          <p:nvPr>
            <p:ph type="body" sz="quarter" idx="3"/>
          </p:nvPr>
        </p:nvSpPr>
        <p:spPr>
          <a:xfrm>
            <a:off x="709930" y="4925409"/>
            <a:ext cx="5679440" cy="3454182"/>
          </a:xfrm>
          <a:prstGeom prst="rect">
            <a:avLst/>
          </a:prstGeom>
        </p:spPr>
        <p:txBody>
          <a:bodyPr vert="horz" wrap="square" lIns="95500" tIns="47750" rIns="95500" bIns="4775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721107"/>
            <a:ext cx="3076363" cy="513507"/>
          </a:xfrm>
          <a:prstGeom prst="rect">
            <a:avLst/>
          </a:prstGeom>
        </p:spPr>
        <p:txBody>
          <a:bodyPr vert="horz" lIns="95500" tIns="47750" rIns="95500" bIns="47750" rtlCol="0" anchor="b"/>
          <a:lstStyle>
            <a:lvl1pPr algn="l" eaLnBrk="1" fontAlgn="auto" hangingPunct="1">
              <a:spcBef>
                <a:spcPts val="0"/>
              </a:spcBef>
              <a:spcAft>
                <a:spcPts val="0"/>
              </a:spcAft>
              <a:defRPr sz="1300">
                <a:latin typeface="+mn-lt"/>
                <a:ea typeface="+mn-ea"/>
              </a:defRPr>
            </a:lvl1pPr>
          </a:lstStyle>
          <a:p>
            <a:pPr>
              <a:defRPr/>
            </a:pPr>
            <a:endParaRPr lang="pt-BR"/>
          </a:p>
        </p:txBody>
      </p:sp>
      <p:sp>
        <p:nvSpPr>
          <p:cNvPr id="7" name="Espaço Reservado para Número de Slide 6"/>
          <p:cNvSpPr>
            <a:spLocks noGrp="1"/>
          </p:cNvSpPr>
          <p:nvPr>
            <p:ph type="sldNum" sz="quarter" idx="5"/>
          </p:nvPr>
        </p:nvSpPr>
        <p:spPr>
          <a:xfrm>
            <a:off x="4021294" y="9721107"/>
            <a:ext cx="3076363" cy="513507"/>
          </a:xfrm>
          <a:prstGeom prst="rect">
            <a:avLst/>
          </a:prstGeom>
        </p:spPr>
        <p:txBody>
          <a:bodyPr vert="horz" wrap="square" lIns="95500" tIns="47750" rIns="95500" bIns="47750" numCol="1" anchor="b" anchorCtr="0" compatLnSpc="1">
            <a:prstTxWarp prst="textNoShape">
              <a:avLst/>
            </a:prstTxWarp>
          </a:bodyPr>
          <a:lstStyle>
            <a:lvl1pPr algn="r" eaLnBrk="1" hangingPunct="1">
              <a:defRPr sz="1300"/>
            </a:lvl1pPr>
          </a:lstStyle>
          <a:p>
            <a:fld id="{3173246C-C031-6449-A4A5-15A4290DE3AB}" type="slidenum">
              <a:rPr lang="pt-BR"/>
              <a:pPr/>
              <a:t>‹nº›</a:t>
            </a:fld>
            <a:endParaRPr lang="pt-BR"/>
          </a:p>
        </p:txBody>
      </p:sp>
    </p:spTree>
    <p:extLst>
      <p:ext uri="{BB962C8B-B14F-4D97-AF65-F5344CB8AC3E}">
        <p14:creationId xmlns:p14="http://schemas.microsoft.com/office/powerpoint/2010/main" val="1410872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dirty="0">
              <a:latin typeface="Arial" charset="0"/>
            </a:endParaRPr>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541AE032-3B02-AB4B-8F4B-FA3FAB2EF341}" type="slidenum">
              <a:rPr lang="pt-BR"/>
              <a:pPr/>
              <a:t>1</a:t>
            </a:fld>
            <a:endParaRPr lang="pt-BR" dirty="0"/>
          </a:p>
        </p:txBody>
      </p:sp>
    </p:spTree>
    <p:extLst>
      <p:ext uri="{BB962C8B-B14F-4D97-AF65-F5344CB8AC3E}">
        <p14:creationId xmlns:p14="http://schemas.microsoft.com/office/powerpoint/2010/main" val="10324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pt-BR" dirty="0">
              <a:latin typeface="Arial" charset="0"/>
            </a:endParaRPr>
          </a:p>
        </p:txBody>
      </p:sp>
      <p:sp>
        <p:nvSpPr>
          <p:cNvPr id="4" name="Espaço Reservado para Número de Slide 3"/>
          <p:cNvSpPr>
            <a:spLocks noGrp="1"/>
          </p:cNvSpPr>
          <p:nvPr>
            <p:ph type="sldNum" sz="quarter" idx="5"/>
          </p:nvPr>
        </p:nvSpPr>
        <p:spPr/>
        <p:txBody>
          <a:bodyPr/>
          <a:lstStyle>
            <a:lvl1pPr>
              <a:defRPr>
                <a:solidFill>
                  <a:schemeClr val="tx1"/>
                </a:solidFill>
                <a:latin typeface="Arial" charset="0"/>
                <a:ea typeface="ＭＳ Ｐゴシック" charset="0"/>
              </a:defRPr>
            </a:lvl1pPr>
            <a:lvl2pPr marL="775937" indent="-298437">
              <a:defRPr>
                <a:solidFill>
                  <a:schemeClr val="tx1"/>
                </a:solidFill>
                <a:latin typeface="Arial" charset="0"/>
                <a:ea typeface="ＭＳ Ｐゴシック" charset="0"/>
              </a:defRPr>
            </a:lvl2pPr>
            <a:lvl3pPr marL="1193749" indent="-238750">
              <a:defRPr>
                <a:solidFill>
                  <a:schemeClr val="tx1"/>
                </a:solidFill>
                <a:latin typeface="Arial" charset="0"/>
                <a:ea typeface="ＭＳ Ｐゴシック" charset="0"/>
              </a:defRPr>
            </a:lvl3pPr>
            <a:lvl4pPr marL="1671249" indent="-238750">
              <a:defRPr>
                <a:solidFill>
                  <a:schemeClr val="tx1"/>
                </a:solidFill>
                <a:latin typeface="Arial" charset="0"/>
                <a:ea typeface="ＭＳ Ｐゴシック" charset="0"/>
              </a:defRPr>
            </a:lvl4pPr>
            <a:lvl5pPr marL="2148749" indent="-238750">
              <a:defRPr>
                <a:solidFill>
                  <a:schemeClr val="tx1"/>
                </a:solidFill>
                <a:latin typeface="Arial" charset="0"/>
                <a:ea typeface="ＭＳ Ｐゴシック" charset="0"/>
              </a:defRPr>
            </a:lvl5pPr>
            <a:lvl6pPr marL="2626248" indent="-238750" eaLnBrk="0" fontAlgn="base" hangingPunct="0">
              <a:spcBef>
                <a:spcPct val="0"/>
              </a:spcBef>
              <a:spcAft>
                <a:spcPct val="0"/>
              </a:spcAft>
              <a:defRPr>
                <a:solidFill>
                  <a:schemeClr val="tx1"/>
                </a:solidFill>
                <a:latin typeface="Arial" charset="0"/>
                <a:ea typeface="ＭＳ Ｐゴシック" charset="0"/>
              </a:defRPr>
            </a:lvl6pPr>
            <a:lvl7pPr marL="3103748" indent="-238750" eaLnBrk="0" fontAlgn="base" hangingPunct="0">
              <a:spcBef>
                <a:spcPct val="0"/>
              </a:spcBef>
              <a:spcAft>
                <a:spcPct val="0"/>
              </a:spcAft>
              <a:defRPr>
                <a:solidFill>
                  <a:schemeClr val="tx1"/>
                </a:solidFill>
                <a:latin typeface="Arial" charset="0"/>
                <a:ea typeface="ＭＳ Ｐゴシック" charset="0"/>
              </a:defRPr>
            </a:lvl7pPr>
            <a:lvl8pPr marL="3581248" indent="-238750" eaLnBrk="0" fontAlgn="base" hangingPunct="0">
              <a:spcBef>
                <a:spcPct val="0"/>
              </a:spcBef>
              <a:spcAft>
                <a:spcPct val="0"/>
              </a:spcAft>
              <a:defRPr>
                <a:solidFill>
                  <a:schemeClr val="tx1"/>
                </a:solidFill>
                <a:latin typeface="Arial" charset="0"/>
                <a:ea typeface="ＭＳ Ｐゴシック" charset="0"/>
              </a:defRPr>
            </a:lvl8pPr>
            <a:lvl9pPr marL="4058747" indent="-238750" eaLnBrk="0" fontAlgn="base" hangingPunct="0">
              <a:spcBef>
                <a:spcPct val="0"/>
              </a:spcBef>
              <a:spcAft>
                <a:spcPct val="0"/>
              </a:spcAft>
              <a:defRPr>
                <a:solidFill>
                  <a:schemeClr val="tx1"/>
                </a:solidFill>
                <a:latin typeface="Arial" charset="0"/>
                <a:ea typeface="ＭＳ Ｐゴシック" charset="0"/>
              </a:defRPr>
            </a:lvl9pPr>
          </a:lstStyle>
          <a:p>
            <a:fld id="{D248B690-BB96-5442-9129-5143B05A09FA}" type="slidenum">
              <a:rPr lang="pt-BR"/>
              <a:pPr/>
              <a:t>9</a:t>
            </a:fld>
            <a:endParaRPr lang="pt-BR"/>
          </a:p>
        </p:txBody>
      </p:sp>
    </p:spTree>
    <p:extLst>
      <p:ext uri="{BB962C8B-B14F-4D97-AF65-F5344CB8AC3E}">
        <p14:creationId xmlns:p14="http://schemas.microsoft.com/office/powerpoint/2010/main" val="1821711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5"/>
            <p:cNvCxnSpPr/>
            <p:nvPr/>
          </p:nvCxnSpPr>
          <p:spPr bwMode="hidden">
            <a:xfrm>
              <a:off x="6095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6"/>
            <p:cNvCxnSpPr/>
            <p:nvPr/>
          </p:nvCxnSpPr>
          <p:spPr bwMode="hidden">
            <a:xfrm>
              <a:off x="18287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8"/>
            <p:cNvCxnSpPr/>
            <p:nvPr/>
          </p:nvCxnSpPr>
          <p:spPr bwMode="hidden">
            <a:xfrm>
              <a:off x="3047999"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9"/>
            <p:cNvCxnSpPr/>
            <p:nvPr/>
          </p:nvCxnSpPr>
          <p:spPr bwMode="hidden">
            <a:xfrm>
              <a:off x="42672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0"/>
            <p:cNvCxnSpPr/>
            <p:nvPr/>
          </p:nvCxnSpPr>
          <p:spPr bwMode="hidden">
            <a:xfrm>
              <a:off x="54864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1"/>
            <p:cNvCxnSpPr/>
            <p:nvPr/>
          </p:nvCxnSpPr>
          <p:spPr bwMode="hidden">
            <a:xfrm>
              <a:off x="6705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2"/>
            <p:cNvCxnSpPr/>
            <p:nvPr/>
          </p:nvCxnSpPr>
          <p:spPr bwMode="hidden">
            <a:xfrm>
              <a:off x="7924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3"/>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4"/>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5"/>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6"/>
            <p:cNvCxnSpPr/>
            <p:nvPr/>
          </p:nvCxnSpPr>
          <p:spPr bwMode="hidden">
            <a:xfrm>
              <a:off x="3174" y="38576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
            <p:cNvCxnSpPr/>
            <p:nvPr/>
          </p:nvCxnSpPr>
          <p:spPr bwMode="hidden">
            <a:xfrm>
              <a:off x="3174" y="1611313"/>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8"/>
            <p:cNvCxnSpPr/>
            <p:nvPr/>
          </p:nvCxnSpPr>
          <p:spPr bwMode="hidden">
            <a:xfrm>
              <a:off x="3174" y="283527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9"/>
            <p:cNvCxnSpPr/>
            <p:nvPr/>
          </p:nvCxnSpPr>
          <p:spPr bwMode="hidden">
            <a:xfrm>
              <a:off x="3174" y="4060825"/>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0"/>
            <p:cNvCxnSpPr/>
            <p:nvPr/>
          </p:nvCxnSpPr>
          <p:spPr bwMode="hidden">
            <a:xfrm>
              <a:off x="3174" y="528478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1"/>
            <p:cNvCxnSpPr/>
            <p:nvPr/>
          </p:nvCxnSpPr>
          <p:spPr bwMode="hidden">
            <a:xfrm>
              <a:off x="3174" y="6510338"/>
              <a:ext cx="12188827"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0"/>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1"/>
              <p:cNvCxnSpPr/>
              <p:nvPr/>
            </p:nvCxnSpPr>
            <p:spPr bwMode="hidden">
              <a:xfrm>
                <a:off x="1449387"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2"/>
              <p:cNvCxnSpPr/>
              <p:nvPr/>
            </p:nvCxnSpPr>
            <p:spPr bwMode="hidden">
              <a:xfrm>
                <a:off x="26654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3"/>
              <p:cNvCxnSpPr/>
              <p:nvPr/>
            </p:nvCxnSpPr>
            <p:spPr bwMode="hidden">
              <a:xfrm>
                <a:off x="3884613"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4"/>
              <p:cNvCxnSpPr/>
              <p:nvPr/>
            </p:nvCxnSpPr>
            <p:spPr bwMode="hidden">
              <a:xfrm>
                <a:off x="5106988" y="0"/>
                <a:ext cx="6815138"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1"/>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2"/>
                <p:cNvCxnSpPr/>
                <p:nvPr/>
              </p:nvCxnSpPr>
              <p:spPr bwMode="hidden">
                <a:xfrm>
                  <a:off x="7548563" y="0"/>
                  <a:ext cx="4643438"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3"/>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4"/>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5"/>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6"/>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7"/>
              <p:cNvCxnSpPr/>
              <p:nvPr/>
            </p:nvCxnSpPr>
            <p:spPr bwMode="hidden">
              <a:xfrm flipH="1" flipV="1">
                <a:off x="-1" y="2227263"/>
                <a:ext cx="461486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8"/>
              <p:cNvCxnSpPr/>
              <p:nvPr/>
            </p:nvCxnSpPr>
            <p:spPr bwMode="hidden">
              <a:xfrm flipH="1" flipV="1">
                <a:off x="-1" y="3432175"/>
                <a:ext cx="3398839"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9"/>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0"/>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4"/>
              <p:cNvCxnSpPr/>
              <p:nvPr/>
            </p:nvCxnSpPr>
            <p:spPr bwMode="hidden">
              <a:xfrm>
                <a:off x="225424"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5"/>
              <p:cNvCxnSpPr/>
              <p:nvPr/>
            </p:nvCxnSpPr>
            <p:spPr bwMode="hidden">
              <a:xfrm>
                <a:off x="1449386"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6"/>
              <p:cNvCxnSpPr/>
              <p:nvPr/>
            </p:nvCxnSpPr>
            <p:spPr bwMode="hidden">
              <a:xfrm>
                <a:off x="2665411"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7"/>
              <p:cNvCxnSpPr/>
              <p:nvPr/>
            </p:nvCxnSpPr>
            <p:spPr bwMode="hidden">
              <a:xfrm>
                <a:off x="3884612" y="0"/>
                <a:ext cx="6816726"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8"/>
              <p:cNvCxnSpPr/>
              <p:nvPr/>
            </p:nvCxnSpPr>
            <p:spPr bwMode="hidden">
              <a:xfrm>
                <a:off x="5151437" y="0"/>
                <a:ext cx="6815139"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5"/>
                <p:cNvCxnSpPr/>
                <p:nvPr/>
              </p:nvCxnSpPr>
              <p:spPr bwMode="hidden">
                <a:xfrm>
                  <a:off x="6327775" y="0"/>
                  <a:ext cx="5864226"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6"/>
                <p:cNvCxnSpPr/>
                <p:nvPr/>
              </p:nvCxnSpPr>
              <p:spPr bwMode="hidden">
                <a:xfrm>
                  <a:off x="7548562" y="0"/>
                  <a:ext cx="4643439"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7"/>
                <p:cNvCxnSpPr/>
                <p:nvPr/>
              </p:nvCxnSpPr>
              <p:spPr bwMode="hidden">
                <a:xfrm>
                  <a:off x="8772525" y="0"/>
                  <a:ext cx="3419476"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8"/>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9"/>
                <p:cNvCxnSpPr/>
                <p:nvPr/>
              </p:nvCxnSpPr>
              <p:spPr bwMode="hidden">
                <a:xfrm>
                  <a:off x="11198226" y="0"/>
                  <a:ext cx="993775"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0"/>
              <p:cNvCxnSpPr/>
              <p:nvPr/>
            </p:nvCxnSpPr>
            <p:spPr bwMode="hidden">
              <a:xfrm flipH="1" flipV="1">
                <a:off x="-1" y="1012825"/>
                <a:ext cx="5829301"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1"/>
              <p:cNvCxnSpPr/>
              <p:nvPr/>
            </p:nvCxnSpPr>
            <p:spPr bwMode="hidden">
              <a:xfrm flipH="1" flipV="1">
                <a:off x="-1" y="2227263"/>
                <a:ext cx="4614863"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2"/>
              <p:cNvCxnSpPr/>
              <p:nvPr/>
            </p:nvCxnSpPr>
            <p:spPr bwMode="hidden">
              <a:xfrm flipH="1" flipV="1">
                <a:off x="-1" y="3432175"/>
                <a:ext cx="339883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3"/>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4"/>
              <p:cNvCxnSpPr/>
              <p:nvPr/>
            </p:nvCxnSpPr>
            <p:spPr bwMode="hidden">
              <a:xfrm flipH="1" flipV="1">
                <a:off x="-1" y="5864225"/>
                <a:ext cx="987425"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ctrTitle"/>
          </p:nvPr>
        </p:nvSpPr>
        <p:spPr>
          <a:xfrm>
            <a:off x="1293845" y="1909346"/>
            <a:ext cx="9604310" cy="3383280"/>
          </a:xfrm>
        </p:spPr>
        <p:txBody>
          <a:bodyPr>
            <a:normAutofit/>
          </a:bodyPr>
          <a:lstStyle>
            <a:lvl1pPr algn="l">
              <a:lnSpc>
                <a:spcPct val="76000"/>
              </a:lnSpc>
              <a:defRPr sz="8000" cap="none" baseline="0">
                <a:solidFill>
                  <a:schemeClr val="tx1"/>
                </a:solidFill>
              </a:defRPr>
            </a:lvl1pPr>
          </a:lstStyle>
          <a:p>
            <a:r>
              <a:rPr lang="pt-BR"/>
              <a:t>Clique para editar o título mestre</a:t>
            </a:r>
            <a:endParaRPr lang="pt-BR" dirty="0"/>
          </a:p>
        </p:txBody>
      </p:sp>
      <p:sp>
        <p:nvSpPr>
          <p:cNvPr id="3" name="Subtítulo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spTree>
    <p:extLst>
      <p:ext uri="{BB962C8B-B14F-4D97-AF65-F5344CB8AC3E}">
        <p14:creationId xmlns:p14="http://schemas.microsoft.com/office/powerpoint/2010/main" val="269015333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C83821A2-79C5-244C-A2C3-97B8502E28F7}" type="datetime1">
              <a:rPr lang="pt-BR"/>
              <a:pPr/>
              <a:t>05/03/2022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F27FC6F7-D61B-4D4C-B54F-996EDA558F4E}" type="slidenum">
              <a:rPr lang="pt-BR"/>
              <a:pPr/>
              <a:t>‹nº›</a:t>
            </a:fld>
            <a:endParaRPr lang="pt-BR"/>
          </a:p>
        </p:txBody>
      </p:sp>
    </p:spTree>
    <p:extLst>
      <p:ext uri="{BB962C8B-B14F-4D97-AF65-F5344CB8AC3E}">
        <p14:creationId xmlns:p14="http://schemas.microsoft.com/office/powerpoint/2010/main" val="187148638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1295399" y="489856"/>
            <a:ext cx="7587344" cy="530134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66E096F8-D5C9-0F4D-9487-2F7EA363ECCD}" type="datetime1">
              <a:rPr lang="pt-BR"/>
              <a:pPr/>
              <a:t>05/03/2022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B6E01A98-D372-4447-A708-657FD191F43A}" type="slidenum">
              <a:rPr lang="pt-BR"/>
              <a:pPr/>
              <a:t>‹nº›</a:t>
            </a:fld>
            <a:endParaRPr lang="pt-BR"/>
          </a:p>
        </p:txBody>
      </p:sp>
    </p:spTree>
    <p:extLst>
      <p:ext uri="{BB962C8B-B14F-4D97-AF65-F5344CB8AC3E}">
        <p14:creationId xmlns:p14="http://schemas.microsoft.com/office/powerpoint/2010/main" val="37414776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lvl1pPr>
              <a:defRPr/>
            </a:lvl1pPr>
          </a:lstStyle>
          <a:p>
            <a:fld id="{A86B7CF9-C565-D94A-8D20-CF9E2CF0E09F}" type="datetime1">
              <a:rPr lang="pt-BR"/>
              <a:pPr/>
              <a:t>05/03/2022</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C35452B7-0248-D34C-97BE-DF945CB60DA1}" type="slidenum">
              <a:rPr lang="pt-BR"/>
              <a:pPr/>
              <a:t>‹nº›</a:t>
            </a:fld>
            <a:endParaRPr lang="pt-BR"/>
          </a:p>
        </p:txBody>
      </p:sp>
    </p:spTree>
    <p:extLst>
      <p:ext uri="{BB962C8B-B14F-4D97-AF65-F5344CB8AC3E}">
        <p14:creationId xmlns:p14="http://schemas.microsoft.com/office/powerpoint/2010/main" val="42452445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4" name="Grupo 58"/>
          <p:cNvGrpSpPr>
            <a:grpSpLocks/>
          </p:cNvGrpSpPr>
          <p:nvPr userDrawn="1"/>
        </p:nvGrpSpPr>
        <p:grpSpPr bwMode="auto">
          <a:xfrm>
            <a:off x="0" y="0"/>
            <a:ext cx="12192000" cy="6858000"/>
            <a:chOff x="-1" y="0"/>
            <a:chExt cx="12192002" cy="6858000"/>
          </a:xfrm>
        </p:grpSpPr>
        <p:cxnSp>
          <p:nvCxnSpPr>
            <p:cNvPr id="5" name="Conector Reto 7"/>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8"/>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upo 75"/>
            <p:cNvGrpSpPr>
              <a:grpSpLocks/>
            </p:cNvGrpSpPr>
            <p:nvPr userDrawn="1"/>
          </p:nvGrpSpPr>
          <p:grpSpPr bwMode="auto">
            <a:xfrm>
              <a:off x="-1" y="0"/>
              <a:ext cx="12192001" cy="6858000"/>
              <a:chOff x="-1" y="0"/>
              <a:chExt cx="12192001" cy="6858000"/>
            </a:xfrm>
          </p:grpSpPr>
          <p:cxnSp>
            <p:nvCxnSpPr>
              <p:cNvPr id="39" name="Conector Reto 41"/>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42"/>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upo 150"/>
              <p:cNvGrpSpPr>
                <a:grpSpLocks/>
              </p:cNvGrpSpPr>
              <p:nvPr/>
            </p:nvGrpSpPr>
            <p:grpSpPr bwMode="auto">
              <a:xfrm>
                <a:off x="6327885" y="0"/>
                <a:ext cx="5864115" cy="5898673"/>
                <a:chOff x="6327885" y="0"/>
                <a:chExt cx="5864115" cy="5898673"/>
              </a:xfrm>
            </p:grpSpPr>
            <p:cxnSp>
              <p:nvCxnSpPr>
                <p:cNvPr id="50" name="Conector Reto 52"/>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3"/>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Conector Reto 47"/>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8"/>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upo 76"/>
            <p:cNvGrpSpPr>
              <a:grpSpLocks/>
            </p:cNvGrpSpPr>
            <p:nvPr userDrawn="1"/>
          </p:nvGrpSpPr>
          <p:grpSpPr bwMode="auto">
            <a:xfrm flipH="1">
              <a:off x="0" y="0"/>
              <a:ext cx="12192001" cy="6858000"/>
              <a:chOff x="-1" y="0"/>
              <a:chExt cx="12192001" cy="6858000"/>
            </a:xfrm>
          </p:grpSpPr>
          <p:cxnSp>
            <p:nvCxnSpPr>
              <p:cNvPr id="23" name="Conector Reto 25"/>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6"/>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upo 82"/>
              <p:cNvGrpSpPr>
                <a:grpSpLocks/>
              </p:cNvGrpSpPr>
              <p:nvPr/>
            </p:nvGrpSpPr>
            <p:grpSpPr bwMode="auto">
              <a:xfrm>
                <a:off x="6327885" y="0"/>
                <a:ext cx="5864115" cy="5898673"/>
                <a:chOff x="6327885" y="0"/>
                <a:chExt cx="5864115" cy="5898673"/>
              </a:xfrm>
            </p:grpSpPr>
            <p:cxnSp>
              <p:nvCxnSpPr>
                <p:cNvPr id="34" name="Conector Reto 36"/>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7"/>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Conector Reto 31"/>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32"/>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Conector Reto 57"/>
          <p:cNvCxnSpPr/>
          <p:nvPr userDrawn="1"/>
        </p:nvCxnSpPr>
        <p:spPr>
          <a:xfrm>
            <a:off x="1295400" y="5294313"/>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1295400" y="2541573"/>
            <a:ext cx="9601200" cy="2743200"/>
          </a:xfrm>
        </p:spPr>
        <p:txBody>
          <a:bodyPr>
            <a:normAutofit/>
          </a:bodyPr>
          <a:lstStyle>
            <a:lvl1pPr>
              <a:lnSpc>
                <a:spcPct val="85000"/>
              </a:lnSpc>
              <a:defRPr sz="6000" cap="none" baseline="0">
                <a:solidFill>
                  <a:schemeClr val="tx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 texto mestre</a:t>
            </a:r>
          </a:p>
        </p:txBody>
      </p:sp>
    </p:spTree>
    <p:extLst>
      <p:ext uri="{BB962C8B-B14F-4D97-AF65-F5344CB8AC3E}">
        <p14:creationId xmlns:p14="http://schemas.microsoft.com/office/powerpoint/2010/main" val="4046738899"/>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3"/>
          <p:cNvSpPr>
            <a:spLocks noGrp="1"/>
          </p:cNvSpPr>
          <p:nvPr>
            <p:ph type="dt" sz="half" idx="10"/>
          </p:nvPr>
        </p:nvSpPr>
        <p:spPr/>
        <p:txBody>
          <a:bodyPr/>
          <a:lstStyle>
            <a:lvl1pPr>
              <a:defRPr/>
            </a:lvl1pPr>
          </a:lstStyle>
          <a:p>
            <a:fld id="{3098BB25-BCDC-E24E-AB60-DE2D3C75DF0C}" type="datetime1">
              <a:rPr lang="pt-BR"/>
              <a:pPr/>
              <a:t>05/03/2022</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2262D4DE-94B5-A840-8A75-1D29A7B1596B}" type="slidenum">
              <a:rPr lang="pt-BR"/>
              <a:pPr/>
              <a:t>‹nº›</a:t>
            </a:fld>
            <a:endParaRPr lang="pt-BR"/>
          </a:p>
        </p:txBody>
      </p:sp>
    </p:spTree>
    <p:extLst>
      <p:ext uri="{BB962C8B-B14F-4D97-AF65-F5344CB8AC3E}">
        <p14:creationId xmlns:p14="http://schemas.microsoft.com/office/powerpoint/2010/main" val="155855580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3"/>
          <p:cNvSpPr>
            <a:spLocks noGrp="1"/>
          </p:cNvSpPr>
          <p:nvPr>
            <p:ph type="dt" sz="half" idx="10"/>
          </p:nvPr>
        </p:nvSpPr>
        <p:spPr/>
        <p:txBody>
          <a:bodyPr/>
          <a:lstStyle>
            <a:lvl1pPr>
              <a:defRPr/>
            </a:lvl1pPr>
          </a:lstStyle>
          <a:p>
            <a:fld id="{C90CC32C-467A-9C46-AE04-8BA09DFFFC2B}" type="datetime1">
              <a:rPr lang="pt-BR"/>
              <a:pPr/>
              <a:t>05/03/2022</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5039ADE8-8A9A-7644-858E-AF0E1C7AC1E8}" type="slidenum">
              <a:rPr lang="pt-BR"/>
              <a:pPr/>
              <a:t>‹nº›</a:t>
            </a:fld>
            <a:endParaRPr lang="pt-BR"/>
          </a:p>
        </p:txBody>
      </p:sp>
    </p:spTree>
    <p:extLst>
      <p:ext uri="{BB962C8B-B14F-4D97-AF65-F5344CB8AC3E}">
        <p14:creationId xmlns:p14="http://schemas.microsoft.com/office/powerpoint/2010/main" val="116179110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3"/>
          <p:cNvSpPr>
            <a:spLocks noGrp="1"/>
          </p:cNvSpPr>
          <p:nvPr>
            <p:ph type="dt" sz="half" idx="10"/>
          </p:nvPr>
        </p:nvSpPr>
        <p:spPr/>
        <p:txBody>
          <a:bodyPr/>
          <a:lstStyle>
            <a:lvl1pPr>
              <a:defRPr/>
            </a:lvl1pPr>
          </a:lstStyle>
          <a:p>
            <a:fld id="{B4ADFAD9-0F84-F547-B8BB-C2E443CAEB92}" type="datetime1">
              <a:rPr lang="pt-BR"/>
              <a:pPr/>
              <a:t>05/03/2022</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8B0635A8-752B-BC40-B0EA-6BA51E332F1C}" type="slidenum">
              <a:rPr lang="pt-BR"/>
              <a:pPr/>
              <a:t>‹nº›</a:t>
            </a:fld>
            <a:endParaRPr lang="pt-BR"/>
          </a:p>
        </p:txBody>
      </p:sp>
    </p:spTree>
    <p:extLst>
      <p:ext uri="{BB962C8B-B14F-4D97-AF65-F5344CB8AC3E}">
        <p14:creationId xmlns:p14="http://schemas.microsoft.com/office/powerpoint/2010/main" val="392565764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2" name="Grupo 58"/>
          <p:cNvGrpSpPr>
            <a:grpSpLocks/>
          </p:cNvGrpSpPr>
          <p:nvPr userDrawn="1"/>
        </p:nvGrpSpPr>
        <p:grpSpPr bwMode="auto">
          <a:xfrm>
            <a:off x="0" y="0"/>
            <a:ext cx="12192000" cy="6858000"/>
            <a:chOff x="-1" y="0"/>
            <a:chExt cx="12192002" cy="6858000"/>
          </a:xfrm>
        </p:grpSpPr>
        <p:cxnSp>
          <p:nvCxnSpPr>
            <p:cNvPr id="3" name="Conector Reto 161"/>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Conector Reto 162"/>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Conector Reto 163"/>
            <p:cNvCxnSpPr/>
            <p:nvPr/>
          </p:nvCxnSpPr>
          <p:spPr bwMode="hidden">
            <a:xfrm>
              <a:off x="30479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Conector Reto 164"/>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65"/>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66"/>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67"/>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68"/>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69"/>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70"/>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71"/>
            <p:cNvCxnSpPr/>
            <p:nvPr/>
          </p:nvCxnSpPr>
          <p:spPr bwMode="hidden">
            <a:xfrm>
              <a:off x="3174" y="38576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2"/>
            <p:cNvCxnSpPr/>
            <p:nvPr/>
          </p:nvCxnSpPr>
          <p:spPr bwMode="hidden">
            <a:xfrm>
              <a:off x="3174" y="1611313"/>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3"/>
            <p:cNvCxnSpPr/>
            <p:nvPr/>
          </p:nvCxnSpPr>
          <p:spPr bwMode="hidden">
            <a:xfrm>
              <a:off x="3174" y="283527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74"/>
            <p:cNvCxnSpPr/>
            <p:nvPr/>
          </p:nvCxnSpPr>
          <p:spPr bwMode="hidden">
            <a:xfrm>
              <a:off x="3174" y="4060825"/>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75"/>
            <p:cNvCxnSpPr/>
            <p:nvPr/>
          </p:nvCxnSpPr>
          <p:spPr bwMode="hidden">
            <a:xfrm>
              <a:off x="3174" y="528478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6"/>
            <p:cNvCxnSpPr/>
            <p:nvPr/>
          </p:nvCxnSpPr>
          <p:spPr bwMode="hidden">
            <a:xfrm>
              <a:off x="3174" y="6510338"/>
              <a:ext cx="12188827"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upo 75"/>
            <p:cNvGrpSpPr>
              <a:grpSpLocks/>
            </p:cNvGrpSpPr>
            <p:nvPr userDrawn="1"/>
          </p:nvGrpSpPr>
          <p:grpSpPr bwMode="auto">
            <a:xfrm>
              <a:off x="-1" y="0"/>
              <a:ext cx="12192001" cy="6858000"/>
              <a:chOff x="-1" y="0"/>
              <a:chExt cx="12192001" cy="6858000"/>
            </a:xfrm>
          </p:grpSpPr>
          <p:cxnSp>
            <p:nvCxnSpPr>
              <p:cNvPr id="37" name="Conector Reto 195"/>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196"/>
              <p:cNvCxnSpPr/>
              <p:nvPr/>
            </p:nvCxnSpPr>
            <p:spPr bwMode="hidden">
              <a:xfrm>
                <a:off x="1449387"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197"/>
              <p:cNvCxnSpPr/>
              <p:nvPr/>
            </p:nvCxnSpPr>
            <p:spPr bwMode="hidden">
              <a:xfrm>
                <a:off x="26654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198"/>
              <p:cNvCxnSpPr/>
              <p:nvPr/>
            </p:nvCxnSpPr>
            <p:spPr bwMode="hidden">
              <a:xfrm>
                <a:off x="3884613"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199"/>
              <p:cNvCxnSpPr/>
              <p:nvPr/>
            </p:nvCxnSpPr>
            <p:spPr bwMode="hidden">
              <a:xfrm>
                <a:off x="5106988" y="0"/>
                <a:ext cx="681513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upo 150"/>
              <p:cNvGrpSpPr>
                <a:grpSpLocks/>
              </p:cNvGrpSpPr>
              <p:nvPr/>
            </p:nvGrpSpPr>
            <p:grpSpPr bwMode="auto">
              <a:xfrm>
                <a:off x="6327885" y="0"/>
                <a:ext cx="5864115" cy="5898673"/>
                <a:chOff x="6327885" y="0"/>
                <a:chExt cx="5864115" cy="5898673"/>
              </a:xfrm>
            </p:grpSpPr>
            <p:cxnSp>
              <p:nvCxnSpPr>
                <p:cNvPr id="48" name="Conector Reto 206"/>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207"/>
                <p:cNvCxnSpPr/>
                <p:nvPr/>
              </p:nvCxnSpPr>
              <p:spPr bwMode="hidden">
                <a:xfrm>
                  <a:off x="7548563" y="0"/>
                  <a:ext cx="4643438"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208"/>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209"/>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210"/>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Conector Reto 201"/>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202"/>
              <p:cNvCxnSpPr/>
              <p:nvPr/>
            </p:nvCxnSpPr>
            <p:spPr bwMode="hidden">
              <a:xfrm flipH="1" flipV="1">
                <a:off x="-1" y="2227263"/>
                <a:ext cx="461486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203"/>
              <p:cNvCxnSpPr/>
              <p:nvPr/>
            </p:nvCxnSpPr>
            <p:spPr bwMode="hidden">
              <a:xfrm flipH="1" flipV="1">
                <a:off x="-1" y="3432175"/>
                <a:ext cx="3398839"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204"/>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205"/>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upo 76"/>
            <p:cNvGrpSpPr>
              <a:grpSpLocks/>
            </p:cNvGrpSpPr>
            <p:nvPr userDrawn="1"/>
          </p:nvGrpSpPr>
          <p:grpSpPr bwMode="auto">
            <a:xfrm flipH="1">
              <a:off x="0" y="0"/>
              <a:ext cx="12192001" cy="6858000"/>
              <a:chOff x="-1" y="0"/>
              <a:chExt cx="12192001" cy="6858000"/>
            </a:xfrm>
          </p:grpSpPr>
          <p:cxnSp>
            <p:nvCxnSpPr>
              <p:cNvPr id="21" name="Conector Reto 179"/>
              <p:cNvCxnSpPr/>
              <p:nvPr/>
            </p:nvCxnSpPr>
            <p:spPr bwMode="hidden">
              <a:xfrm>
                <a:off x="225424"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180"/>
              <p:cNvCxnSpPr/>
              <p:nvPr/>
            </p:nvCxnSpPr>
            <p:spPr bwMode="hidden">
              <a:xfrm>
                <a:off x="1449386"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181"/>
              <p:cNvCxnSpPr/>
              <p:nvPr/>
            </p:nvCxnSpPr>
            <p:spPr bwMode="hidden">
              <a:xfrm>
                <a:off x="2665411"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182"/>
              <p:cNvCxnSpPr/>
              <p:nvPr/>
            </p:nvCxnSpPr>
            <p:spPr bwMode="hidden">
              <a:xfrm>
                <a:off x="3884612" y="0"/>
                <a:ext cx="6816726"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183"/>
              <p:cNvCxnSpPr/>
              <p:nvPr/>
            </p:nvCxnSpPr>
            <p:spPr bwMode="hidden">
              <a:xfrm>
                <a:off x="5106987" y="0"/>
                <a:ext cx="6815139"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upo 82"/>
              <p:cNvGrpSpPr>
                <a:grpSpLocks/>
              </p:cNvGrpSpPr>
              <p:nvPr/>
            </p:nvGrpSpPr>
            <p:grpSpPr bwMode="auto">
              <a:xfrm>
                <a:off x="6327885" y="0"/>
                <a:ext cx="5864115" cy="5898673"/>
                <a:chOff x="6327885" y="0"/>
                <a:chExt cx="5864115" cy="5898673"/>
              </a:xfrm>
            </p:grpSpPr>
            <p:cxnSp>
              <p:nvCxnSpPr>
                <p:cNvPr id="32" name="Conector Reto 190"/>
                <p:cNvCxnSpPr/>
                <p:nvPr/>
              </p:nvCxnSpPr>
              <p:spPr bwMode="hidden">
                <a:xfrm>
                  <a:off x="6327775" y="0"/>
                  <a:ext cx="5864226"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191"/>
                <p:cNvCxnSpPr/>
                <p:nvPr/>
              </p:nvCxnSpPr>
              <p:spPr bwMode="hidden">
                <a:xfrm>
                  <a:off x="7548562" y="0"/>
                  <a:ext cx="4643439"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192"/>
                <p:cNvCxnSpPr/>
                <p:nvPr/>
              </p:nvCxnSpPr>
              <p:spPr bwMode="hidden">
                <a:xfrm>
                  <a:off x="8772525" y="0"/>
                  <a:ext cx="3419476"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193"/>
                <p:cNvCxnSpPr/>
                <p:nvPr/>
              </p:nvCxnSpPr>
              <p:spPr bwMode="hidden">
                <a:xfrm>
                  <a:off x="9982201" y="0"/>
                  <a:ext cx="2209800"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194"/>
                <p:cNvCxnSpPr/>
                <p:nvPr/>
              </p:nvCxnSpPr>
              <p:spPr bwMode="hidden">
                <a:xfrm>
                  <a:off x="11198226" y="0"/>
                  <a:ext cx="993775"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Conector Reto 185"/>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186"/>
              <p:cNvCxnSpPr/>
              <p:nvPr/>
            </p:nvCxnSpPr>
            <p:spPr bwMode="hidden">
              <a:xfrm flipH="1" flipV="1">
                <a:off x="-1" y="2227263"/>
                <a:ext cx="4614863"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187"/>
              <p:cNvCxnSpPr/>
              <p:nvPr/>
            </p:nvCxnSpPr>
            <p:spPr bwMode="hidden">
              <a:xfrm flipH="1" flipV="1">
                <a:off x="-1" y="3432175"/>
                <a:ext cx="3398838"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188"/>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189"/>
              <p:cNvCxnSpPr/>
              <p:nvPr/>
            </p:nvCxnSpPr>
            <p:spPr bwMode="hidden">
              <a:xfrm flipH="1" flipV="1">
                <a:off x="-1" y="5864225"/>
                <a:ext cx="987425"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Espaço Reservado para Data 211"/>
          <p:cNvSpPr>
            <a:spLocks noGrp="1"/>
          </p:cNvSpPr>
          <p:nvPr>
            <p:ph type="dt" sz="half" idx="10"/>
          </p:nvPr>
        </p:nvSpPr>
        <p:spPr/>
        <p:txBody>
          <a:bodyPr/>
          <a:lstStyle>
            <a:lvl1pPr>
              <a:defRPr/>
            </a:lvl1pPr>
          </a:lstStyle>
          <a:p>
            <a:fld id="{DE5F1565-FB34-B64C-AFF3-1B490DEBB613}" type="datetime1">
              <a:rPr lang="pt-BR"/>
              <a:pPr/>
              <a:t>05/03/2022</a:t>
            </a:fld>
            <a:endParaRPr lang="pt-BR"/>
          </a:p>
        </p:txBody>
      </p:sp>
      <p:sp>
        <p:nvSpPr>
          <p:cNvPr id="54" name="Espaço Reservado para Rodapé 212"/>
          <p:cNvSpPr>
            <a:spLocks noGrp="1"/>
          </p:cNvSpPr>
          <p:nvPr>
            <p:ph type="ftr" sz="quarter" idx="11"/>
          </p:nvPr>
        </p:nvSpPr>
        <p:spPr/>
        <p:txBody>
          <a:bodyPr/>
          <a:lstStyle>
            <a:lvl1pPr>
              <a:defRPr/>
            </a:lvl1pPr>
          </a:lstStyle>
          <a:p>
            <a:pPr>
              <a:defRPr/>
            </a:pPr>
            <a:endParaRPr lang="pt-BR"/>
          </a:p>
        </p:txBody>
      </p:sp>
      <p:sp>
        <p:nvSpPr>
          <p:cNvPr id="55" name="Espaço Reservado para Número de Slide 213"/>
          <p:cNvSpPr>
            <a:spLocks noGrp="1"/>
          </p:cNvSpPr>
          <p:nvPr>
            <p:ph type="sldNum" sz="quarter" idx="12"/>
          </p:nvPr>
        </p:nvSpPr>
        <p:spPr/>
        <p:txBody>
          <a:bodyPr/>
          <a:lstStyle>
            <a:lvl1pPr>
              <a:defRPr/>
            </a:lvl1pPr>
          </a:lstStyle>
          <a:p>
            <a:fld id="{029DDC3B-FFB5-3741-BFEE-7E76DBC62494}" type="slidenum">
              <a:rPr lang="pt-BR"/>
              <a:pPr/>
              <a:t>‹nº›</a:t>
            </a:fld>
            <a:endParaRPr lang="pt-BR"/>
          </a:p>
        </p:txBody>
      </p:sp>
    </p:spTree>
    <p:extLst>
      <p:ext uri="{BB962C8B-B14F-4D97-AF65-F5344CB8AC3E}">
        <p14:creationId xmlns:p14="http://schemas.microsoft.com/office/powerpoint/2010/main" val="97375800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userDrawn="1"/>
        </p:nvGrpSpPr>
        <p:grpSpPr bwMode="auto">
          <a:xfrm>
            <a:off x="0" y="0"/>
            <a:ext cx="12192000" cy="6858000"/>
            <a:chOff x="-1" y="0"/>
            <a:chExt cx="12192002" cy="6858000"/>
          </a:xfrm>
        </p:grpSpPr>
        <p:cxnSp>
          <p:nvCxnSpPr>
            <p:cNvPr id="6" name="Conector Reto 9"/>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10"/>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1"/>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2"/>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3"/>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4"/>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5"/>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6"/>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7"/>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8"/>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9"/>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20"/>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1"/>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2"/>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3"/>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4"/>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userDrawn="1"/>
          </p:nvGrpSpPr>
          <p:grpSpPr bwMode="auto">
            <a:xfrm>
              <a:off x="-1" y="0"/>
              <a:ext cx="12192001" cy="6858000"/>
              <a:chOff x="-1" y="0"/>
              <a:chExt cx="12192001" cy="6858000"/>
            </a:xfrm>
          </p:grpSpPr>
          <p:cxnSp>
            <p:nvCxnSpPr>
              <p:cNvPr id="40" name="Conector Reto 43"/>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4"/>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5"/>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6"/>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7"/>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4"/>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5"/>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6"/>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7"/>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8"/>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9"/>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50"/>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1"/>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2"/>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3"/>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userDrawn="1"/>
          </p:nvGrpSpPr>
          <p:grpSpPr bwMode="auto">
            <a:xfrm flipH="1">
              <a:off x="0" y="0"/>
              <a:ext cx="12192001" cy="6858000"/>
              <a:chOff x="-1" y="0"/>
              <a:chExt cx="12192001" cy="6858000"/>
            </a:xfrm>
          </p:grpSpPr>
          <p:cxnSp>
            <p:nvCxnSpPr>
              <p:cNvPr id="24" name="Conector Reto 27"/>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8"/>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9"/>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30"/>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1"/>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8"/>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9"/>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40"/>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1"/>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2"/>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3"/>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4"/>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5"/>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6"/>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7"/>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9"/>
          <p:cNvCxnSpPr/>
          <p:nvPr userDrawn="1"/>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13152" y="571500"/>
            <a:ext cx="3657600" cy="2197100"/>
          </a:xfrm>
        </p:spPr>
        <p:txBody>
          <a:bodyPr>
            <a:normAutofit/>
          </a:bodyPr>
          <a:lstStyle>
            <a:lvl1pPr>
              <a:defRPr sz="2600">
                <a:solidFill>
                  <a:schemeClr val="bg1"/>
                </a:solidFill>
              </a:defRPr>
            </a:lvl1pPr>
          </a:lstStyle>
          <a:p>
            <a:r>
              <a:rPr lang="pt-BR"/>
              <a:t>Clique para editar o título mestre</a:t>
            </a:r>
            <a:endParaRPr lang="pt-BR" dirty="0"/>
          </a:p>
        </p:txBody>
      </p:sp>
      <p:sp>
        <p:nvSpPr>
          <p:cNvPr id="3" name="Espaço Reservado para Conteúdo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8" name="Espaço Reservado para Data 4"/>
          <p:cNvSpPr>
            <a:spLocks noGrp="1"/>
          </p:cNvSpPr>
          <p:nvPr>
            <p:ph type="dt" sz="half" idx="10"/>
          </p:nvPr>
        </p:nvSpPr>
        <p:spPr/>
        <p:txBody>
          <a:bodyPr/>
          <a:lstStyle>
            <a:lvl1pPr>
              <a:defRPr/>
            </a:lvl1pPr>
          </a:lstStyle>
          <a:p>
            <a:fld id="{908AB582-343C-6D48-9F15-1354290C067D}" type="datetime1">
              <a:rPr lang="pt-BR"/>
              <a:pPr/>
              <a:t>05/03/2022</a:t>
            </a:fld>
            <a:endParaRPr lang="pt-BR"/>
          </a:p>
        </p:txBody>
      </p:sp>
      <p:sp>
        <p:nvSpPr>
          <p:cNvPr id="59" name="Espaço Reservado para Rodapé 5"/>
          <p:cNvSpPr>
            <a:spLocks noGrp="1"/>
          </p:cNvSpPr>
          <p:nvPr>
            <p:ph type="ftr" sz="quarter" idx="11"/>
          </p:nvPr>
        </p:nvSpPr>
        <p:spPr/>
        <p:txBody>
          <a:bodyPr/>
          <a:lstStyle>
            <a:lvl1pPr>
              <a:defRPr/>
            </a:lvl1pPr>
          </a:lstStyle>
          <a:p>
            <a:pPr>
              <a:defRPr/>
            </a:pPr>
            <a:endParaRPr lang="pt-BR"/>
          </a:p>
        </p:txBody>
      </p:sp>
      <p:sp>
        <p:nvSpPr>
          <p:cNvPr id="60" name="Espaço Reservado para Número de Slide 7"/>
          <p:cNvSpPr>
            <a:spLocks noGrp="1"/>
          </p:cNvSpPr>
          <p:nvPr>
            <p:ph type="sldNum" sz="quarter" idx="12"/>
          </p:nvPr>
        </p:nvSpPr>
        <p:spPr/>
        <p:txBody>
          <a:bodyPr/>
          <a:lstStyle>
            <a:lvl1pPr>
              <a:defRPr/>
            </a:lvl1pPr>
          </a:lstStyle>
          <a:p>
            <a:fld id="{0B246C7F-FFCD-5B4F-95E2-9E0F35FF933F}" type="slidenum">
              <a:rPr lang="pt-BR"/>
              <a:pPr/>
              <a:t>‹nº›</a:t>
            </a:fld>
            <a:endParaRPr lang="pt-BR"/>
          </a:p>
        </p:txBody>
      </p:sp>
    </p:spTree>
    <p:extLst>
      <p:ext uri="{BB962C8B-B14F-4D97-AF65-F5344CB8AC3E}">
        <p14:creationId xmlns:p14="http://schemas.microsoft.com/office/powerpoint/2010/main" val="242867185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5" name="Grupo 58"/>
          <p:cNvGrpSpPr>
            <a:grpSpLocks/>
          </p:cNvGrpSpPr>
          <p:nvPr/>
        </p:nvGrpSpPr>
        <p:grpSpPr bwMode="auto">
          <a:xfrm>
            <a:off x="0" y="0"/>
            <a:ext cx="12192000" cy="6858000"/>
            <a:chOff x="-1" y="0"/>
            <a:chExt cx="12192002" cy="6858000"/>
          </a:xfrm>
        </p:grpSpPr>
        <p:cxnSp>
          <p:nvCxnSpPr>
            <p:cNvPr id="6" name="Conector Reto 8"/>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9"/>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10"/>
            <p:cNvCxnSpPr/>
            <p:nvPr/>
          </p:nvCxnSpPr>
          <p:spPr bwMode="hidden">
            <a:xfrm>
              <a:off x="30479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11"/>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12"/>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3"/>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4"/>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5"/>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6"/>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7"/>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8"/>
            <p:cNvCxnSpPr/>
            <p:nvPr/>
          </p:nvCxnSpPr>
          <p:spPr bwMode="hidden">
            <a:xfrm>
              <a:off x="3174" y="38576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9"/>
            <p:cNvCxnSpPr/>
            <p:nvPr/>
          </p:nvCxnSpPr>
          <p:spPr bwMode="hidden">
            <a:xfrm>
              <a:off x="3174" y="1611313"/>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20"/>
            <p:cNvCxnSpPr/>
            <p:nvPr/>
          </p:nvCxnSpPr>
          <p:spPr bwMode="hidden">
            <a:xfrm>
              <a:off x="3174" y="283527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21"/>
            <p:cNvCxnSpPr/>
            <p:nvPr/>
          </p:nvCxnSpPr>
          <p:spPr bwMode="hidden">
            <a:xfrm>
              <a:off x="3174" y="4060825"/>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22"/>
            <p:cNvCxnSpPr/>
            <p:nvPr/>
          </p:nvCxnSpPr>
          <p:spPr bwMode="hidden">
            <a:xfrm>
              <a:off x="3174" y="528478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3"/>
            <p:cNvCxnSpPr/>
            <p:nvPr/>
          </p:nvCxnSpPr>
          <p:spPr bwMode="hidden">
            <a:xfrm>
              <a:off x="3174" y="6510338"/>
              <a:ext cx="12188827"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upo 75"/>
            <p:cNvGrpSpPr>
              <a:grpSpLocks/>
            </p:cNvGrpSpPr>
            <p:nvPr/>
          </p:nvGrpSpPr>
          <p:grpSpPr bwMode="auto">
            <a:xfrm>
              <a:off x="-1" y="0"/>
              <a:ext cx="12192001" cy="6858000"/>
              <a:chOff x="-1" y="0"/>
              <a:chExt cx="12192001" cy="6858000"/>
            </a:xfrm>
          </p:grpSpPr>
          <p:cxnSp>
            <p:nvCxnSpPr>
              <p:cNvPr id="40" name="Conector Reto 42"/>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3"/>
              <p:cNvCxnSpPr/>
              <p:nvPr/>
            </p:nvCxnSpPr>
            <p:spPr bwMode="hidden">
              <a:xfrm>
                <a:off x="1449387"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4"/>
              <p:cNvCxnSpPr/>
              <p:nvPr/>
            </p:nvCxnSpPr>
            <p:spPr bwMode="hidden">
              <a:xfrm>
                <a:off x="26654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5"/>
              <p:cNvCxnSpPr/>
              <p:nvPr/>
            </p:nvCxnSpPr>
            <p:spPr bwMode="hidden">
              <a:xfrm>
                <a:off x="3884613"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6"/>
              <p:cNvCxnSpPr/>
              <p:nvPr/>
            </p:nvCxnSpPr>
            <p:spPr bwMode="hidden">
              <a:xfrm>
                <a:off x="5106988" y="0"/>
                <a:ext cx="681513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upo 150"/>
              <p:cNvGrpSpPr>
                <a:grpSpLocks/>
              </p:cNvGrpSpPr>
              <p:nvPr/>
            </p:nvGrpSpPr>
            <p:grpSpPr bwMode="auto">
              <a:xfrm>
                <a:off x="6327885" y="0"/>
                <a:ext cx="5864115" cy="5898673"/>
                <a:chOff x="6327885" y="0"/>
                <a:chExt cx="5864115" cy="5898673"/>
              </a:xfrm>
            </p:grpSpPr>
            <p:cxnSp>
              <p:nvCxnSpPr>
                <p:cNvPr id="51" name="Conector Reto 53"/>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4"/>
                <p:cNvCxnSpPr/>
                <p:nvPr/>
              </p:nvCxnSpPr>
              <p:spPr bwMode="hidden">
                <a:xfrm>
                  <a:off x="7548563" y="0"/>
                  <a:ext cx="4643438"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5"/>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6"/>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7"/>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Conector Reto 48"/>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9"/>
              <p:cNvCxnSpPr/>
              <p:nvPr/>
            </p:nvCxnSpPr>
            <p:spPr bwMode="hidden">
              <a:xfrm flipH="1" flipV="1">
                <a:off x="-1" y="2227263"/>
                <a:ext cx="461486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50"/>
              <p:cNvCxnSpPr/>
              <p:nvPr/>
            </p:nvCxnSpPr>
            <p:spPr bwMode="hidden">
              <a:xfrm flipH="1" flipV="1">
                <a:off x="-1" y="3432175"/>
                <a:ext cx="3398839"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51"/>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52"/>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upo 76"/>
            <p:cNvGrpSpPr>
              <a:grpSpLocks/>
            </p:cNvGrpSpPr>
            <p:nvPr/>
          </p:nvGrpSpPr>
          <p:grpSpPr bwMode="auto">
            <a:xfrm flipH="1">
              <a:off x="0" y="0"/>
              <a:ext cx="12192001" cy="6858000"/>
              <a:chOff x="-1" y="0"/>
              <a:chExt cx="12192001" cy="6858000"/>
            </a:xfrm>
          </p:grpSpPr>
          <p:cxnSp>
            <p:nvCxnSpPr>
              <p:cNvPr id="24" name="Conector Reto 26"/>
              <p:cNvCxnSpPr/>
              <p:nvPr/>
            </p:nvCxnSpPr>
            <p:spPr bwMode="hidden">
              <a:xfrm>
                <a:off x="225424"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7"/>
              <p:cNvCxnSpPr/>
              <p:nvPr/>
            </p:nvCxnSpPr>
            <p:spPr bwMode="hidden">
              <a:xfrm>
                <a:off x="1449386"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8"/>
              <p:cNvCxnSpPr/>
              <p:nvPr/>
            </p:nvCxnSpPr>
            <p:spPr bwMode="hidden">
              <a:xfrm>
                <a:off x="2665411"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9"/>
              <p:cNvCxnSpPr/>
              <p:nvPr/>
            </p:nvCxnSpPr>
            <p:spPr bwMode="hidden">
              <a:xfrm>
                <a:off x="3884612" y="0"/>
                <a:ext cx="6816726"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30"/>
              <p:cNvCxnSpPr/>
              <p:nvPr/>
            </p:nvCxnSpPr>
            <p:spPr bwMode="hidden">
              <a:xfrm>
                <a:off x="5151437" y="0"/>
                <a:ext cx="6815139"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upo 82"/>
              <p:cNvGrpSpPr>
                <a:grpSpLocks/>
              </p:cNvGrpSpPr>
              <p:nvPr/>
            </p:nvGrpSpPr>
            <p:grpSpPr bwMode="auto">
              <a:xfrm>
                <a:off x="6327885" y="0"/>
                <a:ext cx="5864115" cy="5898673"/>
                <a:chOff x="6327885" y="0"/>
                <a:chExt cx="5864115" cy="5898673"/>
              </a:xfrm>
            </p:grpSpPr>
            <p:cxnSp>
              <p:nvCxnSpPr>
                <p:cNvPr id="35" name="Conector Reto 37"/>
                <p:cNvCxnSpPr/>
                <p:nvPr/>
              </p:nvCxnSpPr>
              <p:spPr bwMode="hidden">
                <a:xfrm>
                  <a:off x="6327775" y="0"/>
                  <a:ext cx="5864226"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8"/>
                <p:cNvCxnSpPr/>
                <p:nvPr/>
              </p:nvCxnSpPr>
              <p:spPr bwMode="hidden">
                <a:xfrm>
                  <a:off x="7548562" y="0"/>
                  <a:ext cx="4643439"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9"/>
                <p:cNvCxnSpPr/>
                <p:nvPr/>
              </p:nvCxnSpPr>
              <p:spPr bwMode="hidden">
                <a:xfrm>
                  <a:off x="8772525" y="0"/>
                  <a:ext cx="3419476"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40"/>
                <p:cNvCxnSpPr/>
                <p:nvPr/>
              </p:nvCxnSpPr>
              <p:spPr bwMode="hidden">
                <a:xfrm>
                  <a:off x="9982201" y="0"/>
                  <a:ext cx="2209800"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41"/>
                <p:cNvCxnSpPr/>
                <p:nvPr/>
              </p:nvCxnSpPr>
              <p:spPr bwMode="hidden">
                <a:xfrm>
                  <a:off x="11198226" y="0"/>
                  <a:ext cx="993775"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Conector Reto 32"/>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3"/>
              <p:cNvCxnSpPr/>
              <p:nvPr/>
            </p:nvCxnSpPr>
            <p:spPr bwMode="hidden">
              <a:xfrm flipH="1" flipV="1">
                <a:off x="-1" y="2227263"/>
                <a:ext cx="4614863"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4"/>
              <p:cNvCxnSpPr/>
              <p:nvPr/>
            </p:nvCxnSpPr>
            <p:spPr bwMode="hidden">
              <a:xfrm flipH="1" flipV="1">
                <a:off x="-1" y="3432175"/>
                <a:ext cx="3398838"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5"/>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6"/>
              <p:cNvCxnSpPr/>
              <p:nvPr/>
            </p:nvCxnSpPr>
            <p:spPr bwMode="hidden">
              <a:xfrm flipH="1" flipV="1">
                <a:off x="-1" y="5864225"/>
                <a:ext cx="987425"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tângulo 156"/>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dirty="0"/>
          </a:p>
        </p:txBody>
      </p:sp>
      <p:cxnSp>
        <p:nvCxnSpPr>
          <p:cNvPr id="57" name="Conector Reto 58"/>
          <p:cNvCxnSpPr/>
          <p:nvPr/>
        </p:nvCxnSpPr>
        <p:spPr>
          <a:xfrm>
            <a:off x="7923213" y="2895600"/>
            <a:ext cx="36591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Espaço Reservado para Imagem 2"/>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Clique no ícone para adicionar uma imagem</a:t>
            </a:r>
            <a:endParaRPr lang="pt-BR" noProof="0" dirty="0"/>
          </a:p>
        </p:txBody>
      </p:sp>
      <p:sp>
        <p:nvSpPr>
          <p:cNvPr id="2" name="Título 1"/>
          <p:cNvSpPr>
            <a:spLocks noGrp="1"/>
          </p:cNvSpPr>
          <p:nvPr>
            <p:ph type="title"/>
          </p:nvPr>
        </p:nvSpPr>
        <p:spPr>
          <a:xfrm>
            <a:off x="7909560" y="576072"/>
            <a:ext cx="3657600" cy="2194560"/>
          </a:xfrm>
        </p:spPr>
        <p:txBody>
          <a:bodyPr>
            <a:normAutofit/>
          </a:bodyPr>
          <a:lstStyle>
            <a:lvl1pPr>
              <a:defRPr sz="2600">
                <a:solidFill>
                  <a:schemeClr val="bg1"/>
                </a:solidFill>
              </a:defRPr>
            </a:lvl1pPr>
          </a:lstStyle>
          <a:p>
            <a:r>
              <a:rPr lang="pt-BR"/>
              <a:t>Clique para editar o título mestre</a:t>
            </a:r>
            <a:endParaRPr lang="pt-BR" dirty="0"/>
          </a:p>
        </p:txBody>
      </p:sp>
      <p:sp>
        <p:nvSpPr>
          <p:cNvPr id="4" name="Espaço Reservado para Texto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Tree>
    <p:extLst>
      <p:ext uri="{BB962C8B-B14F-4D97-AF65-F5344CB8AC3E}">
        <p14:creationId xmlns:p14="http://schemas.microsoft.com/office/powerpoint/2010/main" val="1442194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1026" name="Grupo 95"/>
          <p:cNvGrpSpPr>
            <a:grpSpLocks/>
          </p:cNvGrpSpPr>
          <p:nvPr/>
        </p:nvGrpSpPr>
        <p:grpSpPr bwMode="auto">
          <a:xfrm>
            <a:off x="0" y="0"/>
            <a:ext cx="12192000" cy="6858000"/>
            <a:chOff x="-1" y="0"/>
            <a:chExt cx="12192002" cy="6858000"/>
          </a:xfrm>
        </p:grpSpPr>
        <p:cxnSp>
          <p:nvCxnSpPr>
            <p:cNvPr id="97" name="Conector Reto 96"/>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79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3174" y="38576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3174" y="1611313"/>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3174" y="283527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3174" y="4060825"/>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3174" y="528478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3174" y="6510338"/>
              <a:ext cx="12188827"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upo 112"/>
            <p:cNvGrpSpPr>
              <a:grpSpLocks/>
            </p:cNvGrpSpPr>
            <p:nvPr userDrawn="1"/>
          </p:nvGrpSpPr>
          <p:grpSpPr bwMode="auto">
            <a:xfrm>
              <a:off x="-1" y="0"/>
              <a:ext cx="12192001" cy="6858000"/>
              <a:chOff x="-1" y="0"/>
              <a:chExt cx="12192001" cy="6858000"/>
            </a:xfrm>
          </p:grpSpPr>
          <p:cxnSp>
            <p:nvCxnSpPr>
              <p:cNvPr id="131" name="Conector Reto 130"/>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387"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4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4613"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988" y="0"/>
                <a:ext cx="681513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upo 135"/>
              <p:cNvGrpSpPr>
                <a:grpSpLocks/>
              </p:cNvGrpSpPr>
              <p:nvPr/>
            </p:nvGrpSpPr>
            <p:grpSpPr bwMode="auto">
              <a:xfrm>
                <a:off x="6327885" y="0"/>
                <a:ext cx="5864115" cy="5898673"/>
                <a:chOff x="6327885" y="0"/>
                <a:chExt cx="5864115" cy="5898673"/>
              </a:xfrm>
            </p:grpSpPr>
            <p:cxnSp>
              <p:nvCxnSpPr>
                <p:cNvPr id="142" name="Conector Reto 141"/>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8563" y="0"/>
                  <a:ext cx="4643438"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263"/>
                <a:ext cx="461486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75"/>
                <a:ext cx="3398839"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upo 113"/>
            <p:cNvGrpSpPr>
              <a:grpSpLocks/>
            </p:cNvGrpSpPr>
            <p:nvPr userDrawn="1"/>
          </p:nvGrpSpPr>
          <p:grpSpPr bwMode="auto">
            <a:xfrm flipH="1">
              <a:off x="0" y="0"/>
              <a:ext cx="12192001" cy="6858000"/>
              <a:chOff x="-1" y="0"/>
              <a:chExt cx="12192001" cy="6858000"/>
            </a:xfrm>
          </p:grpSpPr>
          <p:cxnSp>
            <p:nvCxnSpPr>
              <p:cNvPr id="115" name="Conector Reto 114"/>
              <p:cNvCxnSpPr/>
              <p:nvPr/>
            </p:nvCxnSpPr>
            <p:spPr bwMode="hidden">
              <a:xfrm>
                <a:off x="225424"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386"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411"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4612" y="0"/>
                <a:ext cx="6816726"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987" y="0"/>
                <a:ext cx="6815139"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upo 119"/>
              <p:cNvGrpSpPr>
                <a:grpSpLocks/>
              </p:cNvGrpSpPr>
              <p:nvPr/>
            </p:nvGrpSpPr>
            <p:grpSpPr bwMode="auto">
              <a:xfrm>
                <a:off x="6327885" y="0"/>
                <a:ext cx="5864115" cy="5898673"/>
                <a:chOff x="6327885" y="0"/>
                <a:chExt cx="5864115" cy="5898673"/>
              </a:xfrm>
            </p:grpSpPr>
            <p:cxnSp>
              <p:nvCxnSpPr>
                <p:cNvPr id="126" name="Conector Reto 125"/>
                <p:cNvCxnSpPr/>
                <p:nvPr/>
              </p:nvCxnSpPr>
              <p:spPr bwMode="hidden">
                <a:xfrm>
                  <a:off x="6327775" y="0"/>
                  <a:ext cx="5864226"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8562" y="0"/>
                  <a:ext cx="4643439"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525" y="0"/>
                  <a:ext cx="3419476"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1" y="0"/>
                  <a:ext cx="2209800"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8226" y="0"/>
                  <a:ext cx="993775"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263"/>
                <a:ext cx="4614863"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75"/>
                <a:ext cx="3398838"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225"/>
                <a:ext cx="987425"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Espaço Reservado para Título 1"/>
          <p:cNvSpPr>
            <a:spLocks noGrp="1"/>
          </p:cNvSpPr>
          <p:nvPr>
            <p:ph type="title"/>
          </p:nvPr>
        </p:nvSpPr>
        <p:spPr bwMode="auto">
          <a:xfrm>
            <a:off x="1295400" y="503238"/>
            <a:ext cx="960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pt-BR"/>
              <a:t>Clique para editar o título mestre</a:t>
            </a:r>
          </a:p>
        </p:txBody>
      </p:sp>
      <p:sp>
        <p:nvSpPr>
          <p:cNvPr id="1028" name="Espaço Reservado para Texto 2"/>
          <p:cNvSpPr>
            <a:spLocks noGrp="1"/>
          </p:cNvSpPr>
          <p:nvPr>
            <p:ph type="body" idx="1"/>
          </p:nvPr>
        </p:nvSpPr>
        <p:spPr bwMode="auto">
          <a:xfrm>
            <a:off x="1295400" y="1981200"/>
            <a:ext cx="9601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9294813" y="6289675"/>
            <a:ext cx="965200"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AD9B84F-E4C0-CA41-BD5F-165B6BE1C426}" type="datetime1">
              <a:rPr lang="pt-BR"/>
              <a:pPr/>
              <a:t>05/03/2022</a:t>
            </a:fld>
            <a:endParaRPr lang="pt-BR"/>
          </a:p>
        </p:txBody>
      </p:sp>
      <p:sp>
        <p:nvSpPr>
          <p:cNvPr id="5" name="Espaço Reservado para Rodapé 4"/>
          <p:cNvSpPr>
            <a:spLocks noGrp="1"/>
          </p:cNvSpPr>
          <p:nvPr>
            <p:ph type="ftr" sz="quarter" idx="3"/>
          </p:nvPr>
        </p:nvSpPr>
        <p:spPr>
          <a:xfrm>
            <a:off x="609600" y="6289675"/>
            <a:ext cx="6127750" cy="22225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lumMod val="50000"/>
                    <a:lumOff val="50000"/>
                  </a:schemeClr>
                </a:solidFill>
                <a:latin typeface="+mn-lt"/>
                <a:ea typeface="+mn-ea"/>
              </a:defRPr>
            </a:lvl1pPr>
          </a:lstStyle>
          <a:p>
            <a:pPr>
              <a:defRPr/>
            </a:pPr>
            <a:endParaRPr lang="pt-BR"/>
          </a:p>
        </p:txBody>
      </p:sp>
      <p:sp>
        <p:nvSpPr>
          <p:cNvPr id="6" name="Espaço Reservado para Número de Slide 5"/>
          <p:cNvSpPr>
            <a:spLocks noGrp="1"/>
          </p:cNvSpPr>
          <p:nvPr>
            <p:ph type="sldNum" sz="quarter" idx="4"/>
          </p:nvPr>
        </p:nvSpPr>
        <p:spPr>
          <a:xfrm>
            <a:off x="10664825" y="6289675"/>
            <a:ext cx="919163" cy="2222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959795"/>
                </a:solidFill>
              </a:defRPr>
            </a:lvl1pPr>
          </a:lstStyle>
          <a:p>
            <a:fld id="{D3167262-31E3-A148-9461-CB341014B510}" type="slidenum">
              <a:rPr lang="pt-BR"/>
              <a:pPr/>
              <a:t>‹nº›</a:t>
            </a:fld>
            <a:endParaRPr lang="pt-BR"/>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3" r:id="rId1"/>
    <p:sldLayoutId id="2147483707" r:id="rId2"/>
    <p:sldLayoutId id="2147483714" r:id="rId3"/>
    <p:sldLayoutId id="2147483708" r:id="rId4"/>
    <p:sldLayoutId id="2147483709" r:id="rId5"/>
    <p:sldLayoutId id="2147483710" r:id="rId6"/>
    <p:sldLayoutId id="2147483715" r:id="rId7"/>
    <p:sldLayoutId id="2147483716" r:id="rId8"/>
    <p:sldLayoutId id="2147483717" r:id="rId9"/>
    <p:sldLayoutId id="2147483711" r:id="rId10"/>
    <p:sldLayoutId id="2147483712" r:id="rId11"/>
  </p:sldLayoutIdLst>
  <p:transition spd="med">
    <p:fade/>
  </p:transition>
  <p:hf sldNum="0" hdr="0" ftr="0" dt="0"/>
  <p:txStyles>
    <p:titleStyle>
      <a:lvl1pPr algn="l" rtl="0" eaLnBrk="0" fontAlgn="base" hangingPunct="0">
        <a:lnSpc>
          <a:spcPct val="90000"/>
        </a:lnSpc>
        <a:spcBef>
          <a:spcPct val="0"/>
        </a:spcBef>
        <a:spcAft>
          <a:spcPct val="0"/>
        </a:spcAft>
        <a:defRPr sz="3200" b="1" kern="1200">
          <a:solidFill>
            <a:schemeClr val="accent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p:titleStyle>
    <p:bodyStyle>
      <a:lvl1pPr marL="22860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ＭＳ Ｐゴシック" charset="0"/>
          <a:cs typeface="+mn-cs"/>
        </a:defRPr>
      </a:lvl1pPr>
      <a:lvl2pPr marL="457200" indent="-182563" algn="l" rtl="0" eaLnBrk="0" fontAlgn="base" hangingPunct="0">
        <a:lnSpc>
          <a:spcPct val="90000"/>
        </a:lnSpc>
        <a:spcBef>
          <a:spcPts val="1200"/>
        </a:spcBef>
        <a:spcAft>
          <a:spcPct val="0"/>
        </a:spcAft>
        <a:buClr>
          <a:schemeClr val="accent1"/>
        </a:buClr>
        <a:buSzPct val="100000"/>
        <a:buFont typeface="Arial" charset="0"/>
        <a:buChar char="▪"/>
        <a:defRPr kern="1200">
          <a:solidFill>
            <a:schemeClr val="tx1"/>
          </a:solidFill>
          <a:latin typeface="+mn-lt"/>
          <a:ea typeface="ＭＳ Ｐゴシック" charset="0"/>
          <a:cs typeface="+mn-cs"/>
        </a:defRPr>
      </a:lvl2pPr>
      <a:lvl3pPr marL="685800" indent="-179388"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ＭＳ Ｐゴシック" charset="0"/>
          <a:cs typeface="+mn-cs"/>
        </a:defRPr>
      </a:lvl3pPr>
      <a:lvl4pPr marL="91440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4pPr>
      <a:lvl5pPr marL="1143000" indent="-179388" algn="l" rtl="0" eaLnBrk="0" fontAlgn="base" hangingPunct="0">
        <a:lnSpc>
          <a:spcPct val="90000"/>
        </a:lnSpc>
        <a:spcBef>
          <a:spcPts val="6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0">
              <a:schemeClr val="bg1">
                <a:lumMod val="100000"/>
              </a:schemeClr>
            </a:gs>
            <a:gs pos="38000">
              <a:schemeClr val="bg1"/>
            </a:gs>
            <a:gs pos="0">
              <a:schemeClr val="accent1"/>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846533" y="1403848"/>
            <a:ext cx="10883540" cy="2091178"/>
          </a:xfrm>
        </p:spPr>
        <p:txBody>
          <a:bodyPr rtlCol="0">
            <a:noAutofit/>
          </a:bodyPr>
          <a:lstStyle/>
          <a:p>
            <a:pPr algn="ctr"/>
            <a:r>
              <a:rPr lang="pt-BR" sz="5400" b="0" dirty="0">
                <a:latin typeface="Verdana" panose="020B0604030504040204" pitchFamily="34" charset="0"/>
                <a:ea typeface="Verdana" panose="020B0604030504040204" pitchFamily="34" charset="0"/>
                <a:cs typeface="Verdana" panose="020B0604030504040204" pitchFamily="34" charset="0"/>
              </a:rPr>
              <a:t>Processo Administrativo: </a:t>
            </a:r>
            <a:br>
              <a:rPr lang="pt-BR" sz="5400" b="0" dirty="0">
                <a:latin typeface="Verdana" panose="020B0604030504040204" pitchFamily="34" charset="0"/>
                <a:ea typeface="Verdana" panose="020B0604030504040204" pitchFamily="34" charset="0"/>
                <a:cs typeface="Verdana" panose="020B0604030504040204" pitchFamily="34" charset="0"/>
              </a:rPr>
            </a:br>
            <a:r>
              <a:rPr lang="pt-BR" sz="5400" b="0" dirty="0">
                <a:latin typeface="Verdana" panose="020B0604030504040204" pitchFamily="34" charset="0"/>
                <a:ea typeface="Verdana" panose="020B0604030504040204" pitchFamily="34" charset="0"/>
                <a:cs typeface="Verdana" panose="020B0604030504040204" pitchFamily="34" charset="0"/>
              </a:rPr>
              <a:t> </a:t>
            </a:r>
            <a:br>
              <a:rPr lang="pt-BR" sz="5400" b="0" dirty="0">
                <a:latin typeface="Verdana" panose="020B0604030504040204" pitchFamily="34" charset="0"/>
                <a:ea typeface="Verdana" panose="020B0604030504040204" pitchFamily="34" charset="0"/>
                <a:cs typeface="Verdana" panose="020B0604030504040204" pitchFamily="34" charset="0"/>
              </a:rPr>
            </a:br>
            <a:r>
              <a:rPr lang="pt-BR" sz="5400" b="0" dirty="0">
                <a:latin typeface="Verdana" panose="020B0604030504040204" pitchFamily="34" charset="0"/>
                <a:ea typeface="Verdana" panose="020B0604030504040204" pitchFamily="34" charset="0"/>
                <a:cs typeface="Verdana" panose="020B0604030504040204" pitchFamily="34" charset="0"/>
              </a:rPr>
              <a:t>AULA 3: O Processo Administrativo na CF/88 </a:t>
            </a:r>
            <a:br>
              <a:rPr lang="pt-BR" sz="5400" b="0" dirty="0">
                <a:latin typeface="Verdana" panose="020B0604030504040204" pitchFamily="34" charset="0"/>
                <a:ea typeface="Verdana" panose="020B0604030504040204" pitchFamily="34" charset="0"/>
                <a:cs typeface="Verdana" panose="020B0604030504040204" pitchFamily="34" charset="0"/>
              </a:rPr>
            </a:br>
            <a:r>
              <a:rPr lang="pt-BR" sz="5400" b="0" dirty="0">
                <a:latin typeface="Verdana" panose="020B0604030504040204" pitchFamily="34" charset="0"/>
                <a:ea typeface="Verdana" panose="020B0604030504040204" pitchFamily="34" charset="0"/>
                <a:cs typeface="Verdana" panose="020B0604030504040204" pitchFamily="34" charset="0"/>
              </a:rPr>
              <a:t>(art.5</a:t>
            </a:r>
            <a:r>
              <a:rPr lang="pt-BR" sz="5400" dirty="0">
                <a:ea typeface="Verdana" pitchFamily="34" charset="0"/>
                <a:cs typeface="Verdana" pitchFamily="34" charset="0"/>
              </a:rPr>
              <a:t>º</a:t>
            </a:r>
            <a:r>
              <a:rPr lang="pt-BR" sz="5400" b="0" dirty="0">
                <a:latin typeface="Verdana" panose="020B0604030504040204" pitchFamily="34" charset="0"/>
                <a:ea typeface="Verdana" panose="020B0604030504040204" pitchFamily="34" charset="0"/>
                <a:cs typeface="Verdana" panose="020B0604030504040204" pitchFamily="34" charset="0"/>
              </a:rPr>
              <a:t> LIV e LV)</a:t>
            </a:r>
          </a:p>
        </p:txBody>
      </p:sp>
      <p:sp>
        <p:nvSpPr>
          <p:cNvPr id="3" name="Subtítulo 2"/>
          <p:cNvSpPr>
            <a:spLocks noGrp="1"/>
          </p:cNvSpPr>
          <p:nvPr>
            <p:ph type="subTitle" idx="1"/>
          </p:nvPr>
        </p:nvSpPr>
        <p:spPr>
          <a:xfrm>
            <a:off x="2107669" y="5479850"/>
            <a:ext cx="8661400" cy="1378150"/>
          </a:xfrm>
        </p:spPr>
        <p:txBody>
          <a:bodyPr rtlCol="0">
            <a:normAutofit/>
          </a:bodyPr>
          <a:lstStyle/>
          <a:p>
            <a:pPr eaLnBrk="1" fontAlgn="auto" hangingPunct="1">
              <a:spcAft>
                <a:spcPts val="0"/>
              </a:spcAft>
              <a:buFont typeface="Arial" panose="020B0604020202020204" pitchFamily="34" charset="0"/>
              <a:buNone/>
              <a:defRPr/>
            </a:pPr>
            <a:r>
              <a:rPr lang="pt-BR" dirty="0">
                <a:solidFill>
                  <a:srgbClr val="FF0000"/>
                </a:solidFill>
                <a:ea typeface="+mn-ea"/>
              </a:rPr>
              <a:t>		</a:t>
            </a:r>
          </a:p>
          <a:p>
            <a:pPr eaLnBrk="1" fontAlgn="auto" hangingPunct="1">
              <a:spcAft>
                <a:spcPts val="0"/>
              </a:spcAft>
              <a:buFont typeface="Arial" panose="020B0604020202020204" pitchFamily="34" charset="0"/>
              <a:buNone/>
              <a:defRPr/>
            </a:pPr>
            <a:r>
              <a:rPr lang="pt-BR" dirty="0">
                <a:solidFill>
                  <a:srgbClr val="FF0000"/>
                </a:solidFill>
                <a:ea typeface="+mn-ea"/>
              </a:rPr>
              <a:t>Faculdade de Direito da Universidade de São Paulo (USP)                  </a:t>
            </a:r>
          </a:p>
          <a:p>
            <a:pPr eaLnBrk="1" fontAlgn="auto" hangingPunct="1">
              <a:spcAft>
                <a:spcPts val="0"/>
              </a:spcAft>
              <a:defRPr/>
            </a:pPr>
            <a:r>
              <a:rPr lang="pt-BR" sz="1800" dirty="0">
                <a:solidFill>
                  <a:srgbClr val="FF0000"/>
                </a:solidFill>
                <a:latin typeface="Verdana" panose="020B0604030504040204" pitchFamily="34" charset="0"/>
                <a:ea typeface="Verdana" panose="020B0604030504040204" pitchFamily="34" charset="0"/>
                <a:cs typeface="Verdana" panose="020B0604030504040204" pitchFamily="34" charset="0"/>
              </a:rPr>
              <a:t>São Paulo (SP), 1</a:t>
            </a:r>
            <a:r>
              <a:rPr lang="pt-BR" sz="1800" dirty="0">
                <a:ea typeface="Verdana" pitchFamily="34" charset="0"/>
                <a:cs typeface="Verdana" pitchFamily="34" charset="0"/>
              </a:rPr>
              <a:t>º</a:t>
            </a:r>
            <a:r>
              <a:rPr lang="pt-BR" sz="1800" dirty="0">
                <a:solidFill>
                  <a:srgbClr val="FF0000"/>
                </a:solidFill>
                <a:latin typeface="Verdana" panose="020B0604030504040204" pitchFamily="34" charset="0"/>
                <a:ea typeface="Verdana" panose="020B0604030504040204" pitchFamily="34" charset="0"/>
                <a:cs typeface="Verdana" panose="020B0604030504040204" pitchFamily="34" charset="0"/>
              </a:rPr>
              <a:t> semestre de 2022.</a:t>
            </a:r>
            <a:endParaRPr lang="pt-BR" b="1" i="1" dirty="0">
              <a:solidFill>
                <a:srgbClr val="FF0000"/>
              </a:solidFill>
              <a:ea typeface="+mn-ea"/>
            </a:endParaRPr>
          </a:p>
        </p:txBody>
      </p:sp>
      <p:sp>
        <p:nvSpPr>
          <p:cNvPr id="10" name="Título 1"/>
          <p:cNvSpPr txBox="1">
            <a:spLocks/>
          </p:cNvSpPr>
          <p:nvPr/>
        </p:nvSpPr>
        <p:spPr bwMode="auto">
          <a:xfrm>
            <a:off x="2331614" y="3157004"/>
            <a:ext cx="8775865" cy="186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b" anchorCtr="0" compatLnSpc="1">
            <a:prstTxWarp prst="textNoShape">
              <a:avLst/>
            </a:prstTxWarp>
            <a:noAutofit/>
          </a:bodyPr>
          <a:lstStyle>
            <a:lvl1pPr algn="l" rtl="0" eaLnBrk="0" fontAlgn="base" hangingPunct="0">
              <a:lnSpc>
                <a:spcPct val="76000"/>
              </a:lnSpc>
              <a:spcBef>
                <a:spcPct val="0"/>
              </a:spcBef>
              <a:spcAft>
                <a:spcPct val="0"/>
              </a:spcAft>
              <a:defRPr sz="8000" b="1" kern="1200" cap="none" baseline="0">
                <a:solidFill>
                  <a:schemeClr val="tx1"/>
                </a:solidFill>
                <a:latin typeface="+mj-lt"/>
                <a:ea typeface="ＭＳ Ｐゴシック" charset="0"/>
                <a:cs typeface="+mj-cs"/>
              </a:defRPr>
            </a:lvl1pPr>
            <a:lvl2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2pPr>
            <a:lvl3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3pPr>
            <a:lvl4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4pPr>
            <a:lvl5pPr algn="l" rtl="0" eaLnBrk="0" fontAlgn="base" hangingPunct="0">
              <a:lnSpc>
                <a:spcPct val="90000"/>
              </a:lnSpc>
              <a:spcBef>
                <a:spcPct val="0"/>
              </a:spcBef>
              <a:spcAft>
                <a:spcPct val="0"/>
              </a:spcAft>
              <a:defRPr sz="3200" b="1">
                <a:solidFill>
                  <a:schemeClr val="accent1"/>
                </a:solidFill>
                <a:latin typeface="Arial" panose="020B0604020202020204" pitchFamily="34" charset="0"/>
                <a:ea typeface="ＭＳ Ｐゴシック" charset="0"/>
              </a:defRPr>
            </a:lvl5pPr>
            <a:lvl6pPr marL="457200" algn="l" rtl="0" fontAlgn="base">
              <a:lnSpc>
                <a:spcPct val="90000"/>
              </a:lnSpc>
              <a:spcBef>
                <a:spcPct val="0"/>
              </a:spcBef>
              <a:spcAft>
                <a:spcPct val="0"/>
              </a:spcAft>
              <a:defRPr sz="3200" b="1">
                <a:solidFill>
                  <a:schemeClr val="accent1"/>
                </a:solidFill>
                <a:latin typeface="Arial" panose="020B0604020202020204" pitchFamily="34" charset="0"/>
              </a:defRPr>
            </a:lvl6pPr>
            <a:lvl7pPr marL="914400" algn="l" rtl="0" fontAlgn="base">
              <a:lnSpc>
                <a:spcPct val="90000"/>
              </a:lnSpc>
              <a:spcBef>
                <a:spcPct val="0"/>
              </a:spcBef>
              <a:spcAft>
                <a:spcPct val="0"/>
              </a:spcAft>
              <a:defRPr sz="3200" b="1">
                <a:solidFill>
                  <a:schemeClr val="accent1"/>
                </a:solidFill>
                <a:latin typeface="Arial" panose="020B0604020202020204" pitchFamily="34" charset="0"/>
              </a:defRPr>
            </a:lvl7pPr>
            <a:lvl8pPr marL="1371600" algn="l" rtl="0" fontAlgn="base">
              <a:lnSpc>
                <a:spcPct val="90000"/>
              </a:lnSpc>
              <a:spcBef>
                <a:spcPct val="0"/>
              </a:spcBef>
              <a:spcAft>
                <a:spcPct val="0"/>
              </a:spcAft>
              <a:defRPr sz="3200" b="1">
                <a:solidFill>
                  <a:schemeClr val="accent1"/>
                </a:solidFill>
                <a:latin typeface="Arial" panose="020B0604020202020204" pitchFamily="34" charset="0"/>
              </a:defRPr>
            </a:lvl8pPr>
            <a:lvl9pPr marL="1828800" algn="l" rtl="0" fontAlgn="base">
              <a:lnSpc>
                <a:spcPct val="90000"/>
              </a:lnSpc>
              <a:spcBef>
                <a:spcPct val="0"/>
              </a:spcBef>
              <a:spcAft>
                <a:spcPct val="0"/>
              </a:spcAft>
              <a:defRPr sz="3200" b="1">
                <a:solidFill>
                  <a:schemeClr val="accent1"/>
                </a:solidFill>
                <a:latin typeface="Arial" panose="020B0604020202020204" pitchFamily="34" charset="0"/>
              </a:defRPr>
            </a:lvl9pPr>
          </a:lstStyle>
          <a:p>
            <a:pPr algn="ctr"/>
            <a:r>
              <a:rPr lang="pt-BR" sz="2800" cap="small" dirty="0">
                <a:latin typeface="Verdana" panose="020B0604030504040204" pitchFamily="34" charset="0"/>
                <a:ea typeface="Verdana" panose="020B0604030504040204" pitchFamily="34" charset="0"/>
                <a:cs typeface="Verdana" panose="020B0604030504040204" pitchFamily="34" charset="0"/>
              </a:rPr>
              <a:t>Professor Dr. Gustavo Justino de oliveira</a:t>
            </a:r>
          </a:p>
          <a:p>
            <a:pPr algn="ctr"/>
            <a:endParaRPr lang="pt-BR" sz="2800" cap="small" dirty="0">
              <a:latin typeface="Verdana" panose="020B0604030504040204" pitchFamily="34" charset="0"/>
              <a:ea typeface="Verdana" panose="020B0604030504040204" pitchFamily="34" charset="0"/>
              <a:cs typeface="Verdana" panose="020B0604030504040204" pitchFamily="34" charset="0"/>
            </a:endParaRPr>
          </a:p>
        </p:txBody>
      </p:sp>
      <p:pic>
        <p:nvPicPr>
          <p:cNvPr id="11" name="Imagem 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5464" y="3525462"/>
            <a:ext cx="1972205" cy="1993369"/>
          </a:xfrm>
          <a:prstGeom prst="rect">
            <a:avLst/>
          </a:prstGeom>
          <a:solidFill>
            <a:srgbClr val="FFFFFF"/>
          </a:solidFill>
          <a:ln>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437538" y="148856"/>
            <a:ext cx="1144966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dirty="0"/>
              <a:t>1.2.1. DEVIDO PROCESSO LEGAL ADMINISTRATIVO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6" name="CaixaDeTexto 5"/>
          <p:cNvSpPr txBox="1"/>
          <p:nvPr/>
        </p:nvSpPr>
        <p:spPr>
          <a:xfrm>
            <a:off x="278050" y="642419"/>
            <a:ext cx="11291978" cy="3416320"/>
          </a:xfrm>
          <a:prstGeom prst="rect">
            <a:avLst/>
          </a:prstGeom>
          <a:solidFill>
            <a:schemeClr val="accent4">
              <a:lumMod val="20000"/>
              <a:lumOff val="80000"/>
            </a:schemeClr>
          </a:solidFill>
        </p:spPr>
        <p:txBody>
          <a:bodyPr wrap="square" rtlCol="0">
            <a:spAutoFit/>
          </a:bodyPr>
          <a:lstStyle/>
          <a:p>
            <a:pPr algn="just"/>
            <a:r>
              <a:rPr lang="pt-BR" sz="2400" b="1" i="1" u="sng" dirty="0">
                <a:latin typeface="Verdana" panose="020B0604030504040204" pitchFamily="34" charset="0"/>
                <a:ea typeface="Verdana" panose="020B0604030504040204" pitchFamily="34" charset="0"/>
                <a:cs typeface="Verdana" panose="020B0604030504040204" pitchFamily="34" charset="0"/>
              </a:rPr>
              <a:t> Constituição Federal de 1988</a:t>
            </a:r>
          </a:p>
          <a:p>
            <a:pPr algn="just"/>
            <a:r>
              <a:rPr lang="pt-BR" sz="2400" b="1" dirty="0"/>
              <a:t>A combinação dos </a:t>
            </a:r>
            <a:r>
              <a:rPr lang="pt-BR" sz="2400" b="1" dirty="0" err="1"/>
              <a:t>incs</a:t>
            </a:r>
            <a:r>
              <a:rPr lang="pt-BR" sz="2400" b="1" dirty="0"/>
              <a:t>. LIV e LV do art. 5º da CF resulta na imposição do devido processo legal à função administrativa</a:t>
            </a:r>
            <a:r>
              <a:rPr lang="pt-BR" sz="2400" dirty="0"/>
              <a:t>:</a:t>
            </a:r>
          </a:p>
          <a:p>
            <a:pPr algn="just"/>
            <a:endParaRPr lang="pt-BR" sz="2400" dirty="0"/>
          </a:p>
          <a:p>
            <a:pPr algn="just"/>
            <a:r>
              <a:rPr lang="pt-BR" sz="2400" dirty="0"/>
              <a:t>LIV - </a:t>
            </a:r>
            <a:r>
              <a:rPr lang="pt-BR" sz="2400" b="1" dirty="0"/>
              <a:t>ninguém será privado da liberdade ou de seus bens sem o devido processo legal</a:t>
            </a:r>
            <a:r>
              <a:rPr lang="pt-BR" sz="2400" dirty="0"/>
              <a:t>;</a:t>
            </a:r>
          </a:p>
          <a:p>
            <a:pPr algn="just"/>
            <a:r>
              <a:rPr lang="pt-BR" sz="2400" dirty="0"/>
              <a:t>LV - aos litigantes, em processo judicial ou </a:t>
            </a:r>
            <a:r>
              <a:rPr lang="pt-BR" sz="2400" b="1" dirty="0"/>
              <a:t>administrativo</a:t>
            </a:r>
            <a:r>
              <a:rPr lang="pt-BR" sz="2400" dirty="0"/>
              <a:t>, e aos acusados em geral são assegurados o contraditório e ampla defesa, com os meios e recursos a ela inerentes; [...]</a:t>
            </a:r>
          </a:p>
        </p:txBody>
      </p:sp>
      <p:sp>
        <p:nvSpPr>
          <p:cNvPr id="9" name="CaixaDeTexto 8"/>
          <p:cNvSpPr txBox="1"/>
          <p:nvPr/>
        </p:nvSpPr>
        <p:spPr>
          <a:xfrm>
            <a:off x="2519917" y="4074769"/>
            <a:ext cx="9050112" cy="1323439"/>
          </a:xfrm>
          <a:prstGeom prst="rect">
            <a:avLst/>
          </a:prstGeom>
          <a:noFill/>
        </p:spPr>
        <p:txBody>
          <a:bodyPr wrap="square" rtlCol="0">
            <a:spAutoFit/>
          </a:bodyPr>
          <a:lstStyle/>
          <a:p>
            <a:pPr algn="just"/>
            <a:r>
              <a:rPr lang="pt-BR" sz="2000" b="1" dirty="0"/>
              <a:t>Carlos Roberto Siqueira Castro </a:t>
            </a:r>
            <a:r>
              <a:rPr lang="pt-BR" sz="2000" dirty="0"/>
              <a:t>observa que a cláusula do devido processo legal “alastrou-se do campo processual penal e civil para os procedimentos na Administração”; “encontrou campo fértil nas searas do Direito Administrativo”. (CASTRO: 1989).</a:t>
            </a:r>
          </a:p>
        </p:txBody>
      </p:sp>
    </p:spTree>
    <p:extLst>
      <p:ext uri="{BB962C8B-B14F-4D97-AF65-F5344CB8AC3E}">
        <p14:creationId xmlns:p14="http://schemas.microsoft.com/office/powerpoint/2010/main" val="267214754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8856" y="801481"/>
            <a:ext cx="11067691" cy="1323439"/>
          </a:xfrm>
          <a:prstGeom prst="rect">
            <a:avLst/>
          </a:prstGeom>
          <a:solidFill>
            <a:schemeClr val="bg1">
              <a:lumMod val="85000"/>
            </a:schemeClr>
          </a:solidFill>
        </p:spPr>
        <p:txBody>
          <a:bodyPr wrap="square" rtlCol="0">
            <a:spAutoFit/>
          </a:bodyPr>
          <a:lstStyle/>
          <a:p>
            <a:pPr algn="just"/>
            <a:r>
              <a:rPr lang="pt-BR" sz="2000" b="1" dirty="0"/>
              <a:t>Processo</a:t>
            </a:r>
            <a:r>
              <a:rPr lang="pt-BR" sz="2000" dirty="0"/>
              <a:t> – “só terá fundamento de validade a execução de ato atentatório à liberdade ou bens que esteja inserido em um processo. Veda-se que o ato pontual e imediatamente </a:t>
            </a:r>
            <a:r>
              <a:rPr lang="pt-BR" sz="2000" dirty="0" err="1"/>
              <a:t>auto-executório</a:t>
            </a:r>
            <a:r>
              <a:rPr lang="pt-BR" sz="2000" dirty="0"/>
              <a:t> suprima liberdade ou bens do particular, que tem direito a processo prévio, revestido das demais garantias previstas na Constituição.” (MOREIRA: 2007)</a:t>
            </a:r>
          </a:p>
        </p:txBody>
      </p:sp>
      <p:sp>
        <p:nvSpPr>
          <p:cNvPr id="5" name="CaixaDeTexto 4"/>
          <p:cNvSpPr txBox="1"/>
          <p:nvPr/>
        </p:nvSpPr>
        <p:spPr>
          <a:xfrm>
            <a:off x="267418" y="70666"/>
            <a:ext cx="10619118"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Implicações do devido </a:t>
            </a:r>
            <a:r>
              <a:rPr lang="pt-BR" sz="2400" b="1" i="1" u="sng" dirty="0">
                <a:solidFill>
                  <a:srgbClr val="00B0F0"/>
                </a:solidFill>
                <a:latin typeface="Verdana" panose="020B0604030504040204" pitchFamily="34" charset="0"/>
                <a:ea typeface="Verdana" panose="020B0604030504040204" pitchFamily="34" charset="0"/>
                <a:cs typeface="Verdana" panose="020B0604030504040204" pitchFamily="34" charset="0"/>
              </a:rPr>
              <a:t>processo</a:t>
            </a:r>
            <a:r>
              <a:rPr lang="pt-BR" sz="2400" b="1" i="1" u="sng" dirty="0">
                <a:latin typeface="Verdana" panose="020B0604030504040204" pitchFamily="34" charset="0"/>
                <a:ea typeface="Verdana" panose="020B0604030504040204" pitchFamily="34" charset="0"/>
                <a:cs typeface="Verdana" panose="020B0604030504040204" pitchFamily="34" charset="0"/>
              </a:rPr>
              <a:t> legal administrativo</a:t>
            </a:r>
          </a:p>
        </p:txBody>
      </p:sp>
      <p:sp>
        <p:nvSpPr>
          <p:cNvPr id="6" name="CaixaDeTexto 5"/>
          <p:cNvSpPr txBox="1"/>
          <p:nvPr/>
        </p:nvSpPr>
        <p:spPr>
          <a:xfrm>
            <a:off x="4839419" y="2631057"/>
            <a:ext cx="6228272" cy="2585323"/>
          </a:xfrm>
          <a:prstGeom prst="rect">
            <a:avLst/>
          </a:prstGeom>
          <a:noFill/>
        </p:spPr>
        <p:txBody>
          <a:bodyPr wrap="square" rtlCol="0">
            <a:spAutoFit/>
          </a:bodyPr>
          <a:lstStyle/>
          <a:p>
            <a:pPr algn="just"/>
            <a:r>
              <a:rPr lang="pt-BR" dirty="0"/>
              <a:t>“Mesmo nos </a:t>
            </a:r>
            <a:r>
              <a:rPr lang="pt-BR" b="1" dirty="0"/>
              <a:t>atos notoriamente instantâneos</a:t>
            </a:r>
            <a:r>
              <a:rPr lang="pt-BR" dirty="0"/>
              <a:t>  (v.g., multa de trânsito aplicada por guarda – ou máquina -, ato administrativo urgente vinculado à segurança pública e apreensão de mercadoria pelo agente aduaneiro) ou nas questões que seja imperiosa a </a:t>
            </a:r>
            <a:r>
              <a:rPr lang="pt-BR" b="1" dirty="0"/>
              <a:t>prática do ato administrativo urgente</a:t>
            </a:r>
            <a:r>
              <a:rPr lang="pt-BR" dirty="0"/>
              <a:t> (tal como qualificado pelo interesse público que se vise proteger) existirá </a:t>
            </a:r>
            <a:r>
              <a:rPr lang="pt-BR" b="1" dirty="0">
                <a:solidFill>
                  <a:schemeClr val="accent1">
                    <a:lumMod val="75000"/>
                  </a:schemeClr>
                </a:solidFill>
              </a:rPr>
              <a:t>processo em potência </a:t>
            </a:r>
            <a:r>
              <a:rPr lang="pt-BR" dirty="0"/>
              <a:t>– bastando que o administrado o pleiteie.” (MOREIRA: 2007).</a:t>
            </a:r>
          </a:p>
        </p:txBody>
      </p:sp>
      <p:pic>
        <p:nvPicPr>
          <p:cNvPr id="1026" name="Picture 2" descr="C:\Users\Otavio\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015" y="2537783"/>
            <a:ext cx="3743864" cy="2801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53124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67418" y="70666"/>
            <a:ext cx="10619118"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Implicações do </a:t>
            </a:r>
            <a:r>
              <a:rPr lang="pt-BR" sz="2400" b="1" i="1" u="sng" dirty="0">
                <a:solidFill>
                  <a:srgbClr val="00B0F0"/>
                </a:solidFill>
                <a:latin typeface="Verdana" panose="020B0604030504040204" pitchFamily="34" charset="0"/>
                <a:ea typeface="Verdana" panose="020B0604030504040204" pitchFamily="34" charset="0"/>
                <a:cs typeface="Verdana" panose="020B0604030504040204" pitchFamily="34" charset="0"/>
              </a:rPr>
              <a:t>devido</a:t>
            </a:r>
            <a:r>
              <a:rPr lang="pt-BR" sz="2400" b="1" i="1" u="sng" dirty="0">
                <a:latin typeface="Verdana" panose="020B0604030504040204" pitchFamily="34" charset="0"/>
                <a:ea typeface="Verdana" panose="020B0604030504040204" pitchFamily="34" charset="0"/>
                <a:cs typeface="Verdana" panose="020B0604030504040204" pitchFamily="34" charset="0"/>
              </a:rPr>
              <a:t> processo legal administrativo</a:t>
            </a:r>
          </a:p>
        </p:txBody>
      </p:sp>
      <p:sp>
        <p:nvSpPr>
          <p:cNvPr id="7" name="CaixaDeTexto 6"/>
          <p:cNvSpPr txBox="1"/>
          <p:nvPr/>
        </p:nvSpPr>
        <p:spPr>
          <a:xfrm>
            <a:off x="-1" y="532331"/>
            <a:ext cx="11748175" cy="1477328"/>
          </a:xfrm>
          <a:prstGeom prst="rect">
            <a:avLst/>
          </a:prstGeom>
          <a:solidFill>
            <a:schemeClr val="bg2"/>
          </a:solidFill>
        </p:spPr>
        <p:txBody>
          <a:bodyPr wrap="square" rtlCol="0">
            <a:spAutoFit/>
          </a:bodyPr>
          <a:lstStyle/>
          <a:p>
            <a:pPr algn="just"/>
            <a:r>
              <a:rPr lang="pt-BR" b="1" dirty="0"/>
              <a:t>Devido</a:t>
            </a:r>
            <a:r>
              <a:rPr lang="pt-BR" dirty="0"/>
              <a:t>: “o adjetivo ‘devido’ reporta-se à </a:t>
            </a:r>
            <a:r>
              <a:rPr lang="pt-BR" b="1" dirty="0"/>
              <a:t>adequação da conduta administrativa</a:t>
            </a:r>
            <a:r>
              <a:rPr lang="pt-BR" dirty="0"/>
              <a:t>. Atuação adequada, tal como exigida pela Constituição, é aquela que atende às expectativas mínimas de um Estado de Democrático de Direito, devendo corresponder e satisfazer o que se espera de uma Administração aberta e participativa, em que se garante ao particular voz ativa, em condição de igualdade com o ente público e sem qualquer submissão e/ou supressão de expectações.” (MOREIRA: 2007)</a:t>
            </a:r>
            <a:endParaRPr lang="pt-BR" b="1" dirty="0"/>
          </a:p>
        </p:txBody>
      </p:sp>
      <p:pic>
        <p:nvPicPr>
          <p:cNvPr id="2050" name="Picture 2" descr="C:\Users\Otavio\Pictures\sem_titulo-1banco.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7419" y="2049513"/>
            <a:ext cx="2401354" cy="1930907"/>
          </a:xfrm>
          <a:prstGeom prst="rect">
            <a:avLst/>
          </a:prstGeom>
          <a:noFill/>
          <a:extLst>
            <a:ext uri="{909E8E84-426E-40DD-AFC4-6F175D3DCCD1}">
              <a14:hiddenFill xmlns:a14="http://schemas.microsoft.com/office/drawing/2010/main">
                <a:solidFill>
                  <a:srgbClr val="FFFFFF"/>
                </a:solidFill>
              </a14:hiddenFill>
            </a:ext>
          </a:extLst>
        </p:spPr>
      </p:pic>
      <p:sp>
        <p:nvSpPr>
          <p:cNvPr id="8" name="CaixaDeTexto 7"/>
          <p:cNvSpPr txBox="1"/>
          <p:nvPr/>
        </p:nvSpPr>
        <p:spPr>
          <a:xfrm>
            <a:off x="3062178" y="2214774"/>
            <a:ext cx="9048306" cy="1400383"/>
          </a:xfrm>
          <a:prstGeom prst="rect">
            <a:avLst/>
          </a:prstGeom>
          <a:noFill/>
        </p:spPr>
        <p:txBody>
          <a:bodyPr wrap="square" rtlCol="0">
            <a:spAutoFit/>
          </a:bodyPr>
          <a:lstStyle/>
          <a:p>
            <a:pPr algn="just"/>
            <a:r>
              <a:rPr lang="pt-BR" sz="1500" dirty="0"/>
              <a:t>“O </a:t>
            </a:r>
            <a:r>
              <a:rPr lang="pt-BR" sz="1500" b="1" dirty="0"/>
              <a:t>controle substancial da adequação</a:t>
            </a:r>
            <a:r>
              <a:rPr lang="pt-BR" sz="1500" dirty="0"/>
              <a:t> pode ser aferido diretamente nas previsões legais, bem como na conduta do agente público. Ou seja: o devido processo legal autoriza controle legislativo e na prática da Administração. Sob esse aspecto assumem especial relevância para a aferição do conteúdo</a:t>
            </a:r>
            <a:r>
              <a:rPr lang="pt-BR" sz="1500" i="1" dirty="0"/>
              <a:t> apropriado </a:t>
            </a:r>
            <a:r>
              <a:rPr lang="pt-BR" sz="1500" dirty="0"/>
              <a:t>da lei ou ato administrativo os princípios da finalidade, razoabilidade e proporcionalidade.” (MOREIRA: 2007)</a:t>
            </a:r>
          </a:p>
          <a:p>
            <a:pPr algn="just"/>
            <a:r>
              <a:rPr lang="pt-BR" sz="1000" dirty="0"/>
              <a:t>http://g1.globo.com/sp/campinas-regiao/noticia/2012/08/posto-bancario-da-unicamp-reabre-em-campinas-apos-2-dias-de-lacracao.html</a:t>
            </a:r>
          </a:p>
        </p:txBody>
      </p:sp>
      <p:sp>
        <p:nvSpPr>
          <p:cNvPr id="6" name="CaixaDeTexto 5"/>
          <p:cNvSpPr txBox="1"/>
          <p:nvPr/>
        </p:nvSpPr>
        <p:spPr>
          <a:xfrm>
            <a:off x="-31897" y="3991812"/>
            <a:ext cx="11843065" cy="1015663"/>
          </a:xfrm>
          <a:prstGeom prst="rect">
            <a:avLst/>
          </a:prstGeom>
          <a:solidFill>
            <a:schemeClr val="bg2"/>
          </a:solidFill>
        </p:spPr>
        <p:txBody>
          <a:bodyPr wrap="square" rtlCol="0">
            <a:spAutoFit/>
          </a:bodyPr>
          <a:lstStyle/>
          <a:p>
            <a:pPr algn="just"/>
            <a:r>
              <a:rPr lang="pt-BR" sz="2000" b="1" dirty="0"/>
              <a:t>Legal</a:t>
            </a:r>
            <a:r>
              <a:rPr lang="pt-BR" sz="2000" dirty="0"/>
              <a:t>: “desdobramento do princípio da legalidade (Constituição de 1988, art. 5º, II), o termo estabelece a necessidade de prévia definição legal de toda e qualquer previsão que vise atacar, aviltar ou suprimir, direta ou indiretamente, liberdades ou bens dos particulares.” (MOREIRA: 2007).</a:t>
            </a:r>
          </a:p>
        </p:txBody>
      </p:sp>
      <p:sp>
        <p:nvSpPr>
          <p:cNvPr id="9" name="CaixaDeTexto 8"/>
          <p:cNvSpPr txBox="1"/>
          <p:nvPr/>
        </p:nvSpPr>
        <p:spPr>
          <a:xfrm>
            <a:off x="-1" y="5034353"/>
            <a:ext cx="5089584" cy="1446550"/>
          </a:xfrm>
          <a:prstGeom prst="rect">
            <a:avLst/>
          </a:prstGeom>
          <a:solidFill>
            <a:schemeClr val="accent1">
              <a:lumMod val="20000"/>
              <a:lumOff val="80000"/>
            </a:schemeClr>
          </a:solidFill>
        </p:spPr>
        <p:txBody>
          <a:bodyPr wrap="square" rtlCol="0">
            <a:spAutoFit/>
          </a:bodyPr>
          <a:lstStyle/>
          <a:p>
            <a:pPr algn="just"/>
            <a:r>
              <a:rPr lang="pt-BR" sz="1400" b="1" dirty="0"/>
              <a:t>Lei Federal nº 9.784/99:</a:t>
            </a:r>
          </a:p>
          <a:p>
            <a:pPr algn="just"/>
            <a:endParaRPr lang="pt-BR" sz="1400" dirty="0"/>
          </a:p>
          <a:p>
            <a:pPr algn="just"/>
            <a:r>
              <a:rPr lang="pt-BR" sz="1400" dirty="0"/>
              <a:t>Art. 2º, [...] Parágrafo único. Nos processos administrativos serão observados, entre outros, os critérios de: </a:t>
            </a:r>
          </a:p>
          <a:p>
            <a:pPr algn="just"/>
            <a:r>
              <a:rPr lang="pt-BR" sz="1400" dirty="0"/>
              <a:t>I - </a:t>
            </a:r>
            <a:r>
              <a:rPr lang="pt-BR" sz="1400" b="1" dirty="0"/>
              <a:t>atuação conforme a lei e o Direito</a:t>
            </a:r>
            <a:r>
              <a:rPr lang="pt-BR" sz="1400" dirty="0"/>
              <a:t>;</a:t>
            </a:r>
          </a:p>
          <a:p>
            <a:endParaRPr lang="pt-BR" dirty="0"/>
          </a:p>
        </p:txBody>
      </p:sp>
      <p:sp>
        <p:nvSpPr>
          <p:cNvPr id="10" name="CaixaDeTexto 9"/>
          <p:cNvSpPr txBox="1"/>
          <p:nvPr/>
        </p:nvSpPr>
        <p:spPr>
          <a:xfrm>
            <a:off x="5127198" y="5034353"/>
            <a:ext cx="6834999" cy="1477328"/>
          </a:xfrm>
          <a:prstGeom prst="rect">
            <a:avLst/>
          </a:prstGeom>
          <a:solidFill>
            <a:schemeClr val="accent1">
              <a:lumMod val="60000"/>
              <a:lumOff val="40000"/>
            </a:schemeClr>
          </a:solidFill>
        </p:spPr>
        <p:txBody>
          <a:bodyPr wrap="square" rtlCol="0">
            <a:spAutoFit/>
          </a:bodyPr>
          <a:lstStyle/>
          <a:p>
            <a:pPr algn="just"/>
            <a:r>
              <a:rPr lang="pt-BR" sz="1400" dirty="0"/>
              <a:t>“Não é viável que a autoridade administrativa inaugure a ordem jurídica através da emanação de regras que restrinjam o universo de direitos constitucional e/ou legal legalmente assegurados aos administrados. Nem tampouco é viável a edição de regulamento que pretenda suprimir direitos processuais assegurados em lei ou na Constituição, mediante a não-transposição de previsões legislativas”. (MOREIRA: 2007</a:t>
            </a:r>
            <a:r>
              <a:rPr lang="pt-BR" sz="2000" dirty="0"/>
              <a:t>).</a:t>
            </a:r>
          </a:p>
        </p:txBody>
      </p:sp>
    </p:spTree>
    <p:extLst>
      <p:ext uri="{BB962C8B-B14F-4D97-AF65-F5344CB8AC3E}">
        <p14:creationId xmlns:p14="http://schemas.microsoft.com/office/powerpoint/2010/main" val="1635884256"/>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193" y="25728"/>
            <a:ext cx="1157725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dirty="0"/>
              <a:t>1.3. CONTRADITÓRIO E AMPLA DEFESA</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aixaDeTexto 4"/>
          <p:cNvSpPr txBox="1"/>
          <p:nvPr/>
        </p:nvSpPr>
        <p:spPr>
          <a:xfrm>
            <a:off x="206193" y="487393"/>
            <a:ext cx="11291978" cy="584775"/>
          </a:xfrm>
          <a:prstGeom prst="rect">
            <a:avLst/>
          </a:prstGeom>
          <a:solidFill>
            <a:schemeClr val="accent4">
              <a:lumMod val="20000"/>
              <a:lumOff val="80000"/>
            </a:schemeClr>
          </a:solidFill>
        </p:spPr>
        <p:txBody>
          <a:bodyPr wrap="square" rtlCol="0">
            <a:spAutoFit/>
          </a:bodyPr>
          <a:lstStyle/>
          <a:p>
            <a:pPr algn="just"/>
            <a:r>
              <a:rPr lang="pt-BR" sz="1600" b="1" i="1" u="sng" dirty="0">
                <a:latin typeface="Verdana" panose="020B0604030504040204" pitchFamily="34" charset="0"/>
                <a:ea typeface="Verdana" panose="020B0604030504040204" pitchFamily="34" charset="0"/>
                <a:cs typeface="Verdana" panose="020B0604030504040204" pitchFamily="34" charset="0"/>
              </a:rPr>
              <a:t>Constituição Federal de 1988</a:t>
            </a:r>
            <a:r>
              <a:rPr lang="pt-BR" sz="1600" b="1" i="1" dirty="0">
                <a:latin typeface="Verdana" panose="020B0604030504040204" pitchFamily="34" charset="0"/>
                <a:ea typeface="Verdana" panose="020B0604030504040204" pitchFamily="34" charset="0"/>
                <a:cs typeface="Verdana" panose="020B0604030504040204" pitchFamily="34" charset="0"/>
              </a:rPr>
              <a:t>: </a:t>
            </a:r>
            <a:r>
              <a:rPr lang="pt-BR" sz="1600" b="1" dirty="0"/>
              <a:t>Art. 5º, inc. </a:t>
            </a:r>
            <a:r>
              <a:rPr lang="pt-BR" sz="1600" dirty="0"/>
              <a:t>LV, CF/88 - aos </a:t>
            </a:r>
            <a:r>
              <a:rPr lang="pt-BR" sz="1600" b="1" dirty="0"/>
              <a:t>litigantes</a:t>
            </a:r>
            <a:r>
              <a:rPr lang="pt-BR" sz="1600" dirty="0"/>
              <a:t>, em </a:t>
            </a:r>
            <a:r>
              <a:rPr lang="pt-BR" sz="1600" b="1" dirty="0"/>
              <a:t>processo</a:t>
            </a:r>
            <a:r>
              <a:rPr lang="pt-BR" sz="1600" dirty="0"/>
              <a:t> judicial ou </a:t>
            </a:r>
            <a:r>
              <a:rPr lang="pt-BR" sz="1600" b="1" dirty="0"/>
              <a:t>administrativo</a:t>
            </a:r>
            <a:r>
              <a:rPr lang="pt-BR" sz="1600" dirty="0"/>
              <a:t>, e aos acusados em geral são assegurados o </a:t>
            </a:r>
            <a:r>
              <a:rPr lang="pt-BR" sz="1600" b="1" dirty="0"/>
              <a:t>contraditório</a:t>
            </a:r>
            <a:r>
              <a:rPr lang="pt-BR" sz="1600" dirty="0"/>
              <a:t> e </a:t>
            </a:r>
            <a:r>
              <a:rPr lang="pt-BR" sz="1600" b="1" dirty="0"/>
              <a:t>ampla defesa</a:t>
            </a:r>
            <a:r>
              <a:rPr lang="pt-BR" sz="1600" dirty="0"/>
              <a:t>, com os meios e recursos a ela inerentes; [...]</a:t>
            </a:r>
          </a:p>
        </p:txBody>
      </p:sp>
      <p:sp>
        <p:nvSpPr>
          <p:cNvPr id="6" name="CaixaDeTexto 5"/>
          <p:cNvSpPr txBox="1"/>
          <p:nvPr/>
        </p:nvSpPr>
        <p:spPr>
          <a:xfrm>
            <a:off x="331213" y="1072168"/>
            <a:ext cx="10744560" cy="43088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200" b="1" i="1" u="sng" dirty="0">
                <a:latin typeface="Verdana" panose="020B0604030504040204" pitchFamily="34" charset="0"/>
                <a:ea typeface="Verdana" panose="020B0604030504040204" pitchFamily="34" charset="0"/>
                <a:cs typeface="Verdana" panose="020B0604030504040204" pitchFamily="34" charset="0"/>
              </a:rPr>
              <a:t>Concepção </a:t>
            </a:r>
            <a:r>
              <a:rPr lang="pt-BR" sz="2200" b="1" i="1" u="sng" dirty="0" err="1">
                <a:latin typeface="Verdana" panose="020B0604030504040204" pitchFamily="34" charset="0"/>
                <a:ea typeface="Verdana" panose="020B0604030504040204" pitchFamily="34" charset="0"/>
                <a:cs typeface="Verdana" panose="020B0604030504040204" pitchFamily="34" charset="0"/>
              </a:rPr>
              <a:t>de“Litigantes</a:t>
            </a:r>
            <a:r>
              <a:rPr lang="pt-BR" sz="2200" b="1" i="1" u="sng" dirty="0">
                <a:latin typeface="Verdana" panose="020B0604030504040204" pitchFamily="34" charset="0"/>
                <a:ea typeface="Verdana" panose="020B0604030504040204" pitchFamily="34" charset="0"/>
                <a:cs typeface="Verdana" panose="020B0604030504040204" pitchFamily="34" charset="0"/>
              </a:rPr>
              <a:t>” e “acusados” no processo administrativo</a:t>
            </a:r>
          </a:p>
        </p:txBody>
      </p:sp>
      <p:sp>
        <p:nvSpPr>
          <p:cNvPr id="7" name="CaixaDeTexto 6"/>
          <p:cNvSpPr txBox="1"/>
          <p:nvPr/>
        </p:nvSpPr>
        <p:spPr>
          <a:xfrm>
            <a:off x="63629" y="1599397"/>
            <a:ext cx="6592185" cy="3093154"/>
          </a:xfrm>
          <a:prstGeom prst="rect">
            <a:avLst/>
          </a:prstGeom>
          <a:solidFill>
            <a:schemeClr val="accent3">
              <a:lumMod val="20000"/>
              <a:lumOff val="80000"/>
            </a:schemeClr>
          </a:solidFill>
        </p:spPr>
        <p:txBody>
          <a:bodyPr wrap="square" rtlCol="0">
            <a:spAutoFit/>
          </a:bodyPr>
          <a:lstStyle/>
          <a:p>
            <a:pPr algn="just"/>
            <a:r>
              <a:rPr lang="pt-BR" sz="1500" b="1" dirty="0"/>
              <a:t>Concepção ampla do termo “litigantes”</a:t>
            </a:r>
            <a:r>
              <a:rPr lang="pt-BR" sz="1500" dirty="0"/>
              <a:t>:</a:t>
            </a:r>
          </a:p>
          <a:p>
            <a:pPr algn="just"/>
            <a:endParaRPr lang="pt-BR" sz="1500" b="1" dirty="0"/>
          </a:p>
          <a:p>
            <a:pPr algn="just"/>
            <a:r>
              <a:rPr lang="pt-BR" sz="1500" dirty="0"/>
              <a:t>A exigência de processo administrativo abrange situações diversas de litígio, em que pode haver controvérsia entre:</a:t>
            </a:r>
          </a:p>
          <a:p>
            <a:pPr algn="just"/>
            <a:endParaRPr lang="pt-BR" sz="1500" dirty="0"/>
          </a:p>
          <a:p>
            <a:pPr marL="342900" indent="-342900" algn="just">
              <a:buAutoNum type="alphaLcParenR"/>
            </a:pPr>
            <a:r>
              <a:rPr lang="pt-BR" sz="1500" b="1" dirty="0">
                <a:solidFill>
                  <a:schemeClr val="accent1">
                    <a:lumMod val="75000"/>
                  </a:schemeClr>
                </a:solidFill>
              </a:rPr>
              <a:t>dois ou mais administrados, entre si, perante uma decisão a respeito que deva ser tomada pela Administração Pública</a:t>
            </a:r>
            <a:r>
              <a:rPr lang="pt-BR" sz="1500" dirty="0"/>
              <a:t>: p. ex.: licitações; concursos público, licenciamentos ambientais; ou</a:t>
            </a:r>
          </a:p>
          <a:p>
            <a:pPr marL="342900" indent="-342900" algn="just">
              <a:buAutoNum type="alphaLcParenR"/>
            </a:pPr>
            <a:endParaRPr lang="pt-BR" sz="1500" dirty="0"/>
          </a:p>
          <a:p>
            <a:pPr marL="342900" indent="-342900" algn="just">
              <a:buAutoNum type="alphaLcParenR"/>
            </a:pPr>
            <a:r>
              <a:rPr lang="pt-BR" sz="1500" b="1" dirty="0">
                <a:solidFill>
                  <a:schemeClr val="accent1">
                    <a:lumMod val="75000"/>
                  </a:schemeClr>
                </a:solidFill>
              </a:rPr>
              <a:t>entre administrados (particulares ou servidores) e a própria Administração Pública</a:t>
            </a:r>
            <a:r>
              <a:rPr lang="pt-BR" sz="1500" dirty="0"/>
              <a:t>: p. ex.: licenças em geral, recursos administrativos em geral, reexame de lançamento – processo administrativo tributário. (MEDAUAR: 2008)</a:t>
            </a:r>
          </a:p>
        </p:txBody>
      </p:sp>
      <p:sp>
        <p:nvSpPr>
          <p:cNvPr id="8" name="CaixaDeTexto 7"/>
          <p:cNvSpPr txBox="1"/>
          <p:nvPr/>
        </p:nvSpPr>
        <p:spPr>
          <a:xfrm>
            <a:off x="6655814" y="1599397"/>
            <a:ext cx="5536186" cy="3139321"/>
          </a:xfrm>
          <a:prstGeom prst="rect">
            <a:avLst/>
          </a:prstGeom>
          <a:solidFill>
            <a:schemeClr val="accent1">
              <a:lumMod val="20000"/>
              <a:lumOff val="80000"/>
            </a:schemeClr>
          </a:solidFill>
        </p:spPr>
        <p:txBody>
          <a:bodyPr wrap="square" rtlCol="0">
            <a:spAutoFit/>
          </a:bodyPr>
          <a:lstStyle/>
          <a:p>
            <a:pPr algn="just"/>
            <a:r>
              <a:rPr lang="pt-BR" sz="1600" dirty="0"/>
              <a:t>“O termo </a:t>
            </a:r>
            <a:r>
              <a:rPr lang="pt-BR" sz="1600" b="1" dirty="0"/>
              <a:t>acusados</a:t>
            </a:r>
            <a:r>
              <a:rPr lang="pt-BR" sz="1600" dirty="0"/>
              <a:t> designa as pessoas físicas ou jurídicas às quais a </a:t>
            </a:r>
            <a:r>
              <a:rPr lang="pt-BR" sz="1600" b="1" dirty="0"/>
              <a:t>Administração atribui determinadas condutas, das quais decorrerão consequências punitivas</a:t>
            </a:r>
            <a:r>
              <a:rPr lang="pt-BR" sz="1600" dirty="0"/>
              <a:t>.” (MEDAUAR: 2008)</a:t>
            </a:r>
          </a:p>
          <a:p>
            <a:pPr algn="just"/>
            <a:endParaRPr lang="pt-BR" sz="1600" dirty="0"/>
          </a:p>
          <a:p>
            <a:pPr algn="just"/>
            <a:r>
              <a:rPr lang="pt-BR" sz="1600" dirty="0"/>
              <a:t>P. ex.: exercício de poder disciplinar sobre servidores; imposições decorrente do poder de polícia, inclusive sanções de trânsito; atuações disciplinares sobre alunos de escolar públicas.</a:t>
            </a:r>
          </a:p>
          <a:p>
            <a:pPr algn="just"/>
            <a:endParaRPr lang="pt-BR" dirty="0"/>
          </a:p>
          <a:p>
            <a:pPr algn="just"/>
            <a:endParaRPr lang="pt-BR" dirty="0"/>
          </a:p>
          <a:p>
            <a:pPr algn="just"/>
            <a:endParaRPr lang="pt-BR" dirty="0"/>
          </a:p>
        </p:txBody>
      </p:sp>
      <p:sp>
        <p:nvSpPr>
          <p:cNvPr id="9" name="CaixaDeTexto 8"/>
          <p:cNvSpPr txBox="1"/>
          <p:nvPr/>
        </p:nvSpPr>
        <p:spPr>
          <a:xfrm>
            <a:off x="21193" y="4962002"/>
            <a:ext cx="12043144" cy="1631216"/>
          </a:xfrm>
          <a:prstGeom prst="rect">
            <a:avLst/>
          </a:prstGeom>
          <a:solidFill>
            <a:schemeClr val="accent1"/>
          </a:solidFill>
        </p:spPr>
        <p:txBody>
          <a:bodyPr wrap="square" rtlCol="0">
            <a:spAutoFit/>
          </a:bodyPr>
          <a:lstStyle/>
          <a:p>
            <a:pPr marL="0" lvl="1" algn="just"/>
            <a:r>
              <a:rPr lang="pt-BR" sz="2000" b="1" i="1" u="sng" dirty="0">
                <a:latin typeface="Verdana" panose="020B0604030504040204" pitchFamily="34" charset="0"/>
                <a:ea typeface="Verdana" panose="020B0604030504040204" pitchFamily="34" charset="0"/>
                <a:cs typeface="Verdana" panose="020B0604030504040204" pitchFamily="34" charset="0"/>
              </a:rPr>
              <a:t>Concepção de processo: </a:t>
            </a:r>
            <a:r>
              <a:rPr lang="pt-BR" sz="2000" dirty="0"/>
              <a:t>“Processo é o </a:t>
            </a:r>
            <a:r>
              <a:rPr lang="pt-BR" sz="2000" b="1" dirty="0"/>
              <a:t>procedimento</a:t>
            </a:r>
            <a:r>
              <a:rPr lang="pt-BR" sz="2000" dirty="0"/>
              <a:t> realizado mediante o desenvolvimento da </a:t>
            </a:r>
            <a:r>
              <a:rPr lang="pt-BR" sz="2000" b="1" dirty="0"/>
              <a:t>relação</a:t>
            </a:r>
            <a:r>
              <a:rPr lang="pt-BR" sz="2000" dirty="0"/>
              <a:t> entre seus sujeitos, presente o </a:t>
            </a:r>
            <a:r>
              <a:rPr lang="pt-BR" sz="2000" b="1" dirty="0"/>
              <a:t>contraditório</a:t>
            </a:r>
            <a:r>
              <a:rPr lang="pt-BR" sz="2000" dirty="0"/>
              <a:t>.” (CINTRA, DINAMARCO E GRINOVER: 2013).</a:t>
            </a:r>
          </a:p>
          <a:p>
            <a:pPr marL="0" lvl="1" algn="just"/>
            <a:r>
              <a:rPr lang="pt-BR" sz="2000" b="1" u="sng" dirty="0"/>
              <a:t>Diferença entre processo e procedimento: </a:t>
            </a:r>
            <a:r>
              <a:rPr lang="pt-BR" sz="2000" dirty="0"/>
              <a:t>o procedimento é gênero, podendo ser definido como sucessão necessária de atos encadeados entre si que antecede e prepara um ato final; havendo a participação dos sujeitos, mediante contraditório, haverá processo (espécie de procedimento)</a:t>
            </a:r>
          </a:p>
        </p:txBody>
      </p:sp>
    </p:spTree>
    <p:extLst>
      <p:ext uri="{BB962C8B-B14F-4D97-AF65-F5344CB8AC3E}">
        <p14:creationId xmlns:p14="http://schemas.microsoft.com/office/powerpoint/2010/main" val="421139177"/>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0" y="0"/>
            <a:ext cx="25289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Contraditório</a:t>
            </a:r>
          </a:p>
        </p:txBody>
      </p:sp>
      <p:sp>
        <p:nvSpPr>
          <p:cNvPr id="8" name="Retângulo 7"/>
          <p:cNvSpPr/>
          <p:nvPr/>
        </p:nvSpPr>
        <p:spPr>
          <a:xfrm>
            <a:off x="2615608" y="0"/>
            <a:ext cx="9356651" cy="707886"/>
          </a:xfrm>
          <a:prstGeom prst="rect">
            <a:avLst/>
          </a:prstGeom>
        </p:spPr>
        <p:txBody>
          <a:bodyPr wrap="square">
            <a:spAutoFit/>
          </a:bodyPr>
          <a:lstStyle/>
          <a:p>
            <a:pPr algn="just"/>
            <a:r>
              <a:rPr lang="pt-BR" sz="2000" dirty="0"/>
              <a:t>“Faculdade de manifestar o próprio ponto de vista ou argumentos próprios ante fatos, documentos ou pontos de vista apresentados por outrem.” (ODETE: 2008)</a:t>
            </a:r>
          </a:p>
        </p:txBody>
      </p:sp>
      <p:sp>
        <p:nvSpPr>
          <p:cNvPr id="9" name="CaixaDeTexto 8"/>
          <p:cNvSpPr txBox="1"/>
          <p:nvPr/>
        </p:nvSpPr>
        <p:spPr>
          <a:xfrm>
            <a:off x="0" y="667598"/>
            <a:ext cx="5529620"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t>Finalidades do contraditório:</a:t>
            </a:r>
          </a:p>
        </p:txBody>
      </p:sp>
      <p:sp>
        <p:nvSpPr>
          <p:cNvPr id="10" name="CaixaDeTexto 9"/>
          <p:cNvSpPr txBox="1"/>
          <p:nvPr/>
        </p:nvSpPr>
        <p:spPr>
          <a:xfrm>
            <a:off x="0" y="1140150"/>
            <a:ext cx="11855302" cy="5170646"/>
          </a:xfrm>
          <a:prstGeom prst="rect">
            <a:avLst/>
          </a:prstGeom>
          <a:noFill/>
        </p:spPr>
        <p:txBody>
          <a:bodyPr wrap="square" rtlCol="0">
            <a:spAutoFit/>
          </a:bodyPr>
          <a:lstStyle/>
          <a:p>
            <a:pPr marL="285750" indent="-285750" algn="just">
              <a:buFont typeface="Wingdings" pitchFamily="2" charset="2"/>
              <a:buChar char="q"/>
            </a:pPr>
            <a:r>
              <a:rPr lang="pt-BR" sz="1500" b="1" dirty="0">
                <a:solidFill>
                  <a:schemeClr val="accent1">
                    <a:lumMod val="75000"/>
                  </a:schemeClr>
                </a:solidFill>
              </a:rPr>
              <a:t>Garantir o direito de reação à parte em processo administrativo, </a:t>
            </a:r>
            <a:r>
              <a:rPr lang="pt-BR" sz="1500" b="1" i="1" dirty="0">
                <a:solidFill>
                  <a:schemeClr val="accent1">
                    <a:lumMod val="75000"/>
                  </a:schemeClr>
                </a:solidFill>
              </a:rPr>
              <a:t>enfoque </a:t>
            </a:r>
            <a:r>
              <a:rPr lang="pt-BR" sz="1500" b="1" i="1" dirty="0" err="1">
                <a:solidFill>
                  <a:schemeClr val="accent1">
                    <a:lumMod val="75000"/>
                  </a:schemeClr>
                </a:solidFill>
              </a:rPr>
              <a:t>garantista</a:t>
            </a:r>
            <a:r>
              <a:rPr lang="pt-BR" sz="1500" b="1" i="1" dirty="0">
                <a:solidFill>
                  <a:schemeClr val="accent1">
                    <a:lumMod val="75000"/>
                  </a:schemeClr>
                </a:solidFill>
              </a:rPr>
              <a:t> do contraditório</a:t>
            </a:r>
            <a:r>
              <a:rPr lang="pt-BR" sz="1500" b="1" dirty="0">
                <a:solidFill>
                  <a:schemeClr val="accent1">
                    <a:lumMod val="75000"/>
                  </a:schemeClr>
                </a:solidFill>
              </a:rPr>
              <a:t>;</a:t>
            </a:r>
          </a:p>
          <a:p>
            <a:pPr marL="285750" indent="-285750" algn="just">
              <a:buFont typeface="Wingdings" pitchFamily="2" charset="2"/>
              <a:buChar char="q"/>
            </a:pPr>
            <a:endParaRPr lang="pt-BR" sz="1500" b="1" dirty="0"/>
          </a:p>
          <a:p>
            <a:pPr marL="285750" indent="-285750" algn="just">
              <a:buFont typeface="Wingdings" pitchFamily="2" charset="2"/>
              <a:buChar char="q"/>
            </a:pPr>
            <a:r>
              <a:rPr lang="pt-BR" sz="1500" b="1" dirty="0">
                <a:solidFill>
                  <a:schemeClr val="accent1">
                    <a:lumMod val="75000"/>
                  </a:schemeClr>
                </a:solidFill>
              </a:rPr>
              <a:t>Propiciar o conhecimento mais preciso dos fatos pela Administração Pública, </a:t>
            </a:r>
            <a:r>
              <a:rPr lang="pt-BR" sz="1500" b="1" i="1" dirty="0">
                <a:solidFill>
                  <a:schemeClr val="accent1">
                    <a:lumMod val="75000"/>
                  </a:schemeClr>
                </a:solidFill>
              </a:rPr>
              <a:t>finalidade instrutória do contraditório e dever de motivação</a:t>
            </a:r>
            <a:r>
              <a:rPr lang="pt-BR" sz="1500" b="1" dirty="0">
                <a:solidFill>
                  <a:schemeClr val="accent1">
                    <a:lumMod val="75000"/>
                  </a:schemeClr>
                </a:solidFill>
              </a:rPr>
              <a:t>;</a:t>
            </a:r>
          </a:p>
          <a:p>
            <a:pPr marL="285750" indent="-285750" algn="just">
              <a:buFont typeface="Wingdings" pitchFamily="2" charset="2"/>
              <a:buChar char="q"/>
            </a:pPr>
            <a:endParaRPr lang="pt-BR" sz="1500" b="1" dirty="0"/>
          </a:p>
          <a:p>
            <a:pPr algn="just"/>
            <a:r>
              <a:rPr lang="pt-BR" sz="1500" dirty="0"/>
              <a:t>Art. 38. O interessado poderá, na fase instrutória e antes da tomada da decisão, juntar documentos e pareceres, requerer diligências e perícias, bem como aduzir alegações referentes à matéria objeto do processo. § 1</a:t>
            </a:r>
            <a:r>
              <a:rPr lang="pt-BR" sz="1500" u="sng" baseline="30000" dirty="0"/>
              <a:t>o</a:t>
            </a:r>
            <a:r>
              <a:rPr lang="pt-BR" sz="1500" baseline="30000" dirty="0"/>
              <a:t> </a:t>
            </a:r>
            <a:r>
              <a:rPr lang="pt-BR" sz="1500" b="1" dirty="0"/>
              <a:t>Os elementos probatórios deverão ser considerados na motivação do relatório e da decisão</a:t>
            </a:r>
            <a:r>
              <a:rPr lang="pt-BR" sz="1500" dirty="0"/>
              <a:t>.</a:t>
            </a:r>
            <a:endParaRPr lang="pt-BR" sz="1500" b="1" dirty="0"/>
          </a:p>
          <a:p>
            <a:pPr marL="285750" indent="-285750" algn="just">
              <a:buFont typeface="Wingdings" pitchFamily="2" charset="2"/>
              <a:buChar char="q"/>
            </a:pPr>
            <a:endParaRPr lang="pt-BR" sz="1500" b="1" dirty="0"/>
          </a:p>
          <a:p>
            <a:pPr marL="285750" indent="-285750" algn="just">
              <a:buFont typeface="Wingdings" pitchFamily="2" charset="2"/>
              <a:buChar char="q"/>
            </a:pPr>
            <a:r>
              <a:rPr lang="pt-BR" sz="1500" b="1" dirty="0">
                <a:solidFill>
                  <a:schemeClr val="accent1">
                    <a:lumMod val="75000"/>
                  </a:schemeClr>
                </a:solidFill>
              </a:rPr>
              <a:t>Favorecer a impessoalidade, por meio da igualdade de oportunidade dada aos sujeitos entre si, </a:t>
            </a:r>
            <a:r>
              <a:rPr lang="pt-BR" sz="1500" b="1" i="1" dirty="0">
                <a:solidFill>
                  <a:schemeClr val="accent1">
                    <a:lumMod val="75000"/>
                  </a:schemeClr>
                </a:solidFill>
              </a:rPr>
              <a:t>perfil colaborativo do contraditório e audiência das partes</a:t>
            </a:r>
            <a:r>
              <a:rPr lang="pt-BR" sz="1500" b="1" dirty="0">
                <a:solidFill>
                  <a:schemeClr val="accent1">
                    <a:lumMod val="75000"/>
                  </a:schemeClr>
                </a:solidFill>
              </a:rPr>
              <a:t>:</a:t>
            </a:r>
          </a:p>
          <a:p>
            <a:pPr algn="just"/>
            <a:endParaRPr lang="pt-BR" sz="1500" b="1" dirty="0"/>
          </a:p>
          <a:p>
            <a:pPr algn="just"/>
            <a:r>
              <a:rPr lang="pt-BR" sz="1500" dirty="0"/>
              <a:t>Art. 3</a:t>
            </a:r>
            <a:r>
              <a:rPr lang="pt-BR" sz="1500" u="sng" baseline="30000" dirty="0"/>
              <a:t>o</a:t>
            </a:r>
            <a:r>
              <a:rPr lang="pt-BR" sz="1500" dirty="0"/>
              <a:t> , da Lei 9.784/99: O administrado tem os seguintes direitos perante a Administração, sem prejuízo de outros que lhe sejam assegurados: III - </a:t>
            </a:r>
            <a:r>
              <a:rPr lang="pt-BR" sz="1500" b="1" dirty="0"/>
              <a:t>formular alegações e apresentar documentos antes da decisão, os quais serão objeto de consideração pelo órgão competente</a:t>
            </a:r>
            <a:r>
              <a:rPr lang="pt-BR" sz="1500" dirty="0"/>
              <a:t>.</a:t>
            </a:r>
            <a:endParaRPr lang="pt-BR" sz="1500" b="1" dirty="0"/>
          </a:p>
          <a:p>
            <a:pPr marL="285750" indent="-285750" algn="just">
              <a:buFont typeface="Wingdings" pitchFamily="2" charset="2"/>
              <a:buChar char="q"/>
            </a:pPr>
            <a:endParaRPr lang="pt-BR" sz="1500" dirty="0"/>
          </a:p>
          <a:p>
            <a:pPr marL="285750" indent="-285750" algn="just">
              <a:buFont typeface="Wingdings" pitchFamily="2" charset="2"/>
              <a:buChar char="q"/>
            </a:pPr>
            <a:r>
              <a:rPr lang="pt-BR" sz="1500" b="1" dirty="0">
                <a:solidFill>
                  <a:schemeClr val="accent1">
                    <a:lumMod val="75000"/>
                  </a:schemeClr>
                </a:solidFill>
              </a:rPr>
              <a:t>Ampliar a transparência administrativa, </a:t>
            </a:r>
            <a:r>
              <a:rPr lang="pt-BR" sz="1500" b="1" i="1" dirty="0">
                <a:solidFill>
                  <a:schemeClr val="accent1">
                    <a:lumMod val="75000"/>
                  </a:schemeClr>
                </a:solidFill>
              </a:rPr>
              <a:t>regra da informação geral</a:t>
            </a:r>
            <a:r>
              <a:rPr lang="pt-BR" sz="1500" b="1" dirty="0">
                <a:solidFill>
                  <a:schemeClr val="accent1">
                    <a:lumMod val="75000"/>
                  </a:schemeClr>
                </a:solidFill>
              </a:rPr>
              <a:t>:</a:t>
            </a:r>
            <a:endParaRPr lang="pt-BR" sz="1500" dirty="0">
              <a:solidFill>
                <a:schemeClr val="accent1">
                  <a:lumMod val="75000"/>
                </a:schemeClr>
              </a:solidFill>
            </a:endParaRPr>
          </a:p>
          <a:p>
            <a:pPr algn="just"/>
            <a:endParaRPr lang="pt-BR" sz="1500" dirty="0"/>
          </a:p>
          <a:p>
            <a:pPr algn="just"/>
            <a:r>
              <a:rPr lang="pt-BR" sz="1500" dirty="0"/>
              <a:t>Art. 3</a:t>
            </a:r>
            <a:r>
              <a:rPr lang="pt-BR" sz="1500" u="sng" baseline="30000" dirty="0"/>
              <a:t>o</a:t>
            </a:r>
            <a:r>
              <a:rPr lang="pt-BR" sz="1500" dirty="0"/>
              <a:t> , da Lei 9.784/99: O administrado tem os seguintes direitos perante a Administração, sem prejuízo de outros que lhe sejam assegurados: II- </a:t>
            </a:r>
            <a:r>
              <a:rPr lang="pt-BR" sz="1500" b="1" dirty="0"/>
              <a:t>ter ciência da tramitação dos processos administrativos em que tenha a condição de interessado, ter vista dos autos, obter cópias de documentos neles contidos e conhecer as decisões proferidas</a:t>
            </a:r>
            <a:r>
              <a:rPr lang="pt-BR" sz="1500" dirty="0"/>
              <a:t>. E Lei nº 12.527/11 (Lei de acesso à informação).</a:t>
            </a:r>
          </a:p>
        </p:txBody>
      </p:sp>
    </p:spTree>
    <p:extLst>
      <p:ext uri="{BB962C8B-B14F-4D97-AF65-F5344CB8AC3E}">
        <p14:creationId xmlns:p14="http://schemas.microsoft.com/office/powerpoint/2010/main" val="391849501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562836" y="384142"/>
            <a:ext cx="252894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Ampla defesa</a:t>
            </a:r>
          </a:p>
        </p:txBody>
      </p:sp>
      <p:sp>
        <p:nvSpPr>
          <p:cNvPr id="5" name="CaixaDeTexto 4"/>
          <p:cNvSpPr txBox="1"/>
          <p:nvPr/>
        </p:nvSpPr>
        <p:spPr>
          <a:xfrm>
            <a:off x="361507" y="1073889"/>
            <a:ext cx="11015330" cy="1200329"/>
          </a:xfrm>
          <a:prstGeom prst="rect">
            <a:avLst/>
          </a:prstGeom>
          <a:noFill/>
        </p:spPr>
        <p:txBody>
          <a:bodyPr wrap="square" rtlCol="0">
            <a:spAutoFit/>
          </a:bodyPr>
          <a:lstStyle/>
          <a:p>
            <a:pPr algn="just"/>
            <a:r>
              <a:rPr lang="pt-BR" sz="2400" dirty="0"/>
              <a:t>“O termo defesa, em essência significa a contestação ou o rebate, em favor de si próprio, ante condutas, fatos, argumentos, interpretações que possam acarretar prejuízos físicos, materiais ou morais.” (MEDAUAR: 2008).</a:t>
            </a:r>
          </a:p>
        </p:txBody>
      </p:sp>
      <p:sp>
        <p:nvSpPr>
          <p:cNvPr id="6" name="CaixaDeTexto 5"/>
          <p:cNvSpPr txBox="1"/>
          <p:nvPr/>
        </p:nvSpPr>
        <p:spPr>
          <a:xfrm>
            <a:off x="502240" y="2964413"/>
            <a:ext cx="6132132"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Desdobramentos da ampla defesa</a:t>
            </a:r>
          </a:p>
        </p:txBody>
      </p:sp>
      <p:sp>
        <p:nvSpPr>
          <p:cNvPr id="7" name="CaixaDeTexto 6"/>
          <p:cNvSpPr txBox="1"/>
          <p:nvPr/>
        </p:nvSpPr>
        <p:spPr>
          <a:xfrm>
            <a:off x="276447" y="3710761"/>
            <a:ext cx="11557591" cy="2215991"/>
          </a:xfrm>
          <a:prstGeom prst="rect">
            <a:avLst/>
          </a:prstGeom>
          <a:noFill/>
        </p:spPr>
        <p:txBody>
          <a:bodyPr wrap="square" rtlCol="0">
            <a:spAutoFit/>
          </a:bodyPr>
          <a:lstStyle/>
          <a:p>
            <a:pPr marL="342900" indent="-342900">
              <a:buFont typeface="Wingdings" pitchFamily="2" charset="2"/>
              <a:buChar char="q"/>
            </a:pPr>
            <a:r>
              <a:rPr lang="pt-BR" sz="2400" dirty="0">
                <a:solidFill>
                  <a:schemeClr val="accent1">
                    <a:lumMod val="75000"/>
                  </a:schemeClr>
                </a:solidFill>
              </a:rPr>
              <a:t>Caráter prévio; </a:t>
            </a:r>
          </a:p>
          <a:p>
            <a:pPr marL="342900" indent="-342900">
              <a:buFont typeface="Wingdings" pitchFamily="2" charset="2"/>
              <a:buChar char="q"/>
            </a:pPr>
            <a:r>
              <a:rPr lang="pt-BR" sz="2400" dirty="0">
                <a:solidFill>
                  <a:schemeClr val="accent1">
                    <a:lumMod val="75000"/>
                  </a:schemeClr>
                </a:solidFill>
              </a:rPr>
              <a:t>Direito de interpor recurso;</a:t>
            </a:r>
          </a:p>
          <a:p>
            <a:pPr marL="342900" indent="-342900">
              <a:buFont typeface="Wingdings" pitchFamily="2" charset="2"/>
              <a:buChar char="q"/>
            </a:pPr>
            <a:r>
              <a:rPr lang="pt-BR" sz="2400" dirty="0">
                <a:solidFill>
                  <a:schemeClr val="accent1">
                    <a:lumMod val="75000"/>
                  </a:schemeClr>
                </a:solidFill>
              </a:rPr>
              <a:t>Defesa técnica;</a:t>
            </a:r>
          </a:p>
          <a:p>
            <a:pPr marL="342900" indent="-342900">
              <a:buFont typeface="Wingdings" pitchFamily="2" charset="2"/>
              <a:buChar char="q"/>
            </a:pPr>
            <a:r>
              <a:rPr lang="pt-BR" sz="2400" dirty="0">
                <a:solidFill>
                  <a:schemeClr val="accent1">
                    <a:lumMod val="75000"/>
                  </a:schemeClr>
                </a:solidFill>
              </a:rPr>
              <a:t>Direito de ser notificado e de ter acesso aos documentos do processo; e </a:t>
            </a:r>
          </a:p>
          <a:p>
            <a:pPr marL="342900" indent="-342900">
              <a:buFont typeface="Wingdings" pitchFamily="2" charset="2"/>
              <a:buChar char="q"/>
            </a:pPr>
            <a:r>
              <a:rPr lang="pt-BR" sz="2400" dirty="0">
                <a:solidFill>
                  <a:schemeClr val="accent1">
                    <a:lumMod val="75000"/>
                  </a:schemeClr>
                </a:solidFill>
              </a:rPr>
              <a:t>Direito de produção de provas. </a:t>
            </a:r>
          </a:p>
          <a:p>
            <a:endParaRPr lang="pt-BR" dirty="0"/>
          </a:p>
        </p:txBody>
      </p:sp>
    </p:spTree>
    <p:extLst>
      <p:ext uri="{BB962C8B-B14F-4D97-AF65-F5344CB8AC3E}">
        <p14:creationId xmlns:p14="http://schemas.microsoft.com/office/powerpoint/2010/main" val="427067933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8770" y="116958"/>
            <a:ext cx="11829695"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dirty="0"/>
              <a:t>1.4. Duração razoável do Processo</a:t>
            </a:r>
            <a:endParaRPr lang="pt-BR" sz="24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aixaDeTexto 4"/>
          <p:cNvSpPr txBox="1"/>
          <p:nvPr/>
        </p:nvSpPr>
        <p:spPr>
          <a:xfrm>
            <a:off x="0" y="578623"/>
            <a:ext cx="12192000" cy="1200329"/>
          </a:xfrm>
          <a:prstGeom prst="rect">
            <a:avLst/>
          </a:prstGeom>
          <a:solidFill>
            <a:schemeClr val="accent4">
              <a:lumMod val="20000"/>
              <a:lumOff val="80000"/>
            </a:schemeClr>
          </a:solidFill>
        </p:spPr>
        <p:txBody>
          <a:bodyPr wrap="square" rtlCol="0">
            <a:spAutoFit/>
          </a:bodyPr>
          <a:lstStyle/>
          <a:p>
            <a:pPr algn="just"/>
            <a:r>
              <a:rPr lang="pt-BR" sz="2400" b="1" i="1" u="sng" dirty="0">
                <a:latin typeface="Verdana" panose="020B0604030504040204" pitchFamily="34" charset="0"/>
                <a:ea typeface="Verdana" panose="020B0604030504040204" pitchFamily="34" charset="0"/>
                <a:cs typeface="Verdana" panose="020B0604030504040204" pitchFamily="34" charset="0"/>
              </a:rPr>
              <a:t>Constituição Federal de 1988 : </a:t>
            </a:r>
            <a:r>
              <a:rPr lang="pt-BR" sz="2400" dirty="0"/>
              <a:t>Art. 5, inc. LXXVIII: a todos, no âmbito judicial e </a:t>
            </a:r>
            <a:r>
              <a:rPr lang="pt-BR" sz="2400" b="1" dirty="0">
                <a:solidFill>
                  <a:schemeClr val="accent1">
                    <a:lumMod val="75000"/>
                  </a:schemeClr>
                </a:solidFill>
              </a:rPr>
              <a:t>administrativo</a:t>
            </a:r>
            <a:r>
              <a:rPr lang="pt-BR" sz="2400" dirty="0"/>
              <a:t>, são assegurados a </a:t>
            </a:r>
            <a:r>
              <a:rPr lang="pt-BR" sz="2400" b="1" dirty="0">
                <a:solidFill>
                  <a:schemeClr val="accent1">
                    <a:lumMod val="75000"/>
                  </a:schemeClr>
                </a:solidFill>
              </a:rPr>
              <a:t>razoável duração do processo e os meios que garantam a celeridade de sua tramitação</a:t>
            </a:r>
            <a:r>
              <a:rPr lang="pt-BR" sz="2400" dirty="0"/>
              <a:t>.</a:t>
            </a:r>
          </a:p>
        </p:txBody>
      </p:sp>
      <p:sp>
        <p:nvSpPr>
          <p:cNvPr id="6" name="CaixaDeTexto 5"/>
          <p:cNvSpPr txBox="1"/>
          <p:nvPr/>
        </p:nvSpPr>
        <p:spPr>
          <a:xfrm>
            <a:off x="744279" y="2094614"/>
            <a:ext cx="10813312" cy="369332"/>
          </a:xfrm>
          <a:prstGeom prst="rect">
            <a:avLst/>
          </a:prstGeom>
          <a:noFill/>
        </p:spPr>
        <p:txBody>
          <a:bodyPr wrap="square" rtlCol="0">
            <a:spAutoFit/>
          </a:bodyPr>
          <a:lstStyle/>
          <a:p>
            <a:endParaRPr lang="pt-BR" dirty="0"/>
          </a:p>
        </p:txBody>
      </p:sp>
      <p:sp>
        <p:nvSpPr>
          <p:cNvPr id="7" name="CaixaDeTexto 6"/>
          <p:cNvSpPr txBox="1"/>
          <p:nvPr/>
        </p:nvSpPr>
        <p:spPr>
          <a:xfrm>
            <a:off x="0" y="1863781"/>
            <a:ext cx="11908465" cy="707886"/>
          </a:xfrm>
          <a:prstGeom prst="rect">
            <a:avLst/>
          </a:prstGeom>
          <a:noFill/>
        </p:spPr>
        <p:txBody>
          <a:bodyPr wrap="square" rtlCol="0">
            <a:spAutoFit/>
          </a:bodyPr>
          <a:lstStyle/>
          <a:p>
            <a:pPr algn="just"/>
            <a:r>
              <a:rPr lang="pt-BR" sz="2000" dirty="0"/>
              <a:t>Art. 49 da Lei 9.784/99: Concluída a instrução de processo administrativo, a Administração </a:t>
            </a:r>
            <a:r>
              <a:rPr lang="pt-BR" sz="2000" b="1" dirty="0">
                <a:solidFill>
                  <a:schemeClr val="accent1">
                    <a:lumMod val="75000"/>
                  </a:schemeClr>
                </a:solidFill>
              </a:rPr>
              <a:t>tem o prazo de até trinta dias para decidir</a:t>
            </a:r>
            <a:r>
              <a:rPr lang="pt-BR" sz="2000" dirty="0"/>
              <a:t>, salvo prorrogação por igual período expressamente motivada.</a:t>
            </a:r>
          </a:p>
        </p:txBody>
      </p:sp>
      <p:sp>
        <p:nvSpPr>
          <p:cNvPr id="10" name="CaixaDeTexto 9"/>
          <p:cNvSpPr txBox="1"/>
          <p:nvPr/>
        </p:nvSpPr>
        <p:spPr>
          <a:xfrm>
            <a:off x="437539" y="3508744"/>
            <a:ext cx="11470926" cy="369332"/>
          </a:xfrm>
          <a:prstGeom prst="rect">
            <a:avLst/>
          </a:prstGeom>
          <a:noFill/>
        </p:spPr>
        <p:txBody>
          <a:bodyPr wrap="square" rtlCol="0">
            <a:spAutoFit/>
          </a:bodyPr>
          <a:lstStyle/>
          <a:p>
            <a:endParaRPr lang="pt-BR" dirty="0"/>
          </a:p>
        </p:txBody>
      </p:sp>
      <p:sp>
        <p:nvSpPr>
          <p:cNvPr id="11" name="CaixaDeTexto 10"/>
          <p:cNvSpPr txBox="1"/>
          <p:nvPr/>
        </p:nvSpPr>
        <p:spPr>
          <a:xfrm>
            <a:off x="78770" y="2571667"/>
            <a:ext cx="12113230" cy="1569660"/>
          </a:xfrm>
          <a:prstGeom prst="rect">
            <a:avLst/>
          </a:prstGeom>
          <a:solidFill>
            <a:schemeClr val="tx1">
              <a:lumMod val="10000"/>
              <a:lumOff val="90000"/>
            </a:schemeClr>
          </a:solidFill>
        </p:spPr>
        <p:txBody>
          <a:bodyPr wrap="square" rtlCol="0">
            <a:spAutoFit/>
          </a:bodyPr>
          <a:lstStyle/>
          <a:p>
            <a:pPr algn="just"/>
            <a:r>
              <a:rPr lang="pt-BR" sz="1200" dirty="0"/>
              <a:t>MANDADO DE SEGURANÇA. ANISTIA. INTERPOSIÇÃO DE RECURSO ADMINISTRATIVO. </a:t>
            </a:r>
            <a:r>
              <a:rPr lang="pt-BR" sz="1200" b="1" dirty="0">
                <a:solidFill>
                  <a:schemeClr val="accent1">
                    <a:lumMod val="75000"/>
                  </a:schemeClr>
                </a:solidFill>
              </a:rPr>
              <a:t>DEMORA NA RESPOSTA. PRAZO RAZOÁVEL PARA APRECIAÇÃO. INCIDÊNCIA DO PRINCÍPIO CONSTITUCIONAL DA EFICIÊNCIA E DA GARANTIA À DURAÇÃO RAZOÁVEL DO PROCESSO. OMISSÃO CONFIGURADA. APLICAÇÃO SUBSIDIÁRIA DO ART. 49 DA LEI N. 9.784/99</a:t>
            </a:r>
            <a:r>
              <a:rPr lang="pt-BR" sz="1200" dirty="0"/>
              <a:t>. [...]  </a:t>
            </a:r>
          </a:p>
          <a:p>
            <a:pPr algn="just"/>
            <a:r>
              <a:rPr lang="pt-BR" sz="1200" dirty="0"/>
              <a:t>3. </a:t>
            </a:r>
            <a:r>
              <a:rPr lang="pt-BR" sz="1200" dirty="0">
                <a:solidFill>
                  <a:schemeClr val="accent1">
                    <a:lumMod val="75000"/>
                  </a:schemeClr>
                </a:solidFill>
              </a:rPr>
              <a:t>Não é lícito à Administração Pública prorrogar indefinidamente a duração de seus processos, pois é direito do administrado ter seus requerimentos apreciados em tempo razoável, </a:t>
            </a:r>
            <a:r>
              <a:rPr lang="pt-BR" sz="1200" dirty="0" err="1">
                <a:solidFill>
                  <a:schemeClr val="accent1">
                    <a:lumMod val="75000"/>
                  </a:schemeClr>
                </a:solidFill>
              </a:rPr>
              <a:t>ex</a:t>
            </a:r>
            <a:r>
              <a:rPr lang="pt-BR" sz="1200" dirty="0">
                <a:solidFill>
                  <a:schemeClr val="accent1">
                    <a:lumMod val="75000"/>
                  </a:schemeClr>
                </a:solidFill>
              </a:rPr>
              <a:t> vi dos </a:t>
            </a:r>
            <a:r>
              <a:rPr lang="pt-BR" sz="1200" dirty="0" err="1">
                <a:solidFill>
                  <a:schemeClr val="accent1">
                    <a:lumMod val="75000"/>
                  </a:schemeClr>
                </a:solidFill>
              </a:rPr>
              <a:t>arts</a:t>
            </a:r>
            <a:r>
              <a:rPr lang="pt-BR" sz="1200" dirty="0">
                <a:solidFill>
                  <a:schemeClr val="accent1">
                    <a:lumMod val="75000"/>
                  </a:schemeClr>
                </a:solidFill>
              </a:rPr>
              <a:t>. 5º, LXXIII, da Constituição Federal e 2º da Lei n. 9.784/99. 4. O prazo a ser fixado para o julgamento do pedido de anistia pela autoridade coatora, na linha da orientação firmada por esta Terceira Seção, deve ser de 30 (trinta) dias, prorrogáveis por igual período, desde que expressamente motivado, conforme estabelecido no art. 49 da Lei 9.784/99, dispositivo aqui aplicado de forma subsidiária</a:t>
            </a:r>
            <a:r>
              <a:rPr lang="pt-BR" sz="1200" dirty="0"/>
              <a:t>. 5. Segurança concedida. (MS 200801110404, JORGE MUSSI, STJ - TERCEIRA SEÇÃO, DJE DATA:26/06/2009 ..DTPB:.) </a:t>
            </a:r>
          </a:p>
        </p:txBody>
      </p:sp>
      <p:sp>
        <p:nvSpPr>
          <p:cNvPr id="8" name="CaixaDeTexto 7"/>
          <p:cNvSpPr txBox="1"/>
          <p:nvPr/>
        </p:nvSpPr>
        <p:spPr>
          <a:xfrm>
            <a:off x="78770" y="4336059"/>
            <a:ext cx="12113230" cy="2308324"/>
          </a:xfrm>
          <a:prstGeom prst="rect">
            <a:avLst/>
          </a:prstGeom>
          <a:solidFill>
            <a:schemeClr val="tx1">
              <a:lumMod val="10000"/>
              <a:lumOff val="90000"/>
            </a:schemeClr>
          </a:solidFill>
        </p:spPr>
        <p:txBody>
          <a:bodyPr wrap="square" rtlCol="0">
            <a:spAutoFit/>
          </a:bodyPr>
          <a:lstStyle/>
          <a:p>
            <a:r>
              <a:rPr lang="pt-BR" sz="1200" dirty="0"/>
              <a:t>EMENTA: RECURSO ORDINÁRIO EM MANDADO DE SEGURANÇA. CANCELAMENTO DE CERTIFICADO DE ENTIDADE PARA FINS FILANTRÓPICOS – CEBAS. RECURSO ADMINISTRATIVO DIRIGIDO AO MINISTRO DA PREVIDÊNCIA. ATRIBUIÇÃO DE EFEITO SUSPENSIVO: DEMORA NA APRECIAÇÃO. REQUERIMENTO AO PODER JUDICIÁRIO. EXISTÊNCIA DE NORMA ESPECIAL QUE VEDA A CONCESSÃO DE EFEITO SUSPENSIVO AO RECURSO ADMINISTRATIVO NO PROCEDIMENTO DE CONCESSÃO DE CEBAS (DECRETO N. 3.048/1999, ART. 377). APLICAÇÃO SUBSIDIÁRIA DA LEI N. 9.784/1999: DESCABIMENTO. INEXISTÊNCIA DE DIREITO LÍQUIDO E CERTO. </a:t>
            </a:r>
            <a:r>
              <a:rPr lang="pt-BR" sz="1200" dirty="0">
                <a:solidFill>
                  <a:srgbClr val="FF0000"/>
                </a:solidFill>
              </a:rPr>
              <a:t>RAZOÁVEL DURAÇÃO AO PROCESSO ADMINISTRATIVO</a:t>
            </a:r>
            <a:r>
              <a:rPr lang="pt-BR" sz="1200" dirty="0"/>
              <a:t>. RECURSO ORDINÁRIO EM MANDADO DE SEGURANÇA PROVIDO EM PARTE</a:t>
            </a:r>
            <a:r>
              <a:rPr lang="pt-BR" sz="1200" b="1" dirty="0"/>
              <a:t>. (RMS 28172 / DF - DISTRITO FEDERAL RECURSO ORD. EM MANDADO DE SEGURANÇA Relator(a):  Min. CÁRMEN LÚCIA ACÓRDÃO ELETRÔNICO DJe-018 DIVULG 29-01-2016 PUBLIC 01-02-2016)</a:t>
            </a:r>
          </a:p>
          <a:p>
            <a:r>
              <a:rPr lang="pt-BR" sz="1200" dirty="0">
                <a:solidFill>
                  <a:schemeClr val="accent1"/>
                </a:solidFill>
              </a:rPr>
              <a:t>A Segunda Turma do Supremo Tribunal Federal (STF), por unanimidade, deu parcial provimento ao Recurso Ordinário em Mandado de Segurança (RMS) 28172 para determinar ao Ministério do Desenvolvimento Social e Combate à Fome (MDS) que aprecie, em até 30 dias, recurso administrativo contra decisão que cassou o certificado de entidade beneficente de assistente social do Serviço Social do Distrito Federal (</a:t>
            </a:r>
            <a:r>
              <a:rPr lang="pt-BR" sz="1200" dirty="0" err="1">
                <a:solidFill>
                  <a:schemeClr val="accent1"/>
                </a:solidFill>
              </a:rPr>
              <a:t>Seconci</a:t>
            </a:r>
            <a:r>
              <a:rPr lang="pt-BR" sz="1200" dirty="0">
                <a:solidFill>
                  <a:schemeClr val="accent1"/>
                </a:solidFill>
              </a:rPr>
              <a:t>-DF). Relatora do RMS, a ministra </a:t>
            </a:r>
            <a:r>
              <a:rPr lang="pt-BR" sz="1200" dirty="0" err="1">
                <a:solidFill>
                  <a:schemeClr val="accent1"/>
                </a:solidFill>
              </a:rPr>
              <a:t>Cármen</a:t>
            </a:r>
            <a:r>
              <a:rPr lang="pt-BR" sz="1200" dirty="0">
                <a:solidFill>
                  <a:schemeClr val="accent1"/>
                </a:solidFill>
              </a:rPr>
              <a:t> Lúcia destacou que a garantia constitucional à duração razoável do processo também deve ser assegurada no âmbito administrativo.</a:t>
            </a:r>
            <a:endParaRPr lang="pt-BR" sz="1200" b="1" dirty="0">
              <a:solidFill>
                <a:schemeClr val="accent1"/>
              </a:solidFill>
            </a:endParaRPr>
          </a:p>
          <a:p>
            <a:endParaRPr lang="pt-BR" sz="1200" b="1" dirty="0"/>
          </a:p>
        </p:txBody>
      </p:sp>
    </p:spTree>
    <p:extLst>
      <p:ext uri="{BB962C8B-B14F-4D97-AF65-F5344CB8AC3E}">
        <p14:creationId xmlns:p14="http://schemas.microsoft.com/office/powerpoint/2010/main" val="2976358891"/>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04900" y="1152524"/>
            <a:ext cx="9601200" cy="5133975"/>
          </a:xfrm>
        </p:spPr>
        <p:txBody>
          <a:bodyPr/>
          <a:lstStyle/>
          <a:p>
            <a:pPr algn="just"/>
            <a:r>
              <a:rPr lang="pt-BR" sz="1400" dirty="0"/>
              <a:t>DALLARI, Adilson Abreu; FERRAZ, Sérgio. </a:t>
            </a:r>
            <a:r>
              <a:rPr lang="pt-BR" sz="1400" b="1" dirty="0"/>
              <a:t>Processo administrativo</a:t>
            </a:r>
            <a:r>
              <a:rPr lang="pt-BR" sz="1400" dirty="0"/>
              <a:t>. 3.ª ed. São Paulo: Malheiros, 2010.</a:t>
            </a:r>
          </a:p>
          <a:p>
            <a:pPr algn="just"/>
            <a:r>
              <a:rPr lang="pt-BR" sz="1400" dirty="0"/>
              <a:t>DE SIQUEIRA CASTRO, Carlos Roberto. </a:t>
            </a:r>
            <a:r>
              <a:rPr lang="pt-BR" sz="1400" b="1" dirty="0"/>
              <a:t>O devido processo legal e a razoabilidade das leis na nova Constituição do Brasil</a:t>
            </a:r>
            <a:r>
              <a:rPr lang="pt-BR" sz="1400" dirty="0"/>
              <a:t>. Forense, 1989.</a:t>
            </a:r>
          </a:p>
          <a:p>
            <a:pPr algn="just"/>
            <a:r>
              <a:rPr lang="pt-BR" sz="1400" dirty="0"/>
              <a:t>LÚCIA. </a:t>
            </a:r>
            <a:r>
              <a:rPr lang="pt-BR" sz="1400" dirty="0" err="1"/>
              <a:t>Cármen</a:t>
            </a:r>
            <a:r>
              <a:rPr lang="pt-BR" sz="1400" dirty="0"/>
              <a:t>. Princípios Constitucionais do Processo Administrativo no Direito Brasileiro. Revista de Informação Legislativa.  n. 136, Brasília, Senado, out/dez 1997, p. 10-13.</a:t>
            </a:r>
          </a:p>
          <a:p>
            <a:pPr algn="just"/>
            <a:r>
              <a:rPr lang="pt-BR" sz="1400" dirty="0"/>
              <a:t>GRINOVER, Ada Pellegrini. O processo: estudos e pareceres. </a:t>
            </a:r>
            <a:r>
              <a:rPr lang="pt-BR" sz="1400" b="1" dirty="0"/>
              <a:t>A atividade administrativa em face do sistema constitucional</a:t>
            </a:r>
            <a:r>
              <a:rPr lang="pt-BR" sz="1400" dirty="0"/>
              <a:t>. 2ª. ed. 2009. p. 5-29.</a:t>
            </a:r>
          </a:p>
          <a:p>
            <a:pPr algn="just"/>
            <a:r>
              <a:rPr lang="pt-BR" sz="1400" dirty="0"/>
              <a:t>MEDAUAR, Odete. </a:t>
            </a:r>
            <a:r>
              <a:rPr lang="pt-BR" sz="1400" b="1" dirty="0"/>
              <a:t>A </a:t>
            </a:r>
            <a:r>
              <a:rPr lang="pt-BR" sz="1400" b="1" dirty="0" err="1"/>
              <a:t>processualidade</a:t>
            </a:r>
            <a:r>
              <a:rPr lang="pt-BR" sz="1400" b="1" dirty="0"/>
              <a:t> no direito administrativo</a:t>
            </a:r>
            <a:r>
              <a:rPr lang="pt-BR" sz="1400" dirty="0"/>
              <a:t>. 2ª ed. São Paulo: Editora Revista dos Tribunais, 2008.</a:t>
            </a:r>
          </a:p>
          <a:p>
            <a:pPr algn="just"/>
            <a:r>
              <a:rPr lang="pt-BR" sz="1400" dirty="0"/>
              <a:t>MOREIRA, </a:t>
            </a:r>
            <a:r>
              <a:rPr lang="pt-BR" sz="1400" dirty="0" err="1"/>
              <a:t>Egon</a:t>
            </a:r>
            <a:r>
              <a:rPr lang="pt-BR" sz="1400" dirty="0"/>
              <a:t> </a:t>
            </a:r>
            <a:r>
              <a:rPr lang="pt-BR" sz="1400" dirty="0" err="1"/>
              <a:t>Bockmann</a:t>
            </a:r>
            <a:r>
              <a:rPr lang="pt-BR" sz="1400" dirty="0"/>
              <a:t>. </a:t>
            </a:r>
            <a:r>
              <a:rPr lang="pt-BR" sz="1400" b="1" dirty="0"/>
              <a:t>Processo administrativo: princípios constitucionais e a Lei 9.784/1999</a:t>
            </a:r>
            <a:r>
              <a:rPr lang="pt-BR" sz="1400" dirty="0"/>
              <a:t>. 3ª ed. 2007.</a:t>
            </a:r>
          </a:p>
          <a:p>
            <a:pPr algn="just"/>
            <a:r>
              <a:rPr lang="pt-BR" sz="1400" dirty="0"/>
              <a:t>TÁCITO, Caio. Bases constitucionais do direito administrativo. </a:t>
            </a:r>
            <a:r>
              <a:rPr lang="pt-BR" sz="1400" b="1" dirty="0"/>
              <a:t>Revista de Direito Administrativo</a:t>
            </a:r>
            <a:r>
              <a:rPr lang="pt-BR" sz="1400" dirty="0"/>
              <a:t>, v. 166, p. 37-44, 1986.</a:t>
            </a:r>
          </a:p>
          <a:p>
            <a:pPr algn="just"/>
            <a:r>
              <a:rPr lang="pt-BR" sz="1400" dirty="0"/>
              <a:t>TUCCI, Rogério </a:t>
            </a:r>
            <a:r>
              <a:rPr lang="pt-BR" sz="1400" dirty="0" err="1"/>
              <a:t>Lauria</a:t>
            </a:r>
            <a:r>
              <a:rPr lang="pt-BR" sz="1400" dirty="0"/>
              <a:t>; TUCCI, José Rogério Cruz; ROGÉRIO, José. Constituição de 1988 e Processo. São Paulo: Saraiva, 1989.</a:t>
            </a:r>
          </a:p>
        </p:txBody>
      </p:sp>
      <p:sp>
        <p:nvSpPr>
          <p:cNvPr id="4" name="Título 1"/>
          <p:cNvSpPr>
            <a:spLocks noGrp="1"/>
          </p:cNvSpPr>
          <p:nvPr>
            <p:ph type="title"/>
          </p:nvPr>
        </p:nvSpPr>
        <p:spPr>
          <a:xfrm>
            <a:off x="1276350" y="0"/>
            <a:ext cx="9601200" cy="1143000"/>
          </a:xfrm>
        </p:spPr>
        <p:txBody>
          <a:bodyPr/>
          <a:lstStyle/>
          <a:p>
            <a:r>
              <a:rPr lang="pt-BR" dirty="0">
                <a:latin typeface="Verdana" pitchFamily="34" charset="0"/>
                <a:ea typeface="Verdana" pitchFamily="34" charset="0"/>
                <a:cs typeface="Verdana" pitchFamily="34" charset="0"/>
              </a:rPr>
              <a:t>Referências</a:t>
            </a:r>
          </a:p>
        </p:txBody>
      </p:sp>
    </p:spTree>
    <p:extLst>
      <p:ext uri="{BB962C8B-B14F-4D97-AF65-F5344CB8AC3E}">
        <p14:creationId xmlns:p14="http://schemas.microsoft.com/office/powerpoint/2010/main" val="16382038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Verdana" pitchFamily="34" charset="0"/>
                <a:ea typeface="Verdana" pitchFamily="34" charset="0"/>
                <a:cs typeface="Verdana" pitchFamily="34" charset="0"/>
              </a:rPr>
              <a:t>Sumário de aula</a:t>
            </a:r>
          </a:p>
        </p:txBody>
      </p:sp>
      <p:sp>
        <p:nvSpPr>
          <p:cNvPr id="3" name="Espaço Reservado para Conteúdo 2"/>
          <p:cNvSpPr>
            <a:spLocks noGrp="1"/>
          </p:cNvSpPr>
          <p:nvPr>
            <p:ph sz="half" idx="1"/>
          </p:nvPr>
        </p:nvSpPr>
        <p:spPr>
          <a:xfrm>
            <a:off x="839972" y="2076892"/>
            <a:ext cx="8676168" cy="3810001"/>
          </a:xfrm>
        </p:spPr>
        <p:txBody>
          <a:bodyPr>
            <a:normAutofit/>
          </a:bodyPr>
          <a:lstStyle/>
          <a:p>
            <a:pPr marL="0" indent="0" algn="just">
              <a:buNone/>
            </a:pPr>
            <a:r>
              <a:rPr lang="pt-BR" sz="2400" b="1" dirty="0">
                <a:ea typeface="Verdana" pitchFamily="34" charset="0"/>
                <a:cs typeface="Verdana" pitchFamily="34" charset="0"/>
              </a:rPr>
              <a:t>1. Núcleo constitucional do processo administrativo</a:t>
            </a:r>
          </a:p>
          <a:p>
            <a:pPr marL="0" indent="0" algn="just">
              <a:buNone/>
            </a:pPr>
            <a:r>
              <a:rPr lang="pt-BR" dirty="0">
                <a:ea typeface="Verdana" pitchFamily="34" charset="0"/>
                <a:cs typeface="Verdana" pitchFamily="34" charset="0"/>
              </a:rPr>
              <a:t>1.1. Direito de petição - art. 5º, inc. XXXIV, CF/88</a:t>
            </a:r>
          </a:p>
          <a:p>
            <a:pPr marL="0" indent="0" algn="just">
              <a:buNone/>
            </a:pPr>
            <a:r>
              <a:rPr lang="pt-BR" dirty="0">
                <a:ea typeface="Verdana" pitchFamily="34" charset="0"/>
                <a:cs typeface="Verdana" pitchFamily="34" charset="0"/>
              </a:rPr>
              <a:t>1.2. </a:t>
            </a:r>
            <a:r>
              <a:rPr lang="pt-BR" b="1" dirty="0">
                <a:ea typeface="Verdana" pitchFamily="34" charset="0"/>
                <a:cs typeface="Verdana" pitchFamily="34" charset="0"/>
              </a:rPr>
              <a:t>Devido processo legal - art.</a:t>
            </a:r>
            <a:r>
              <a:rPr lang="pt-BR" b="1" dirty="0"/>
              <a:t> 5º, inc. LIV, CF/88</a:t>
            </a:r>
            <a:r>
              <a:rPr lang="pt-BR" b="1" dirty="0">
                <a:ea typeface="Verdana" pitchFamily="34" charset="0"/>
                <a:cs typeface="Verdana" pitchFamily="34" charset="0"/>
              </a:rPr>
              <a:t> </a:t>
            </a:r>
          </a:p>
          <a:p>
            <a:pPr marL="0" indent="0" algn="just">
              <a:buNone/>
            </a:pPr>
            <a:r>
              <a:rPr lang="pt-BR" dirty="0">
                <a:ea typeface="Verdana" pitchFamily="34" charset="0"/>
                <a:cs typeface="Verdana" pitchFamily="34" charset="0"/>
              </a:rPr>
              <a:t>        1.2.1. </a:t>
            </a:r>
            <a:r>
              <a:rPr lang="pt-BR" b="1" dirty="0">
                <a:ea typeface="Verdana" pitchFamily="34" charset="0"/>
                <a:cs typeface="Verdana" pitchFamily="34" charset="0"/>
              </a:rPr>
              <a:t>Devido processo legal administrativo </a:t>
            </a:r>
          </a:p>
          <a:p>
            <a:pPr marL="0" indent="0" algn="just">
              <a:buNone/>
            </a:pPr>
            <a:r>
              <a:rPr lang="pt-BR" dirty="0">
                <a:ea typeface="Verdana" pitchFamily="34" charset="0"/>
                <a:cs typeface="Verdana" pitchFamily="34" charset="0"/>
              </a:rPr>
              <a:t>1.3. </a:t>
            </a:r>
            <a:r>
              <a:rPr lang="pt-BR" b="1" dirty="0">
                <a:ea typeface="Verdana" pitchFamily="34" charset="0"/>
                <a:cs typeface="Verdana" pitchFamily="34" charset="0"/>
              </a:rPr>
              <a:t>Ampla defesa e contraditório – art. 5º, LV, CF/88</a:t>
            </a:r>
          </a:p>
          <a:p>
            <a:pPr marL="0" indent="0" algn="just">
              <a:buNone/>
            </a:pPr>
            <a:r>
              <a:rPr lang="pt-BR" dirty="0">
                <a:ea typeface="Verdana" pitchFamily="34" charset="0"/>
                <a:cs typeface="Verdana" pitchFamily="34" charset="0"/>
              </a:rPr>
              <a:t>1.4. Duração razoável dos processos – art. 5º, LXXVIII, CF/88</a:t>
            </a:r>
          </a:p>
          <a:p>
            <a:pPr marL="0" indent="0" algn="just">
              <a:buNone/>
            </a:pPr>
            <a:r>
              <a:rPr lang="pt-BR" dirty="0">
                <a:ea typeface="Verdana" pitchFamily="34" charset="0"/>
                <a:cs typeface="Verdana" pitchFamily="34" charset="0"/>
              </a:rPr>
              <a:t>Referências</a:t>
            </a:r>
          </a:p>
        </p:txBody>
      </p:sp>
    </p:spTree>
    <p:extLst>
      <p:ext uri="{BB962C8B-B14F-4D97-AF65-F5344CB8AC3E}">
        <p14:creationId xmlns:p14="http://schemas.microsoft.com/office/powerpoint/2010/main" val="388849223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59685" y="4461027"/>
            <a:ext cx="11940167" cy="2123658"/>
          </a:xfrm>
          <a:prstGeom prst="rect">
            <a:avLst/>
          </a:prstGeom>
          <a:solidFill>
            <a:schemeClr val="bg1"/>
          </a:solidFill>
        </p:spPr>
        <p:txBody>
          <a:bodyPr wrap="square" rtlCol="0">
            <a:spAutoFit/>
          </a:bodyPr>
          <a:lstStyle/>
          <a:p>
            <a:pPr algn="just"/>
            <a:r>
              <a:rPr lang="pt-BR" sz="2400" b="1" dirty="0"/>
              <a:t>Evolução constitucional brasileira:</a:t>
            </a:r>
          </a:p>
          <a:p>
            <a:pPr algn="just"/>
            <a:endParaRPr lang="pt-BR" sz="1000" dirty="0"/>
          </a:p>
          <a:p>
            <a:pPr algn="just"/>
            <a:r>
              <a:rPr lang="pt-BR" sz="2400" dirty="0"/>
              <a:t>Nas Constituições anteriores, as referências expressas à matéria diziam respeito somente ao </a:t>
            </a:r>
            <a:r>
              <a:rPr lang="pt-BR" sz="2400" b="1" dirty="0">
                <a:solidFill>
                  <a:schemeClr val="accent1">
                    <a:lumMod val="75000"/>
                  </a:schemeClr>
                </a:solidFill>
              </a:rPr>
              <a:t>processo administrativo disciplinar</a:t>
            </a:r>
            <a:r>
              <a:rPr lang="pt-BR" sz="2400" dirty="0"/>
              <a:t>. </a:t>
            </a:r>
          </a:p>
          <a:p>
            <a:pPr algn="just"/>
            <a:endParaRPr lang="pt-BR" sz="1000" dirty="0"/>
          </a:p>
          <a:p>
            <a:pPr algn="just"/>
            <a:r>
              <a:rPr lang="pt-BR" sz="2000" dirty="0"/>
              <a:t>Ex.: art. 169 da Constituição de </a:t>
            </a:r>
            <a:r>
              <a:rPr lang="pt-BR" sz="2000" b="1" dirty="0"/>
              <a:t>1934</a:t>
            </a:r>
            <a:r>
              <a:rPr lang="pt-BR" sz="2000" dirty="0"/>
              <a:t>; art. 156, c, da Constituição de </a:t>
            </a:r>
            <a:r>
              <a:rPr lang="pt-BR" sz="2000" b="1" dirty="0"/>
              <a:t>1937</a:t>
            </a:r>
            <a:r>
              <a:rPr lang="pt-BR" sz="2000" dirty="0"/>
              <a:t>; art. 189, II, da Constituição de </a:t>
            </a:r>
            <a:r>
              <a:rPr lang="pt-BR" sz="2000" b="1" dirty="0"/>
              <a:t>1946</a:t>
            </a:r>
            <a:r>
              <a:rPr lang="pt-BR" sz="2000" dirty="0"/>
              <a:t>; art. 103, II, da Constituição de </a:t>
            </a:r>
            <a:r>
              <a:rPr lang="pt-BR" sz="2000" b="1" dirty="0"/>
              <a:t>1967</a:t>
            </a:r>
            <a:r>
              <a:rPr lang="pt-BR" sz="2000" dirty="0"/>
              <a:t>; e art. 105, II, da </a:t>
            </a:r>
            <a:r>
              <a:rPr lang="pt-BR" sz="2000" b="1" dirty="0"/>
              <a:t>Emenda 1/69</a:t>
            </a:r>
            <a:r>
              <a:rPr lang="pt-BR" sz="2000" dirty="0"/>
              <a:t>.</a:t>
            </a:r>
          </a:p>
        </p:txBody>
      </p:sp>
      <p:sp>
        <p:nvSpPr>
          <p:cNvPr id="6" name="CaixaDeTexto 5"/>
          <p:cNvSpPr txBox="1"/>
          <p:nvPr/>
        </p:nvSpPr>
        <p:spPr>
          <a:xfrm>
            <a:off x="159687" y="43589"/>
            <a:ext cx="11225363"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457200" indent="-457200">
              <a:buAutoNum type="arabicPeriod"/>
            </a:pPr>
            <a:r>
              <a:rPr lang="pt-BR" sz="2400" dirty="0">
                <a:latin typeface="Verdana" pitchFamily="34" charset="0"/>
                <a:ea typeface="Verdana" pitchFamily="34" charset="0"/>
                <a:cs typeface="Verdana" pitchFamily="34" charset="0"/>
              </a:rPr>
              <a:t>NÚCLEO CONSTITUCIONAL DO PROCESSO ADMINISTRATIVO : </a:t>
            </a:r>
          </a:p>
          <a:p>
            <a:r>
              <a:rPr lang="pt-BR" sz="2400" b="1" i="1" u="sng" dirty="0">
                <a:latin typeface="Verdana" panose="020B0604030504040204" pitchFamily="34" charset="0"/>
                <a:ea typeface="Verdana" panose="020B0604030504040204" pitchFamily="34" charset="0"/>
                <a:cs typeface="Verdana" panose="020B0604030504040204" pitchFamily="34" charset="0"/>
              </a:rPr>
              <a:t>A constitucionalização do processo administrativo</a:t>
            </a:r>
          </a:p>
        </p:txBody>
      </p:sp>
      <p:sp>
        <p:nvSpPr>
          <p:cNvPr id="7" name="CaixaDeTexto 6"/>
          <p:cNvSpPr txBox="1"/>
          <p:nvPr/>
        </p:nvSpPr>
        <p:spPr>
          <a:xfrm>
            <a:off x="159684" y="1302696"/>
            <a:ext cx="11684983" cy="2862322"/>
          </a:xfrm>
          <a:prstGeom prst="rect">
            <a:avLst/>
          </a:prstGeom>
          <a:noFill/>
        </p:spPr>
        <p:txBody>
          <a:bodyPr wrap="square" rtlCol="0">
            <a:spAutoFit/>
          </a:bodyPr>
          <a:lstStyle/>
          <a:p>
            <a:pPr algn="just"/>
            <a:r>
              <a:rPr lang="pt-BR" dirty="0"/>
              <a:t>“O processo administrativo passou a ser um instrumento da Administração Pública democrática buscada num Estado no qual esse regime político seja adotado. Assim, o processo administrativo passou a ser considerado matéria constitucional, pois a sua garantia é fundamental, como o é o processo judicial. A necessidade de se transportá-lo para a sede constitucional impôs-se, então, em razão das transformações tanto do Estado quanto dos princípios que o regime político democrático ostenta.” (LÚCIA: 1997).</a:t>
            </a:r>
          </a:p>
          <a:p>
            <a:pPr algn="just"/>
            <a:endParaRPr lang="pt-BR" dirty="0"/>
          </a:p>
          <a:p>
            <a:pPr algn="just"/>
            <a:r>
              <a:rPr lang="pt-BR" b="1" dirty="0"/>
              <a:t>Caio Tácito</a:t>
            </a:r>
            <a:r>
              <a:rPr lang="pt-BR" dirty="0"/>
              <a:t>: “O Direito Administrativo encontra suas bases no </a:t>
            </a:r>
            <a:r>
              <a:rPr lang="pt-BR" dirty="0" err="1"/>
              <a:t>antiplano</a:t>
            </a:r>
            <a:r>
              <a:rPr lang="pt-BR" dirty="0"/>
              <a:t> das constituições; estas se tornarão inoperantes, como meras cartas de princípios sem o socorro do Direito Administrativo, que fará do sonho a realidade, da norma programática a efetividade da prestação administrativa, como duas faces que se completam na concretização dos ideais de justiça e igualdade social.” (TÁCITO: 1986). </a:t>
            </a:r>
          </a:p>
        </p:txBody>
      </p:sp>
    </p:spTree>
    <p:extLst>
      <p:ext uri="{BB962C8B-B14F-4D97-AF65-F5344CB8AC3E}">
        <p14:creationId xmlns:p14="http://schemas.microsoft.com/office/powerpoint/2010/main" val="417749567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44548" y="124505"/>
            <a:ext cx="1093027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Núcleo constitucional do processo administrativo</a:t>
            </a:r>
          </a:p>
        </p:txBody>
      </p:sp>
      <p:sp>
        <p:nvSpPr>
          <p:cNvPr id="6" name="CaixaDeTexto 5"/>
          <p:cNvSpPr txBox="1"/>
          <p:nvPr/>
        </p:nvSpPr>
        <p:spPr>
          <a:xfrm>
            <a:off x="244548" y="733647"/>
            <a:ext cx="11483163" cy="1815882"/>
          </a:xfrm>
          <a:prstGeom prst="rect">
            <a:avLst/>
          </a:prstGeom>
          <a:noFill/>
        </p:spPr>
        <p:txBody>
          <a:bodyPr wrap="square" rtlCol="0">
            <a:spAutoFit/>
          </a:bodyPr>
          <a:lstStyle/>
          <a:p>
            <a:pPr algn="just"/>
            <a:r>
              <a:rPr lang="pt-BR" sz="2800" dirty="0">
                <a:ea typeface="Verdana" pitchFamily="34" charset="0"/>
                <a:cs typeface="Verdana" pitchFamily="34" charset="0"/>
              </a:rPr>
              <a:t>I. </a:t>
            </a:r>
            <a:r>
              <a:rPr lang="pt-BR" sz="2800" b="1" dirty="0">
                <a:solidFill>
                  <a:schemeClr val="accent1">
                    <a:lumMod val="75000"/>
                  </a:schemeClr>
                </a:solidFill>
                <a:ea typeface="Verdana" pitchFamily="34" charset="0"/>
                <a:cs typeface="Verdana" pitchFamily="34" charset="0"/>
              </a:rPr>
              <a:t>Direito de petição</a:t>
            </a:r>
            <a:r>
              <a:rPr lang="pt-BR" sz="2800" dirty="0">
                <a:ea typeface="Verdana" pitchFamily="34" charset="0"/>
                <a:cs typeface="Verdana" pitchFamily="34" charset="0"/>
              </a:rPr>
              <a:t> - art. 5º, inc. XXXIV, CF/88</a:t>
            </a:r>
          </a:p>
          <a:p>
            <a:pPr marL="0" indent="0" algn="just">
              <a:buNone/>
            </a:pPr>
            <a:r>
              <a:rPr lang="pt-BR" sz="2800" dirty="0">
                <a:ea typeface="Verdana" pitchFamily="34" charset="0"/>
                <a:cs typeface="Verdana" pitchFamily="34" charset="0"/>
              </a:rPr>
              <a:t>II. </a:t>
            </a:r>
            <a:r>
              <a:rPr lang="pt-BR" sz="2800" b="1" dirty="0">
                <a:solidFill>
                  <a:schemeClr val="accent1">
                    <a:lumMod val="75000"/>
                  </a:schemeClr>
                </a:solidFill>
                <a:ea typeface="Verdana" pitchFamily="34" charset="0"/>
                <a:cs typeface="Verdana" pitchFamily="34" charset="0"/>
              </a:rPr>
              <a:t>Devido processo legal</a:t>
            </a:r>
            <a:r>
              <a:rPr lang="pt-BR" sz="2800" dirty="0">
                <a:ea typeface="Verdana" pitchFamily="34" charset="0"/>
                <a:cs typeface="Verdana" pitchFamily="34" charset="0"/>
              </a:rPr>
              <a:t> - art.</a:t>
            </a:r>
            <a:r>
              <a:rPr lang="pt-BR" sz="2800" dirty="0"/>
              <a:t> 5º, inc. LIV, CF/88</a:t>
            </a:r>
            <a:r>
              <a:rPr lang="pt-BR" sz="2800" dirty="0">
                <a:ea typeface="Verdana" pitchFamily="34" charset="0"/>
                <a:cs typeface="Verdana" pitchFamily="34" charset="0"/>
              </a:rPr>
              <a:t> </a:t>
            </a:r>
          </a:p>
          <a:p>
            <a:pPr marL="0" indent="0" algn="just">
              <a:buNone/>
            </a:pPr>
            <a:r>
              <a:rPr lang="pt-BR" sz="2800" dirty="0">
                <a:ea typeface="Verdana" pitchFamily="34" charset="0"/>
                <a:cs typeface="Verdana" pitchFamily="34" charset="0"/>
              </a:rPr>
              <a:t>III. </a:t>
            </a:r>
            <a:r>
              <a:rPr lang="pt-BR" sz="2800" b="1" dirty="0">
                <a:solidFill>
                  <a:schemeClr val="accent1">
                    <a:lumMod val="75000"/>
                  </a:schemeClr>
                </a:solidFill>
                <a:ea typeface="Verdana" pitchFamily="34" charset="0"/>
                <a:cs typeface="Verdana" pitchFamily="34" charset="0"/>
              </a:rPr>
              <a:t>Ampla defesa e contraditório</a:t>
            </a:r>
            <a:r>
              <a:rPr lang="pt-BR" sz="2800" dirty="0">
                <a:ea typeface="Verdana" pitchFamily="34" charset="0"/>
                <a:cs typeface="Verdana" pitchFamily="34" charset="0"/>
              </a:rPr>
              <a:t> – art. 5º, LV, CF/88</a:t>
            </a:r>
          </a:p>
          <a:p>
            <a:pPr marL="0" indent="0" algn="just">
              <a:buNone/>
            </a:pPr>
            <a:r>
              <a:rPr lang="pt-BR" sz="2800" dirty="0">
                <a:ea typeface="Verdana" pitchFamily="34" charset="0"/>
                <a:cs typeface="Verdana" pitchFamily="34" charset="0"/>
              </a:rPr>
              <a:t>IV. </a:t>
            </a:r>
            <a:r>
              <a:rPr lang="pt-BR" sz="2800" b="1" dirty="0">
                <a:solidFill>
                  <a:schemeClr val="accent1">
                    <a:lumMod val="75000"/>
                  </a:schemeClr>
                </a:solidFill>
                <a:ea typeface="Verdana" pitchFamily="34" charset="0"/>
                <a:cs typeface="Verdana" pitchFamily="34" charset="0"/>
              </a:rPr>
              <a:t>Duração razoável dos processos</a:t>
            </a:r>
            <a:r>
              <a:rPr lang="pt-BR" sz="2800" dirty="0">
                <a:ea typeface="Verdana" pitchFamily="34" charset="0"/>
                <a:cs typeface="Verdana" pitchFamily="34" charset="0"/>
              </a:rPr>
              <a:t> – art. 5º, LXXVIII, CF/88</a:t>
            </a:r>
          </a:p>
        </p:txBody>
      </p:sp>
      <p:sp>
        <p:nvSpPr>
          <p:cNvPr id="9" name="CaixaDeTexto 8"/>
          <p:cNvSpPr txBox="1"/>
          <p:nvPr/>
        </p:nvSpPr>
        <p:spPr>
          <a:xfrm>
            <a:off x="1137684" y="2913322"/>
            <a:ext cx="10590027" cy="2923877"/>
          </a:xfrm>
          <a:prstGeom prst="rect">
            <a:avLst/>
          </a:prstGeom>
          <a:noFill/>
        </p:spPr>
        <p:txBody>
          <a:bodyPr wrap="square" rtlCol="0">
            <a:spAutoFit/>
          </a:bodyPr>
          <a:lstStyle/>
          <a:p>
            <a:pPr marL="0" indent="0" algn="just">
              <a:buNone/>
            </a:pPr>
            <a:r>
              <a:rPr lang="pt-BR" sz="2000" b="1" dirty="0">
                <a:ea typeface="Verdana" pitchFamily="34" charset="0"/>
                <a:cs typeface="Verdana" pitchFamily="34" charset="0"/>
              </a:rPr>
              <a:t>Outras normas constitucionais que expressam a </a:t>
            </a:r>
            <a:r>
              <a:rPr lang="pt-BR" sz="2000" b="1" dirty="0" err="1">
                <a:ea typeface="Verdana" pitchFamily="34" charset="0"/>
                <a:cs typeface="Verdana" pitchFamily="34" charset="0"/>
              </a:rPr>
              <a:t>processualidade</a:t>
            </a:r>
            <a:r>
              <a:rPr lang="pt-BR" sz="2000" b="1" dirty="0">
                <a:ea typeface="Verdana" pitchFamily="34" charset="0"/>
                <a:cs typeface="Verdana" pitchFamily="34" charset="0"/>
              </a:rPr>
              <a:t> administrativa:</a:t>
            </a:r>
          </a:p>
          <a:p>
            <a:pPr marL="0" indent="0" algn="just">
              <a:buNone/>
            </a:pPr>
            <a:endParaRPr lang="pt-BR" sz="2000" dirty="0">
              <a:ea typeface="Verdana" pitchFamily="34" charset="0"/>
              <a:cs typeface="Verdana" pitchFamily="34" charset="0"/>
            </a:endParaRPr>
          </a:p>
          <a:p>
            <a:pPr algn="just"/>
            <a:r>
              <a:rPr lang="pt-BR" b="1" dirty="0"/>
              <a:t>Art. 37, inc. XXI</a:t>
            </a:r>
            <a:r>
              <a:rPr lang="pt-BR" dirty="0"/>
              <a:t>, ressalvados os casos especificados na legislação, as obras, serviços, compras e alienações serão contratados mediante </a:t>
            </a:r>
            <a:r>
              <a:rPr lang="pt-BR" b="1" dirty="0">
                <a:solidFill>
                  <a:schemeClr val="accent1">
                    <a:lumMod val="75000"/>
                  </a:schemeClr>
                </a:solidFill>
              </a:rPr>
              <a:t>processo de licitação pública que assegure igualdade de condições a todos os concorrentes</a:t>
            </a:r>
            <a:r>
              <a:rPr lang="pt-BR" dirty="0"/>
              <a:t>, com cláusulas que estabeleçam obrigações de pagamento, mantidas as condições efetivas da proposta, nos termos da lei, o qual somente permitirá as exigências de qualificação técnica e econômica indispensáveis à garantia do cumprimento das obrigações; [...]</a:t>
            </a:r>
          </a:p>
          <a:p>
            <a:pPr algn="just"/>
            <a:r>
              <a:rPr lang="pt-BR" dirty="0"/>
              <a:t> </a:t>
            </a:r>
          </a:p>
          <a:p>
            <a:pPr algn="just"/>
            <a:r>
              <a:rPr lang="pt-BR" b="1" dirty="0"/>
              <a:t>Art. 41, §1º</a:t>
            </a:r>
            <a:r>
              <a:rPr lang="pt-BR" dirty="0"/>
              <a:t> O servidor público estável só perderá o cargo: II - mediante </a:t>
            </a:r>
            <a:r>
              <a:rPr lang="pt-BR" b="1" dirty="0">
                <a:solidFill>
                  <a:schemeClr val="accent1">
                    <a:lumMod val="75000"/>
                  </a:schemeClr>
                </a:solidFill>
              </a:rPr>
              <a:t>processo administrativo em que lhe seja assegurada ampla defesa</a:t>
            </a:r>
            <a:r>
              <a:rPr lang="pt-BR" dirty="0"/>
              <a:t>; [...]</a:t>
            </a:r>
          </a:p>
        </p:txBody>
      </p:sp>
    </p:spTree>
    <p:extLst>
      <p:ext uri="{BB962C8B-B14F-4D97-AF65-F5344CB8AC3E}">
        <p14:creationId xmlns:p14="http://schemas.microsoft.com/office/powerpoint/2010/main" val="12513852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251769" y="0"/>
            <a:ext cx="11763021"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dirty="0"/>
              <a:t>1.1. DIREITO DE PETIÇÃO: </a:t>
            </a:r>
            <a:r>
              <a:rPr lang="pt-BR" sz="2400" b="1" i="1" u="sng" dirty="0">
                <a:latin typeface="Verdana" panose="020B0604030504040204" pitchFamily="34" charset="0"/>
                <a:ea typeface="Verdana" panose="020B0604030504040204" pitchFamily="34" charset="0"/>
                <a:cs typeface="Verdana" panose="020B0604030504040204" pitchFamily="34" charset="0"/>
              </a:rPr>
              <a:t>Origens históricas e evolução do direito de petição</a:t>
            </a:r>
          </a:p>
        </p:txBody>
      </p:sp>
      <p:sp>
        <p:nvSpPr>
          <p:cNvPr id="9" name="CaixaDeTexto 8"/>
          <p:cNvSpPr txBox="1"/>
          <p:nvPr/>
        </p:nvSpPr>
        <p:spPr>
          <a:xfrm>
            <a:off x="542260" y="970894"/>
            <a:ext cx="11142921" cy="4708981"/>
          </a:xfrm>
          <a:prstGeom prst="rect">
            <a:avLst/>
          </a:prstGeom>
          <a:solidFill>
            <a:schemeClr val="bg1"/>
          </a:solidFill>
        </p:spPr>
        <p:txBody>
          <a:bodyPr wrap="square" rtlCol="0">
            <a:spAutoFit/>
          </a:bodyPr>
          <a:lstStyle/>
          <a:p>
            <a:pPr marL="285750" indent="-285750" algn="just">
              <a:buFont typeface="Wingdings" panose="05000000000000000000" pitchFamily="2" charset="2"/>
              <a:buChar char="q"/>
            </a:pPr>
            <a:r>
              <a:rPr lang="pt-BR" sz="2000" dirty="0"/>
              <a:t>Consolidou-se no </a:t>
            </a:r>
            <a:r>
              <a:rPr lang="pt-BR" sz="2000" b="1" i="1" dirty="0">
                <a:solidFill>
                  <a:schemeClr val="accent1">
                    <a:lumMod val="75000"/>
                  </a:schemeClr>
                </a:solidFill>
              </a:rPr>
              <a:t>Bill </a:t>
            </a:r>
            <a:r>
              <a:rPr lang="pt-BR" sz="2000" b="1" i="1" dirty="0" err="1">
                <a:solidFill>
                  <a:schemeClr val="accent1">
                    <a:lumMod val="75000"/>
                  </a:schemeClr>
                </a:solidFill>
              </a:rPr>
              <a:t>of</a:t>
            </a:r>
            <a:r>
              <a:rPr lang="pt-BR" sz="2000" b="1" i="1" dirty="0">
                <a:solidFill>
                  <a:schemeClr val="accent1">
                    <a:lumMod val="75000"/>
                  </a:schemeClr>
                </a:solidFill>
              </a:rPr>
              <a:t> </a:t>
            </a:r>
            <a:r>
              <a:rPr lang="pt-BR" sz="2000" b="1" i="1" dirty="0" err="1">
                <a:solidFill>
                  <a:schemeClr val="accent1">
                    <a:lumMod val="75000"/>
                  </a:schemeClr>
                </a:solidFill>
              </a:rPr>
              <a:t>Rights</a:t>
            </a:r>
            <a:r>
              <a:rPr lang="pt-BR" sz="2000" dirty="0"/>
              <a:t> inglês, de 1688, “aí surgindo como direito de pedir ao rei, com amplíssimo espectro (desde postulação de cunho individual até o requerimento, pelo Parlamento, de sanção à lei ali votada).” (DALLARI E FERRAZ: 2012).</a:t>
            </a:r>
          </a:p>
          <a:p>
            <a:pPr marL="285750" indent="-285750" algn="just">
              <a:buFont typeface="Wingdings" panose="05000000000000000000" pitchFamily="2" charset="2"/>
              <a:buChar char="q"/>
            </a:pPr>
            <a:endParaRPr lang="pt-BR" sz="2000" dirty="0"/>
          </a:p>
          <a:p>
            <a:pPr marL="285750" indent="-285750" algn="just">
              <a:buFont typeface="Wingdings" panose="05000000000000000000" pitchFamily="2" charset="2"/>
              <a:buChar char="q"/>
            </a:pPr>
            <a:r>
              <a:rPr lang="pt-BR" sz="2000" dirty="0"/>
              <a:t>No </a:t>
            </a:r>
            <a:r>
              <a:rPr lang="pt-BR" sz="2000" b="1" dirty="0">
                <a:solidFill>
                  <a:schemeClr val="accent1">
                    <a:lumMod val="75000"/>
                  </a:schemeClr>
                </a:solidFill>
              </a:rPr>
              <a:t>constitucionalismo brasileiro</a:t>
            </a:r>
            <a:r>
              <a:rPr lang="pt-BR" sz="2000" dirty="0"/>
              <a:t>, o direito de petição aparece já na </a:t>
            </a:r>
            <a:r>
              <a:rPr lang="pt-BR" sz="2000" b="1" dirty="0">
                <a:solidFill>
                  <a:schemeClr val="accent1">
                    <a:lumMod val="75000"/>
                  </a:schemeClr>
                </a:solidFill>
              </a:rPr>
              <a:t>Constituição do Império de 1824</a:t>
            </a:r>
            <a:r>
              <a:rPr lang="pt-BR" sz="2000" dirty="0"/>
              <a:t> (179, inc. XXX: </a:t>
            </a:r>
            <a:r>
              <a:rPr lang="pt-BR" sz="2000" i="1" dirty="0"/>
              <a:t>todo o Cidadão poderá apresentar por </a:t>
            </a:r>
            <a:r>
              <a:rPr lang="pt-BR" sz="2000" i="1" dirty="0" err="1"/>
              <a:t>escripto</a:t>
            </a:r>
            <a:r>
              <a:rPr lang="pt-BR" sz="2000" i="1" dirty="0"/>
              <a:t> ao Poder Legislativo, e ao Executivo reclamações, queixas, ou petições, e até </a:t>
            </a:r>
            <a:r>
              <a:rPr lang="pt-BR" sz="2000" i="1" dirty="0" err="1"/>
              <a:t>expôr</a:t>
            </a:r>
            <a:r>
              <a:rPr lang="pt-BR" sz="2000" i="1" dirty="0"/>
              <a:t> qualquer infracção da Constituição, requerendo perante a competente </a:t>
            </a:r>
            <a:r>
              <a:rPr lang="pt-BR" sz="2000" i="1" dirty="0" err="1"/>
              <a:t>Auctoridade</a:t>
            </a:r>
            <a:r>
              <a:rPr lang="pt-BR" sz="2000" i="1" dirty="0"/>
              <a:t> a </a:t>
            </a:r>
            <a:r>
              <a:rPr lang="pt-BR" sz="2000" i="1" dirty="0" err="1"/>
              <a:t>effectiva</a:t>
            </a:r>
            <a:r>
              <a:rPr lang="pt-BR" sz="2000" i="1" dirty="0"/>
              <a:t> responsabilidade dos </a:t>
            </a:r>
            <a:r>
              <a:rPr lang="pt-BR" sz="2000" i="1" dirty="0" err="1"/>
              <a:t>infractores</a:t>
            </a:r>
            <a:r>
              <a:rPr lang="pt-BR" sz="2000" dirty="0"/>
              <a:t>).</a:t>
            </a:r>
          </a:p>
          <a:p>
            <a:pPr marL="285750" indent="-285750" algn="just">
              <a:buFont typeface="Wingdings" panose="05000000000000000000" pitchFamily="2" charset="2"/>
              <a:buChar char="q"/>
            </a:pPr>
            <a:endParaRPr lang="pt-BR" sz="2000" dirty="0"/>
          </a:p>
          <a:p>
            <a:pPr marL="285750" indent="-285750" algn="just">
              <a:buFont typeface="Wingdings" panose="05000000000000000000" pitchFamily="2" charset="2"/>
              <a:buChar char="q"/>
            </a:pPr>
            <a:r>
              <a:rPr lang="pt-BR" sz="2000" dirty="0"/>
              <a:t>Em alguns países, como, v.g., </a:t>
            </a:r>
            <a:r>
              <a:rPr lang="pt-BR" sz="2000" b="1" dirty="0">
                <a:solidFill>
                  <a:schemeClr val="accent1">
                    <a:lumMod val="75000"/>
                  </a:schemeClr>
                </a:solidFill>
              </a:rPr>
              <a:t>Portugal</a:t>
            </a:r>
            <a:r>
              <a:rPr lang="pt-BR" sz="2000" dirty="0"/>
              <a:t>, o direito de petição está legalmente regulado. A Lei portuguesa nº 43/90, em seu art. 8º, I, traz expressamente o “</a:t>
            </a:r>
            <a:r>
              <a:rPr lang="pt-BR" sz="2000" b="1" dirty="0">
                <a:solidFill>
                  <a:schemeClr val="accent1">
                    <a:lumMod val="75000"/>
                  </a:schemeClr>
                </a:solidFill>
              </a:rPr>
              <a:t>dever de exame e comunicação</a:t>
            </a:r>
            <a:r>
              <a:rPr lang="pt-BR" sz="2000" dirty="0"/>
              <a:t>” pela entidade destinatária (</a:t>
            </a:r>
            <a:r>
              <a:rPr lang="pt-BR" sz="2000" i="1" dirty="0"/>
              <a:t>o exercício do direito de petição </a:t>
            </a:r>
            <a:r>
              <a:rPr lang="pt-BR" sz="2000" b="1" i="1" dirty="0"/>
              <a:t>obriga a entidade destinatária a receber e examinar</a:t>
            </a:r>
            <a:r>
              <a:rPr lang="pt-BR" sz="2000" i="1" dirty="0"/>
              <a:t> as petições, representações, reclamações ou queixas, </a:t>
            </a:r>
            <a:r>
              <a:rPr lang="pt-BR" sz="2000" b="1" i="1" dirty="0"/>
              <a:t>bem como a comunicar as decisões</a:t>
            </a:r>
            <a:r>
              <a:rPr lang="pt-BR" sz="2000" i="1" dirty="0"/>
              <a:t> que forem tomadas</a:t>
            </a:r>
            <a:r>
              <a:rPr lang="pt-BR" sz="2000" dirty="0"/>
              <a:t>).</a:t>
            </a:r>
          </a:p>
        </p:txBody>
      </p:sp>
    </p:spTree>
    <p:extLst>
      <p:ext uri="{BB962C8B-B14F-4D97-AF65-F5344CB8AC3E}">
        <p14:creationId xmlns:p14="http://schemas.microsoft.com/office/powerpoint/2010/main" val="185011214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81761" y="464834"/>
            <a:ext cx="11164186" cy="1015663"/>
          </a:xfrm>
          <a:prstGeom prst="rect">
            <a:avLst/>
          </a:prstGeom>
          <a:solidFill>
            <a:schemeClr val="tx1">
              <a:lumMod val="10000"/>
              <a:lumOff val="90000"/>
            </a:schemeClr>
          </a:solidFill>
        </p:spPr>
        <p:txBody>
          <a:bodyPr wrap="square" rtlCol="0">
            <a:spAutoFit/>
          </a:bodyPr>
          <a:lstStyle/>
          <a:p>
            <a:pPr algn="just"/>
            <a:r>
              <a:rPr lang="pt-BR" sz="2000" b="1" dirty="0"/>
              <a:t>Art. 5º, inc. XXXIV</a:t>
            </a:r>
            <a:r>
              <a:rPr lang="pt-BR" sz="2000" dirty="0"/>
              <a:t> - são a </a:t>
            </a:r>
            <a:r>
              <a:rPr lang="pt-BR" sz="2000" b="1" dirty="0"/>
              <a:t>todos</a:t>
            </a:r>
            <a:r>
              <a:rPr lang="pt-BR" sz="2000" dirty="0"/>
              <a:t> assegurados, </a:t>
            </a:r>
            <a:r>
              <a:rPr lang="pt-BR" sz="2000" b="1" dirty="0"/>
              <a:t>independentemente do pagamento de taxas</a:t>
            </a:r>
            <a:r>
              <a:rPr lang="pt-BR" sz="2000" dirty="0"/>
              <a:t>:</a:t>
            </a:r>
          </a:p>
          <a:p>
            <a:pPr marL="457200" indent="-457200" algn="just">
              <a:buAutoNum type="alphaLcParenR"/>
            </a:pPr>
            <a:r>
              <a:rPr lang="pt-BR" sz="2000" dirty="0"/>
              <a:t>o direito de </a:t>
            </a:r>
            <a:r>
              <a:rPr lang="pt-BR" sz="2000" b="1" dirty="0"/>
              <a:t>petição aos Poderes Públicos</a:t>
            </a:r>
            <a:r>
              <a:rPr lang="pt-BR" sz="2000" dirty="0"/>
              <a:t> em defesa de direitos ou contra ilegalidade ou abuso de poder; [...]</a:t>
            </a:r>
          </a:p>
        </p:txBody>
      </p:sp>
      <p:sp>
        <p:nvSpPr>
          <p:cNvPr id="6" name="CaixaDeTexto 5"/>
          <p:cNvSpPr txBox="1"/>
          <p:nvPr/>
        </p:nvSpPr>
        <p:spPr>
          <a:xfrm>
            <a:off x="1095149" y="1500041"/>
            <a:ext cx="10632559" cy="1846659"/>
          </a:xfrm>
          <a:prstGeom prst="rect">
            <a:avLst/>
          </a:prstGeom>
          <a:noFill/>
        </p:spPr>
        <p:txBody>
          <a:bodyPr wrap="square" rtlCol="0">
            <a:spAutoFit/>
          </a:bodyPr>
          <a:lstStyle/>
          <a:p>
            <a:pPr algn="just"/>
            <a:r>
              <a:rPr lang="pt-BR" sz="2000" b="1" dirty="0">
                <a:latin typeface="+mn-lt"/>
              </a:rPr>
              <a:t>Conceito: </a:t>
            </a:r>
          </a:p>
          <a:p>
            <a:pPr algn="just"/>
            <a:endParaRPr lang="pt-BR" sz="1400" b="1" dirty="0">
              <a:latin typeface="+mn-lt"/>
            </a:endParaRPr>
          </a:p>
          <a:p>
            <a:pPr algn="just"/>
            <a:r>
              <a:rPr lang="pt-BR" sz="2000" dirty="0">
                <a:latin typeface="+mn-lt"/>
              </a:rPr>
              <a:t>“Direito que pertence a uma pessoa de invocar a atenção dos poderes públicos sobre uma questão ou uma situação, seja para </a:t>
            </a:r>
            <a:r>
              <a:rPr lang="pt-BR" sz="2000" dirty="0">
                <a:solidFill>
                  <a:schemeClr val="accent1">
                    <a:lumMod val="75000"/>
                  </a:schemeClr>
                </a:solidFill>
                <a:latin typeface="+mn-lt"/>
              </a:rPr>
              <a:t>denunciar uma lesão concreta</a:t>
            </a:r>
            <a:r>
              <a:rPr lang="pt-BR" sz="2000" dirty="0">
                <a:latin typeface="+mn-lt"/>
              </a:rPr>
              <a:t>, e </a:t>
            </a:r>
            <a:r>
              <a:rPr lang="pt-BR" sz="2000" dirty="0">
                <a:solidFill>
                  <a:schemeClr val="accent1">
                    <a:lumMod val="75000"/>
                  </a:schemeClr>
                </a:solidFill>
                <a:latin typeface="+mn-lt"/>
              </a:rPr>
              <a:t>pedir a reorientação da situação</a:t>
            </a:r>
            <a:r>
              <a:rPr lang="pt-BR" sz="2000" dirty="0">
                <a:latin typeface="+mn-lt"/>
              </a:rPr>
              <a:t>, seja para </a:t>
            </a:r>
            <a:r>
              <a:rPr lang="pt-BR" sz="2000" dirty="0">
                <a:solidFill>
                  <a:schemeClr val="accent1">
                    <a:lumMod val="75000"/>
                  </a:schemeClr>
                </a:solidFill>
                <a:latin typeface="+mn-lt"/>
              </a:rPr>
              <a:t>solicitar uma modificação do direito em vigor</a:t>
            </a:r>
            <a:r>
              <a:rPr lang="pt-BR" sz="2000" dirty="0">
                <a:latin typeface="+mn-lt"/>
              </a:rPr>
              <a:t> no sentido mais favorável à liberdade.” (SILVA: 2012).</a:t>
            </a:r>
          </a:p>
        </p:txBody>
      </p:sp>
      <p:sp>
        <p:nvSpPr>
          <p:cNvPr id="7" name="CaixaDeTexto 6"/>
          <p:cNvSpPr txBox="1"/>
          <p:nvPr/>
        </p:nvSpPr>
        <p:spPr>
          <a:xfrm>
            <a:off x="281761" y="3966733"/>
            <a:ext cx="11445947" cy="2616101"/>
          </a:xfrm>
          <a:prstGeom prst="rect">
            <a:avLst/>
          </a:prstGeom>
          <a:solidFill>
            <a:schemeClr val="accent1">
              <a:lumMod val="40000"/>
              <a:lumOff val="60000"/>
            </a:schemeClr>
          </a:solidFill>
        </p:spPr>
        <p:txBody>
          <a:bodyPr wrap="square" rtlCol="0">
            <a:spAutoFit/>
          </a:bodyPr>
          <a:lstStyle/>
          <a:p>
            <a:pPr marL="342900" indent="-342900" algn="just">
              <a:buFont typeface="Wingdings" panose="05000000000000000000" pitchFamily="2" charset="2"/>
              <a:buChar char="q"/>
            </a:pPr>
            <a:r>
              <a:rPr lang="pt-BR" sz="2000" b="1" dirty="0"/>
              <a:t>O direito de petição cabe a qualquer pessoa: </a:t>
            </a:r>
            <a:r>
              <a:rPr lang="pt-BR" sz="2000" dirty="0"/>
              <a:t>física ou jurídica, indivíduo ou grupos de indivíduos</a:t>
            </a:r>
            <a:r>
              <a:rPr lang="pt-BR" sz="2000" b="1" dirty="0"/>
              <a:t>;</a:t>
            </a:r>
          </a:p>
          <a:p>
            <a:pPr marL="342900" indent="-342900" algn="just">
              <a:buFont typeface="Wingdings" panose="05000000000000000000" pitchFamily="2" charset="2"/>
              <a:buChar char="q"/>
            </a:pPr>
            <a:endParaRPr lang="pt-BR" sz="1200" b="1" dirty="0"/>
          </a:p>
          <a:p>
            <a:pPr marL="342900" indent="-342900" algn="just">
              <a:buFont typeface="Wingdings" panose="05000000000000000000" pitchFamily="2" charset="2"/>
              <a:buChar char="q"/>
            </a:pPr>
            <a:r>
              <a:rPr lang="pt-BR" sz="2000" b="1" dirty="0"/>
              <a:t>Deve possuir eficácia:  </a:t>
            </a:r>
            <a:r>
              <a:rPr lang="pt-BR" sz="2000" dirty="0"/>
              <a:t>não pode a autoridade a quem é dirigido escusar pronunciar-se sobre a petição</a:t>
            </a:r>
            <a:r>
              <a:rPr lang="pt-BR" sz="2000" b="1" dirty="0"/>
              <a:t> </a:t>
            </a:r>
            <a:r>
              <a:rPr lang="pt-BR" sz="2000" dirty="0"/>
              <a:t>(art. 48 da Lei nº 9.784/99:</a:t>
            </a:r>
            <a:r>
              <a:rPr lang="pt-BR" sz="2000" b="1" dirty="0"/>
              <a:t> </a:t>
            </a:r>
            <a:r>
              <a:rPr lang="pt-BR" sz="2000" i="1" dirty="0"/>
              <a:t>a Administração tem o dever de explicitamente emitir decisão nos processos administrativos e sobre solicitações ou reclamações, em matéria de sua competência</a:t>
            </a:r>
            <a:r>
              <a:rPr lang="pt-BR" sz="2000" dirty="0"/>
              <a:t>); </a:t>
            </a:r>
            <a:r>
              <a:rPr lang="pt-BR" sz="2000" b="1" dirty="0"/>
              <a:t>e</a:t>
            </a:r>
          </a:p>
          <a:p>
            <a:pPr marL="342900" indent="-342900" algn="just">
              <a:buFont typeface="Wingdings" panose="05000000000000000000" pitchFamily="2" charset="2"/>
              <a:buChar char="q"/>
            </a:pPr>
            <a:endParaRPr lang="pt-BR" sz="1200" b="1" dirty="0"/>
          </a:p>
          <a:p>
            <a:pPr marL="342900" indent="-342900" algn="just">
              <a:buFont typeface="Wingdings" panose="05000000000000000000" pitchFamily="2" charset="2"/>
              <a:buChar char="q"/>
            </a:pPr>
            <a:r>
              <a:rPr lang="pt-BR" sz="2000" b="1" dirty="0"/>
              <a:t>É isento do pagamento de taxa.</a:t>
            </a:r>
          </a:p>
        </p:txBody>
      </p:sp>
      <p:sp>
        <p:nvSpPr>
          <p:cNvPr id="8" name="CaixaDeTexto 7"/>
          <p:cNvSpPr txBox="1"/>
          <p:nvPr/>
        </p:nvSpPr>
        <p:spPr>
          <a:xfrm>
            <a:off x="281761" y="3566623"/>
            <a:ext cx="7352415"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Requisitos e aspectos gerais do direito de petição</a:t>
            </a:r>
          </a:p>
        </p:txBody>
      </p:sp>
      <p:sp>
        <p:nvSpPr>
          <p:cNvPr id="9" name="CaixaDeTexto 8"/>
          <p:cNvSpPr txBox="1"/>
          <p:nvPr/>
        </p:nvSpPr>
        <p:spPr>
          <a:xfrm>
            <a:off x="437539" y="0"/>
            <a:ext cx="6590582"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Constituição Federal de 1988</a:t>
            </a:r>
          </a:p>
        </p:txBody>
      </p:sp>
    </p:spTree>
    <p:extLst>
      <p:ext uri="{BB962C8B-B14F-4D97-AF65-F5344CB8AC3E}">
        <p14:creationId xmlns:p14="http://schemas.microsoft.com/office/powerpoint/2010/main" val="310551448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85061" y="901612"/>
            <a:ext cx="11451265" cy="1569660"/>
          </a:xfrm>
          <a:prstGeom prst="rect">
            <a:avLst/>
          </a:prstGeom>
          <a:solidFill>
            <a:schemeClr val="accent3">
              <a:lumMod val="40000"/>
              <a:lumOff val="60000"/>
            </a:schemeClr>
          </a:solidFill>
        </p:spPr>
        <p:txBody>
          <a:bodyPr wrap="square" rtlCol="0">
            <a:spAutoFit/>
          </a:bodyPr>
          <a:lstStyle/>
          <a:p>
            <a:pPr algn="just"/>
            <a:r>
              <a:rPr lang="pt-BR" sz="2400" dirty="0"/>
              <a:t>Em uma </a:t>
            </a:r>
            <a:r>
              <a:rPr lang="pt-BR" sz="2400" b="1" dirty="0">
                <a:solidFill>
                  <a:schemeClr val="accent1">
                    <a:lumMod val="75000"/>
                  </a:schemeClr>
                </a:solidFill>
              </a:rPr>
              <a:t>perspectiva processual da atividade administrativa</a:t>
            </a:r>
            <a:r>
              <a:rPr lang="pt-BR" sz="2400" dirty="0"/>
              <a:t>, o direito de petição dá início a uma relação processual e obriga a entidade administrativa a receber e examinar as petições, bem como comunicar as decisões aos peticionários. </a:t>
            </a:r>
          </a:p>
        </p:txBody>
      </p:sp>
      <p:sp>
        <p:nvSpPr>
          <p:cNvPr id="5" name="CaixaDeTexto 4"/>
          <p:cNvSpPr txBox="1"/>
          <p:nvPr/>
        </p:nvSpPr>
        <p:spPr>
          <a:xfrm>
            <a:off x="170121" y="387712"/>
            <a:ext cx="916526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Direito de petição e processo administrativo</a:t>
            </a:r>
          </a:p>
        </p:txBody>
      </p:sp>
      <p:sp>
        <p:nvSpPr>
          <p:cNvPr id="7" name="CaixaDeTexto 6"/>
          <p:cNvSpPr txBox="1"/>
          <p:nvPr/>
        </p:nvSpPr>
        <p:spPr>
          <a:xfrm>
            <a:off x="127592" y="2684099"/>
            <a:ext cx="11408734" cy="3693319"/>
          </a:xfrm>
          <a:prstGeom prst="rect">
            <a:avLst/>
          </a:prstGeom>
          <a:noFill/>
        </p:spPr>
        <p:txBody>
          <a:bodyPr wrap="square" rtlCol="0">
            <a:spAutoFit/>
          </a:bodyPr>
          <a:lstStyle/>
          <a:p>
            <a:pPr algn="just"/>
            <a:r>
              <a:rPr lang="pt-BR" dirty="0"/>
              <a:t>“Note-se que o encarecimento do processo administrativo [...] se apresenta em outros direitos que são erigidos na mesma condição constitucional fundamental, como se tem com o reconhecimento do direito de petição aos poderes públicos. [...] O </a:t>
            </a:r>
            <a:r>
              <a:rPr lang="pt-BR" b="1" dirty="0">
                <a:solidFill>
                  <a:schemeClr val="accent1">
                    <a:lumMod val="75000"/>
                  </a:schemeClr>
                </a:solidFill>
              </a:rPr>
              <a:t>exercício do direito de petição tangencia o processo administrativo</a:t>
            </a:r>
            <a:r>
              <a:rPr lang="pt-BR" dirty="0"/>
              <a:t>, particularmente quando se cuida de impugnação (ou ‘petição’ para se manter a expressão constitucional) contra ilegalidade ou abuso de poder, porque se tem, então, inevitavelmente, um processo, no qual se abriga tanto o contraditório, quanto a ampla defesa, a segurança dos princípios processuais constitucionais explícitos e implícitos adotados pelo sistema. </a:t>
            </a:r>
            <a:r>
              <a:rPr lang="pt-BR" b="1" dirty="0">
                <a:solidFill>
                  <a:schemeClr val="accent1">
                    <a:lumMod val="75000"/>
                  </a:schemeClr>
                </a:solidFill>
              </a:rPr>
              <a:t>O direito de petição não começa e termina no pedido do administrado ou do agente público. A petição, obviamente, é apenas a primeira peça de um processo, que se desenrola, formalmente, para a obtenção do resultado segundo os princípios estabelecidos</a:t>
            </a:r>
            <a:r>
              <a:rPr lang="pt-BR" dirty="0"/>
              <a:t>. Tal resultado mais não é que a prática eficaz, eficiente e justa da atividade administrativa juridicamente concebida. </a:t>
            </a:r>
            <a:r>
              <a:rPr lang="pt-BR" b="1" dirty="0">
                <a:solidFill>
                  <a:schemeClr val="accent1">
                    <a:lumMod val="75000"/>
                  </a:schemeClr>
                </a:solidFill>
              </a:rPr>
              <a:t>A realização de um processo pela Administração Pública não é competência-faculdade, mas competência-dever vinculado</a:t>
            </a:r>
            <a:r>
              <a:rPr lang="pt-BR" dirty="0"/>
              <a:t>.” (RE 568863, Relator(a): Min. CÁRMEN LÚCIA, julgado em 05/09/2008, publicado em DJe-180 DIVULG 23/09/2008 PUBLIC 24/09/2008).</a:t>
            </a:r>
          </a:p>
        </p:txBody>
      </p:sp>
    </p:spTree>
    <p:extLst>
      <p:ext uri="{BB962C8B-B14F-4D97-AF65-F5344CB8AC3E}">
        <p14:creationId xmlns:p14="http://schemas.microsoft.com/office/powerpoint/2010/main" val="1042216067"/>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72139" y="209567"/>
            <a:ext cx="9558071" cy="46166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400" b="1" i="1" u="sng" dirty="0">
                <a:latin typeface="Verdana" panose="020B0604030504040204" pitchFamily="34" charset="0"/>
                <a:ea typeface="Verdana" panose="020B0604030504040204" pitchFamily="34" charset="0"/>
                <a:cs typeface="Verdana" panose="020B0604030504040204" pitchFamily="34" charset="0"/>
              </a:rPr>
              <a:t>Espécies de direito de petição na legislação nacional</a:t>
            </a:r>
          </a:p>
        </p:txBody>
      </p:sp>
      <p:sp>
        <p:nvSpPr>
          <p:cNvPr id="5" name="CaixaDeTexto 4"/>
          <p:cNvSpPr txBox="1"/>
          <p:nvPr/>
        </p:nvSpPr>
        <p:spPr>
          <a:xfrm>
            <a:off x="183359" y="1944474"/>
            <a:ext cx="5696444" cy="2339102"/>
          </a:xfrm>
          <a:prstGeom prst="rect">
            <a:avLst/>
          </a:prstGeom>
          <a:solidFill>
            <a:schemeClr val="accent4">
              <a:lumMod val="20000"/>
              <a:lumOff val="80000"/>
            </a:schemeClr>
          </a:solidFill>
        </p:spPr>
        <p:txBody>
          <a:bodyPr wrap="square" rtlCol="0">
            <a:spAutoFit/>
          </a:bodyPr>
          <a:lstStyle/>
          <a:p>
            <a:pPr algn="just"/>
            <a:r>
              <a:rPr lang="pt-BR" b="1" dirty="0"/>
              <a:t>Art. 14 da Lei 8.429/92</a:t>
            </a:r>
            <a:r>
              <a:rPr lang="pt-BR" dirty="0"/>
              <a:t> (</a:t>
            </a:r>
            <a:r>
              <a:rPr lang="pt-BR" b="0" i="0" dirty="0">
                <a:effectLst/>
                <a:latin typeface="Arial" panose="020B0604020202020204" pitchFamily="34" charset="0"/>
              </a:rPr>
              <a:t>Dispõe sobre as sanções aplicáveis em virtude da prática de atos de </a:t>
            </a:r>
            <a:r>
              <a:rPr lang="pt-BR" b="1" i="0" dirty="0">
                <a:effectLst/>
                <a:latin typeface="Arial" panose="020B0604020202020204" pitchFamily="34" charset="0"/>
              </a:rPr>
              <a:t>improbidade administrativa</a:t>
            </a:r>
            <a:r>
              <a:rPr lang="pt-BR" dirty="0"/>
              <a:t>): </a:t>
            </a:r>
          </a:p>
          <a:p>
            <a:pPr algn="just"/>
            <a:endParaRPr lang="pt-BR" dirty="0"/>
          </a:p>
          <a:p>
            <a:pPr algn="just"/>
            <a:r>
              <a:rPr lang="pt-BR" b="0" i="1" dirty="0">
                <a:solidFill>
                  <a:srgbClr val="000000"/>
                </a:solidFill>
                <a:effectLst/>
                <a:latin typeface="Arial" panose="020B0604020202020204" pitchFamily="34" charset="0"/>
              </a:rPr>
              <a:t>Qualquer pessoa poderá </a:t>
            </a:r>
            <a:r>
              <a:rPr lang="pt-BR" b="1" i="1" dirty="0">
                <a:solidFill>
                  <a:srgbClr val="000000"/>
                </a:solidFill>
                <a:effectLst/>
                <a:latin typeface="Arial" panose="020B0604020202020204" pitchFamily="34" charset="0"/>
              </a:rPr>
              <a:t>representar</a:t>
            </a:r>
            <a:r>
              <a:rPr lang="pt-BR" b="0" i="1" dirty="0">
                <a:solidFill>
                  <a:srgbClr val="000000"/>
                </a:solidFill>
                <a:effectLst/>
                <a:latin typeface="Arial" panose="020B0604020202020204" pitchFamily="34" charset="0"/>
              </a:rPr>
              <a:t> à autoridade administrativa competente para que seja instaurada investigação destinada a apurar a prática de ato de improbidade.</a:t>
            </a:r>
            <a:endParaRPr lang="pt-BR" i="1" dirty="0"/>
          </a:p>
        </p:txBody>
      </p:sp>
      <p:sp>
        <p:nvSpPr>
          <p:cNvPr id="6" name="CaixaDeTexto 5"/>
          <p:cNvSpPr txBox="1"/>
          <p:nvPr/>
        </p:nvSpPr>
        <p:spPr>
          <a:xfrm>
            <a:off x="5879803" y="1966381"/>
            <a:ext cx="6205020" cy="2616101"/>
          </a:xfrm>
          <a:prstGeom prst="rect">
            <a:avLst/>
          </a:prstGeom>
          <a:solidFill>
            <a:schemeClr val="accent1">
              <a:lumMod val="20000"/>
              <a:lumOff val="80000"/>
            </a:schemeClr>
          </a:solidFill>
        </p:spPr>
        <p:txBody>
          <a:bodyPr wrap="square" rtlCol="0">
            <a:spAutoFit/>
          </a:bodyPr>
          <a:lstStyle/>
          <a:p>
            <a:pPr algn="just"/>
            <a:r>
              <a:rPr lang="pt-BR" b="1" dirty="0"/>
              <a:t>Art. 74, §2º, da CF/88 e </a:t>
            </a:r>
            <a:r>
              <a:rPr lang="pt-BR" b="1" dirty="0" err="1"/>
              <a:t>arts</a:t>
            </a:r>
            <a:r>
              <a:rPr lang="pt-BR" b="1" dirty="0"/>
              <a:t>. 53 e 54 da Lei 8.443/1993</a:t>
            </a:r>
            <a:r>
              <a:rPr lang="pt-BR" dirty="0"/>
              <a:t> (dispõe sobre a Lei Orgânica do Tribunal de Contas da União e dá outras providências):</a:t>
            </a:r>
          </a:p>
          <a:p>
            <a:pPr algn="just"/>
            <a:endParaRPr lang="pt-BR" dirty="0"/>
          </a:p>
          <a:p>
            <a:pPr algn="just"/>
            <a:r>
              <a:rPr lang="pt-BR" i="1" dirty="0"/>
              <a:t>Qualquer cidadão, partido político, associação ou sindicato é parte legítima para, na forma da lei, </a:t>
            </a:r>
            <a:r>
              <a:rPr lang="pt-BR" sz="2000" b="1" i="1" dirty="0"/>
              <a:t>denunciar</a:t>
            </a:r>
            <a:r>
              <a:rPr lang="pt-BR" i="1" dirty="0"/>
              <a:t> irregularidades ou ilegalidades perante o Tribunal de Contas da União.</a:t>
            </a:r>
          </a:p>
          <a:p>
            <a:pPr algn="just"/>
            <a:endParaRPr lang="pt-BR" i="1" dirty="0"/>
          </a:p>
        </p:txBody>
      </p:sp>
      <p:sp>
        <p:nvSpPr>
          <p:cNvPr id="7" name="CaixaDeTexto 6"/>
          <p:cNvSpPr txBox="1"/>
          <p:nvPr/>
        </p:nvSpPr>
        <p:spPr>
          <a:xfrm>
            <a:off x="183359" y="4595338"/>
            <a:ext cx="5696444" cy="2092881"/>
          </a:xfrm>
          <a:prstGeom prst="rect">
            <a:avLst/>
          </a:prstGeom>
          <a:solidFill>
            <a:schemeClr val="accent3">
              <a:lumMod val="20000"/>
              <a:lumOff val="80000"/>
            </a:schemeClr>
          </a:solidFill>
        </p:spPr>
        <p:txBody>
          <a:bodyPr wrap="square" rtlCol="0">
            <a:spAutoFit/>
          </a:bodyPr>
          <a:lstStyle/>
          <a:p>
            <a:pPr algn="just"/>
            <a:r>
              <a:rPr lang="pt-BR" b="1" dirty="0"/>
              <a:t>Art. 104 da Lei 8.112/90</a:t>
            </a:r>
            <a:r>
              <a:rPr lang="pt-BR" dirty="0"/>
              <a:t> (dispõe sobre o regime jurídico dos servidores públicos civis da União, das autarquias e das fundações públicas federais): </a:t>
            </a:r>
          </a:p>
          <a:p>
            <a:pPr algn="just"/>
            <a:endParaRPr lang="pt-BR" dirty="0"/>
          </a:p>
          <a:p>
            <a:pPr algn="just"/>
            <a:r>
              <a:rPr lang="pt-BR" i="1" dirty="0"/>
              <a:t>É assegurado ao servidor o direito de </a:t>
            </a:r>
            <a:r>
              <a:rPr lang="pt-BR" sz="2000" b="1" i="1" dirty="0"/>
              <a:t>requerer aos Poderes Públicos</a:t>
            </a:r>
            <a:r>
              <a:rPr lang="pt-BR" i="1" dirty="0"/>
              <a:t>, em defesa de direito ou interesse legítimo.</a:t>
            </a:r>
          </a:p>
        </p:txBody>
      </p:sp>
      <p:sp>
        <p:nvSpPr>
          <p:cNvPr id="2" name="CaixaDeTexto 1"/>
          <p:cNvSpPr txBox="1"/>
          <p:nvPr/>
        </p:nvSpPr>
        <p:spPr>
          <a:xfrm>
            <a:off x="372138" y="671232"/>
            <a:ext cx="11015331" cy="1200329"/>
          </a:xfrm>
          <a:prstGeom prst="rect">
            <a:avLst/>
          </a:prstGeom>
          <a:noFill/>
        </p:spPr>
        <p:txBody>
          <a:bodyPr wrap="square" rtlCol="0">
            <a:spAutoFit/>
          </a:bodyPr>
          <a:lstStyle/>
          <a:p>
            <a:pPr algn="just"/>
            <a:r>
              <a:rPr lang="pt-BR" sz="2400" dirty="0"/>
              <a:t>O direito de petição recebe </a:t>
            </a:r>
            <a:r>
              <a:rPr lang="pt-BR" sz="2400" b="1" dirty="0"/>
              <a:t>diversas denominações</a:t>
            </a:r>
            <a:r>
              <a:rPr lang="pt-BR" sz="2400" dirty="0"/>
              <a:t> na legislação nacional (representação denunciatória, representação, requerimento, solicitação, reclamações </a:t>
            </a:r>
            <a:r>
              <a:rPr lang="pt-BR" sz="2400" dirty="0" err="1"/>
              <a:t>etc</a:t>
            </a:r>
            <a:r>
              <a:rPr lang="pt-BR" sz="2400" dirty="0"/>
              <a:t>):</a:t>
            </a:r>
          </a:p>
        </p:txBody>
      </p:sp>
      <p:sp>
        <p:nvSpPr>
          <p:cNvPr id="3" name="CaixaDeTexto 2"/>
          <p:cNvSpPr txBox="1"/>
          <p:nvPr/>
        </p:nvSpPr>
        <p:spPr>
          <a:xfrm>
            <a:off x="5879803" y="4599618"/>
            <a:ext cx="6205020" cy="2031325"/>
          </a:xfrm>
          <a:prstGeom prst="rect">
            <a:avLst/>
          </a:prstGeom>
          <a:solidFill>
            <a:schemeClr val="accent5">
              <a:lumMod val="40000"/>
              <a:lumOff val="60000"/>
            </a:schemeClr>
          </a:solidFill>
        </p:spPr>
        <p:txBody>
          <a:bodyPr wrap="square" rtlCol="0">
            <a:spAutoFit/>
          </a:bodyPr>
          <a:lstStyle/>
          <a:p>
            <a:pPr algn="just"/>
            <a:r>
              <a:rPr lang="pt-BR" b="1" dirty="0"/>
              <a:t>Art. 37, §3º, inc. I, da CF/88</a:t>
            </a:r>
            <a:r>
              <a:rPr lang="pt-BR" dirty="0"/>
              <a:t> – A lei disciplinará as formas de participação do usuário na administração pública direta e indireta, regulando especialmente:</a:t>
            </a:r>
          </a:p>
          <a:p>
            <a:pPr algn="just"/>
            <a:r>
              <a:rPr lang="pt-BR" i="1" dirty="0"/>
              <a:t>as </a:t>
            </a:r>
            <a:r>
              <a:rPr lang="pt-BR" b="1" i="1" dirty="0"/>
              <a:t>reclamações</a:t>
            </a:r>
            <a:r>
              <a:rPr lang="pt-BR" i="1" dirty="0"/>
              <a:t> relativas à prestação dos serviços públicos em geral, asseguradas a manutenção de serviços de atendimento ao usuário e a avaliação periódica, externa e interna, da qualidade dos serviços</a:t>
            </a:r>
            <a:r>
              <a:rPr lang="pt-BR" dirty="0"/>
              <a:t>;</a:t>
            </a:r>
          </a:p>
        </p:txBody>
      </p:sp>
    </p:spTree>
    <p:extLst>
      <p:ext uri="{BB962C8B-B14F-4D97-AF65-F5344CB8AC3E}">
        <p14:creationId xmlns:p14="http://schemas.microsoft.com/office/powerpoint/2010/main" val="3022736438"/>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30425"/>
            <a:ext cx="12192000" cy="615553"/>
          </a:xfrm>
          <a:prstGeom prst="rect">
            <a:avLst/>
          </a:prstGeom>
          <a:noFill/>
        </p:spPr>
        <p:txBody>
          <a:bodyPr wrap="square" rtlCol="0">
            <a:spAutoFit/>
          </a:bodyPr>
          <a:lstStyle/>
          <a:p>
            <a:pPr algn="just"/>
            <a:endParaRPr lang="pt-BR" sz="2400" b="1" dirty="0"/>
          </a:p>
          <a:p>
            <a:pPr algn="just"/>
            <a:endParaRPr lang="pt-BR" sz="1000" b="1" dirty="0"/>
          </a:p>
        </p:txBody>
      </p:sp>
      <p:sp>
        <p:nvSpPr>
          <p:cNvPr id="8" name="CaixaDeTexto 7"/>
          <p:cNvSpPr txBox="1"/>
          <p:nvPr/>
        </p:nvSpPr>
        <p:spPr>
          <a:xfrm>
            <a:off x="82667" y="-30425"/>
            <a:ext cx="11953389"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dirty="0"/>
              <a:t>1.2. DEVIDO PROCESSO LEGAL: </a:t>
            </a:r>
          </a:p>
          <a:p>
            <a:r>
              <a:rPr lang="pt-BR" sz="2000" b="1" i="1" u="sng" dirty="0">
                <a:latin typeface="Verdana" panose="020B0604030504040204" pitchFamily="34" charset="0"/>
                <a:ea typeface="Verdana" panose="020B0604030504040204" pitchFamily="34" charset="0"/>
                <a:cs typeface="Verdana" panose="020B0604030504040204" pitchFamily="34" charset="0"/>
              </a:rPr>
              <a:t>Origens históricas e evolução do devido processo legal (</a:t>
            </a:r>
            <a:r>
              <a:rPr lang="pt-BR" sz="2000" b="1" i="1" u="sng" dirty="0" err="1">
                <a:latin typeface="Verdana" panose="020B0604030504040204" pitchFamily="34" charset="0"/>
                <a:ea typeface="Verdana" panose="020B0604030504040204" pitchFamily="34" charset="0"/>
                <a:cs typeface="Verdana" panose="020B0604030504040204" pitchFamily="34" charset="0"/>
              </a:rPr>
              <a:t>due</a:t>
            </a:r>
            <a:r>
              <a:rPr lang="pt-BR" sz="2000" b="1" i="1" u="sng" dirty="0">
                <a:latin typeface="Verdana" panose="020B0604030504040204" pitchFamily="34" charset="0"/>
                <a:ea typeface="Verdana" panose="020B0604030504040204" pitchFamily="34" charset="0"/>
                <a:cs typeface="Verdana" panose="020B0604030504040204" pitchFamily="34" charset="0"/>
              </a:rPr>
              <a:t> </a:t>
            </a:r>
            <a:r>
              <a:rPr lang="pt-BR" sz="2000" b="1" i="1" u="sng" dirty="0" err="1">
                <a:latin typeface="Verdana" panose="020B0604030504040204" pitchFamily="34" charset="0"/>
                <a:ea typeface="Verdana" panose="020B0604030504040204" pitchFamily="34" charset="0"/>
                <a:cs typeface="Verdana" panose="020B0604030504040204" pitchFamily="34" charset="0"/>
              </a:rPr>
              <a:t>process</a:t>
            </a:r>
            <a:r>
              <a:rPr lang="pt-BR" sz="2000" b="1" i="1" u="sng" dirty="0">
                <a:latin typeface="Verdana" panose="020B0604030504040204" pitchFamily="34" charset="0"/>
                <a:ea typeface="Verdana" panose="020B0604030504040204" pitchFamily="34" charset="0"/>
                <a:cs typeface="Verdana" panose="020B0604030504040204" pitchFamily="34" charset="0"/>
              </a:rPr>
              <a:t> </a:t>
            </a:r>
            <a:r>
              <a:rPr lang="pt-BR" sz="2000" b="1" i="1" u="sng" dirty="0" err="1">
                <a:latin typeface="Verdana" panose="020B0604030504040204" pitchFamily="34" charset="0"/>
                <a:ea typeface="Verdana" panose="020B0604030504040204" pitchFamily="34" charset="0"/>
                <a:cs typeface="Verdana" panose="020B0604030504040204" pitchFamily="34" charset="0"/>
              </a:rPr>
              <a:t>of</a:t>
            </a:r>
            <a:r>
              <a:rPr lang="pt-BR" sz="2000" b="1" i="1" u="sng" dirty="0">
                <a:latin typeface="Verdana" panose="020B0604030504040204" pitchFamily="34" charset="0"/>
                <a:ea typeface="Verdana" panose="020B0604030504040204" pitchFamily="34" charset="0"/>
                <a:cs typeface="Verdana" panose="020B0604030504040204" pitchFamily="34" charset="0"/>
              </a:rPr>
              <a:t> </a:t>
            </a:r>
            <a:r>
              <a:rPr lang="pt-BR" sz="2000" b="1" i="1" u="sng" dirty="0" err="1">
                <a:latin typeface="Verdana" panose="020B0604030504040204" pitchFamily="34" charset="0"/>
                <a:ea typeface="Verdana" panose="020B0604030504040204" pitchFamily="34" charset="0"/>
                <a:cs typeface="Verdana" panose="020B0604030504040204" pitchFamily="34" charset="0"/>
              </a:rPr>
              <a:t>law</a:t>
            </a:r>
            <a:r>
              <a:rPr lang="pt-BR" sz="2000" b="1" i="1" u="sng" dirty="0">
                <a:latin typeface="Verdana" panose="020B0604030504040204" pitchFamily="34" charset="0"/>
                <a:ea typeface="Verdana" panose="020B0604030504040204" pitchFamily="34" charset="0"/>
                <a:cs typeface="Verdana" panose="020B0604030504040204" pitchFamily="34" charset="0"/>
              </a:rPr>
              <a:t>)</a:t>
            </a:r>
          </a:p>
        </p:txBody>
      </p:sp>
      <p:sp>
        <p:nvSpPr>
          <p:cNvPr id="9" name="CaixaDeTexto 8"/>
          <p:cNvSpPr txBox="1"/>
          <p:nvPr/>
        </p:nvSpPr>
        <p:spPr>
          <a:xfrm>
            <a:off x="82666" y="754911"/>
            <a:ext cx="11953389" cy="2831544"/>
          </a:xfrm>
          <a:prstGeom prst="rect">
            <a:avLst/>
          </a:prstGeom>
          <a:solidFill>
            <a:schemeClr val="bg2"/>
          </a:solidFill>
        </p:spPr>
        <p:txBody>
          <a:bodyPr wrap="square" rtlCol="0">
            <a:spAutoFit/>
          </a:bodyPr>
          <a:lstStyle/>
          <a:p>
            <a:pPr marL="285750" indent="-285750" algn="just">
              <a:buFont typeface="Wingdings" panose="05000000000000000000" pitchFamily="2" charset="2"/>
              <a:buChar char="q"/>
            </a:pPr>
            <a:r>
              <a:rPr lang="pt-BR" sz="1600" dirty="0"/>
              <a:t>O princípio tem raízes remotas na </a:t>
            </a:r>
            <a:r>
              <a:rPr lang="pt-BR" sz="1600" b="1" dirty="0">
                <a:solidFill>
                  <a:schemeClr val="accent1">
                    <a:lumMod val="75000"/>
                  </a:schemeClr>
                </a:solidFill>
              </a:rPr>
              <a:t>Inglaterra</a:t>
            </a:r>
            <a:r>
              <a:rPr lang="pt-BR" sz="1600" dirty="0"/>
              <a:t> do século XIII: </a:t>
            </a:r>
            <a:r>
              <a:rPr lang="pt-BR" sz="1600" b="1" dirty="0">
                <a:solidFill>
                  <a:schemeClr val="accent1">
                    <a:lumMod val="75000"/>
                  </a:schemeClr>
                </a:solidFill>
              </a:rPr>
              <a:t>Magna Carta (1215)</a:t>
            </a:r>
            <a:r>
              <a:rPr lang="pt-BR" sz="1600" dirty="0"/>
              <a:t>, tradução do latim para o inglês da cláusula </a:t>
            </a:r>
            <a:r>
              <a:rPr lang="pt-BR" sz="1600" i="1" dirty="0"/>
              <a:t>per </a:t>
            </a:r>
            <a:r>
              <a:rPr lang="pt-BR" sz="1600" i="1" dirty="0" err="1"/>
              <a:t>legem</a:t>
            </a:r>
            <a:r>
              <a:rPr lang="pt-BR" sz="1600" i="1" dirty="0"/>
              <a:t> </a:t>
            </a:r>
            <a:r>
              <a:rPr lang="pt-BR" sz="1600" i="1" dirty="0" err="1"/>
              <a:t>terrae</a:t>
            </a:r>
            <a:r>
              <a:rPr lang="pt-BR" sz="1600" i="1" dirty="0"/>
              <a:t>,</a:t>
            </a:r>
            <a:r>
              <a:rPr lang="pt-BR" sz="1600" dirty="0"/>
              <a:t> art.  39 da Magna Carta</a:t>
            </a:r>
            <a:r>
              <a:rPr lang="pt-BR" sz="1600" i="1" dirty="0"/>
              <a:t> (No </a:t>
            </a:r>
            <a:r>
              <a:rPr lang="pt-BR" sz="1600" i="1" dirty="0" err="1"/>
              <a:t>free</a:t>
            </a:r>
            <a:r>
              <a:rPr lang="pt-BR" sz="1600" i="1" dirty="0"/>
              <a:t> </a:t>
            </a:r>
            <a:r>
              <a:rPr lang="pt-BR" sz="1600" i="1" dirty="0" err="1"/>
              <a:t>man</a:t>
            </a:r>
            <a:r>
              <a:rPr lang="pt-BR" sz="1600" i="1" dirty="0"/>
              <a:t> </a:t>
            </a:r>
            <a:r>
              <a:rPr lang="pt-BR" sz="1600" i="1" dirty="0" err="1"/>
              <a:t>shall</a:t>
            </a:r>
            <a:r>
              <a:rPr lang="pt-BR" sz="1600" i="1" dirty="0"/>
              <a:t> </a:t>
            </a:r>
            <a:r>
              <a:rPr lang="pt-BR" sz="1600" i="1" dirty="0" err="1"/>
              <a:t>be</a:t>
            </a:r>
            <a:r>
              <a:rPr lang="pt-BR" sz="1600" i="1" dirty="0"/>
              <a:t> </a:t>
            </a:r>
            <a:r>
              <a:rPr lang="pt-BR" sz="1600" i="1" dirty="0" err="1"/>
              <a:t>taken</a:t>
            </a:r>
            <a:r>
              <a:rPr lang="pt-BR" sz="1600" i="1" dirty="0"/>
              <a:t> </a:t>
            </a:r>
            <a:r>
              <a:rPr lang="pt-BR" sz="1600" i="1" dirty="0" err="1"/>
              <a:t>or</a:t>
            </a:r>
            <a:r>
              <a:rPr lang="pt-BR" sz="1600" i="1" dirty="0"/>
              <a:t> </a:t>
            </a:r>
            <a:r>
              <a:rPr lang="pt-BR" sz="1600" i="1" dirty="0" err="1"/>
              <a:t>imprisoned</a:t>
            </a:r>
            <a:r>
              <a:rPr lang="pt-BR" sz="1600" i="1" dirty="0"/>
              <a:t> </a:t>
            </a:r>
            <a:r>
              <a:rPr lang="pt-BR" sz="1600" i="1" dirty="0" err="1"/>
              <a:t>or</a:t>
            </a:r>
            <a:r>
              <a:rPr lang="pt-BR" sz="1600" i="1" dirty="0"/>
              <a:t> </a:t>
            </a:r>
            <a:r>
              <a:rPr lang="pt-BR" sz="1600" i="1" dirty="0" err="1"/>
              <a:t>disseised</a:t>
            </a:r>
            <a:r>
              <a:rPr lang="pt-BR" sz="1600" i="1" dirty="0"/>
              <a:t> </a:t>
            </a:r>
            <a:r>
              <a:rPr lang="pt-BR" sz="1600" i="1" dirty="0" err="1"/>
              <a:t>or</a:t>
            </a:r>
            <a:r>
              <a:rPr lang="pt-BR" sz="1600" i="1" dirty="0"/>
              <a:t> </a:t>
            </a:r>
            <a:r>
              <a:rPr lang="pt-BR" sz="1600" i="1" dirty="0" err="1"/>
              <a:t>outlawed</a:t>
            </a:r>
            <a:r>
              <a:rPr lang="pt-BR" sz="1600" i="1" dirty="0"/>
              <a:t> </a:t>
            </a:r>
            <a:r>
              <a:rPr lang="pt-BR" sz="1600" i="1" dirty="0" err="1"/>
              <a:t>or</a:t>
            </a:r>
            <a:r>
              <a:rPr lang="pt-BR" sz="1600" i="1" dirty="0"/>
              <a:t> </a:t>
            </a:r>
            <a:r>
              <a:rPr lang="pt-BR" sz="1600" i="1" dirty="0" err="1"/>
              <a:t>exiladed</a:t>
            </a:r>
            <a:r>
              <a:rPr lang="pt-BR" sz="1600" i="1" dirty="0"/>
              <a:t> </a:t>
            </a:r>
            <a:r>
              <a:rPr lang="pt-BR" sz="1600" i="1" dirty="0" err="1"/>
              <a:t>or</a:t>
            </a:r>
            <a:r>
              <a:rPr lang="pt-BR" sz="1600" i="1" dirty="0"/>
              <a:t> in </a:t>
            </a:r>
            <a:r>
              <a:rPr lang="pt-BR" sz="1600" i="1" dirty="0" err="1"/>
              <a:t>any</a:t>
            </a:r>
            <a:r>
              <a:rPr lang="pt-BR" sz="1600" i="1" dirty="0"/>
              <a:t> </a:t>
            </a:r>
            <a:r>
              <a:rPr lang="pt-BR" sz="1600" i="1" dirty="0" err="1"/>
              <a:t>way</a:t>
            </a:r>
            <a:r>
              <a:rPr lang="pt-BR" sz="1600" i="1" dirty="0"/>
              <a:t> </a:t>
            </a:r>
            <a:r>
              <a:rPr lang="pt-BR" sz="1600" i="1" dirty="0" err="1"/>
              <a:t>destroyed</a:t>
            </a:r>
            <a:r>
              <a:rPr lang="pt-BR" sz="1600" i="1" dirty="0"/>
              <a:t>, </a:t>
            </a:r>
            <a:r>
              <a:rPr lang="pt-BR" sz="1600" i="1" dirty="0" err="1"/>
              <a:t>nor</a:t>
            </a:r>
            <a:r>
              <a:rPr lang="pt-BR" sz="1600" i="1" dirty="0"/>
              <a:t> </a:t>
            </a:r>
            <a:r>
              <a:rPr lang="pt-BR" sz="1600" i="1" dirty="0" err="1"/>
              <a:t>will</a:t>
            </a:r>
            <a:r>
              <a:rPr lang="pt-BR" sz="1600" i="1" dirty="0"/>
              <a:t> go </a:t>
            </a:r>
            <a:r>
              <a:rPr lang="pt-BR" sz="1600" i="1" dirty="0" err="1"/>
              <a:t>upon</a:t>
            </a:r>
            <a:r>
              <a:rPr lang="pt-BR" sz="1600" i="1" dirty="0"/>
              <a:t> </a:t>
            </a:r>
            <a:r>
              <a:rPr lang="pt-BR" sz="1600" i="1" dirty="0" err="1"/>
              <a:t>him</a:t>
            </a:r>
            <a:r>
              <a:rPr lang="pt-BR" sz="1600" i="1" dirty="0"/>
              <a:t>, </a:t>
            </a:r>
            <a:r>
              <a:rPr lang="pt-BR" sz="1600" i="1" dirty="0" err="1"/>
              <a:t>nor</a:t>
            </a:r>
            <a:r>
              <a:rPr lang="pt-BR" sz="1600" i="1" dirty="0"/>
              <a:t> </a:t>
            </a:r>
            <a:r>
              <a:rPr lang="pt-BR" sz="1600" i="1" dirty="0" err="1"/>
              <a:t>will</a:t>
            </a:r>
            <a:r>
              <a:rPr lang="pt-BR" sz="1600" i="1" dirty="0"/>
              <a:t> </a:t>
            </a:r>
            <a:r>
              <a:rPr lang="pt-BR" sz="1600" i="1" dirty="0" err="1"/>
              <a:t>we</a:t>
            </a:r>
            <a:r>
              <a:rPr lang="pt-BR" sz="1600" i="1" dirty="0"/>
              <a:t> sem </a:t>
            </a:r>
            <a:r>
              <a:rPr lang="pt-BR" sz="1600" i="1" dirty="0" err="1"/>
              <a:t>upon</a:t>
            </a:r>
            <a:r>
              <a:rPr lang="pt-BR" sz="1600" i="1" dirty="0"/>
              <a:t> </a:t>
            </a:r>
            <a:r>
              <a:rPr lang="pt-BR" sz="1600" i="1" dirty="0" err="1"/>
              <a:t>him</a:t>
            </a:r>
            <a:r>
              <a:rPr lang="pt-BR" sz="1600" i="1" dirty="0"/>
              <a:t>, </a:t>
            </a:r>
            <a:r>
              <a:rPr lang="pt-BR" sz="1600" i="1" dirty="0" err="1"/>
              <a:t>except</a:t>
            </a:r>
            <a:r>
              <a:rPr lang="pt-BR" sz="1600" i="1" dirty="0"/>
              <a:t> </a:t>
            </a:r>
            <a:r>
              <a:rPr lang="pt-BR" sz="1600" i="1" dirty="0" err="1"/>
              <a:t>by</a:t>
            </a:r>
            <a:r>
              <a:rPr lang="pt-BR" sz="1600" i="1" dirty="0"/>
              <a:t> legal </a:t>
            </a:r>
            <a:r>
              <a:rPr lang="pt-BR" sz="1600" i="1" dirty="0" err="1"/>
              <a:t>judgement</a:t>
            </a:r>
            <a:r>
              <a:rPr lang="pt-BR" sz="1600" i="1" dirty="0"/>
              <a:t> </a:t>
            </a:r>
            <a:r>
              <a:rPr lang="pt-BR" sz="1600" i="1" dirty="0" err="1"/>
              <a:t>of</a:t>
            </a:r>
            <a:r>
              <a:rPr lang="pt-BR" sz="1600" i="1" dirty="0"/>
              <a:t> </a:t>
            </a:r>
            <a:r>
              <a:rPr lang="pt-BR" sz="1600" i="1" dirty="0" err="1"/>
              <a:t>his</a:t>
            </a:r>
            <a:r>
              <a:rPr lang="pt-BR" sz="1600" i="1" dirty="0"/>
              <a:t> </a:t>
            </a:r>
            <a:r>
              <a:rPr lang="pt-BR" sz="1600" i="1" dirty="0" err="1"/>
              <a:t>peers</a:t>
            </a:r>
            <a:r>
              <a:rPr lang="pt-BR" sz="1600" i="1" dirty="0"/>
              <a:t> </a:t>
            </a:r>
            <a:r>
              <a:rPr lang="pt-BR" sz="1600" i="1" dirty="0" err="1"/>
              <a:t>or</a:t>
            </a:r>
            <a:r>
              <a:rPr lang="pt-BR" sz="1600" i="1" dirty="0"/>
              <a:t> </a:t>
            </a:r>
            <a:r>
              <a:rPr lang="pt-BR" sz="1600" i="1" dirty="0" err="1">
                <a:solidFill>
                  <a:schemeClr val="accent1">
                    <a:lumMod val="75000"/>
                  </a:schemeClr>
                </a:solidFill>
              </a:rPr>
              <a:t>by</a:t>
            </a:r>
            <a:r>
              <a:rPr lang="pt-BR" sz="1600" i="1" dirty="0">
                <a:solidFill>
                  <a:schemeClr val="accent1">
                    <a:lumMod val="75000"/>
                  </a:schemeClr>
                </a:solidFill>
              </a:rPr>
              <a:t> </a:t>
            </a:r>
            <a:r>
              <a:rPr lang="pt-BR" sz="1600" i="1" dirty="0" err="1">
                <a:solidFill>
                  <a:schemeClr val="accent1">
                    <a:lumMod val="75000"/>
                  </a:schemeClr>
                </a:solidFill>
              </a:rPr>
              <a:t>law</a:t>
            </a:r>
            <a:r>
              <a:rPr lang="pt-BR" sz="1600" i="1" dirty="0">
                <a:solidFill>
                  <a:schemeClr val="accent1">
                    <a:lumMod val="75000"/>
                  </a:schemeClr>
                </a:solidFill>
              </a:rPr>
              <a:t> </a:t>
            </a:r>
            <a:r>
              <a:rPr lang="pt-BR" sz="1600" i="1" dirty="0" err="1">
                <a:solidFill>
                  <a:schemeClr val="accent1">
                    <a:lumMod val="75000"/>
                  </a:schemeClr>
                </a:solidFill>
              </a:rPr>
              <a:t>of</a:t>
            </a:r>
            <a:r>
              <a:rPr lang="pt-BR" sz="1600" i="1" dirty="0">
                <a:solidFill>
                  <a:schemeClr val="accent1">
                    <a:lumMod val="75000"/>
                  </a:schemeClr>
                </a:solidFill>
              </a:rPr>
              <a:t> </a:t>
            </a:r>
            <a:r>
              <a:rPr lang="pt-BR" sz="1600" i="1" dirty="0" err="1">
                <a:solidFill>
                  <a:schemeClr val="accent1">
                    <a:lumMod val="75000"/>
                  </a:schemeClr>
                </a:solidFill>
              </a:rPr>
              <a:t>the</a:t>
            </a:r>
            <a:r>
              <a:rPr lang="pt-BR" sz="1600" i="1" dirty="0">
                <a:solidFill>
                  <a:schemeClr val="accent1">
                    <a:lumMod val="75000"/>
                  </a:schemeClr>
                </a:solidFill>
              </a:rPr>
              <a:t> </a:t>
            </a:r>
            <a:r>
              <a:rPr lang="pt-BR" sz="1600" i="1" dirty="0" err="1">
                <a:solidFill>
                  <a:schemeClr val="accent1">
                    <a:lumMod val="75000"/>
                  </a:schemeClr>
                </a:solidFill>
              </a:rPr>
              <a:t>land</a:t>
            </a:r>
            <a:r>
              <a:rPr lang="pt-BR" sz="1600" i="1" dirty="0"/>
              <a:t>).</a:t>
            </a:r>
          </a:p>
          <a:p>
            <a:pPr marL="285750" indent="-285750" algn="just">
              <a:buFont typeface="Wingdings" panose="05000000000000000000" pitchFamily="2" charset="2"/>
              <a:buChar char="q"/>
            </a:pPr>
            <a:endParaRPr lang="pt-BR" sz="1600" i="1" dirty="0"/>
          </a:p>
          <a:p>
            <a:pPr marL="285750" indent="-285750" algn="just">
              <a:buFont typeface="Wingdings" panose="05000000000000000000" pitchFamily="2" charset="2"/>
              <a:buChar char="q"/>
            </a:pPr>
            <a:r>
              <a:rPr lang="pt-BR" sz="1600" dirty="0"/>
              <a:t>No </a:t>
            </a:r>
            <a:r>
              <a:rPr lang="pt-BR" sz="1600" b="1" dirty="0">
                <a:solidFill>
                  <a:schemeClr val="accent1">
                    <a:lumMod val="75000"/>
                  </a:schemeClr>
                </a:solidFill>
              </a:rPr>
              <a:t>ordenamento norte-americano</a:t>
            </a:r>
            <a:r>
              <a:rPr lang="pt-BR" sz="1600" dirty="0"/>
              <a:t>, consagrou-se inicialmente na </a:t>
            </a:r>
            <a:r>
              <a:rPr lang="pt-BR" sz="1600" b="1" dirty="0">
                <a:solidFill>
                  <a:schemeClr val="accent1">
                    <a:lumMod val="75000"/>
                  </a:schemeClr>
                </a:solidFill>
              </a:rPr>
              <a:t>Emenda V de 1791</a:t>
            </a:r>
            <a:r>
              <a:rPr lang="pt-BR" sz="1600" dirty="0"/>
              <a:t> (</a:t>
            </a:r>
            <a:r>
              <a:rPr lang="pt-BR" sz="1600" i="1" dirty="0"/>
              <a:t>No </a:t>
            </a:r>
            <a:r>
              <a:rPr lang="pt-BR" sz="1600" i="1" dirty="0" err="1"/>
              <a:t>person</a:t>
            </a:r>
            <a:r>
              <a:rPr lang="pt-BR" sz="1600" i="1" dirty="0"/>
              <a:t> </a:t>
            </a:r>
            <a:r>
              <a:rPr lang="pt-BR" sz="1600" i="1" dirty="0" err="1"/>
              <a:t>shall</a:t>
            </a:r>
            <a:r>
              <a:rPr lang="pt-BR" sz="1600" i="1" dirty="0"/>
              <a:t> (...) </a:t>
            </a:r>
            <a:r>
              <a:rPr lang="pt-BR" sz="1600" i="1" dirty="0" err="1"/>
              <a:t>be</a:t>
            </a:r>
            <a:r>
              <a:rPr lang="pt-BR" sz="1600" i="1" dirty="0"/>
              <a:t> </a:t>
            </a:r>
            <a:r>
              <a:rPr lang="pt-BR" sz="1600" i="1" dirty="0" err="1"/>
              <a:t>deprived</a:t>
            </a:r>
            <a:r>
              <a:rPr lang="pt-BR" sz="1600" i="1" dirty="0"/>
              <a:t> </a:t>
            </a:r>
            <a:r>
              <a:rPr lang="pt-BR" sz="1600" i="1" dirty="0" err="1"/>
              <a:t>of</a:t>
            </a:r>
            <a:r>
              <a:rPr lang="pt-BR" sz="1600" i="1" dirty="0"/>
              <a:t> </a:t>
            </a:r>
            <a:r>
              <a:rPr lang="pt-BR" sz="1600" i="1" dirty="0" err="1"/>
              <a:t>life</a:t>
            </a:r>
            <a:r>
              <a:rPr lang="pt-BR" sz="1600" i="1" dirty="0"/>
              <a:t>, </a:t>
            </a:r>
            <a:r>
              <a:rPr lang="pt-BR" sz="1600" i="1" dirty="0" err="1"/>
              <a:t>liberty</a:t>
            </a:r>
            <a:r>
              <a:rPr lang="pt-BR" sz="1600" i="1" dirty="0"/>
              <a:t> </a:t>
            </a:r>
            <a:r>
              <a:rPr lang="pt-BR" sz="1600" i="1" dirty="0" err="1"/>
              <a:t>or</a:t>
            </a:r>
            <a:r>
              <a:rPr lang="pt-BR" sz="1600" i="1" dirty="0"/>
              <a:t> </a:t>
            </a:r>
            <a:r>
              <a:rPr lang="pt-BR" sz="1600" i="1" dirty="0" err="1"/>
              <a:t>porperty</a:t>
            </a:r>
            <a:r>
              <a:rPr lang="pt-BR" sz="1600" i="1" dirty="0"/>
              <a:t>, </a:t>
            </a:r>
            <a:r>
              <a:rPr lang="pt-BR" sz="1600" i="1" dirty="0" err="1"/>
              <a:t>without</a:t>
            </a:r>
            <a:r>
              <a:rPr lang="pt-BR" sz="1600" i="1" dirty="0"/>
              <a:t> </a:t>
            </a:r>
            <a:r>
              <a:rPr lang="pt-BR" sz="1600" i="1" dirty="0" err="1"/>
              <a:t>due</a:t>
            </a:r>
            <a:r>
              <a:rPr lang="pt-BR" sz="1600" i="1" dirty="0"/>
              <a:t> </a:t>
            </a:r>
            <a:r>
              <a:rPr lang="pt-BR" sz="1600" i="1" dirty="0" err="1"/>
              <a:t>process</a:t>
            </a:r>
            <a:r>
              <a:rPr lang="pt-BR" sz="1600" i="1" dirty="0"/>
              <a:t> </a:t>
            </a:r>
            <a:r>
              <a:rPr lang="pt-BR" sz="1600" i="1" dirty="0" err="1"/>
              <a:t>of</a:t>
            </a:r>
            <a:r>
              <a:rPr lang="pt-BR" sz="1600" i="1" dirty="0"/>
              <a:t> </a:t>
            </a:r>
            <a:r>
              <a:rPr lang="pt-BR" sz="1600" i="1" dirty="0" err="1"/>
              <a:t>law</a:t>
            </a:r>
            <a:r>
              <a:rPr lang="pt-BR" sz="1600" dirty="0"/>
              <a:t>).</a:t>
            </a:r>
          </a:p>
          <a:p>
            <a:pPr marL="285750" indent="-285750" algn="just">
              <a:buFont typeface="Wingdings" panose="05000000000000000000" pitchFamily="2" charset="2"/>
              <a:buChar char="q"/>
            </a:pPr>
            <a:endParaRPr lang="pt-BR" sz="1600" b="1" dirty="0">
              <a:solidFill>
                <a:schemeClr val="accent1">
                  <a:lumMod val="75000"/>
                </a:schemeClr>
              </a:solidFill>
            </a:endParaRPr>
          </a:p>
          <a:p>
            <a:pPr marL="285750" indent="-285750" algn="just">
              <a:buFont typeface="Wingdings" panose="05000000000000000000" pitchFamily="2" charset="2"/>
              <a:buChar char="q"/>
            </a:pPr>
            <a:r>
              <a:rPr lang="pt-BR" sz="1600" b="1" dirty="0">
                <a:solidFill>
                  <a:schemeClr val="accent1">
                    <a:lumMod val="75000"/>
                  </a:schemeClr>
                </a:solidFill>
              </a:rPr>
              <a:t>Chegada ao processo administrativo</a:t>
            </a:r>
            <a:r>
              <a:rPr lang="pt-BR" sz="1600" dirty="0"/>
              <a:t>: a análise histórica das garantias do devido processo legal demonstra que elas nasceram e foram cunhadas para o </a:t>
            </a:r>
            <a:r>
              <a:rPr lang="pt-BR" sz="1600" dirty="0">
                <a:solidFill>
                  <a:schemeClr val="accent1">
                    <a:lumMod val="75000"/>
                  </a:schemeClr>
                </a:solidFill>
              </a:rPr>
              <a:t>processo penal</a:t>
            </a:r>
            <a:r>
              <a:rPr lang="pt-BR" sz="1600" dirty="0"/>
              <a:t>, chegaram ao </a:t>
            </a:r>
            <a:r>
              <a:rPr lang="pt-BR" sz="1600" dirty="0">
                <a:solidFill>
                  <a:schemeClr val="accent1">
                    <a:lumMod val="75000"/>
                  </a:schemeClr>
                </a:solidFill>
              </a:rPr>
              <a:t>processo civil</a:t>
            </a:r>
            <a:r>
              <a:rPr lang="pt-BR" sz="1600" dirty="0"/>
              <a:t> e, posteriormente, ao </a:t>
            </a:r>
            <a:r>
              <a:rPr lang="pt-BR" sz="1600" dirty="0">
                <a:solidFill>
                  <a:schemeClr val="accent1">
                    <a:lumMod val="75000"/>
                  </a:schemeClr>
                </a:solidFill>
              </a:rPr>
              <a:t>processo administrativo</a:t>
            </a:r>
            <a:r>
              <a:rPr lang="pt-BR" sz="1600" dirty="0"/>
              <a:t>. (GRINOVER: 2009).</a:t>
            </a:r>
            <a:r>
              <a:rPr lang="pt-BR" dirty="0"/>
              <a:t> </a:t>
            </a:r>
          </a:p>
        </p:txBody>
      </p:sp>
      <p:sp>
        <p:nvSpPr>
          <p:cNvPr id="7" name="CaixaDeTexto 6"/>
          <p:cNvSpPr txBox="1"/>
          <p:nvPr/>
        </p:nvSpPr>
        <p:spPr>
          <a:xfrm>
            <a:off x="210256" y="3590382"/>
            <a:ext cx="5690319"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pt-BR" sz="2000" b="1" i="1" u="sng" dirty="0">
                <a:latin typeface="Verdana" panose="020B0604030504040204" pitchFamily="34" charset="0"/>
                <a:ea typeface="Verdana" panose="020B0604030504040204" pitchFamily="34" charset="0"/>
                <a:cs typeface="Verdana" panose="020B0604030504040204" pitchFamily="34" charset="0"/>
              </a:rPr>
              <a:t>Concepções do </a:t>
            </a:r>
            <a:r>
              <a:rPr lang="pt-BR" sz="2000" b="1" i="1" u="sng" dirty="0" err="1">
                <a:latin typeface="Verdana" panose="020B0604030504040204" pitchFamily="34" charset="0"/>
                <a:ea typeface="Verdana" panose="020B0604030504040204" pitchFamily="34" charset="0"/>
                <a:cs typeface="Verdana" panose="020B0604030504040204" pitchFamily="34" charset="0"/>
              </a:rPr>
              <a:t>due</a:t>
            </a:r>
            <a:r>
              <a:rPr lang="pt-BR" sz="2000" b="1" i="1" u="sng" dirty="0">
                <a:latin typeface="Verdana" panose="020B0604030504040204" pitchFamily="34" charset="0"/>
                <a:ea typeface="Verdana" panose="020B0604030504040204" pitchFamily="34" charset="0"/>
                <a:cs typeface="Verdana" panose="020B0604030504040204" pitchFamily="34" charset="0"/>
              </a:rPr>
              <a:t> </a:t>
            </a:r>
            <a:r>
              <a:rPr lang="pt-BR" sz="2000" b="1" i="1" u="sng" dirty="0" err="1">
                <a:latin typeface="Verdana" panose="020B0604030504040204" pitchFamily="34" charset="0"/>
                <a:ea typeface="Verdana" panose="020B0604030504040204" pitchFamily="34" charset="0"/>
                <a:cs typeface="Verdana" panose="020B0604030504040204" pitchFamily="34" charset="0"/>
              </a:rPr>
              <a:t>process</a:t>
            </a:r>
            <a:r>
              <a:rPr lang="pt-BR" sz="2000" b="1" i="1" u="sng" dirty="0">
                <a:latin typeface="Verdana" panose="020B0604030504040204" pitchFamily="34" charset="0"/>
                <a:ea typeface="Verdana" panose="020B0604030504040204" pitchFamily="34" charset="0"/>
                <a:cs typeface="Verdana" panose="020B0604030504040204" pitchFamily="34" charset="0"/>
              </a:rPr>
              <a:t> </a:t>
            </a:r>
            <a:r>
              <a:rPr lang="pt-BR" sz="2000" b="1" i="1" u="sng" dirty="0" err="1">
                <a:latin typeface="Verdana" panose="020B0604030504040204" pitchFamily="34" charset="0"/>
                <a:ea typeface="Verdana" panose="020B0604030504040204" pitchFamily="34" charset="0"/>
                <a:cs typeface="Verdana" panose="020B0604030504040204" pitchFamily="34" charset="0"/>
              </a:rPr>
              <a:t>of</a:t>
            </a:r>
            <a:r>
              <a:rPr lang="pt-BR" sz="2000" b="1" i="1" u="sng" dirty="0">
                <a:latin typeface="Verdana" panose="020B0604030504040204" pitchFamily="34" charset="0"/>
                <a:ea typeface="Verdana" panose="020B0604030504040204" pitchFamily="34" charset="0"/>
                <a:cs typeface="Verdana" panose="020B0604030504040204" pitchFamily="34" charset="0"/>
              </a:rPr>
              <a:t> </a:t>
            </a:r>
            <a:r>
              <a:rPr lang="pt-BR" sz="2000" b="1" i="1" u="sng" dirty="0" err="1">
                <a:latin typeface="Verdana" panose="020B0604030504040204" pitchFamily="34" charset="0"/>
                <a:ea typeface="Verdana" panose="020B0604030504040204" pitchFamily="34" charset="0"/>
                <a:cs typeface="Verdana" panose="020B0604030504040204" pitchFamily="34" charset="0"/>
              </a:rPr>
              <a:t>law</a:t>
            </a:r>
            <a:r>
              <a:rPr lang="pt-BR" sz="2000" b="1" i="1" u="sng" dirty="0">
                <a:latin typeface="Verdana" panose="020B0604030504040204" pitchFamily="34" charset="0"/>
                <a:ea typeface="Verdana" panose="020B0604030504040204" pitchFamily="34" charset="0"/>
                <a:cs typeface="Verdana" panose="020B0604030504040204" pitchFamily="34" charset="0"/>
              </a:rPr>
              <a:t> </a:t>
            </a:r>
          </a:p>
        </p:txBody>
      </p:sp>
      <p:sp>
        <p:nvSpPr>
          <p:cNvPr id="4" name="CaixaDeTexto 3"/>
          <p:cNvSpPr txBox="1"/>
          <p:nvPr/>
        </p:nvSpPr>
        <p:spPr>
          <a:xfrm>
            <a:off x="478465" y="4114800"/>
            <a:ext cx="11557591" cy="2308324"/>
          </a:xfrm>
          <a:prstGeom prst="rect">
            <a:avLst/>
          </a:prstGeom>
          <a:solidFill>
            <a:schemeClr val="accent4">
              <a:lumMod val="20000"/>
              <a:lumOff val="80000"/>
            </a:schemeClr>
          </a:solidFill>
        </p:spPr>
        <p:txBody>
          <a:bodyPr wrap="square" rtlCol="0">
            <a:spAutoFit/>
          </a:bodyPr>
          <a:lstStyle/>
          <a:p>
            <a:pPr marL="342900" indent="-342900" algn="just">
              <a:buAutoNum type="alphaLcParenR"/>
            </a:pPr>
            <a:r>
              <a:rPr lang="pt-BR" dirty="0"/>
              <a:t>“Elaboração regular e correta da lei, bem como de sua razoabilidade, senso de justiça e enquadramento nas preceituações constitucionais (</a:t>
            </a:r>
            <a:r>
              <a:rPr lang="pt-BR" b="1" i="1" dirty="0">
                <a:solidFill>
                  <a:schemeClr val="accent1">
                    <a:lumMod val="75000"/>
                  </a:schemeClr>
                </a:solidFill>
              </a:rPr>
              <a:t>substantive</a:t>
            </a:r>
            <a:r>
              <a:rPr lang="pt-BR" b="1" dirty="0">
                <a:solidFill>
                  <a:schemeClr val="accent1">
                    <a:lumMod val="75000"/>
                  </a:schemeClr>
                </a:solidFill>
              </a:rPr>
              <a:t> </a:t>
            </a:r>
            <a:r>
              <a:rPr lang="pt-BR" b="1" i="1" dirty="0" err="1">
                <a:solidFill>
                  <a:schemeClr val="accent1">
                    <a:lumMod val="75000"/>
                  </a:schemeClr>
                </a:solidFill>
              </a:rPr>
              <a:t>due</a:t>
            </a:r>
            <a:r>
              <a:rPr lang="pt-BR" b="1" i="1" dirty="0">
                <a:solidFill>
                  <a:schemeClr val="accent1">
                    <a:lumMod val="75000"/>
                  </a:schemeClr>
                </a:solidFill>
              </a:rPr>
              <a:t> </a:t>
            </a:r>
            <a:r>
              <a:rPr lang="pt-BR" b="1" i="1" dirty="0" err="1">
                <a:solidFill>
                  <a:schemeClr val="accent1">
                    <a:lumMod val="75000"/>
                  </a:schemeClr>
                </a:solidFill>
              </a:rPr>
              <a:t>process</a:t>
            </a:r>
            <a:r>
              <a:rPr lang="pt-BR" b="1" i="1" dirty="0">
                <a:solidFill>
                  <a:schemeClr val="accent1">
                    <a:lumMod val="75000"/>
                  </a:schemeClr>
                </a:solidFill>
              </a:rPr>
              <a:t> </a:t>
            </a:r>
            <a:r>
              <a:rPr lang="pt-BR" b="1" i="1" dirty="0" err="1">
                <a:solidFill>
                  <a:schemeClr val="accent1">
                    <a:lumMod val="75000"/>
                  </a:schemeClr>
                </a:solidFill>
              </a:rPr>
              <a:t>of</a:t>
            </a:r>
            <a:r>
              <a:rPr lang="pt-BR" b="1" i="1" dirty="0">
                <a:solidFill>
                  <a:schemeClr val="accent1">
                    <a:lumMod val="75000"/>
                  </a:schemeClr>
                </a:solidFill>
              </a:rPr>
              <a:t> </a:t>
            </a:r>
            <a:r>
              <a:rPr lang="pt-BR" b="1" i="1" dirty="0" err="1">
                <a:solidFill>
                  <a:schemeClr val="accent1">
                    <a:lumMod val="75000"/>
                  </a:schemeClr>
                </a:solidFill>
              </a:rPr>
              <a:t>law</a:t>
            </a:r>
            <a:r>
              <a:rPr lang="pt-BR" dirty="0"/>
              <a:t>, segundo o desdobramento da concepção </a:t>
            </a:r>
            <a:r>
              <a:rPr lang="pt-BR" dirty="0" err="1"/>
              <a:t>norte-america</a:t>
            </a:r>
            <a:r>
              <a:rPr lang="pt-BR" dirty="0"/>
              <a:t>);</a:t>
            </a:r>
          </a:p>
          <a:p>
            <a:pPr marL="342900" indent="-342900" algn="just">
              <a:buAutoNum type="alphaLcParenR"/>
            </a:pPr>
            <a:endParaRPr lang="pt-BR" dirty="0"/>
          </a:p>
          <a:p>
            <a:pPr marL="342900" indent="-342900" algn="just">
              <a:buAutoNum type="alphaLcParenR"/>
            </a:pPr>
            <a:r>
              <a:rPr lang="pt-BR" dirty="0"/>
              <a:t>Aplicação judicial da lei através de instrumento hábil à sua interpretação e realização, que é o processo (</a:t>
            </a:r>
            <a:r>
              <a:rPr lang="pt-BR" b="1" i="1" dirty="0">
                <a:solidFill>
                  <a:schemeClr val="accent1">
                    <a:lumMod val="75000"/>
                  </a:schemeClr>
                </a:solidFill>
              </a:rPr>
              <a:t>judicial </a:t>
            </a:r>
            <a:r>
              <a:rPr lang="pt-BR" b="1" i="1" dirty="0" err="1">
                <a:solidFill>
                  <a:schemeClr val="accent1">
                    <a:lumMod val="75000"/>
                  </a:schemeClr>
                </a:solidFill>
              </a:rPr>
              <a:t>process</a:t>
            </a:r>
            <a:r>
              <a:rPr lang="pt-BR" dirty="0"/>
              <a:t>); e</a:t>
            </a:r>
          </a:p>
          <a:p>
            <a:pPr marL="342900" indent="-342900" algn="just">
              <a:buAutoNum type="alphaLcParenR"/>
            </a:pPr>
            <a:endParaRPr lang="pt-BR" dirty="0"/>
          </a:p>
          <a:p>
            <a:pPr marL="342900" indent="-342900" algn="just">
              <a:buAutoNum type="alphaLcParenR"/>
            </a:pPr>
            <a:r>
              <a:rPr lang="pt-BR" dirty="0" err="1"/>
              <a:t>Assecuração</a:t>
            </a:r>
            <a:r>
              <a:rPr lang="pt-BR" dirty="0"/>
              <a:t>, neste, da paridade de armas entre as partes, visando a igualdade substancial.” (TUCCI: 1989)</a:t>
            </a:r>
          </a:p>
        </p:txBody>
      </p:sp>
    </p:spTree>
    <p:extLst>
      <p:ext uri="{BB962C8B-B14F-4D97-AF65-F5344CB8AC3E}">
        <p14:creationId xmlns:p14="http://schemas.microsoft.com/office/powerpoint/2010/main" val="4160176680"/>
      </p:ext>
    </p:extLst>
  </p:cSld>
  <p:clrMapOvr>
    <a:masterClrMapping/>
  </p:clrMapOvr>
  <p:transition spd="med">
    <p:fade/>
  </p:transition>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docProps/app.xml><?xml version="1.0" encoding="utf-8"?>
<Properties xmlns="http://schemas.openxmlformats.org/officeDocument/2006/extended-properties" xmlns:vt="http://schemas.openxmlformats.org/officeDocument/2006/docPropsVTypes">
  <Template/>
  <TotalTime>0</TotalTime>
  <Words>3735</Words>
  <Application>Microsoft Office PowerPoint</Application>
  <PresentationFormat>Widescreen</PresentationFormat>
  <Paragraphs>158</Paragraphs>
  <Slides>17</Slides>
  <Notes>2</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17</vt:i4>
      </vt:variant>
    </vt:vector>
  </HeadingPairs>
  <TitlesOfParts>
    <vt:vector size="21" baseType="lpstr">
      <vt:lpstr>Arial</vt:lpstr>
      <vt:lpstr>Verdana</vt:lpstr>
      <vt:lpstr>Wingdings</vt:lpstr>
      <vt:lpstr>DiamondGrid_16x9_TP103031012</vt:lpstr>
      <vt:lpstr>Processo Administrativo:    AULA 3: O Processo Administrativo na CF/88  (art.5º LIV e LV)</vt:lpstr>
      <vt:lpstr>Sumário de aula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2014-04-17T20:26:16Z</dcterms:created>
  <dcterms:modified xsi:type="dcterms:W3CDTF">2022-03-05T14:05:24Z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