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8"/>
  </p:notesMasterIdLst>
  <p:handoutMasterIdLst>
    <p:handoutMasterId r:id="rId29"/>
  </p:handoutMasterIdLst>
  <p:sldIdLst>
    <p:sldId id="446" r:id="rId13"/>
    <p:sldId id="727" r:id="rId14"/>
    <p:sldId id="703" r:id="rId15"/>
    <p:sldId id="694" r:id="rId16"/>
    <p:sldId id="695" r:id="rId17"/>
    <p:sldId id="715" r:id="rId18"/>
    <p:sldId id="717" r:id="rId19"/>
    <p:sldId id="718" r:id="rId20"/>
    <p:sldId id="719" r:id="rId21"/>
    <p:sldId id="720" r:id="rId22"/>
    <p:sldId id="724" r:id="rId23"/>
    <p:sldId id="725" r:id="rId24"/>
    <p:sldId id="726" r:id="rId25"/>
    <p:sldId id="729" r:id="rId26"/>
    <p:sldId id="67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00" d="100"/>
          <a:sy n="100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s%20compartilhados\Mecanica2020\Aulas\Aula24_25_For&#231;aDoPotencialEx22Lista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deduzido do potencial do exercício 22</a:t>
            </a:r>
          </a:p>
        </c:rich>
      </c:tx>
      <c:layout>
        <c:manualLayout>
          <c:xMode val="edge"/>
          <c:yMode val="edge"/>
          <c:x val="0.25777184386105917"/>
          <c:y val="7.7703433528143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533636108340522E-2"/>
          <c:y val="4.8106009560826148E-2"/>
          <c:w val="0.8956850393700786"/>
          <c:h val="0.8703942422265094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Planilha1!$B$2:$B$8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2.7</c:v>
                </c:pt>
                <c:pt idx="2">
                  <c:v>1.8</c:v>
                </c:pt>
                <c:pt idx="3">
                  <c:v>0</c:v>
                </c:pt>
                <c:pt idx="4">
                  <c:v>-0.47</c:v>
                </c:pt>
                <c:pt idx="5">
                  <c:v>-0.61</c:v>
                </c:pt>
                <c:pt idx="6">
                  <c:v>-0.73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68-44F5-A337-0D314541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25456"/>
        <c:axId val="1614573984"/>
      </c:scatterChart>
      <c:valAx>
        <c:axId val="16154254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(m)</a:t>
                </a:r>
              </a:p>
            </c:rich>
          </c:tx>
          <c:layout>
            <c:manualLayout>
              <c:xMode val="edge"/>
              <c:yMode val="edge"/>
              <c:x val="0.84245603674540681"/>
              <c:y val="0.68939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573984"/>
        <c:crosses val="autoZero"/>
        <c:crossBetween val="midCat"/>
        <c:majorUnit val="1"/>
        <c:minorUnit val="0.5"/>
      </c:valAx>
      <c:valAx>
        <c:axId val="161457398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4.9155001458151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4254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00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79.png"/><Relationship Id="rId3" Type="http://schemas.openxmlformats.org/officeDocument/2006/relationships/image" Target="../media/image177.png"/><Relationship Id="rId21" Type="http://schemas.openxmlformats.org/officeDocument/2006/relationships/image" Target="../media/image196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1.png"/><Relationship Id="rId2" Type="http://schemas.openxmlformats.org/officeDocument/2006/relationships/image" Target="../media/image176.png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0.png"/><Relationship Id="rId15" Type="http://schemas.openxmlformats.org/officeDocument/2006/relationships/image" Target="../media/image11.png"/><Relationship Id="rId23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75.png"/><Relationship Id="rId4" Type="http://schemas.openxmlformats.org/officeDocument/2006/relationships/image" Target="../media/image16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5100.png"/><Relationship Id="rId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26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5.png"/><Relationship Id="rId5" Type="http://schemas.openxmlformats.org/officeDocument/2006/relationships/image" Target="../media/image265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82" y="-2392"/>
            <a:ext cx="551683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algn="ctr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Gráficos de potencial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6-7/12/2021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76816A-63FD-498B-9ECA-1FB502170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97204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 66 kg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 (não deixe de calcular alguns valores numéricos para definir bem a curva), destacando as posições onde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intensidade da força que agirá inicialmente sobre a partícula.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que sentido a partícula se deslocará inicialmente.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energia total da partícula (cinética + potencial).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maior valor da energia cinética que essa partícula pode atingir.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posições em que a partícula para.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Descreva o movimento que a partícula teria se fosse colocada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e, parada nessa posição, recebesse um impulso de módulo 198 kg m/s e orientado para a esquerda.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blipFill>
                <a:blip r:embed="rId2"/>
                <a:stretch>
                  <a:fillRect l="-339" r="-339"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9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desloca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3; marque os valores extremos.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blipFill>
                <a:blip r:embed="rId2"/>
                <a:stretch>
                  <a:fillRect l="-339" b="-6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/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8=0→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1600" dirty="0"/>
                  <a:t>,83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blipFill>
                <a:blip r:embed="rId3"/>
                <a:stretch>
                  <a:fillRect l="-922" t="-13333" b="-4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BBA1E791-4FB6-4479-96DA-11032310AE6E}"/>
              </a:ext>
            </a:extLst>
          </p:cNvPr>
          <p:cNvSpPr txBox="1"/>
          <p:nvPr/>
        </p:nvSpPr>
        <p:spPr>
          <a:xfrm>
            <a:off x="413496" y="2079111"/>
            <a:ext cx="487455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potencial é nulo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-2,82;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2,82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/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B0D76A5-01B8-472F-853D-9AA4ACA0F0CB}"/>
              </a:ext>
            </a:extLst>
          </p:cNvPr>
          <p:cNvSpPr txBox="1"/>
          <p:nvPr/>
        </p:nvSpPr>
        <p:spPr>
          <a:xfrm>
            <a:off x="303249" y="2500273"/>
            <a:ext cx="32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Extremo do potencial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nula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/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=0→−4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8E1D82-6072-435A-981F-74D9BEFE13CD}"/>
              </a:ext>
            </a:extLst>
          </p:cNvPr>
          <p:cNvSpPr txBox="1"/>
          <p:nvPr/>
        </p:nvSpPr>
        <p:spPr>
          <a:xfrm>
            <a:off x="247508" y="3340100"/>
            <a:ext cx="622891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potencial é máximo ou mínimo local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844BD6-C038-45C5-AAA6-2061DAF2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54" y="1974897"/>
            <a:ext cx="3175329" cy="1968705"/>
          </a:xfrm>
          <a:prstGeom prst="rect">
            <a:avLst/>
          </a:prstGeom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21B3AF5-5AAE-48E4-8308-0A1E6E19612E}"/>
              </a:ext>
            </a:extLst>
          </p:cNvPr>
          <p:cNvSpPr/>
          <p:nvPr/>
        </p:nvSpPr>
        <p:spPr>
          <a:xfrm>
            <a:off x="7535205" y="1900767"/>
            <a:ext cx="1024403" cy="670983"/>
          </a:xfrm>
          <a:prstGeom prst="wedgeRectCallout">
            <a:avLst>
              <a:gd name="adj1" fmla="val -74633"/>
              <a:gd name="adj2" fmla="val 7274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Máximo local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6AF00AAD-55EF-47B6-B065-E807C9A28201}"/>
              </a:ext>
            </a:extLst>
          </p:cNvPr>
          <p:cNvSpPr/>
          <p:nvPr/>
        </p:nvSpPr>
        <p:spPr>
          <a:xfrm>
            <a:off x="5741927" y="4060394"/>
            <a:ext cx="1208888" cy="670983"/>
          </a:xfrm>
          <a:prstGeom prst="wedgeRectCallout">
            <a:avLst>
              <a:gd name="adj1" fmla="val 2332"/>
              <a:gd name="adj2" fmla="val -7480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EE13D56-0E6F-4A38-AB78-2137E1DBFC81}"/>
              </a:ext>
            </a:extLst>
          </p:cNvPr>
          <p:cNvSpPr/>
          <p:nvPr/>
        </p:nvSpPr>
        <p:spPr>
          <a:xfrm>
            <a:off x="7856046" y="4075027"/>
            <a:ext cx="957945" cy="670983"/>
          </a:xfrm>
          <a:prstGeom prst="wedgeRectCallout">
            <a:avLst>
              <a:gd name="adj1" fmla="val -17249"/>
              <a:gd name="adj2" fmla="val -76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A2C97-328E-467D-9FAF-B6A2F6D66A55}"/>
              </a:ext>
            </a:extLst>
          </p:cNvPr>
          <p:cNvSpPr txBox="1"/>
          <p:nvPr/>
        </p:nvSpPr>
        <p:spPr>
          <a:xfrm>
            <a:off x="495014" y="4060394"/>
            <a:ext cx="42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máximos absolutos estão no infinito</a:t>
            </a:r>
          </a:p>
        </p:txBody>
      </p:sp>
    </p:spTree>
    <p:extLst>
      <p:ext uri="{BB962C8B-B14F-4D97-AF65-F5344CB8AC3E}">
        <p14:creationId xmlns:p14="http://schemas.microsoft.com/office/powerpoint/2010/main" val="109320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0" y="399948"/>
            <a:ext cx="899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força que agirá inicialmente sobre a partícula.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que sentido a partícula se deslocará inicialmente.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energia total da partícula (cinética + potencial).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maior valor da energia cinética que essa partícula pode atingir.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posições em que a partícula para.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B9C0240-D2F0-45ED-977D-A2B851008C12}"/>
              </a:ext>
            </a:extLst>
          </p:cNvPr>
          <p:cNvGrpSpPr/>
          <p:nvPr/>
        </p:nvGrpSpPr>
        <p:grpSpPr>
          <a:xfrm>
            <a:off x="78745" y="1728797"/>
            <a:ext cx="5910391" cy="354584"/>
            <a:chOff x="78745" y="1728797"/>
            <a:chExt cx="5910391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/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d)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blipFill>
                  <a:blip r:embed="rId2"/>
                  <a:stretch>
                    <a:fillRect l="-5817" t="-1724" r="-83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/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=16−4→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756" r="-1181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/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pt-BR" sz="1600" b="0" dirty="0"/>
                    <a:t> 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sz="1400" b="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 m, </a:t>
                  </a:r>
                  <a14:m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77827CD-7348-4B42-8FA0-ADF1F8305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6" y="112158"/>
            <a:ext cx="3175329" cy="19687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0BF904-9947-4D07-8A10-2B48C740D28A}"/>
              </a:ext>
            </a:extLst>
          </p:cNvPr>
          <p:cNvSpPr txBox="1"/>
          <p:nvPr/>
        </p:nvSpPr>
        <p:spPr>
          <a:xfrm>
            <a:off x="-13447" y="2199376"/>
            <a:ext cx="891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abandonada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=0 move-se no sentido da aceleração; como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&gt;0, move-se para a direita inicialmente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7D6A6E-3C8A-4EC6-876A-58529FBD57DD}"/>
              </a:ext>
            </a:extLst>
          </p:cNvPr>
          <p:cNvGrpSpPr/>
          <p:nvPr/>
        </p:nvGrpSpPr>
        <p:grpSpPr>
          <a:xfrm>
            <a:off x="49228" y="2653925"/>
            <a:ext cx="7434060" cy="369332"/>
            <a:chOff x="49228" y="2653925"/>
            <a:chExt cx="743406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/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=−7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K=0 (abandonada),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83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/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a14:m>
                  <a:r>
                    <a:rPr lang="pt-BR" dirty="0"/>
                    <a:t> J (i)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r="-450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EB2EF0D-8F16-4351-9AA5-D331654916F3}"/>
              </a:ext>
            </a:extLst>
          </p:cNvPr>
          <p:cNvGrpSpPr/>
          <p:nvPr/>
        </p:nvGrpSpPr>
        <p:grpSpPr>
          <a:xfrm>
            <a:off x="78745" y="3134184"/>
            <a:ext cx="8986509" cy="749518"/>
            <a:chOff x="78745" y="3134184"/>
            <a:chExt cx="8986509" cy="74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/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máximo quando U é mínimo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x=2 m (do item b)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=−16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𝐽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428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/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pt-BR" sz="1800" dirty="0"/>
                    <a:t> </a:t>
                  </a:r>
                  <a:r>
                    <a:rPr lang="pt-BR" dirty="0"/>
                    <a:t>(</a:t>
                  </a:r>
                  <a:r>
                    <a:rPr lang="pt-BR" dirty="0" err="1"/>
                    <a:t>ii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1CF8FE7-37EC-4C2D-88A4-0707D899E739}"/>
                </a:ext>
              </a:extLst>
            </p:cNvPr>
            <p:cNvSpPr txBox="1"/>
            <p:nvPr/>
          </p:nvSpPr>
          <p:spPr>
            <a:xfrm>
              <a:off x="78745" y="3135148"/>
              <a:ext cx="5193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g)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/>
                <p:nvPr/>
              </p:nvSpPr>
              <p:spPr>
                <a:xfrm>
                  <a:off x="251347" y="3514370"/>
                  <a:ext cx="7381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Usando esse valor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e a energia de (i)-&gt;(i)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−7=−16+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 </m:t>
                      </m:r>
                    </m:oMath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3514370"/>
                  <a:ext cx="738176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61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/>
                <p:nvPr/>
              </p:nvSpPr>
              <p:spPr>
                <a:xfrm>
                  <a:off x="7477590" y="3560536"/>
                  <a:ext cx="1002262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590" y="3560536"/>
                  <a:ext cx="100226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488" r="-4878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45F7DC-23F5-47F1-B92F-17CE0D676413}"/>
              </a:ext>
            </a:extLst>
          </p:cNvPr>
          <p:cNvGrpSpPr/>
          <p:nvPr/>
        </p:nvGrpSpPr>
        <p:grpSpPr>
          <a:xfrm>
            <a:off x="44267" y="3906430"/>
            <a:ext cx="8467115" cy="652091"/>
            <a:chOff x="44267" y="3906430"/>
            <a:chExt cx="8467115" cy="652091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90D9F43-C9E9-4B2A-A427-A520F01A6931}"/>
                </a:ext>
              </a:extLst>
            </p:cNvPr>
            <p:cNvSpPr txBox="1"/>
            <p:nvPr/>
          </p:nvSpPr>
          <p:spPr>
            <a:xfrm>
              <a:off x="44267" y="3906430"/>
              <a:ext cx="8467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h)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=0. Olhando o gráfico para E=-7 J, vemos que esses são pontos de retorno.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/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=−7→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=±1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=±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pt-BR" sz="1600" i="1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blipFill>
                  <a:blip r:embed="rId12"/>
                  <a:stretch>
                    <a:fillRect l="-170" r="-680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/>
                <p:nvPr/>
              </p:nvSpPr>
              <p:spPr>
                <a:xfrm>
                  <a:off x="4541594" y="4197075"/>
                  <a:ext cx="3938258" cy="3614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Pontos de retorno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≅2,65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594" y="4197075"/>
                  <a:ext cx="3938258" cy="361446"/>
                </a:xfrm>
                <a:prstGeom prst="rect">
                  <a:avLst/>
                </a:prstGeom>
                <a:blipFill>
                  <a:blip r:embed="rId13"/>
                  <a:stretch>
                    <a:fillRect l="-774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4B7ED0-E69E-449B-9095-426297EF8FAF}"/>
              </a:ext>
            </a:extLst>
          </p:cNvPr>
          <p:cNvSpPr txBox="1"/>
          <p:nvPr/>
        </p:nvSpPr>
        <p:spPr>
          <a:xfrm>
            <a:off x="254007" y="4557023"/>
            <a:ext cx="846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é importante excluir as raízes negativas – a partícula nunca consegue atravessar a barreira do potencial</a:t>
            </a:r>
          </a:p>
        </p:txBody>
      </p:sp>
    </p:spTree>
    <p:extLst>
      <p:ext uri="{BB962C8B-B14F-4D97-AF65-F5344CB8AC3E}">
        <p14:creationId xmlns:p14="http://schemas.microsoft.com/office/powerpoint/2010/main" val="31151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26895" y="399948"/>
            <a:ext cx="573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Descreva o movimento que a partícula de mass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66 kg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teria se fosse colocada em </a:t>
            </a:r>
            <a:r>
              <a:rPr lang="pt-BR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m e, parada nessa posição, recebesse um impulso de módulo 198 kg m/s e orientado para a esquerda.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0370F2-A309-4F61-8978-66990409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8" y="532840"/>
            <a:ext cx="2830697" cy="175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/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Embora o ponto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esteja fora do gráfico, o potencial é estritamente crescente tanto com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crescente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quanto para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diminuindo a partir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de maneira que é possível imaginar o gráfico para todo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blipFill>
                <a:blip r:embed="rId3"/>
                <a:stretch>
                  <a:fillRect l="-468" t="-2206" r="-375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7A0886-8714-49C6-902B-ED21B96AFD01}"/>
              </a:ext>
            </a:extLst>
          </p:cNvPr>
          <p:cNvGrpSpPr/>
          <p:nvPr/>
        </p:nvGrpSpPr>
        <p:grpSpPr>
          <a:xfrm>
            <a:off x="51852" y="1924199"/>
            <a:ext cx="7323859" cy="755734"/>
            <a:chOff x="51852" y="1924199"/>
            <a:chExt cx="7323859" cy="755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/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partícula oscila entre os pontos de retorno, em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=425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 (porque K=0)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03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/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Eq (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=128+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198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132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J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blipFill>
                  <a:blip r:embed="rId5"/>
                  <a:stretch>
                    <a:fillRect l="-881" b="-38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/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/>
                  <a:t>m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blipFill>
                <a:blip r:embed="rId6"/>
                <a:stretch>
                  <a:fillRect l="-865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/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Assim, impulsionada para a esquerda, a partícula aumenta de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2 m a 0 m, aumenta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0 m até -2 m,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onde passa a reduzir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onde para e retorna;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blipFill>
                <a:blip r:embed="rId7"/>
                <a:stretch>
                  <a:fillRect l="-506" t="-2190" r="-84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/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dai move-se no sentido positivo, aumenta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-2 m a 0 m, aumenta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 ate 2m, de onde passa a reduzir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m, onde para e retorna,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de </a:t>
                </a:r>
                <a:r>
                  <a:rPr lang="pt-BR" sz="1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m e segue oscilando entre as posições -5 e 5 m.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blipFill>
                <a:blip r:embed="rId8"/>
                <a:stretch>
                  <a:fillRect l="-508" t="-1695" b="-6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C7AB977-360C-47AF-8FF6-9112C94EC639}"/>
              </a:ext>
            </a:extLst>
          </p:cNvPr>
          <p:cNvGrpSpPr/>
          <p:nvPr/>
        </p:nvGrpSpPr>
        <p:grpSpPr>
          <a:xfrm>
            <a:off x="6365248" y="338827"/>
            <a:ext cx="2511423" cy="474718"/>
            <a:chOff x="6365248" y="338827"/>
            <a:chExt cx="2511423" cy="474718"/>
          </a:xfrm>
        </p:grpSpPr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EE9BC2F-9727-42AE-8D22-6676CA176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5248" y="373053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9B1E811B-7A3E-4A2F-B505-3276B450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0671" y="338827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/>
              <p:nvPr/>
            </p:nvSpPr>
            <p:spPr>
              <a:xfrm>
                <a:off x="7180944" y="2276841"/>
                <a:ext cx="1911204" cy="1868897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Aqui, rapidez é o módulo da velocidade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/>
                  <a:t>; </a:t>
                </a:r>
              </a:p>
              <a:p>
                <a:pPr algn="ctr"/>
                <a:r>
                  <a:rPr lang="pt-BR" sz="1600" dirty="0"/>
                  <a:t>como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/>
                  <a:t> fica mais negativa, ela diminui, embora seu módulo aumente</a:t>
                </a:r>
              </a:p>
            </p:txBody>
          </p:sp>
        </mc:Choice>
        <mc:Fallback xmlns="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4" y="2276841"/>
                <a:ext cx="1911204" cy="1868897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8668D-49F2-4218-B5E4-19F10158E4EB}"/>
              </a:ext>
            </a:extLst>
          </p:cNvPr>
          <p:cNvSpPr txBox="1"/>
          <p:nvPr/>
        </p:nvSpPr>
        <p:spPr>
          <a:xfrm>
            <a:off x="4111362" y="21141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CB62084F-1BF9-487F-8940-379F77EC963D}"/>
              </a:ext>
            </a:extLst>
          </p:cNvPr>
          <p:cNvSpPr/>
          <p:nvPr/>
        </p:nvSpPr>
        <p:spPr>
          <a:xfrm>
            <a:off x="7180944" y="4199244"/>
            <a:ext cx="1768074" cy="543114"/>
          </a:xfrm>
          <a:prstGeom prst="wedgeRectCallout">
            <a:avLst>
              <a:gd name="adj1" fmla="val -107536"/>
              <a:gd name="adj2" fmla="val -526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Aqui, é velocidade mesmo!</a:t>
            </a:r>
          </a:p>
        </p:txBody>
      </p:sp>
    </p:spTree>
    <p:extLst>
      <p:ext uri="{BB962C8B-B14F-4D97-AF65-F5344CB8AC3E}">
        <p14:creationId xmlns:p14="http://schemas.microsoft.com/office/powerpoint/2010/main" val="42208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lista 8 fecha quinta,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dia 9/12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Lista 9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Atacar lista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7 entregar terça, 7/12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13-14/12: 2ª prova (Dinâmica da rotação + energia)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20-21/12: Substitutiva</a:t>
            </a:r>
          </a:p>
        </p:txBody>
      </p:sp>
    </p:spTree>
    <p:extLst>
      <p:ext uri="{BB962C8B-B14F-4D97-AF65-F5344CB8AC3E}">
        <p14:creationId xmlns:p14="http://schemas.microsoft.com/office/powerpoint/2010/main" val="13208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2893100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unidimensionais com atrito e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  <a:endParaRPr lang="pt-BR" dirty="0"/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  <a:p>
            <a:endParaRPr lang="pt-BR" dirty="0"/>
          </a:p>
          <a:p>
            <a:r>
              <a:rPr lang="pt-BR" dirty="0"/>
              <a:t>13.1 Trabalho realizado sobre um sistema por forças externas</a:t>
            </a:r>
          </a:p>
          <a:p>
            <a:r>
              <a:rPr lang="pt-BR" dirty="0"/>
              <a:t>13.2 Energia interna de um sistema de partículas</a:t>
            </a:r>
          </a:p>
          <a:p>
            <a:r>
              <a:rPr lang="pt-BR" dirty="0"/>
              <a:t>13.3 Trabalho do atrito</a:t>
            </a:r>
          </a:p>
          <a:p>
            <a:r>
              <a:rPr lang="pt-BR" dirty="0"/>
              <a:t>13.4 Conservação de energia em um sistema de partículas</a:t>
            </a:r>
          </a:p>
          <a:p>
            <a:r>
              <a:rPr lang="pt-BR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13942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673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Ex. 8. Energia no movimento de um bumerangue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" y="348574"/>
            <a:ext cx="784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Bumerangue com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125 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é arremessado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1,06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acima do solo com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v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12,3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Quando ele alcança a altura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2,32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sua velocidade é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9,57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Determine: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trabalho realizado sobre o bumerangue pela força da gravidade. </a:t>
            </a:r>
            <a:endParaRPr lang="pt-BR" dirty="0"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3436" y="2312409"/>
            <a:ext cx="834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a energia cinética perdida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devido à resistência do ar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Ignore o giro do bumerangue.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AF48144-16F1-4CA5-BCF2-849592C2D8E2}"/>
              </a:ext>
            </a:extLst>
          </p:cNvPr>
          <p:cNvGrpSpPr/>
          <p:nvPr/>
        </p:nvGrpSpPr>
        <p:grpSpPr>
          <a:xfrm>
            <a:off x="130106" y="1686924"/>
            <a:ext cx="7029251" cy="268118"/>
            <a:chOff x="130106" y="1686924"/>
            <a:chExt cx="7029251" cy="268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blipFill>
                  <a:blip r:embed="rId2"/>
                  <a:stretch>
                    <a:fillRect l="-1875" r="-343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=−0,125×9,8(2,32−1,06)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blipFill>
                  <a:blip r:embed="rId3"/>
                  <a:stretch>
                    <a:fillRect l="-1004" r="-2008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=−1,54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093" r="-5155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Podia ter sido usado para fazer o cálculo: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blipFill>
                <a:blip r:embed="rId5"/>
                <a:stretch>
                  <a:fillRect l="-442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C305AA0-9B7F-429A-8FA8-996A1EF5E185}"/>
              </a:ext>
            </a:extLst>
          </p:cNvPr>
          <p:cNvGrpSpPr/>
          <p:nvPr/>
        </p:nvGrpSpPr>
        <p:grpSpPr>
          <a:xfrm>
            <a:off x="82389" y="3697469"/>
            <a:ext cx="6652467" cy="584840"/>
            <a:chOff x="669819" y="3024433"/>
            <a:chExt cx="66524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×9,8×1,06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12,3)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=10,7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eta para a Direita 18"/>
            <p:cNvSpPr/>
            <p:nvPr/>
          </p:nvSpPr>
          <p:spPr>
            <a:xfrm>
              <a:off x="5608669" y="324869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5D93877-3498-46F4-BCA8-849D9F3976A5}"/>
              </a:ext>
            </a:extLst>
          </p:cNvPr>
          <p:cNvGrpSpPr/>
          <p:nvPr/>
        </p:nvGrpSpPr>
        <p:grpSpPr>
          <a:xfrm>
            <a:off x="103787" y="4254723"/>
            <a:ext cx="6523230" cy="584840"/>
            <a:chOff x="531654" y="3525821"/>
            <a:chExt cx="6618029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×9,8×2,32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9,57)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=8,57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  <a:blipFill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Seta para a Direita 19"/>
            <p:cNvSpPr/>
            <p:nvPr/>
          </p:nvSpPr>
          <p:spPr>
            <a:xfrm>
              <a:off x="5604720" y="374428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0C9DB1E-3D10-46E5-A579-32A12533323C}"/>
              </a:ext>
            </a:extLst>
          </p:cNvPr>
          <p:cNvGrpSpPr/>
          <p:nvPr/>
        </p:nvGrpSpPr>
        <p:grpSpPr>
          <a:xfrm>
            <a:off x="8121820" y="510947"/>
            <a:ext cx="305229" cy="1239731"/>
            <a:chOff x="7136178" y="384490"/>
            <a:chExt cx="254426" cy="1416389"/>
          </a:xfrm>
        </p:grpSpPr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5ECC6E08-862D-4592-B5AF-AC39BA49A919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919" r="-13514" b="-4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/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286" r="-11905" b="-2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2A9C578-BE77-4EC7-B23A-4C73A446FBEF}"/>
              </a:ext>
            </a:extLst>
          </p:cNvPr>
          <p:cNvCxnSpPr/>
          <p:nvPr/>
        </p:nvCxnSpPr>
        <p:spPr>
          <a:xfrm>
            <a:off x="8628743" y="1016000"/>
            <a:ext cx="0" cy="76071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/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blipFill>
                <a:blip r:embed="rId14"/>
                <a:stretch>
                  <a:fillRect l="-31250" t="-48889" r="-10312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0CC7CDE-7A17-4C13-9E97-DB0FA42671A6}"/>
              </a:ext>
            </a:extLst>
          </p:cNvPr>
          <p:cNvGrpSpPr/>
          <p:nvPr/>
        </p:nvGrpSpPr>
        <p:grpSpPr>
          <a:xfrm>
            <a:off x="112450" y="1272177"/>
            <a:ext cx="7965810" cy="358958"/>
            <a:chOff x="112450" y="1272177"/>
            <a:chExt cx="7965810" cy="358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12450" y="1272177"/>
                  <a:ext cx="1075936" cy="2925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50" y="1272177"/>
                  <a:ext cx="1075936" cy="292581"/>
                </a:xfrm>
                <a:prstGeom prst="rect">
                  <a:avLst/>
                </a:prstGeom>
                <a:blipFill>
                  <a:blip r:embed="rId15"/>
                  <a:stretch>
                    <a:fillRect l="-3390" t="-33333" r="-29379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blipFill>
                  <a:blip r:embed="rId16"/>
                  <a:stretch>
                    <a:fillRect l="-4790" t="-35556" r="-32335" b="-2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/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blipFill>
                  <a:blip r:embed="rId17"/>
                  <a:stretch>
                    <a:fillRect l="-2465" t="-26087" r="-17254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/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não foi dado, mas não importa</a:t>
                  </a:r>
                  <a:r>
                    <a:rPr lang="pt-BR" sz="1600" dirty="0"/>
                    <a:t>!</a:t>
                  </a:r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/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 referencial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blipFill>
                <a:blip r:embed="rId19"/>
                <a:stretch>
                  <a:fillRect l="-4202" r="-3361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FC11673-DC9A-41F5-BF07-7E6641321AEB}"/>
              </a:ext>
            </a:extLst>
          </p:cNvPr>
          <p:cNvGrpSpPr/>
          <p:nvPr/>
        </p:nvGrpSpPr>
        <p:grpSpPr>
          <a:xfrm>
            <a:off x="-24821" y="2657241"/>
            <a:ext cx="4659639" cy="624908"/>
            <a:chOff x="-1" y="4169261"/>
            <a:chExt cx="4659639" cy="624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9,57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−12,3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=−3,73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/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blipFill>
                <a:blip r:embed="rId22"/>
                <a:stretch>
                  <a:fillRect l="-1932" b="-11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/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=−3,73−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−1,54</m:t>
                          </m:r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=−2,19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/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=−2,19</m:t>
                    </m:r>
                  </m:oMath>
                </a14:m>
                <a:r>
                  <a:rPr lang="pt-BR" sz="1600" dirty="0"/>
                  <a:t> J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blipFill>
                <a:blip r:embed="rId2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332EA439-AC64-4A8B-9083-42C3E55CBAE8}"/>
              </a:ext>
            </a:extLst>
          </p:cNvPr>
          <p:cNvSpPr txBox="1"/>
          <p:nvPr/>
        </p:nvSpPr>
        <p:spPr>
          <a:xfrm>
            <a:off x="107434" y="3328137"/>
            <a:ext cx="377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Solução por conservação da energia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BD8B7E8-340B-4A50-BEA5-E70D21CC507D}"/>
              </a:ext>
            </a:extLst>
          </p:cNvPr>
          <p:cNvGrpSpPr/>
          <p:nvPr/>
        </p:nvGrpSpPr>
        <p:grpSpPr>
          <a:xfrm>
            <a:off x="6566501" y="3835392"/>
            <a:ext cx="2577499" cy="947710"/>
            <a:chOff x="6566501" y="3835392"/>
            <a:chExt cx="2577499" cy="947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=−2,18 </m:t>
                      </m:r>
                    </m:oMath>
                  </a14:m>
                  <a:r>
                    <a:rPr lang="pt-BR" sz="1600" dirty="0"/>
                    <a:t>J</a:t>
                  </a:r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  <a:blipFill>
                  <a:blip r:embed="rId25"/>
                  <a:stretch>
                    <a:fillRect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have Direita 57">
              <a:extLst>
                <a:ext uri="{FF2B5EF4-FFF2-40B4-BE49-F238E27FC236}">
                  <a16:creationId xmlns:a16="http://schemas.microsoft.com/office/drawing/2014/main" id="{79312095-F39F-4618-8AF1-F139F71D7CF3}"/>
                </a:ext>
              </a:extLst>
            </p:cNvPr>
            <p:cNvSpPr/>
            <p:nvPr/>
          </p:nvSpPr>
          <p:spPr>
            <a:xfrm>
              <a:off x="6566501" y="3835392"/>
              <a:ext cx="323454" cy="9477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68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0" grpId="0"/>
      <p:bldP spid="52" grpId="0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9272" y="-880"/>
            <a:ext cx="653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Sistemas Conservativos Unidimensionais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3577" y="519521"/>
            <a:ext cx="8724060" cy="3937217"/>
            <a:chOff x="93577" y="519521"/>
            <a:chExt cx="8724060" cy="39372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2" t="6951" r="42571" b="78360"/>
            <a:stretch/>
          </p:blipFill>
          <p:spPr>
            <a:xfrm>
              <a:off x="93577" y="519521"/>
              <a:ext cx="8724060" cy="393721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813432" y="991240"/>
              <a:ext cx="2382050" cy="39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0144" y="744279"/>
              <a:ext cx="101128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00144" y="1023954"/>
              <a:ext cx="65095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blipFill>
                <a:blip r:embed="rId3"/>
                <a:stretch>
                  <a:fillRect l="-11404" r="-16667" b="-37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721754" y="3501655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33821" y="2483906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1754" y="3110586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63844" y="1649794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066306" y="1365345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10378" y="4166233"/>
            <a:ext cx="1170773" cy="2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6951" r="42571" b="66412"/>
          <a:stretch/>
        </p:blipFill>
        <p:spPr>
          <a:xfrm>
            <a:off x="1801660" y="40807"/>
            <a:ext cx="5754171" cy="47089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5" y="-23238"/>
            <a:ext cx="59171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Sistemas Conservativos Unidimensionais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566" y="26174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F=-</a:t>
            </a:r>
            <a:r>
              <a:rPr lang="pt-BR" dirty="0" err="1"/>
              <a:t>dU</a:t>
            </a:r>
            <a:r>
              <a:rPr lang="pt-BR" dirty="0"/>
              <a:t>/</a:t>
            </a:r>
            <a:r>
              <a:rPr lang="pt-BR" dirty="0" err="1"/>
              <a:t>dx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blipFill>
                <a:blip r:embed="rId3"/>
                <a:stretch>
                  <a:fillRect l="-5319" r="-1170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477907" y="359185"/>
            <a:ext cx="372534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51478" y="426270"/>
            <a:ext cx="596608" cy="24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66EDF5-1717-4A80-8FB2-681C97B9ACD9}"/>
              </a:ext>
            </a:extLst>
          </p:cNvPr>
          <p:cNvSpPr txBox="1"/>
          <p:nvPr/>
        </p:nvSpPr>
        <p:spPr>
          <a:xfrm>
            <a:off x="2517925" y="454516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ou indiferente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3C74CA71-580C-4FA3-8FE7-DE766FFEF63B}"/>
              </a:ext>
            </a:extLst>
          </p:cNvPr>
          <p:cNvSpPr/>
          <p:nvPr/>
        </p:nvSpPr>
        <p:spPr>
          <a:xfrm>
            <a:off x="5688106" y="3173506"/>
            <a:ext cx="1943100" cy="450476"/>
          </a:xfrm>
          <a:prstGeom prst="wedgeRectCallout">
            <a:avLst>
              <a:gd name="adj1" fmla="val -56819"/>
              <a:gd name="adj2" fmla="val 8190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Equilíbrio estável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599931"/>
            <a:ext cx="9144000" cy="223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09738" y="785031"/>
            <a:ext cx="2549811" cy="178671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5486400" algn="l"/>
                  </a:tabLs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Gráfico quantitativo da força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na partícula, em função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  <a:blipFill>
                <a:blip r:embed="rId3"/>
                <a:stretch>
                  <a:fillRect l="-313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-1" y="392967"/>
            <a:ext cx="754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Partícula move-se ao longo do eixo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onde a energia potencial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gráfico ao lado.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0616"/>
            <a:ext cx="84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22. Achar movimento da </a:t>
            </a:r>
            <a:r>
              <a:rPr lang="pt-BR">
                <a:solidFill>
                  <a:srgbClr val="0070C0"/>
                </a:solidFill>
              </a:rPr>
              <a:t>partícula do </a:t>
            </a:r>
            <a:r>
              <a:rPr lang="pt-BR" dirty="0">
                <a:solidFill>
                  <a:srgbClr val="0070C0"/>
                </a:solidFill>
              </a:rPr>
              <a:t>gráfico da energia potencial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/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(J/m)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i="0" dirty="0">
                              <a:latin typeface="+mn-lt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pt-BR" sz="1400" i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0,9−0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0−3,5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1,3−0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481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0,0−2,8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1,6−0,0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293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1,8−0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48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6−3,0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463" t="-1515" r="-2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100463" t="-1515" r="-1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00463" t="-1515" r="-1852" b="-8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78824" r="-101852" b="-5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178824" r="-101852" b="-4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278824" r="-101852" b="-3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1373" r="-101852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444048" r="-101852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537647" r="-1018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7647" r="-1018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4D84DD7-A041-435E-99F6-CC33B69E35A6}"/>
              </a:ext>
            </a:extLst>
          </p:cNvPr>
          <p:cNvGrpSpPr/>
          <p:nvPr/>
        </p:nvGrpSpPr>
        <p:grpSpPr>
          <a:xfrm>
            <a:off x="4469065" y="2529048"/>
            <a:ext cx="4654550" cy="2215554"/>
            <a:chOff x="4469065" y="2529048"/>
            <a:chExt cx="4654550" cy="2215554"/>
          </a:xfrm>
        </p:grpSpPr>
        <p:graphicFrame>
          <p:nvGraphicFramePr>
            <p:cNvPr id="33" name="Gráfico 32">
              <a:extLst>
                <a:ext uri="{FF2B5EF4-FFF2-40B4-BE49-F238E27FC236}">
                  <a16:creationId xmlns:a16="http://schemas.microsoft.com/office/drawing/2014/main" id="{C09FB17B-87FB-4C4F-A802-54AFB100792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52648" y="2529048"/>
            <a:ext cx="4130680" cy="1950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4D9513-D1DF-46A2-B580-E8106AD9BDAC}"/>
                </a:ext>
              </a:extLst>
            </p:cNvPr>
            <p:cNvSpPr txBox="1"/>
            <p:nvPr/>
          </p:nvSpPr>
          <p:spPr>
            <a:xfrm>
              <a:off x="4469065" y="4406048"/>
              <a:ext cx="465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pontos foram unidos por uma linha suave no Excel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623524-75EE-4CEC-89BF-803CADDCFB59}"/>
              </a:ext>
            </a:extLst>
          </p:cNvPr>
          <p:cNvGrpSpPr/>
          <p:nvPr/>
        </p:nvGrpSpPr>
        <p:grpSpPr>
          <a:xfrm>
            <a:off x="127624" y="784037"/>
            <a:ext cx="6928022" cy="1453699"/>
            <a:chOff x="131369" y="784037"/>
            <a:chExt cx="6928022" cy="145369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7E40DA5-514A-4ACA-8669-151390B6D3CA}"/>
                </a:ext>
              </a:extLst>
            </p:cNvPr>
            <p:cNvCxnSpPr>
              <a:cxnSpLocks/>
            </p:cNvCxnSpPr>
            <p:nvPr/>
          </p:nvCxnSpPr>
          <p:spPr>
            <a:xfrm>
              <a:off x="6765056" y="784037"/>
              <a:ext cx="294335" cy="145369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853686B-2D19-457D-84F8-1714C792D3B5}"/>
                </a:ext>
              </a:extLst>
            </p:cNvPr>
            <p:cNvSpPr/>
            <p:nvPr/>
          </p:nvSpPr>
          <p:spPr>
            <a:xfrm>
              <a:off x="131369" y="1093872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B3F4DE3-C96F-46EB-8C34-06B55F4A96D5}"/>
              </a:ext>
            </a:extLst>
          </p:cNvPr>
          <p:cNvGrpSpPr/>
          <p:nvPr/>
        </p:nvGrpSpPr>
        <p:grpSpPr>
          <a:xfrm>
            <a:off x="83777" y="1002090"/>
            <a:ext cx="7132742" cy="1709902"/>
            <a:chOff x="83777" y="1002090"/>
            <a:chExt cx="7132742" cy="170990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53608CB-A051-41E7-9C14-0E00047DFCF3}"/>
                </a:ext>
              </a:extLst>
            </p:cNvPr>
            <p:cNvCxnSpPr>
              <a:cxnSpLocks/>
            </p:cNvCxnSpPr>
            <p:nvPr/>
          </p:nvCxnSpPr>
          <p:spPr>
            <a:xfrm>
              <a:off x="6784519" y="1002090"/>
              <a:ext cx="432000" cy="1415144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1FD4708-734E-4E23-A810-10A62E16FC69}"/>
                </a:ext>
              </a:extLst>
            </p:cNvPr>
            <p:cNvSpPr/>
            <p:nvPr/>
          </p:nvSpPr>
          <p:spPr>
            <a:xfrm>
              <a:off x="83777" y="1674457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3E84338-23AE-454D-9F4E-DE30910A836E}"/>
              </a:ext>
            </a:extLst>
          </p:cNvPr>
          <p:cNvGrpSpPr/>
          <p:nvPr/>
        </p:nvGrpSpPr>
        <p:grpSpPr>
          <a:xfrm>
            <a:off x="-5370" y="1033216"/>
            <a:ext cx="7397774" cy="2197893"/>
            <a:chOff x="-5370" y="1033216"/>
            <a:chExt cx="7397774" cy="2197893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1C37148-2076-4C02-B385-139B62A94310}"/>
                </a:ext>
              </a:extLst>
            </p:cNvPr>
            <p:cNvCxnSpPr/>
            <p:nvPr/>
          </p:nvCxnSpPr>
          <p:spPr>
            <a:xfrm>
              <a:off x="6672404" y="1033216"/>
              <a:ext cx="720000" cy="15120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6A84143-D891-469D-9261-3F421E45FA67}"/>
                </a:ext>
              </a:extLst>
            </p:cNvPr>
            <p:cNvSpPr/>
            <p:nvPr/>
          </p:nvSpPr>
          <p:spPr>
            <a:xfrm>
              <a:off x="-5370" y="2193574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6A14F8F-DE28-4534-AC3D-7B10585E36C0}"/>
              </a:ext>
            </a:extLst>
          </p:cNvPr>
          <p:cNvGrpSpPr/>
          <p:nvPr/>
        </p:nvGrpSpPr>
        <p:grpSpPr>
          <a:xfrm>
            <a:off x="18532" y="1567642"/>
            <a:ext cx="8497226" cy="2489544"/>
            <a:chOff x="18532" y="1567642"/>
            <a:chExt cx="8497226" cy="248954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4285EB5-169B-4D6B-B25D-7EC6228053BD}"/>
                </a:ext>
              </a:extLst>
            </p:cNvPr>
            <p:cNvCxnSpPr/>
            <p:nvPr/>
          </p:nvCxnSpPr>
          <p:spPr>
            <a:xfrm flipV="1">
              <a:off x="7255178" y="1567642"/>
              <a:ext cx="1260580" cy="74565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6DFA16-5198-446D-ACB4-73C833C69F53}"/>
                </a:ext>
              </a:extLst>
            </p:cNvPr>
            <p:cNvSpPr/>
            <p:nvPr/>
          </p:nvSpPr>
          <p:spPr>
            <a:xfrm>
              <a:off x="18532" y="3019651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8D69957-FEBE-4421-96D7-5397C42FA5FE}"/>
              </a:ext>
            </a:extLst>
          </p:cNvPr>
          <p:cNvGrpSpPr/>
          <p:nvPr/>
        </p:nvGrpSpPr>
        <p:grpSpPr>
          <a:xfrm>
            <a:off x="38267" y="1233510"/>
            <a:ext cx="8777664" cy="3306768"/>
            <a:chOff x="38267" y="1233510"/>
            <a:chExt cx="8777664" cy="3306768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8256619-9B54-462B-AC3B-2B75B99E3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78" y="1233510"/>
              <a:ext cx="1560753" cy="1131400"/>
            </a:xfrm>
            <a:prstGeom prst="line">
              <a:avLst/>
            </a:prstGeom>
            <a:ln w="127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45A47D4-6AC1-47A9-BBFD-96693B23C518}"/>
                </a:ext>
              </a:extLst>
            </p:cNvPr>
            <p:cNvSpPr/>
            <p:nvPr/>
          </p:nvSpPr>
          <p:spPr>
            <a:xfrm>
              <a:off x="38267" y="35027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DF8BB25-F453-4BD9-A43E-8B9E0527163E}"/>
              </a:ext>
            </a:extLst>
          </p:cNvPr>
          <p:cNvGrpSpPr/>
          <p:nvPr/>
        </p:nvGrpSpPr>
        <p:grpSpPr>
          <a:xfrm>
            <a:off x="83382" y="1132832"/>
            <a:ext cx="8776167" cy="3864646"/>
            <a:chOff x="83382" y="1132832"/>
            <a:chExt cx="8776167" cy="3864646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F08749E-68BB-43E7-AA89-FA959442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544" y="1132832"/>
              <a:ext cx="1314005" cy="1141933"/>
            </a:xfrm>
            <a:prstGeom prst="line">
              <a:avLst/>
            </a:prstGeom>
            <a:ln w="12700"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3C5F708-F4C3-4B90-AEBA-C3DC9BE4D5C4}"/>
                </a:ext>
              </a:extLst>
            </p:cNvPr>
            <p:cNvSpPr/>
            <p:nvPr/>
          </p:nvSpPr>
          <p:spPr>
            <a:xfrm>
              <a:off x="83382" y="39599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1BB4C2-8BE5-4B75-9822-3C4F8E228831}"/>
              </a:ext>
            </a:extLst>
          </p:cNvPr>
          <p:cNvGrpSpPr/>
          <p:nvPr/>
        </p:nvGrpSpPr>
        <p:grpSpPr>
          <a:xfrm>
            <a:off x="-46784" y="692875"/>
            <a:ext cx="8830112" cy="2962268"/>
            <a:chOff x="-46784" y="692875"/>
            <a:chExt cx="8830112" cy="296226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9AD2847-681A-467E-8E74-0E71056C5F79}"/>
                </a:ext>
              </a:extLst>
            </p:cNvPr>
            <p:cNvSpPr/>
            <p:nvPr/>
          </p:nvSpPr>
          <p:spPr>
            <a:xfrm>
              <a:off x="-46784" y="2617608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Balão de Fala: Retângulo 44">
              <a:extLst>
                <a:ext uri="{FF2B5EF4-FFF2-40B4-BE49-F238E27FC236}">
                  <a16:creationId xmlns:a16="http://schemas.microsoft.com/office/drawing/2014/main" id="{7F71BC4F-0FF5-4E94-80F3-C46F6D1FD712}"/>
                </a:ext>
              </a:extLst>
            </p:cNvPr>
            <p:cNvSpPr/>
            <p:nvPr/>
          </p:nvSpPr>
          <p:spPr>
            <a:xfrm>
              <a:off x="6900333" y="692875"/>
              <a:ext cx="1882995" cy="642239"/>
            </a:xfrm>
            <a:prstGeom prst="wedgeRectCallout">
              <a:avLst>
                <a:gd name="adj1" fmla="val -28687"/>
                <a:gd name="adj2" fmla="val 171920"/>
              </a:avLst>
            </a:prstGeom>
            <a:solidFill>
              <a:srgbClr val="0F668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Ponto de  mínimo</a:t>
              </a:r>
              <a:r>
                <a:rPr lang="pt-BR" sz="1600" dirty="0">
                  <a:sym typeface="Wingdings" panose="05000000000000000000" pitchFamily="2" charset="2"/>
                </a:rPr>
                <a:t> equilíbrio estável</a:t>
              </a:r>
              <a:endParaRPr lang="pt-BR" sz="1600" dirty="0"/>
            </a:p>
          </p:txBody>
        </p:sp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D4C1341-473D-4E39-A610-4C7D6E1DF42A}"/>
              </a:ext>
            </a:extLst>
          </p:cNvPr>
          <p:cNvCxnSpPr>
            <a:cxnSpLocks/>
          </p:cNvCxnSpPr>
          <p:nvPr/>
        </p:nvCxnSpPr>
        <p:spPr>
          <a:xfrm>
            <a:off x="4986440" y="3374728"/>
            <a:ext cx="1949780" cy="107589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/>
              <p:nvPr/>
            </p:nvSpPr>
            <p:spPr>
              <a:xfrm>
                <a:off x="6714243" y="2446443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solidFill>
                <a:srgbClr val="226A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pt-BR" sz="1600" dirty="0"/>
                  <a:t>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1600" dirty="0"/>
                  <a:t> N/m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1,8&lt;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&lt;2,2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243" y="2446443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0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874" y="734970"/>
            <a:ext cx="900008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86400" algn="l"/>
              </a:tabLs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Esboce sobre a figura, o gráfico de sua energia cinética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quando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E=K+U=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blipFill>
                <a:blip r:embed="rId2"/>
                <a:stretch>
                  <a:fillRect l="-3902" r="-341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0588" y="1363329"/>
            <a:ext cx="5392480" cy="3428465"/>
          </a:xfrm>
          <a:prstGeom prst="rect">
            <a:avLst/>
          </a:prstGeom>
          <a:ln/>
        </p:spPr>
      </p:pic>
      <p:sp>
        <p:nvSpPr>
          <p:cNvPr id="6" name="Forma Livre 5"/>
          <p:cNvSpPr/>
          <p:nvPr/>
        </p:nvSpPr>
        <p:spPr>
          <a:xfrm>
            <a:off x="2624666" y="1392419"/>
            <a:ext cx="3683000" cy="2663116"/>
          </a:xfrm>
          <a:custGeom>
            <a:avLst/>
            <a:gdLst>
              <a:gd name="connsiteX0" fmla="*/ 0 w 3683000"/>
              <a:gd name="connsiteY0" fmla="*/ 2650334 h 2650334"/>
              <a:gd name="connsiteX1" fmla="*/ 313267 w 3683000"/>
              <a:gd name="connsiteY1" fmla="*/ 1312600 h 2650334"/>
              <a:gd name="connsiteX2" fmla="*/ 575734 w 3683000"/>
              <a:gd name="connsiteY2" fmla="*/ 677600 h 2650334"/>
              <a:gd name="connsiteX3" fmla="*/ 1202267 w 3683000"/>
              <a:gd name="connsiteY3" fmla="*/ 17200 h 2650334"/>
              <a:gd name="connsiteX4" fmla="*/ 3683000 w 3683000"/>
              <a:gd name="connsiteY4" fmla="*/ 1414200 h 2650334"/>
              <a:gd name="connsiteX0" fmla="*/ 0 w 3683000"/>
              <a:gd name="connsiteY0" fmla="*/ 2654561 h 2654561"/>
              <a:gd name="connsiteX1" fmla="*/ 313267 w 3683000"/>
              <a:gd name="connsiteY1" fmla="*/ 1316827 h 2654561"/>
              <a:gd name="connsiteX2" fmla="*/ 584200 w 3683000"/>
              <a:gd name="connsiteY2" fmla="*/ 622560 h 2654561"/>
              <a:gd name="connsiteX3" fmla="*/ 1202267 w 3683000"/>
              <a:gd name="connsiteY3" fmla="*/ 21427 h 2654561"/>
              <a:gd name="connsiteX4" fmla="*/ 3683000 w 3683000"/>
              <a:gd name="connsiteY4" fmla="*/ 1418427 h 2654561"/>
              <a:gd name="connsiteX0" fmla="*/ 0 w 3683000"/>
              <a:gd name="connsiteY0" fmla="*/ 2662995 h 2662995"/>
              <a:gd name="connsiteX1" fmla="*/ 313267 w 3683000"/>
              <a:gd name="connsiteY1" fmla="*/ 1325261 h 2662995"/>
              <a:gd name="connsiteX2" fmla="*/ 626533 w 3683000"/>
              <a:gd name="connsiteY2" fmla="*/ 537861 h 2662995"/>
              <a:gd name="connsiteX3" fmla="*/ 1202267 w 3683000"/>
              <a:gd name="connsiteY3" fmla="*/ 29861 h 2662995"/>
              <a:gd name="connsiteX4" fmla="*/ 3683000 w 3683000"/>
              <a:gd name="connsiteY4" fmla="*/ 1426861 h 2662995"/>
              <a:gd name="connsiteX0" fmla="*/ 0 w 3683000"/>
              <a:gd name="connsiteY0" fmla="*/ 2661004 h 2661004"/>
              <a:gd name="connsiteX1" fmla="*/ 313267 w 3683000"/>
              <a:gd name="connsiteY1" fmla="*/ 1323270 h 2661004"/>
              <a:gd name="connsiteX2" fmla="*/ 626533 w 3683000"/>
              <a:gd name="connsiteY2" fmla="*/ 535870 h 2661004"/>
              <a:gd name="connsiteX3" fmla="*/ 1202267 w 3683000"/>
              <a:gd name="connsiteY3" fmla="*/ 27870 h 2661004"/>
              <a:gd name="connsiteX4" fmla="*/ 3683000 w 3683000"/>
              <a:gd name="connsiteY4" fmla="*/ 1424870 h 2661004"/>
              <a:gd name="connsiteX0" fmla="*/ 0 w 3683000"/>
              <a:gd name="connsiteY0" fmla="*/ 2662168 h 2662168"/>
              <a:gd name="connsiteX1" fmla="*/ 313267 w 3683000"/>
              <a:gd name="connsiteY1" fmla="*/ 1324434 h 2662168"/>
              <a:gd name="connsiteX2" fmla="*/ 626533 w 3683000"/>
              <a:gd name="connsiteY2" fmla="*/ 537034 h 2662168"/>
              <a:gd name="connsiteX3" fmla="*/ 1202267 w 3683000"/>
              <a:gd name="connsiteY3" fmla="*/ 29034 h 2662168"/>
              <a:gd name="connsiteX4" fmla="*/ 3683000 w 3683000"/>
              <a:gd name="connsiteY4" fmla="*/ 1426034 h 2662168"/>
              <a:gd name="connsiteX0" fmla="*/ 0 w 3683000"/>
              <a:gd name="connsiteY0" fmla="*/ 2661327 h 2661327"/>
              <a:gd name="connsiteX1" fmla="*/ 313267 w 3683000"/>
              <a:gd name="connsiteY1" fmla="*/ 1323593 h 2661327"/>
              <a:gd name="connsiteX2" fmla="*/ 601133 w 3683000"/>
              <a:gd name="connsiteY2" fmla="*/ 544660 h 2661327"/>
              <a:gd name="connsiteX3" fmla="*/ 1202267 w 3683000"/>
              <a:gd name="connsiteY3" fmla="*/ 28193 h 2661327"/>
              <a:gd name="connsiteX4" fmla="*/ 3683000 w 3683000"/>
              <a:gd name="connsiteY4" fmla="*/ 1425193 h 2661327"/>
              <a:gd name="connsiteX0" fmla="*/ 0 w 3683000"/>
              <a:gd name="connsiteY0" fmla="*/ 2662122 h 2662122"/>
              <a:gd name="connsiteX1" fmla="*/ 313267 w 3683000"/>
              <a:gd name="connsiteY1" fmla="*/ 1324388 h 2662122"/>
              <a:gd name="connsiteX2" fmla="*/ 601133 w 3683000"/>
              <a:gd name="connsiteY2" fmla="*/ 545455 h 2662122"/>
              <a:gd name="connsiteX3" fmla="*/ 1202267 w 3683000"/>
              <a:gd name="connsiteY3" fmla="*/ 28988 h 2662122"/>
              <a:gd name="connsiteX4" fmla="*/ 3683000 w 3683000"/>
              <a:gd name="connsiteY4" fmla="*/ 1425988 h 2662122"/>
              <a:gd name="connsiteX0" fmla="*/ 0 w 3683000"/>
              <a:gd name="connsiteY0" fmla="*/ 2662536 h 2662536"/>
              <a:gd name="connsiteX1" fmla="*/ 313267 w 3683000"/>
              <a:gd name="connsiteY1" fmla="*/ 1324802 h 2662536"/>
              <a:gd name="connsiteX2" fmla="*/ 601133 w 3683000"/>
              <a:gd name="connsiteY2" fmla="*/ 545869 h 2662536"/>
              <a:gd name="connsiteX3" fmla="*/ 1202267 w 3683000"/>
              <a:gd name="connsiteY3" fmla="*/ 29402 h 2662536"/>
              <a:gd name="connsiteX4" fmla="*/ 3683000 w 3683000"/>
              <a:gd name="connsiteY4" fmla="*/ 1426402 h 2662536"/>
              <a:gd name="connsiteX0" fmla="*/ 0 w 3683000"/>
              <a:gd name="connsiteY0" fmla="*/ 2655525 h 2655525"/>
              <a:gd name="connsiteX1" fmla="*/ 313267 w 3683000"/>
              <a:gd name="connsiteY1" fmla="*/ 1317791 h 2655525"/>
              <a:gd name="connsiteX2" fmla="*/ 550333 w 3683000"/>
              <a:gd name="connsiteY2" fmla="*/ 615058 h 2655525"/>
              <a:gd name="connsiteX3" fmla="*/ 1202267 w 3683000"/>
              <a:gd name="connsiteY3" fmla="*/ 22391 h 2655525"/>
              <a:gd name="connsiteX4" fmla="*/ 3683000 w 3683000"/>
              <a:gd name="connsiteY4" fmla="*/ 1419391 h 2655525"/>
              <a:gd name="connsiteX0" fmla="*/ 0 w 3683000"/>
              <a:gd name="connsiteY0" fmla="*/ 2642918 h 2642918"/>
              <a:gd name="connsiteX1" fmla="*/ 313267 w 3683000"/>
              <a:gd name="connsiteY1" fmla="*/ 1305184 h 2642918"/>
              <a:gd name="connsiteX2" fmla="*/ 550333 w 3683000"/>
              <a:gd name="connsiteY2" fmla="*/ 602451 h 2642918"/>
              <a:gd name="connsiteX3" fmla="*/ 1312333 w 3683000"/>
              <a:gd name="connsiteY3" fmla="*/ 22484 h 2642918"/>
              <a:gd name="connsiteX4" fmla="*/ 3683000 w 3683000"/>
              <a:gd name="connsiteY4" fmla="*/ 1406784 h 2642918"/>
              <a:gd name="connsiteX0" fmla="*/ 0 w 3683000"/>
              <a:gd name="connsiteY0" fmla="*/ 2663447 h 2663447"/>
              <a:gd name="connsiteX1" fmla="*/ 313267 w 3683000"/>
              <a:gd name="connsiteY1" fmla="*/ 1325713 h 2663447"/>
              <a:gd name="connsiteX2" fmla="*/ 550333 w 3683000"/>
              <a:gd name="connsiteY2" fmla="*/ 622980 h 2663447"/>
              <a:gd name="connsiteX3" fmla="*/ 1312333 w 3683000"/>
              <a:gd name="connsiteY3" fmla="*/ 21847 h 2663447"/>
              <a:gd name="connsiteX4" fmla="*/ 3683000 w 3683000"/>
              <a:gd name="connsiteY4" fmla="*/ 1427313 h 2663447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63116">
                <a:moveTo>
                  <a:pt x="0" y="2663116"/>
                </a:moveTo>
                <a:cubicBezTo>
                  <a:pt x="108655" y="2158643"/>
                  <a:pt x="222251" y="1664754"/>
                  <a:pt x="313267" y="1325382"/>
                </a:cubicBezTo>
                <a:cubicBezTo>
                  <a:pt x="404283" y="986010"/>
                  <a:pt x="455788" y="844193"/>
                  <a:pt x="546099" y="626882"/>
                </a:cubicBezTo>
                <a:cubicBezTo>
                  <a:pt x="636410" y="409571"/>
                  <a:pt x="789516" y="-111834"/>
                  <a:pt x="1312333" y="21516"/>
                </a:cubicBezTo>
                <a:cubicBezTo>
                  <a:pt x="1835150" y="154866"/>
                  <a:pt x="2701572" y="789865"/>
                  <a:pt x="3683000" y="1426982"/>
                </a:cubicBez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8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660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19. Energia potencial dos átomos em uma molécula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Átomo de massa m à distância r de átomo de massa M, com m&lt;&lt;M. U(r) é a energia potencial. </a:t>
            </a:r>
          </a:p>
          <a:p>
            <a:pPr indent="-1270" algn="just">
              <a:lnSpc>
                <a:spcPct val="115000"/>
              </a:lnSpc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Descreva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movimento desse átomo quando a energia mecânica total: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116" y="1197750"/>
            <a:ext cx="603022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maior que zero, como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representada no gráfico.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565" y="4187357"/>
            <a:ext cx="3260829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menor que zero, como em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blipFill>
                <a:blip r:embed="rId3"/>
                <a:stretch>
                  <a:fillRect l="-4321" r="-370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Pontos notáveis: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mínimo do potencial em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é máxima e força nula.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velocidade nula, força positiva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Dois casos, conforme o sinal da velocidade inicial,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blipFill>
                <a:blip r:embed="rId6"/>
                <a:stretch>
                  <a:fillRect l="-406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88151" y="4468544"/>
            <a:ext cx="887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/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inicial p/ esquerda com rapidez crescente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 decrescente daí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quando inverte o movimento e aumenta a velocidade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pt-B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desse ponto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prossegue reduzindo a velocidade até o infinito, aonde chega com velocidade finita.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blipFill>
                <a:blip r:embed="rId7"/>
                <a:stretch>
                  <a:fillRect l="-3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/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sempre para a direita; se começa em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0,23&lt;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&lt;0,3,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move-se com velocidade crescente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onde passa a reduzir a velocidade e vai até o infinito, onde chega com vel. finita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blipFill>
                <a:blip r:embed="rId8"/>
                <a:stretch>
                  <a:fillRect l="-354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57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 – força no potencial </a:t>
            </a:r>
            <a:r>
              <a:rPr lang="pt-BR" dirty="0" err="1">
                <a:solidFill>
                  <a:srgbClr val="0070C0"/>
                </a:solidFill>
              </a:rPr>
              <a:t>interatômico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c,d,e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e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blipFill>
                <a:blip r:embed="rId3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blipFill>
                <a:blip r:embed="rId4"/>
                <a:stretch>
                  <a:fillRect l="-2756" r="-2362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V="1">
            <a:off x="7060832" y="1569045"/>
            <a:ext cx="0" cy="43200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blipFill>
                <a:blip r:embed="rId6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blipFill>
                <a:blip r:embed="rId7"/>
                <a:stretch>
                  <a:fillRect l="-1570" r="-2242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blipFill>
                <a:blip r:embed="rId8"/>
                <a:stretch>
                  <a:fillRect l="-2643" r="-3965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4319" y="1892506"/>
                <a:ext cx="5294334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−2,8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aseline="300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</m:num>
                        <m:den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0,9−0,2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="0" i="0" baseline="30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=−7,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1600" b="0" i="1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" y="1892506"/>
                <a:ext cx="5294334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316444" y="1633701"/>
            <a:ext cx="304800" cy="17721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7" name="Retângulo 26"/>
          <p:cNvSpPr/>
          <p:nvPr/>
        </p:nvSpPr>
        <p:spPr>
          <a:xfrm>
            <a:off x="-43342" y="2452221"/>
            <a:ext cx="50957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f,g,h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blipFill>
                <a:blip r:embed="rId10"/>
                <a:stretch>
                  <a:fillRect l="-3636" r="-30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blipFill>
                <a:blip r:embed="rId11"/>
                <a:stretch>
                  <a:fillRect l="-1268" r="-19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blipFill>
                <a:blip r:embed="rId12"/>
                <a:stretch>
                  <a:fillRect l="-1739" r="-3043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blipFill>
                <a:blip r:embed="rId13"/>
                <a:stretch>
                  <a:fillRect l="-3659" r="-3659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blipFill>
                <a:blip r:embed="rId14"/>
                <a:stretch>
                  <a:fillRect l="-2353" r="-235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5382824" y="1884085"/>
            <a:ext cx="83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405640" y="1568988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405640" y="1927190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B2AE92-A4D9-456A-A969-2F0D1080080B}"/>
              </a:ext>
            </a:extLst>
          </p:cNvPr>
          <p:cNvCxnSpPr>
            <a:cxnSpLocks/>
          </p:cNvCxnSpPr>
          <p:nvPr/>
        </p:nvCxnSpPr>
        <p:spPr>
          <a:xfrm flipV="1">
            <a:off x="6263296" y="1258159"/>
            <a:ext cx="2475545" cy="1069395"/>
          </a:xfrm>
          <a:prstGeom prst="line">
            <a:avLst/>
          </a:prstGeom>
          <a:ln w="127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/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=−7,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×10</m:t>
                    </m:r>
                    <m:r>
                      <m:rPr>
                        <m:nor/>
                      </m:rPr>
                      <a:rPr lang="pt-BR" sz="1600" baseline="30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16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/>
                  <a:t> , não depende da energia total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D316497C-AEE5-4D85-AFD9-7475E0E4C91D}"/>
              </a:ext>
            </a:extLst>
          </p:cNvPr>
          <p:cNvSpPr txBox="1"/>
          <p:nvPr/>
        </p:nvSpPr>
        <p:spPr>
          <a:xfrm>
            <a:off x="21987" y="4105912"/>
            <a:ext cx="906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em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positiva e, em 0,45, é negativa – podem ser calculadas da mesma maneira que no item e </a:t>
            </a:r>
          </a:p>
        </p:txBody>
      </p:sp>
    </p:spTree>
    <p:extLst>
      <p:ext uri="{BB962C8B-B14F-4D97-AF65-F5344CB8AC3E}">
        <p14:creationId xmlns:p14="http://schemas.microsoft.com/office/powerpoint/2010/main" val="630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9" grpId="0"/>
      <p:bldP spid="16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35111</TotalTime>
  <Words>2118</Words>
  <Application>Microsoft Office PowerPoint</Application>
  <PresentationFormat>Apresentação na tela (16:9)</PresentationFormat>
  <Paragraphs>212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15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1807</cp:revision>
  <dcterms:created xsi:type="dcterms:W3CDTF">2016-03-09T00:36:12Z</dcterms:created>
  <dcterms:modified xsi:type="dcterms:W3CDTF">2021-12-06T17:10:58Z</dcterms:modified>
</cp:coreProperties>
</file>