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5"/>
  </p:notesMasterIdLst>
  <p:handoutMasterIdLst>
    <p:handoutMasterId r:id="rId36"/>
  </p:handoutMasterIdLst>
  <p:sldIdLst>
    <p:sldId id="446" r:id="rId13"/>
    <p:sldId id="621" r:id="rId14"/>
    <p:sldId id="707" r:id="rId15"/>
    <p:sldId id="700" r:id="rId16"/>
    <p:sldId id="701" r:id="rId17"/>
    <p:sldId id="702" r:id="rId18"/>
    <p:sldId id="709" r:id="rId19"/>
    <p:sldId id="704" r:id="rId20"/>
    <p:sldId id="706" r:id="rId21"/>
    <p:sldId id="713" r:id="rId22"/>
    <p:sldId id="711" r:id="rId23"/>
    <p:sldId id="712" r:id="rId24"/>
    <p:sldId id="722" r:id="rId25"/>
    <p:sldId id="692" r:id="rId26"/>
    <p:sldId id="693" r:id="rId27"/>
    <p:sldId id="694" r:id="rId28"/>
    <p:sldId id="695" r:id="rId29"/>
    <p:sldId id="715" r:id="rId30"/>
    <p:sldId id="717" r:id="rId31"/>
    <p:sldId id="721" r:id="rId32"/>
    <p:sldId id="620" r:id="rId33"/>
    <p:sldId id="679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226A8A"/>
    <a:srgbClr val="7B2629"/>
    <a:srgbClr val="90272A"/>
    <a:srgbClr val="DCD324"/>
    <a:srgbClr val="C0C1BF"/>
    <a:srgbClr val="4D4D4F"/>
    <a:srgbClr val="505150"/>
    <a:srgbClr val="205C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30"/>
  </p:normalViewPr>
  <p:slideViewPr>
    <p:cSldViewPr snapToGrid="0" snapToObjects="1">
      <p:cViewPr varScale="1">
        <p:scale>
          <a:sx n="111" d="100"/>
          <a:sy n="111" d="100"/>
        </p:scale>
        <p:origin x="114" y="17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ives%20compartilhados\Mecanica2020\Aulas\Aula24_25_For&#231;aDoPotencialEx22Lista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deduzido do potencial do exercício 22</a:t>
            </a:r>
          </a:p>
        </c:rich>
      </c:tx>
      <c:layout>
        <c:manualLayout>
          <c:xMode val="edge"/>
          <c:yMode val="edge"/>
          <c:x val="0.25777184386105917"/>
          <c:y val="7.7703433528143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533636108340522E-2"/>
          <c:y val="4.8106009560826148E-2"/>
          <c:w val="0.8956850393700786"/>
          <c:h val="0.87039424222650941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numCache>
            </c:numRef>
          </c:xVal>
          <c:yVal>
            <c:numRef>
              <c:f>Planilha1!$B$2:$B$8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2.7</c:v>
                </c:pt>
                <c:pt idx="2">
                  <c:v>1.8</c:v>
                </c:pt>
                <c:pt idx="3">
                  <c:v>0</c:v>
                </c:pt>
                <c:pt idx="4">
                  <c:v>-0.47</c:v>
                </c:pt>
                <c:pt idx="5">
                  <c:v>-0.61</c:v>
                </c:pt>
                <c:pt idx="6">
                  <c:v>-0.73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68-44F5-A337-0D3145413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5425456"/>
        <c:axId val="1614573984"/>
      </c:scatterChart>
      <c:valAx>
        <c:axId val="1615425456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 (m)</a:t>
                </a:r>
              </a:p>
            </c:rich>
          </c:tx>
          <c:layout>
            <c:manualLayout>
              <c:xMode val="edge"/>
              <c:yMode val="edge"/>
              <c:x val="0.84245603674540681"/>
              <c:y val="0.68939814814814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4573984"/>
        <c:crosses val="autoZero"/>
        <c:crossBetween val="midCat"/>
        <c:majorUnit val="1"/>
        <c:minorUnit val="0.5"/>
      </c:valAx>
      <c:valAx>
        <c:axId val="1614573984"/>
        <c:scaling>
          <c:orientation val="minMax"/>
          <c:max val="5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 (N)</a:t>
                </a:r>
              </a:p>
            </c:rich>
          </c:tx>
          <c:layout>
            <c:manualLayout>
              <c:xMode val="edge"/>
              <c:yMode val="edge"/>
              <c:x val="9.7222222222222224E-2"/>
              <c:y val="4.91550014581510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542545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270.png"/><Relationship Id="rId7" Type="http://schemas.openxmlformats.org/officeDocument/2006/relationships/image" Target="../media/image2310.png"/><Relationship Id="rId2" Type="http://schemas.openxmlformats.org/officeDocument/2006/relationships/image" Target="../media/image2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0.png"/><Relationship Id="rId11" Type="http://schemas.openxmlformats.org/officeDocument/2006/relationships/image" Target="../media/image244.png"/><Relationship Id="rId5" Type="http://schemas.openxmlformats.org/officeDocument/2006/relationships/image" Target="../media/image2290.png"/><Relationship Id="rId10" Type="http://schemas.openxmlformats.org/officeDocument/2006/relationships/image" Target="../media/image243.png"/><Relationship Id="rId4" Type="http://schemas.openxmlformats.org/officeDocument/2006/relationships/image" Target="../media/image2280.png"/><Relationship Id="rId9" Type="http://schemas.openxmlformats.org/officeDocument/2006/relationships/image" Target="../media/image2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0.png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openxmlformats.org/officeDocument/2006/relationships/image" Target="../media/image2380.png"/><Relationship Id="rId7" Type="http://schemas.openxmlformats.org/officeDocument/2006/relationships/image" Target="../media/image2420.png"/><Relationship Id="rId12" Type="http://schemas.openxmlformats.org/officeDocument/2006/relationships/image" Target="../media/image247.png"/><Relationship Id="rId17" Type="http://schemas.openxmlformats.org/officeDocument/2006/relationships/image" Target="../media/image24.png"/><Relationship Id="rId2" Type="http://schemas.openxmlformats.org/officeDocument/2006/relationships/image" Target="../media/image2370.png"/><Relationship Id="rId16" Type="http://schemas.openxmlformats.org/officeDocument/2006/relationships/image" Target="../media/image25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0.png"/><Relationship Id="rId11" Type="http://schemas.openxmlformats.org/officeDocument/2006/relationships/image" Target="../media/image246.png"/><Relationship Id="rId5" Type="http://schemas.openxmlformats.org/officeDocument/2006/relationships/image" Target="../media/image2400.png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19" Type="http://schemas.openxmlformats.org/officeDocument/2006/relationships/image" Target="../media/image26.png"/><Relationship Id="rId4" Type="http://schemas.openxmlformats.org/officeDocument/2006/relationships/image" Target="../media/image2390.png"/><Relationship Id="rId9" Type="http://schemas.openxmlformats.org/officeDocument/2006/relationships/image" Target="../media/image2440.png"/><Relationship Id="rId14" Type="http://schemas.openxmlformats.org/officeDocument/2006/relationships/image" Target="../media/image2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0.png"/><Relationship Id="rId3" Type="http://schemas.openxmlformats.org/officeDocument/2006/relationships/image" Target="../media/image800.png"/><Relationship Id="rId7" Type="http://schemas.openxmlformats.org/officeDocument/2006/relationships/image" Target="../media/image2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7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70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12" Type="http://schemas.openxmlformats.org/officeDocument/2006/relationships/image" Target="../media/image96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11" Type="http://schemas.openxmlformats.org/officeDocument/2006/relationships/image" Target="../media/image950.png"/><Relationship Id="rId5" Type="http://schemas.openxmlformats.org/officeDocument/2006/relationships/image" Target="../media/image890.png"/><Relationship Id="rId15" Type="http://schemas.openxmlformats.org/officeDocument/2006/relationships/image" Target="../media/image990.png"/><Relationship Id="rId10" Type="http://schemas.openxmlformats.org/officeDocument/2006/relationships/image" Target="../media/image940.png"/><Relationship Id="rId4" Type="http://schemas.openxmlformats.org/officeDocument/2006/relationships/image" Target="../media/image880.png"/><Relationship Id="rId9" Type="http://schemas.openxmlformats.org/officeDocument/2006/relationships/image" Target="../media/image19.jpeg"/><Relationship Id="rId14" Type="http://schemas.openxmlformats.org/officeDocument/2006/relationships/image" Target="../media/image9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7" Type="http://schemas.openxmlformats.org/officeDocument/2006/relationships/image" Target="../media/image1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75.png"/><Relationship Id="rId4" Type="http://schemas.openxmlformats.org/officeDocument/2006/relationships/image" Target="../media/image16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13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0.png"/><Relationship Id="rId16" Type="http://schemas.openxmlformats.org/officeDocument/2006/relationships/image" Target="../media/image135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1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140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330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0.png"/><Relationship Id="rId16" Type="http://schemas.openxmlformats.org/officeDocument/2006/relationships/image" Target="../media/image15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19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30.png"/><Relationship Id="rId21" Type="http://schemas.openxmlformats.org/officeDocument/2006/relationships/image" Target="../media/image1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0.png"/><Relationship Id="rId16" Type="http://schemas.openxmlformats.org/officeDocument/2006/relationships/image" Target="../media/image169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202.png"/><Relationship Id="rId21" Type="http://schemas.openxmlformats.org/officeDocument/2006/relationships/image" Target="../media/image181.png"/><Relationship Id="rId7" Type="http://schemas.openxmlformats.org/officeDocument/2006/relationships/image" Target="../media/image140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18.png"/><Relationship Id="rId16" Type="http://schemas.openxmlformats.org/officeDocument/2006/relationships/image" Target="../media/image173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611.png"/><Relationship Id="rId5" Type="http://schemas.openxmlformats.org/officeDocument/2006/relationships/image" Target="../media/image120.png"/><Relationship Id="rId15" Type="http://schemas.openxmlformats.org/officeDocument/2006/relationships/image" Target="../media/image214.png"/><Relationship Id="rId10" Type="http://schemas.openxmlformats.org/officeDocument/2006/relationships/image" Target="../media/image155.png"/><Relationship Id="rId19" Type="http://schemas.openxmlformats.org/officeDocument/2006/relationships/image" Target="../media/image176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Relationship Id="rId2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40.png"/><Relationship Id="rId18" Type="http://schemas.openxmlformats.org/officeDocument/2006/relationships/image" Target="../media/image225.png"/><Relationship Id="rId39" Type="http://schemas.openxmlformats.org/officeDocument/2006/relationships/image" Target="../media/image240.png"/><Relationship Id="rId3" Type="http://schemas.openxmlformats.org/officeDocument/2006/relationships/image" Target="../media/image20.png"/><Relationship Id="rId21" Type="http://schemas.openxmlformats.org/officeDocument/2006/relationships/image" Target="../media/image228.png"/><Relationship Id="rId34" Type="http://schemas.openxmlformats.org/officeDocument/2006/relationships/image" Target="../media/image231.png"/><Relationship Id="rId12" Type="http://schemas.openxmlformats.org/officeDocument/2006/relationships/image" Target="../media/image1050.png"/><Relationship Id="rId17" Type="http://schemas.openxmlformats.org/officeDocument/2006/relationships/image" Target="../media/image224.png"/><Relationship Id="rId33" Type="http://schemas.openxmlformats.org/officeDocument/2006/relationships/image" Target="../media/image230.png"/><Relationship Id="rId38" Type="http://schemas.openxmlformats.org/officeDocument/2006/relationships/image" Target="../media/image235.png"/><Relationship Id="rId2" Type="http://schemas.openxmlformats.org/officeDocument/2006/relationships/image" Target="../media/image18.png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239.png"/><Relationship Id="rId37" Type="http://schemas.openxmlformats.org/officeDocument/2006/relationships/image" Target="../media/image234.png"/><Relationship Id="rId5" Type="http://schemas.openxmlformats.org/officeDocument/2006/relationships/image" Target="../media/image220.png"/><Relationship Id="rId15" Type="http://schemas.openxmlformats.org/officeDocument/2006/relationships/image" Target="../media/image22.png"/><Relationship Id="rId36" Type="http://schemas.openxmlformats.org/officeDocument/2006/relationships/image" Target="../media/image233.png"/><Relationship Id="rId19" Type="http://schemas.openxmlformats.org/officeDocument/2006/relationships/image" Target="../media/image226.png"/><Relationship Id="rId31" Type="http://schemas.openxmlformats.org/officeDocument/2006/relationships/image" Target="../media/image238.png"/><Relationship Id="rId4" Type="http://schemas.openxmlformats.org/officeDocument/2006/relationships/image" Target="../media/image219.png"/><Relationship Id="rId14" Type="http://schemas.openxmlformats.org/officeDocument/2006/relationships/image" Target="../media/image21.png"/><Relationship Id="rId22" Type="http://schemas.openxmlformats.org/officeDocument/2006/relationships/image" Target="../media/image229.png"/><Relationship Id="rId30" Type="http://schemas.openxmlformats.org/officeDocument/2006/relationships/image" Target="../media/image237.png"/><Relationship Id="rId35" Type="http://schemas.openxmlformats.org/officeDocument/2006/relationships/image" Target="../media/image2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35468" y="-2391"/>
            <a:ext cx="5210036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2021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26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Aplicações da conservação da energia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2/12/2021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86A32E-0490-4808-B21A-474641D8D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68" y="1097204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49FD-B439-42D5-8FEE-AD8E3453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24945"/>
            <a:ext cx="2548218" cy="331402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47615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5911574" y="438130"/>
            <a:ext cx="3132059" cy="1482919"/>
            <a:chOff x="0" y="-7204"/>
            <a:chExt cx="3804920" cy="1505169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3804900" cy="1497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0"/>
              <a:ext cx="3804920" cy="149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6" name="Forma Livre: Forma 23"/>
            <p:cNvSpPr/>
            <p:nvPr/>
          </p:nvSpPr>
          <p:spPr>
            <a:xfrm>
              <a:off x="0" y="142827"/>
              <a:ext cx="3590647" cy="1092338"/>
            </a:xfrm>
            <a:custGeom>
              <a:avLst/>
              <a:gdLst/>
              <a:ahLst/>
              <a:cxnLst/>
              <a:rect l="l" t="t" r="r" b="b"/>
              <a:pathLst>
                <a:path w="6284" h="1912" extrusionOk="0">
                  <a:moveTo>
                    <a:pt x="0" y="1684"/>
                  </a:moveTo>
                  <a:cubicBezTo>
                    <a:pt x="92" y="1661"/>
                    <a:pt x="379" y="1713"/>
                    <a:pt x="554" y="1545"/>
                  </a:cubicBezTo>
                  <a:cubicBezTo>
                    <a:pt x="729" y="1377"/>
                    <a:pt x="894" y="912"/>
                    <a:pt x="1049" y="675"/>
                  </a:cubicBezTo>
                  <a:cubicBezTo>
                    <a:pt x="1204" y="438"/>
                    <a:pt x="1341" y="52"/>
                    <a:pt x="1484" y="120"/>
                  </a:cubicBezTo>
                  <a:cubicBezTo>
                    <a:pt x="1627" y="188"/>
                    <a:pt x="1787" y="873"/>
                    <a:pt x="1904" y="1080"/>
                  </a:cubicBezTo>
                  <a:cubicBezTo>
                    <a:pt x="2021" y="1287"/>
                    <a:pt x="2102" y="1355"/>
                    <a:pt x="2189" y="1365"/>
                  </a:cubicBezTo>
                  <a:cubicBezTo>
                    <a:pt x="2276" y="1375"/>
                    <a:pt x="2324" y="1353"/>
                    <a:pt x="2429" y="1140"/>
                  </a:cubicBezTo>
                  <a:cubicBezTo>
                    <a:pt x="2534" y="927"/>
                    <a:pt x="2709" y="180"/>
                    <a:pt x="2819" y="90"/>
                  </a:cubicBezTo>
                  <a:cubicBezTo>
                    <a:pt x="2929" y="0"/>
                    <a:pt x="3019" y="430"/>
                    <a:pt x="3089" y="600"/>
                  </a:cubicBezTo>
                  <a:cubicBezTo>
                    <a:pt x="3159" y="770"/>
                    <a:pt x="3154" y="929"/>
                    <a:pt x="3239" y="1110"/>
                  </a:cubicBezTo>
                  <a:cubicBezTo>
                    <a:pt x="3324" y="1291"/>
                    <a:pt x="3483" y="1607"/>
                    <a:pt x="3600" y="1684"/>
                  </a:cubicBezTo>
                  <a:cubicBezTo>
                    <a:pt x="3717" y="1761"/>
                    <a:pt x="3834" y="1718"/>
                    <a:pt x="3944" y="1575"/>
                  </a:cubicBezTo>
                  <a:cubicBezTo>
                    <a:pt x="4054" y="1432"/>
                    <a:pt x="4171" y="885"/>
                    <a:pt x="4259" y="825"/>
                  </a:cubicBezTo>
                  <a:cubicBezTo>
                    <a:pt x="4347" y="765"/>
                    <a:pt x="4392" y="1076"/>
                    <a:pt x="4469" y="1216"/>
                  </a:cubicBezTo>
                  <a:cubicBezTo>
                    <a:pt x="4546" y="1356"/>
                    <a:pt x="4584" y="1556"/>
                    <a:pt x="4724" y="1666"/>
                  </a:cubicBezTo>
                  <a:cubicBezTo>
                    <a:pt x="4864" y="1776"/>
                    <a:pt x="5049" y="1838"/>
                    <a:pt x="5309" y="1875"/>
                  </a:cubicBezTo>
                  <a:cubicBezTo>
                    <a:pt x="5569" y="1912"/>
                    <a:pt x="6081" y="1887"/>
                    <a:pt x="6284" y="189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0" y="1223738"/>
              <a:ext cx="3804920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Conector de Seta Reta 7"/>
            <p:cNvCxnSpPr/>
            <p:nvPr/>
          </p:nvCxnSpPr>
          <p:spPr>
            <a:xfrm rot="10800000">
              <a:off x="822238" y="1359138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" name="Conector de Seta Reta 8"/>
            <p:cNvCxnSpPr/>
            <p:nvPr/>
          </p:nvCxnSpPr>
          <p:spPr>
            <a:xfrm>
              <a:off x="822238" y="219382"/>
              <a:ext cx="571" cy="1132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" name="Conector de Seta Reta 9"/>
            <p:cNvCxnSpPr/>
            <p:nvPr/>
          </p:nvCxnSpPr>
          <p:spPr>
            <a:xfrm>
              <a:off x="1627905" y="195387"/>
              <a:ext cx="571" cy="116546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" name="Conector de Seta Reta 10"/>
            <p:cNvCxnSpPr/>
            <p:nvPr/>
          </p:nvCxnSpPr>
          <p:spPr>
            <a:xfrm>
              <a:off x="2437572" y="618725"/>
              <a:ext cx="571" cy="75926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" name="Conector de Seta Reta 11"/>
            <p:cNvCxnSpPr/>
            <p:nvPr/>
          </p:nvCxnSpPr>
          <p:spPr>
            <a:xfrm>
              <a:off x="3046107" y="1074627"/>
              <a:ext cx="571" cy="31307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" name="Conector de Seta Reta 12"/>
            <p:cNvCxnSpPr/>
            <p:nvPr/>
          </p:nvCxnSpPr>
          <p:spPr>
            <a:xfrm>
              <a:off x="3577505" y="1066057"/>
              <a:ext cx="571" cy="33878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Conector de Seta Reta 13"/>
            <p:cNvCxnSpPr/>
            <p:nvPr/>
          </p:nvCxnSpPr>
          <p:spPr>
            <a:xfrm rot="10800000">
              <a:off x="1646761" y="1367707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" name="Conector de Seta Reta 14"/>
            <p:cNvCxnSpPr/>
            <p:nvPr/>
          </p:nvCxnSpPr>
          <p:spPr>
            <a:xfrm>
              <a:off x="2460999" y="1367707"/>
              <a:ext cx="586251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" name="Conector de Seta Reta 15"/>
            <p:cNvCxnSpPr/>
            <p:nvPr/>
          </p:nvCxnSpPr>
          <p:spPr>
            <a:xfrm>
              <a:off x="3055821" y="1367707"/>
              <a:ext cx="52111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7" name="Retângulo 16"/>
            <p:cNvSpPr/>
            <p:nvPr/>
          </p:nvSpPr>
          <p:spPr>
            <a:xfrm>
              <a:off x="3167920" y="1268519"/>
              <a:ext cx="282947" cy="194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L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81486" y="-7204"/>
              <a:ext cx="252563" cy="177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A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83743" y="0"/>
              <a:ext cx="290423" cy="187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B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329132" y="331358"/>
              <a:ext cx="369479" cy="186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C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976397" y="893226"/>
              <a:ext cx="215376" cy="210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24686" y="886047"/>
              <a:ext cx="211729" cy="260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E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72861" y="582732"/>
              <a:ext cx="219088" cy="195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509622" y="604020"/>
              <a:ext cx="169653" cy="1883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311878" y="974251"/>
              <a:ext cx="319178" cy="192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000" dirty="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h/2</a:t>
              </a:r>
              <a:endParaRPr lang="pt-BR" sz="1000" dirty="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26" name="Conector de Seta Reta 25"/>
            <p:cNvCxnSpPr/>
            <p:nvPr/>
          </p:nvCxnSpPr>
          <p:spPr>
            <a:xfrm>
              <a:off x="82280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Conector de Seta Reta 26"/>
            <p:cNvCxnSpPr/>
            <p:nvPr/>
          </p:nvCxnSpPr>
          <p:spPr>
            <a:xfrm>
              <a:off x="162961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Conector de Seta Reta 27"/>
            <p:cNvCxnSpPr/>
            <p:nvPr/>
          </p:nvCxnSpPr>
          <p:spPr>
            <a:xfrm>
              <a:off x="2437000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" name="Conector de Seta Reta 28"/>
            <p:cNvCxnSpPr/>
            <p:nvPr/>
          </p:nvCxnSpPr>
          <p:spPr>
            <a:xfrm>
              <a:off x="3049536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" name="Conector de Seta Reta 29"/>
            <p:cNvCxnSpPr/>
            <p:nvPr/>
          </p:nvCxnSpPr>
          <p:spPr>
            <a:xfrm>
              <a:off x="3575791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1" name="Retângulo 30"/>
          <p:cNvSpPr/>
          <p:nvPr/>
        </p:nvSpPr>
        <p:spPr>
          <a:xfrm>
            <a:off x="-23120" y="377844"/>
            <a:ext cx="588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Carro de montanha russa c/ massa m, parte de A com velocidade v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0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Não há atrito com a pista nem com o ar. Começa a </a:t>
            </a:r>
            <a:r>
              <a:rPr lang="pt-BR" sz="160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frear em 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com aceleração constante. O ponto E fica à mesma altura que D, à distância L. Descreva o carro como uma partícula e considere que ele permanece sempre sobre o trilho.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 velocidade do carro nos pontos B e C. 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-1" y="53788"/>
            <a:ext cx="807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9, ex. 12. Velocidade do carrinho da montanha russa ao longo da pista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4776188" y="2764708"/>
                <a:ext cx="850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88" y="2764708"/>
                <a:ext cx="850874" cy="276999"/>
              </a:xfrm>
              <a:prstGeom prst="rect">
                <a:avLst/>
              </a:prstGeom>
              <a:blipFill>
                <a:blip r:embed="rId2"/>
                <a:stretch>
                  <a:fillRect l="-2857" r="-1429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2627201" y="2100814"/>
                <a:ext cx="2828338" cy="507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201" y="2100814"/>
                <a:ext cx="2828338" cy="507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0777" y="2822580"/>
                <a:ext cx="772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7" y="2822580"/>
                <a:ext cx="772776" cy="246221"/>
              </a:xfrm>
              <a:prstGeom prst="rect">
                <a:avLst/>
              </a:prstGeom>
              <a:blipFill>
                <a:blip r:embed="rId4"/>
                <a:stretch>
                  <a:fillRect l="-4724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023877" y="2602914"/>
                <a:ext cx="2928429" cy="651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77" y="2602914"/>
                <a:ext cx="2928429" cy="651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eta para a Direita 38"/>
          <p:cNvSpPr/>
          <p:nvPr/>
        </p:nvSpPr>
        <p:spPr>
          <a:xfrm>
            <a:off x="4237624" y="2832318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50777" y="3520013"/>
                <a:ext cx="7656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7" y="3520013"/>
                <a:ext cx="765658" cy="246221"/>
              </a:xfrm>
              <a:prstGeom prst="rect">
                <a:avLst/>
              </a:prstGeom>
              <a:blipFill>
                <a:blip r:embed="rId6"/>
                <a:stretch>
                  <a:fillRect l="-4762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1010960" y="3320096"/>
                <a:ext cx="2654701" cy="589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60" y="3320096"/>
                <a:ext cx="2654701" cy="589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eta para a Direita 41"/>
          <p:cNvSpPr/>
          <p:nvPr/>
        </p:nvSpPr>
        <p:spPr>
          <a:xfrm>
            <a:off x="3875841" y="352001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reto 42"/>
          <p:cNvCxnSpPr/>
          <p:nvPr/>
        </p:nvCxnSpPr>
        <p:spPr>
          <a:xfrm flipH="1">
            <a:off x="1128508" y="3542172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H="1">
            <a:off x="2403847" y="3484976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1731106" y="3336814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H="1">
            <a:off x="3085792" y="3356971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4533684" y="3323396"/>
                <a:ext cx="1961050" cy="589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84" y="3323396"/>
                <a:ext cx="1961050" cy="5894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eta para a Direita 47"/>
          <p:cNvSpPr/>
          <p:nvPr/>
        </p:nvSpPr>
        <p:spPr>
          <a:xfrm>
            <a:off x="6399882" y="349115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6886807" y="3244040"/>
                <a:ext cx="1900520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07" y="3244040"/>
                <a:ext cx="1900520" cy="558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1648249" y="4294937"/>
                <a:ext cx="1425198" cy="345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249" y="4294937"/>
                <a:ext cx="1425198" cy="345031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 para a Direita 50"/>
          <p:cNvSpPr/>
          <p:nvPr/>
        </p:nvSpPr>
        <p:spPr>
          <a:xfrm>
            <a:off x="3259261" y="437855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079041" y="4138211"/>
                <a:ext cx="1619482" cy="5934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41" y="4138211"/>
                <a:ext cx="1619482" cy="5934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ector reto 54"/>
          <p:cNvCxnSpPr/>
          <p:nvPr/>
        </p:nvCxnSpPr>
        <p:spPr>
          <a:xfrm flipH="1">
            <a:off x="1293357" y="2899888"/>
            <a:ext cx="329697" cy="294258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H="1">
            <a:off x="2673852" y="2851006"/>
            <a:ext cx="329697" cy="294258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>
            <a:off x="1823330" y="2672807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>
            <a:off x="3250641" y="2714687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 animBg="1"/>
      <p:bldP spid="40" grpId="0"/>
      <p:bldP spid="41" grpId="0"/>
      <p:bldP spid="42" grpId="0" animBg="1"/>
      <p:bldP spid="47" grpId="0"/>
      <p:bldP spid="48" grpId="0" animBg="1"/>
      <p:bldP spid="49" grpId="0"/>
      <p:bldP spid="50" grpId="0"/>
      <p:bldP spid="51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69" y="466831"/>
            <a:ext cx="6173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Determine a desaceleração necessária para detê-lo no ponto E.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5911574" y="438130"/>
            <a:ext cx="3132059" cy="1482919"/>
            <a:chOff x="0" y="-7204"/>
            <a:chExt cx="3804920" cy="1505169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3804900" cy="1497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0"/>
              <a:ext cx="3804920" cy="149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6" name="Forma Livre: Forma 23"/>
            <p:cNvSpPr/>
            <p:nvPr/>
          </p:nvSpPr>
          <p:spPr>
            <a:xfrm>
              <a:off x="0" y="142827"/>
              <a:ext cx="3590647" cy="1092338"/>
            </a:xfrm>
            <a:custGeom>
              <a:avLst/>
              <a:gdLst/>
              <a:ahLst/>
              <a:cxnLst/>
              <a:rect l="l" t="t" r="r" b="b"/>
              <a:pathLst>
                <a:path w="6284" h="1912" extrusionOk="0">
                  <a:moveTo>
                    <a:pt x="0" y="1684"/>
                  </a:moveTo>
                  <a:cubicBezTo>
                    <a:pt x="92" y="1661"/>
                    <a:pt x="379" y="1713"/>
                    <a:pt x="554" y="1545"/>
                  </a:cubicBezTo>
                  <a:cubicBezTo>
                    <a:pt x="729" y="1377"/>
                    <a:pt x="894" y="912"/>
                    <a:pt x="1049" y="675"/>
                  </a:cubicBezTo>
                  <a:cubicBezTo>
                    <a:pt x="1204" y="438"/>
                    <a:pt x="1341" y="52"/>
                    <a:pt x="1484" y="120"/>
                  </a:cubicBezTo>
                  <a:cubicBezTo>
                    <a:pt x="1627" y="188"/>
                    <a:pt x="1787" y="873"/>
                    <a:pt x="1904" y="1080"/>
                  </a:cubicBezTo>
                  <a:cubicBezTo>
                    <a:pt x="2021" y="1287"/>
                    <a:pt x="2102" y="1355"/>
                    <a:pt x="2189" y="1365"/>
                  </a:cubicBezTo>
                  <a:cubicBezTo>
                    <a:pt x="2276" y="1375"/>
                    <a:pt x="2324" y="1353"/>
                    <a:pt x="2429" y="1140"/>
                  </a:cubicBezTo>
                  <a:cubicBezTo>
                    <a:pt x="2534" y="927"/>
                    <a:pt x="2709" y="180"/>
                    <a:pt x="2819" y="90"/>
                  </a:cubicBezTo>
                  <a:cubicBezTo>
                    <a:pt x="2929" y="0"/>
                    <a:pt x="3019" y="430"/>
                    <a:pt x="3089" y="600"/>
                  </a:cubicBezTo>
                  <a:cubicBezTo>
                    <a:pt x="3159" y="770"/>
                    <a:pt x="3154" y="929"/>
                    <a:pt x="3239" y="1110"/>
                  </a:cubicBezTo>
                  <a:cubicBezTo>
                    <a:pt x="3324" y="1291"/>
                    <a:pt x="3483" y="1607"/>
                    <a:pt x="3600" y="1684"/>
                  </a:cubicBezTo>
                  <a:cubicBezTo>
                    <a:pt x="3717" y="1761"/>
                    <a:pt x="3834" y="1718"/>
                    <a:pt x="3944" y="1575"/>
                  </a:cubicBezTo>
                  <a:cubicBezTo>
                    <a:pt x="4054" y="1432"/>
                    <a:pt x="4171" y="885"/>
                    <a:pt x="4259" y="825"/>
                  </a:cubicBezTo>
                  <a:cubicBezTo>
                    <a:pt x="4347" y="765"/>
                    <a:pt x="4392" y="1076"/>
                    <a:pt x="4469" y="1216"/>
                  </a:cubicBezTo>
                  <a:cubicBezTo>
                    <a:pt x="4546" y="1356"/>
                    <a:pt x="4584" y="1556"/>
                    <a:pt x="4724" y="1666"/>
                  </a:cubicBezTo>
                  <a:cubicBezTo>
                    <a:pt x="4864" y="1776"/>
                    <a:pt x="5049" y="1838"/>
                    <a:pt x="5309" y="1875"/>
                  </a:cubicBezTo>
                  <a:cubicBezTo>
                    <a:pt x="5569" y="1912"/>
                    <a:pt x="6081" y="1887"/>
                    <a:pt x="6284" y="189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0" y="1223738"/>
              <a:ext cx="3804920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Conector de Seta Reta 7"/>
            <p:cNvCxnSpPr/>
            <p:nvPr/>
          </p:nvCxnSpPr>
          <p:spPr>
            <a:xfrm rot="10800000">
              <a:off x="822238" y="1359138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" name="Conector de Seta Reta 8"/>
            <p:cNvCxnSpPr/>
            <p:nvPr/>
          </p:nvCxnSpPr>
          <p:spPr>
            <a:xfrm>
              <a:off x="822238" y="219382"/>
              <a:ext cx="571" cy="1132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" name="Conector de Seta Reta 9"/>
            <p:cNvCxnSpPr/>
            <p:nvPr/>
          </p:nvCxnSpPr>
          <p:spPr>
            <a:xfrm>
              <a:off x="1627905" y="195387"/>
              <a:ext cx="571" cy="116546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" name="Conector de Seta Reta 10"/>
            <p:cNvCxnSpPr/>
            <p:nvPr/>
          </p:nvCxnSpPr>
          <p:spPr>
            <a:xfrm>
              <a:off x="2437572" y="618725"/>
              <a:ext cx="571" cy="75926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" name="Conector de Seta Reta 11"/>
            <p:cNvCxnSpPr/>
            <p:nvPr/>
          </p:nvCxnSpPr>
          <p:spPr>
            <a:xfrm>
              <a:off x="3046107" y="1074627"/>
              <a:ext cx="571" cy="31307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" name="Conector de Seta Reta 12"/>
            <p:cNvCxnSpPr/>
            <p:nvPr/>
          </p:nvCxnSpPr>
          <p:spPr>
            <a:xfrm>
              <a:off x="3577505" y="1066057"/>
              <a:ext cx="571" cy="33878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Conector de Seta Reta 13"/>
            <p:cNvCxnSpPr/>
            <p:nvPr/>
          </p:nvCxnSpPr>
          <p:spPr>
            <a:xfrm rot="10800000">
              <a:off x="1646761" y="1367707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" name="Conector de Seta Reta 14"/>
            <p:cNvCxnSpPr/>
            <p:nvPr/>
          </p:nvCxnSpPr>
          <p:spPr>
            <a:xfrm>
              <a:off x="2460999" y="1367707"/>
              <a:ext cx="586251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" name="Conector de Seta Reta 15"/>
            <p:cNvCxnSpPr/>
            <p:nvPr/>
          </p:nvCxnSpPr>
          <p:spPr>
            <a:xfrm>
              <a:off x="3055821" y="1367707"/>
              <a:ext cx="52111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7" name="Retângulo 16"/>
            <p:cNvSpPr/>
            <p:nvPr/>
          </p:nvSpPr>
          <p:spPr>
            <a:xfrm>
              <a:off x="3167920" y="1268519"/>
              <a:ext cx="282947" cy="194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L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81486" y="-7204"/>
              <a:ext cx="252563" cy="177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A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83743" y="0"/>
              <a:ext cx="290423" cy="187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B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329132" y="331358"/>
              <a:ext cx="369479" cy="186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C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976397" y="893226"/>
              <a:ext cx="215376" cy="210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24686" y="886047"/>
              <a:ext cx="211729" cy="260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E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72860" y="582732"/>
              <a:ext cx="219089" cy="195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 b="1" dirty="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 b="1" dirty="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b="1" dirty="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509622" y="604020"/>
              <a:ext cx="169653" cy="1883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 b="1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 b="1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b="1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311878" y="974251"/>
              <a:ext cx="319178" cy="192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h/2</a:t>
              </a:r>
              <a:endParaRPr lang="pt-BR" sz="1000" b="1" dirty="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b="1" dirty="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26" name="Conector de Seta Reta 25"/>
            <p:cNvCxnSpPr/>
            <p:nvPr/>
          </p:nvCxnSpPr>
          <p:spPr>
            <a:xfrm>
              <a:off x="82280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Conector de Seta Reta 26"/>
            <p:cNvCxnSpPr/>
            <p:nvPr/>
          </p:nvCxnSpPr>
          <p:spPr>
            <a:xfrm>
              <a:off x="162961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Conector de Seta Reta 27"/>
            <p:cNvCxnSpPr/>
            <p:nvPr/>
          </p:nvCxnSpPr>
          <p:spPr>
            <a:xfrm>
              <a:off x="2437000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" name="Conector de Seta Reta 28"/>
            <p:cNvCxnSpPr/>
            <p:nvPr/>
          </p:nvCxnSpPr>
          <p:spPr>
            <a:xfrm>
              <a:off x="3049536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" name="Conector de Seta Reta 29"/>
            <p:cNvCxnSpPr/>
            <p:nvPr/>
          </p:nvCxnSpPr>
          <p:spPr>
            <a:xfrm>
              <a:off x="3575791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1" name="CaixaDeTexto 30"/>
          <p:cNvSpPr txBox="1"/>
          <p:nvPr/>
        </p:nvSpPr>
        <p:spPr>
          <a:xfrm>
            <a:off x="-1" y="53788"/>
            <a:ext cx="256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12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8423857" y="1650876"/>
            <a:ext cx="443395" cy="0"/>
          </a:xfrm>
          <a:prstGeom prst="line">
            <a:avLst/>
          </a:prstGeom>
          <a:ln w="47625"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375577" y="1183131"/>
                <a:ext cx="20211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7" y="1183131"/>
                <a:ext cx="2021131" cy="246221"/>
              </a:xfrm>
              <a:prstGeom prst="rect">
                <a:avLst/>
              </a:prstGeom>
              <a:blipFill>
                <a:blip r:embed="rId2"/>
                <a:stretch>
                  <a:fillRect l="-1813" r="-906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375577" y="836163"/>
                <a:ext cx="28459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7" y="836163"/>
                <a:ext cx="2845907" cy="246221"/>
              </a:xfrm>
              <a:prstGeom prst="rect">
                <a:avLst/>
              </a:prstGeom>
              <a:blipFill>
                <a:blip r:embed="rId3"/>
                <a:stretch>
                  <a:fillRect l="-1073" r="-1931" b="-34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3408345" y="746189"/>
                <a:ext cx="14241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45" y="746189"/>
                <a:ext cx="142417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50137" y="1496029"/>
            <a:ext cx="119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ponto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219993" y="1310609"/>
                <a:ext cx="2975751" cy="589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93" y="1310609"/>
                <a:ext cx="2975751" cy="589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/>
          <p:cNvSpPr txBox="1"/>
          <p:nvPr/>
        </p:nvSpPr>
        <p:spPr>
          <a:xfrm>
            <a:off x="34131" y="1966518"/>
            <a:ext cx="120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ponto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1259970" y="1772733"/>
                <a:ext cx="2327240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970" y="1772733"/>
                <a:ext cx="2327240" cy="5887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577976" y="2353522"/>
                <a:ext cx="1968488" cy="589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76" y="2353522"/>
                <a:ext cx="1968488" cy="5893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67465" y="2582904"/>
                <a:ext cx="7788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" y="2582904"/>
                <a:ext cx="778803" cy="246221"/>
              </a:xfrm>
              <a:prstGeom prst="rect">
                <a:avLst/>
              </a:prstGeom>
              <a:blipFill>
                <a:blip r:embed="rId8"/>
                <a:stretch>
                  <a:fillRect l="-4688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eta para a Direita 43"/>
          <p:cNvSpPr/>
          <p:nvPr/>
        </p:nvSpPr>
        <p:spPr>
          <a:xfrm>
            <a:off x="1058922" y="262444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4069031" y="2447659"/>
                <a:ext cx="1560684" cy="343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31" y="2447659"/>
                <a:ext cx="1560684" cy="343299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ector reto 45"/>
          <p:cNvCxnSpPr/>
          <p:nvPr/>
        </p:nvCxnSpPr>
        <p:spPr>
          <a:xfrm flipH="1">
            <a:off x="1647653" y="2426856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H="1">
            <a:off x="3048826" y="2378579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H="1">
            <a:off x="2288213" y="2560761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6334986" y="2287876"/>
                <a:ext cx="1714700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86" y="2287876"/>
                <a:ext cx="1714700" cy="5934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 para a Direita 50"/>
          <p:cNvSpPr/>
          <p:nvPr/>
        </p:nvSpPr>
        <p:spPr>
          <a:xfrm>
            <a:off x="5798928" y="2546054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-1" y="2979598"/>
            <a:ext cx="713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realizado pela força de atrito deve ser igual à variação da energia cinética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158034" y="3465484"/>
                <a:ext cx="900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4" y="3465484"/>
                <a:ext cx="900888" cy="276999"/>
              </a:xfrm>
              <a:prstGeom prst="rect">
                <a:avLst/>
              </a:prstGeom>
              <a:blipFill>
                <a:blip r:embed="rId11"/>
                <a:stretch>
                  <a:fillRect l="-5405" r="-473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1566611" y="3294501"/>
                <a:ext cx="1636923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11" y="3294501"/>
                <a:ext cx="1636923" cy="4964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17517" y="3750951"/>
            <a:ext cx="598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realizado pela força de atrito em DE será dado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151193" y="4066103"/>
                <a:ext cx="101348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3" y="4066103"/>
                <a:ext cx="1013483" cy="310598"/>
              </a:xfrm>
              <a:prstGeom prst="rect">
                <a:avLst/>
              </a:prstGeom>
              <a:blipFill>
                <a:blip r:embed="rId13"/>
                <a:stretch>
                  <a:fillRect l="-5422" t="-43137" r="-34940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167465" y="4467880"/>
                <a:ext cx="8633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" y="4467880"/>
                <a:ext cx="863378" cy="276999"/>
              </a:xfrm>
              <a:prstGeom prst="rect">
                <a:avLst/>
              </a:prstGeom>
              <a:blipFill>
                <a:blip r:embed="rId14"/>
                <a:stretch>
                  <a:fillRect l="-4930" r="-493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1382310" y="4105404"/>
                <a:ext cx="1307281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10" y="4105404"/>
                <a:ext cx="1307281" cy="5887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eta para a Direita 59"/>
          <p:cNvSpPr/>
          <p:nvPr/>
        </p:nvSpPr>
        <p:spPr>
          <a:xfrm>
            <a:off x="3423852" y="3465484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104143" y="3300075"/>
                <a:ext cx="1155060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143" y="3300075"/>
                <a:ext cx="1155060" cy="4964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ector reto 61"/>
          <p:cNvCxnSpPr/>
          <p:nvPr/>
        </p:nvCxnSpPr>
        <p:spPr>
          <a:xfrm flipH="1">
            <a:off x="2330883" y="3312656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3074952" y="4229292"/>
                <a:ext cx="1238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52" y="4229292"/>
                <a:ext cx="1238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4408877" y="4087785"/>
                <a:ext cx="1456361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77" y="4087785"/>
                <a:ext cx="1456361" cy="5887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7300823" y="4100147"/>
                <a:ext cx="1762277" cy="5893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823" y="4100147"/>
                <a:ext cx="1762277" cy="58939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6002128" y="4066103"/>
                <a:ext cx="1001556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128" y="4066103"/>
                <a:ext cx="1001556" cy="5887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eta para a Direita 66"/>
          <p:cNvSpPr/>
          <p:nvPr/>
        </p:nvSpPr>
        <p:spPr>
          <a:xfrm>
            <a:off x="1131805" y="4342797"/>
            <a:ext cx="312232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2609137" y="3255715"/>
            <a:ext cx="108548" cy="113882"/>
          </a:xfrm>
          <a:prstGeom prst="ellipse">
            <a:avLst/>
          </a:prstGeom>
          <a:noFill/>
          <a:ln w="19050">
            <a:solidFill>
              <a:srgbClr val="5051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8329280" y="1119470"/>
            <a:ext cx="802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902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ATRITO</a:t>
            </a:r>
          </a:p>
        </p:txBody>
      </p:sp>
    </p:spTree>
    <p:extLst>
      <p:ext uri="{BB962C8B-B14F-4D97-AF65-F5344CB8AC3E}">
        <p14:creationId xmlns:p14="http://schemas.microsoft.com/office/powerpoint/2010/main" val="1111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50" grpId="0"/>
      <p:bldP spid="51" grpId="0" animBg="1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 animBg="1"/>
      <p:bldP spid="61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119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10896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9626"/>
            <a:ext cx="750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12.5 Sistemas conservativos unidimensionais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39420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Alei de conservação de energia permite analisar sistemas conservativos. Até agora os problemas tinham sido resolvidos empregando-se as leis de Newton (posições e velocidades das partículas).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03158" y="1382466"/>
            <a:ext cx="686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Aplicação das leis de Newton (x(t), v(t), a(t))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03158" y="1695832"/>
            <a:ext cx="609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Conservação da energia mecânica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3256" y="2136808"/>
            <a:ext cx="813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resolver e obter a posição e a velocidade em função do tempo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04261" y="2623950"/>
                <a:ext cx="1126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1" y="2623950"/>
                <a:ext cx="1126590" cy="276999"/>
              </a:xfrm>
              <a:prstGeom prst="rect">
                <a:avLst/>
              </a:prstGeom>
              <a:blipFill>
                <a:blip r:embed="rId2"/>
                <a:stretch>
                  <a:fillRect l="-3784" r="-378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857676" y="2506140"/>
                <a:ext cx="11448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676" y="2506140"/>
                <a:ext cx="1144864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615946" y="2600722"/>
                <a:ext cx="2081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constante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946" y="2600722"/>
                <a:ext cx="2081724" cy="276999"/>
              </a:xfrm>
              <a:prstGeom prst="rect">
                <a:avLst/>
              </a:prstGeom>
              <a:blipFill>
                <a:blip r:embed="rId4"/>
                <a:stretch>
                  <a:fillRect l="-2047" t="-2222" r="-117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26732" y="3236721"/>
                <a:ext cx="175285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2" y="3236721"/>
                <a:ext cx="175285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 para a Direita 10"/>
          <p:cNvSpPr/>
          <p:nvPr/>
        </p:nvSpPr>
        <p:spPr>
          <a:xfrm>
            <a:off x="2149905" y="3476204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925537" y="3169838"/>
                <a:ext cx="181697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537" y="3169838"/>
                <a:ext cx="181697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917389" y="3094938"/>
                <a:ext cx="2094099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389" y="3094938"/>
                <a:ext cx="209409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4831873" y="3455750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67313" y="4192543"/>
                <a:ext cx="3166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Importante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SEMPRE</a:t>
                </a: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3" y="4192543"/>
                <a:ext cx="3166710" cy="369332"/>
              </a:xfrm>
              <a:prstGeom prst="rect">
                <a:avLst/>
              </a:prstGeom>
              <a:blipFill>
                <a:blip r:embed="rId8"/>
                <a:stretch>
                  <a:fillRect l="-1538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4013726" y="4181034"/>
            <a:ext cx="492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velocidades nunca têm valores imaginários</a:t>
            </a:r>
          </a:p>
        </p:txBody>
      </p:sp>
    </p:spTree>
    <p:extLst>
      <p:ext uri="{BB962C8B-B14F-4D97-AF65-F5344CB8AC3E}">
        <p14:creationId xmlns:p14="http://schemas.microsoft.com/office/powerpoint/2010/main" val="33953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05" y="0"/>
            <a:ext cx="395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Oscilador Harmônico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5879" y="1399018"/>
            <a:ext cx="40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Gráfico da Energia Potencial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5044498" y="1038694"/>
            <a:ext cx="3884874" cy="2113282"/>
            <a:chOff x="1434718" y="2488455"/>
            <a:chExt cx="3884874" cy="2113282"/>
          </a:xfrm>
        </p:grpSpPr>
        <p:cxnSp>
          <p:nvCxnSpPr>
            <p:cNvPr id="4" name="Conector de Seta Reta 3"/>
            <p:cNvCxnSpPr/>
            <p:nvPr/>
          </p:nvCxnSpPr>
          <p:spPr>
            <a:xfrm>
              <a:off x="3349420" y="2515204"/>
              <a:ext cx="0" cy="176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 flipH="1">
              <a:off x="1748031" y="3707660"/>
              <a:ext cx="3243281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 flipV="1">
              <a:off x="2245113" y="2821714"/>
              <a:ext cx="2222809" cy="1780023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684340" y="2488455"/>
                  <a:ext cx="6398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340" y="2488455"/>
                  <a:ext cx="6398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7692" r="-12500" b="-3478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4734752" y="3740784"/>
                  <a:ext cx="5848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752" y="3740784"/>
                  <a:ext cx="5848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167" r="-13542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aixaDeTexto 8"/>
            <p:cNvSpPr txBox="1"/>
            <p:nvPr/>
          </p:nvSpPr>
          <p:spPr>
            <a:xfrm>
              <a:off x="3537855" y="3080353"/>
              <a:ext cx="1196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distensão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861736" y="3968804"/>
              <a:ext cx="1639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compressão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1434718" y="2529960"/>
                  <a:ext cx="10611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718" y="2529960"/>
                  <a:ext cx="106118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598" r="-4023" b="-130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2245113" y="3729658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113" y="3729658"/>
                  <a:ext cx="222818" cy="232692"/>
                </a:xfrm>
                <a:prstGeom prst="rect">
                  <a:avLst/>
                </a:prstGeom>
                <a:blipFill>
                  <a:blip r:embed="rId5"/>
                  <a:stretch>
                    <a:fillRect l="-8108" r="-8108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2853899" y="3740784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899" y="3740784"/>
                  <a:ext cx="202555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8824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3678157" y="3453074"/>
                  <a:ext cx="2025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157" y="3453074"/>
                  <a:ext cx="20255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4245105" y="3453229"/>
                  <a:ext cx="222817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5105" y="3453229"/>
                  <a:ext cx="222817" cy="232692"/>
                </a:xfrm>
                <a:prstGeom prst="rect">
                  <a:avLst/>
                </a:prstGeom>
                <a:blipFill>
                  <a:blip r:embed="rId8"/>
                  <a:stretch>
                    <a:fillRect l="-11111" r="-8333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122" name="Picture 2" descr="Física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2" y="1760725"/>
            <a:ext cx="4259191" cy="28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526124" y="2260631"/>
                <a:ext cx="6980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24" y="2260631"/>
                <a:ext cx="698053" cy="276999"/>
              </a:xfrm>
              <a:prstGeom prst="rect">
                <a:avLst/>
              </a:prstGeom>
              <a:blipFill>
                <a:blip r:embed="rId10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/>
          <p:cNvCxnSpPr/>
          <p:nvPr/>
        </p:nvCxnSpPr>
        <p:spPr>
          <a:xfrm flipV="1">
            <a:off x="1150102" y="3463079"/>
            <a:ext cx="2302135" cy="1"/>
          </a:xfrm>
          <a:prstGeom prst="line">
            <a:avLst/>
          </a:prstGeom>
          <a:ln w="222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450830" y="3100268"/>
                <a:ext cx="217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30" y="3100268"/>
                <a:ext cx="217432" cy="276999"/>
              </a:xfrm>
              <a:prstGeom prst="rect">
                <a:avLst/>
              </a:prstGeom>
              <a:blipFill>
                <a:blip r:embed="rId11"/>
                <a:stretch>
                  <a:fillRect l="-25000" r="-16667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de Seta Reta 25"/>
          <p:cNvCxnSpPr/>
          <p:nvPr/>
        </p:nvCxnSpPr>
        <p:spPr>
          <a:xfrm flipH="1" flipV="1">
            <a:off x="1435233" y="3819753"/>
            <a:ext cx="15204" cy="51529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995945" y="3050101"/>
            <a:ext cx="3783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U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32330" y="3517566"/>
            <a:ext cx="34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052755" y="1758405"/>
                <a:ext cx="21743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55" y="1758405"/>
                <a:ext cx="217431" cy="276999"/>
              </a:xfrm>
              <a:prstGeom prst="rect">
                <a:avLst/>
              </a:prstGeom>
              <a:blipFill>
                <a:blip r:embed="rId12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de Seta Reta 36"/>
          <p:cNvCxnSpPr/>
          <p:nvPr/>
        </p:nvCxnSpPr>
        <p:spPr>
          <a:xfrm flipV="1">
            <a:off x="1450437" y="3463079"/>
            <a:ext cx="393" cy="38597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1402299" y="3976328"/>
            <a:ext cx="24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U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012292" y="3543324"/>
            <a:ext cx="3456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316928" y="489546"/>
                <a:ext cx="1288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8" y="489546"/>
                <a:ext cx="128823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411084" y="837151"/>
                <a:ext cx="107215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4" y="837151"/>
                <a:ext cx="1072152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224177" y="950484"/>
                <a:ext cx="1061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77" y="950484"/>
                <a:ext cx="1061188" cy="276999"/>
              </a:xfrm>
              <a:prstGeom prst="rect">
                <a:avLst/>
              </a:prstGeom>
              <a:blipFill>
                <a:blip r:embed="rId15"/>
                <a:stretch>
                  <a:fillRect l="-4598" r="-4023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eta para a Direita 46"/>
          <p:cNvSpPr/>
          <p:nvPr/>
        </p:nvSpPr>
        <p:spPr>
          <a:xfrm>
            <a:off x="1617572" y="102190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9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2" grpId="0"/>
      <p:bldP spid="25" grpId="0" animBg="1"/>
      <p:bldP spid="27" grpId="0"/>
      <p:bldP spid="29" grpId="0" animBg="1"/>
      <p:bldP spid="40" grpId="0"/>
      <p:bldP spid="43" grpId="0" animBg="1"/>
      <p:bldP spid="44" grpId="0"/>
      <p:bldP spid="42" grpId="0"/>
      <p:bldP spid="46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89272" y="-880"/>
            <a:ext cx="653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Sistemas Conservativos Unidimensionais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93577" y="519521"/>
            <a:ext cx="8724060" cy="3937217"/>
            <a:chOff x="93577" y="519521"/>
            <a:chExt cx="8724060" cy="393721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2" t="6951" r="42571" b="78360"/>
            <a:stretch/>
          </p:blipFill>
          <p:spPr>
            <a:xfrm>
              <a:off x="93577" y="519521"/>
              <a:ext cx="8724060" cy="393721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813432" y="991240"/>
              <a:ext cx="2382050" cy="399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600144" y="744279"/>
              <a:ext cx="1011284" cy="64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600144" y="1023954"/>
              <a:ext cx="650954" cy="64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925621" y="1006358"/>
                <a:ext cx="6980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21" y="1006358"/>
                <a:ext cx="698053" cy="369332"/>
              </a:xfrm>
              <a:prstGeom prst="rect">
                <a:avLst/>
              </a:prstGeom>
              <a:blipFill>
                <a:blip r:embed="rId3"/>
                <a:stretch>
                  <a:fillRect l="-11404" r="-16667" b="-377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721754" y="3501655"/>
            <a:ext cx="552893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033821" y="2483906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721754" y="3110586"/>
            <a:ext cx="552893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1063844" y="1649794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1066306" y="1365345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10378" y="4166233"/>
            <a:ext cx="1170773" cy="2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3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t="6951" r="42571" b="66412"/>
          <a:stretch/>
        </p:blipFill>
        <p:spPr>
          <a:xfrm>
            <a:off x="1801660" y="40807"/>
            <a:ext cx="5754171" cy="47089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55675" y="-23238"/>
            <a:ext cx="59171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Sistemas Conservativos Unidimensionais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6566" y="261747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F=-</a:t>
            </a:r>
            <a:r>
              <a:rPr lang="pt-BR" dirty="0" err="1"/>
              <a:t>dU</a:t>
            </a:r>
            <a:r>
              <a:rPr lang="pt-BR" dirty="0"/>
              <a:t>/</a:t>
            </a:r>
            <a:r>
              <a:rPr lang="pt-BR" dirty="0" err="1"/>
              <a:t>dx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073641" y="457981"/>
                <a:ext cx="57357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41" y="457981"/>
                <a:ext cx="573571" cy="276999"/>
              </a:xfrm>
              <a:prstGeom prst="rect">
                <a:avLst/>
              </a:prstGeom>
              <a:blipFill>
                <a:blip r:embed="rId3"/>
                <a:stretch>
                  <a:fillRect l="-5319" r="-11702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2477907" y="359185"/>
            <a:ext cx="372534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51478" y="426270"/>
            <a:ext cx="596608" cy="241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766EDF5-1717-4A80-8FB2-681C97B9ACD9}"/>
              </a:ext>
            </a:extLst>
          </p:cNvPr>
          <p:cNvSpPr txBox="1"/>
          <p:nvPr/>
        </p:nvSpPr>
        <p:spPr>
          <a:xfrm>
            <a:off x="2517925" y="454516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ou indiferente</a:t>
            </a:r>
          </a:p>
        </p:txBody>
      </p:sp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3C74CA71-580C-4FA3-8FE7-DE766FFEF63B}"/>
              </a:ext>
            </a:extLst>
          </p:cNvPr>
          <p:cNvSpPr/>
          <p:nvPr/>
        </p:nvSpPr>
        <p:spPr>
          <a:xfrm>
            <a:off x="5688106" y="3173506"/>
            <a:ext cx="1943100" cy="450476"/>
          </a:xfrm>
          <a:prstGeom prst="wedgeRectCallout">
            <a:avLst>
              <a:gd name="adj1" fmla="val -56819"/>
              <a:gd name="adj2" fmla="val 81903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Equilíbrio estável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599931"/>
            <a:ext cx="9144000" cy="223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5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266120" y="821802"/>
            <a:ext cx="2549811" cy="1786719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-46803" y="617307"/>
                <a:ext cx="5849368" cy="352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  <a:tabLst>
                    <a:tab pos="5486400" algn="l"/>
                  </a:tabLs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Gráfico quantitativo da força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F(x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na partícula, em função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03" y="617307"/>
                <a:ext cx="5849368" cy="352789"/>
              </a:xfrm>
              <a:prstGeom prst="rect">
                <a:avLst/>
              </a:prstGeom>
              <a:blipFill>
                <a:blip r:embed="rId3"/>
                <a:stretch>
                  <a:fillRect l="-313" b="-224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-1" y="392967"/>
            <a:ext cx="7545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Partícula move-se ao longo do eixo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x,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onde a energia potencial é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do gráfico ao lado.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0616"/>
            <a:ext cx="84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22. Achar movimento da </a:t>
            </a:r>
            <a:r>
              <a:rPr lang="pt-BR">
                <a:solidFill>
                  <a:srgbClr val="0070C0"/>
                </a:solidFill>
              </a:rPr>
              <a:t>partícula do </a:t>
            </a:r>
            <a:r>
              <a:rPr lang="pt-BR" dirty="0">
                <a:solidFill>
                  <a:srgbClr val="0070C0"/>
                </a:solidFill>
              </a:rPr>
              <a:t>gráfico da energia potencial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49580" y="1177757"/>
                <a:ext cx="163012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580" y="1177757"/>
                <a:ext cx="163012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e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541040"/>
                  </p:ext>
                </p:extLst>
              </p:nvPr>
            </p:nvGraphicFramePr>
            <p:xfrm>
              <a:off x="118224" y="985156"/>
              <a:ext cx="3944079" cy="38082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4693">
                      <a:extLst>
                        <a:ext uri="{9D8B030D-6E8A-4147-A177-3AD203B41FA5}">
                          <a16:colId xmlns:a16="http://schemas.microsoft.com/office/drawing/2014/main" val="355402648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69501560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124838913"/>
                        </a:ext>
                      </a:extLst>
                    </a:gridCol>
                  </a:tblGrid>
                  <a:tr h="403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400" dirty="0"/>
                            <a:t> (J/m)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i="0" dirty="0">
                              <a:latin typeface="+mn-lt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pt-BR" sz="1400" i="0" baseline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400" dirty="0"/>
                            <a:t> (N)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912074"/>
                      </a:ext>
                    </a:extLst>
                  </a:tr>
                  <a:tr h="461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0−4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0,9−0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4746535"/>
                      </a:ext>
                    </a:extLst>
                  </a:tr>
                  <a:tr h="461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0−3,5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1,3−0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45686"/>
                      </a:ext>
                    </a:extLst>
                  </a:tr>
                  <a:tr h="481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0,0−2,8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1,6−0,0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1,8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380619"/>
                      </a:ext>
                    </a:extLst>
                  </a:tr>
                  <a:tr h="293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1638884"/>
                      </a:ext>
                    </a:extLst>
                  </a:tr>
                  <a:tr h="464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3,0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1,8−0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6−2,2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-0,47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744908"/>
                      </a:ext>
                    </a:extLst>
                  </a:tr>
                  <a:tr h="464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2,2−0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6−2,4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-0,61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677431"/>
                      </a:ext>
                    </a:extLst>
                  </a:tr>
                  <a:tr h="4840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6,0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2,2−0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6−3,0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dirty="0"/>
                            <a:t>-0, 73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25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e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541040"/>
                  </p:ext>
                </p:extLst>
              </p:nvPr>
            </p:nvGraphicFramePr>
            <p:xfrm>
              <a:off x="118224" y="985156"/>
              <a:ext cx="3944079" cy="38082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4693">
                      <a:extLst>
                        <a:ext uri="{9D8B030D-6E8A-4147-A177-3AD203B41FA5}">
                          <a16:colId xmlns:a16="http://schemas.microsoft.com/office/drawing/2014/main" val="355402648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69501560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124838913"/>
                        </a:ext>
                      </a:extLst>
                    </a:gridCol>
                  </a:tblGrid>
                  <a:tr h="40341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463" t="-1515" r="-201852" b="-8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100463" t="-1515" r="-101852" b="-8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200463" t="-1515" r="-1852" b="-85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5912074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78824" r="-101852" b="-5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4746535"/>
                      </a:ext>
                    </a:extLst>
                  </a:tr>
                  <a:tr h="519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178824" r="-101852" b="-4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4568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278824" r="-101852" b="-3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1,8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3806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631373" r="-101852" b="-5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1638884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3,0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444048" r="-101852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-0,47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744908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537647" r="-101852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-0,61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67743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6,0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637647" r="-101852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dirty="0"/>
                            <a:t>-0, 73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2588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4D84DD7-A041-435E-99F6-CC33B69E35A6}"/>
              </a:ext>
            </a:extLst>
          </p:cNvPr>
          <p:cNvGrpSpPr/>
          <p:nvPr/>
        </p:nvGrpSpPr>
        <p:grpSpPr>
          <a:xfrm>
            <a:off x="4469065" y="2529048"/>
            <a:ext cx="4654550" cy="2215554"/>
            <a:chOff x="4469065" y="2529048"/>
            <a:chExt cx="4654550" cy="2215554"/>
          </a:xfrm>
        </p:grpSpPr>
        <p:graphicFrame>
          <p:nvGraphicFramePr>
            <p:cNvPr id="33" name="Gráfico 32">
              <a:extLst>
                <a:ext uri="{FF2B5EF4-FFF2-40B4-BE49-F238E27FC236}">
                  <a16:creationId xmlns:a16="http://schemas.microsoft.com/office/drawing/2014/main" id="{C09FB17B-87FB-4C4F-A802-54AFB100792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5387165"/>
                </p:ext>
              </p:extLst>
            </p:nvPr>
          </p:nvGraphicFramePr>
          <p:xfrm>
            <a:off x="4652648" y="2529048"/>
            <a:ext cx="4130680" cy="19508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8C4D9513-D1DF-46A2-B580-E8106AD9BDAC}"/>
                </a:ext>
              </a:extLst>
            </p:cNvPr>
            <p:cNvSpPr txBox="1"/>
            <p:nvPr/>
          </p:nvSpPr>
          <p:spPr>
            <a:xfrm>
              <a:off x="4469065" y="4406048"/>
              <a:ext cx="465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Os pontos foram unidos por uma linha suave no Excel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C623524-75EE-4CEC-89BF-803CADDCFB59}"/>
              </a:ext>
            </a:extLst>
          </p:cNvPr>
          <p:cNvGrpSpPr/>
          <p:nvPr/>
        </p:nvGrpSpPr>
        <p:grpSpPr>
          <a:xfrm>
            <a:off x="127624" y="784037"/>
            <a:ext cx="6880954" cy="1453699"/>
            <a:chOff x="131369" y="784037"/>
            <a:chExt cx="6880954" cy="1453699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B7E40DA5-514A-4ACA-8669-151390B6D3C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988" y="784037"/>
              <a:ext cx="294335" cy="145369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853686B-2D19-457D-84F8-1714C792D3B5}"/>
                </a:ext>
              </a:extLst>
            </p:cNvPr>
            <p:cNvSpPr/>
            <p:nvPr/>
          </p:nvSpPr>
          <p:spPr>
            <a:xfrm>
              <a:off x="131369" y="1093872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8B3F4DE3-C96F-46EB-8C34-06B55F4A96D5}"/>
              </a:ext>
            </a:extLst>
          </p:cNvPr>
          <p:cNvGrpSpPr/>
          <p:nvPr/>
        </p:nvGrpSpPr>
        <p:grpSpPr>
          <a:xfrm>
            <a:off x="83777" y="1002090"/>
            <a:ext cx="7085674" cy="1709902"/>
            <a:chOff x="83777" y="1002090"/>
            <a:chExt cx="7085674" cy="1709902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D53608CB-A051-41E7-9C14-0E00047DFCF3}"/>
                </a:ext>
              </a:extLst>
            </p:cNvPr>
            <p:cNvCxnSpPr>
              <a:cxnSpLocks/>
            </p:cNvCxnSpPr>
            <p:nvPr/>
          </p:nvCxnSpPr>
          <p:spPr>
            <a:xfrm>
              <a:off x="6737451" y="1002090"/>
              <a:ext cx="432000" cy="1415144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B1FD4708-734E-4E23-A810-10A62E16FC69}"/>
                </a:ext>
              </a:extLst>
            </p:cNvPr>
            <p:cNvSpPr/>
            <p:nvPr/>
          </p:nvSpPr>
          <p:spPr>
            <a:xfrm>
              <a:off x="83777" y="1674457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D3E84338-23AE-454D-9F4E-DE30910A836E}"/>
              </a:ext>
            </a:extLst>
          </p:cNvPr>
          <p:cNvGrpSpPr/>
          <p:nvPr/>
        </p:nvGrpSpPr>
        <p:grpSpPr>
          <a:xfrm>
            <a:off x="-5370" y="1113904"/>
            <a:ext cx="7397774" cy="2117205"/>
            <a:chOff x="-5370" y="1113904"/>
            <a:chExt cx="7397774" cy="2117205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91C37148-2076-4C02-B385-139B62A94310}"/>
                </a:ext>
              </a:extLst>
            </p:cNvPr>
            <p:cNvCxnSpPr/>
            <p:nvPr/>
          </p:nvCxnSpPr>
          <p:spPr>
            <a:xfrm>
              <a:off x="6672404" y="1113904"/>
              <a:ext cx="720000" cy="15120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6A84143-D891-469D-9261-3F421E45FA67}"/>
                </a:ext>
              </a:extLst>
            </p:cNvPr>
            <p:cNvSpPr/>
            <p:nvPr/>
          </p:nvSpPr>
          <p:spPr>
            <a:xfrm>
              <a:off x="-5370" y="2193574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36A14F8F-DE28-4534-AC3D-7B10585E36C0}"/>
              </a:ext>
            </a:extLst>
          </p:cNvPr>
          <p:cNvGrpSpPr/>
          <p:nvPr/>
        </p:nvGrpSpPr>
        <p:grpSpPr>
          <a:xfrm>
            <a:off x="18532" y="1567642"/>
            <a:ext cx="8497226" cy="2489544"/>
            <a:chOff x="18532" y="1567642"/>
            <a:chExt cx="8497226" cy="2489544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64285EB5-169B-4D6B-B25D-7EC6228053BD}"/>
                </a:ext>
              </a:extLst>
            </p:cNvPr>
            <p:cNvCxnSpPr/>
            <p:nvPr/>
          </p:nvCxnSpPr>
          <p:spPr>
            <a:xfrm flipV="1">
              <a:off x="7255178" y="1567642"/>
              <a:ext cx="1260580" cy="745651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B6DFA16-5198-446D-ACB4-73C833C69F53}"/>
                </a:ext>
              </a:extLst>
            </p:cNvPr>
            <p:cNvSpPr/>
            <p:nvPr/>
          </p:nvSpPr>
          <p:spPr>
            <a:xfrm>
              <a:off x="18532" y="3019651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C8D69957-FEBE-4421-96D7-5397C42FA5FE}"/>
              </a:ext>
            </a:extLst>
          </p:cNvPr>
          <p:cNvGrpSpPr/>
          <p:nvPr/>
        </p:nvGrpSpPr>
        <p:grpSpPr>
          <a:xfrm>
            <a:off x="38267" y="1233510"/>
            <a:ext cx="8777664" cy="3306768"/>
            <a:chOff x="38267" y="1233510"/>
            <a:chExt cx="8777664" cy="3306768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88256619-9B54-462B-AC3B-2B75B99E3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178" y="1233510"/>
              <a:ext cx="1560753" cy="1131400"/>
            </a:xfrm>
            <a:prstGeom prst="line">
              <a:avLst/>
            </a:prstGeom>
            <a:ln w="127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45A47D4-6AC1-47A9-BBFD-96693B23C518}"/>
                </a:ext>
              </a:extLst>
            </p:cNvPr>
            <p:cNvSpPr/>
            <p:nvPr/>
          </p:nvSpPr>
          <p:spPr>
            <a:xfrm>
              <a:off x="38267" y="3502743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7DF8BB25-F453-4BD9-A43E-8B9E0527163E}"/>
              </a:ext>
            </a:extLst>
          </p:cNvPr>
          <p:cNvGrpSpPr/>
          <p:nvPr/>
        </p:nvGrpSpPr>
        <p:grpSpPr>
          <a:xfrm>
            <a:off x="83382" y="1132832"/>
            <a:ext cx="8776167" cy="3864646"/>
            <a:chOff x="83382" y="1132832"/>
            <a:chExt cx="8776167" cy="3864646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5F08749E-68BB-43E7-AA89-FA9594422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5544" y="1132832"/>
              <a:ext cx="1314005" cy="1141933"/>
            </a:xfrm>
            <a:prstGeom prst="line">
              <a:avLst/>
            </a:prstGeom>
            <a:ln w="12700">
              <a:solidFill>
                <a:srgbClr val="7B262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3C5F708-F4C3-4B90-AEBA-C3DC9BE4D5C4}"/>
                </a:ext>
              </a:extLst>
            </p:cNvPr>
            <p:cNvSpPr/>
            <p:nvPr/>
          </p:nvSpPr>
          <p:spPr>
            <a:xfrm>
              <a:off x="83382" y="3959943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11BB4C2-8BE5-4B75-9822-3C4F8E228831}"/>
              </a:ext>
            </a:extLst>
          </p:cNvPr>
          <p:cNvGrpSpPr/>
          <p:nvPr/>
        </p:nvGrpSpPr>
        <p:grpSpPr>
          <a:xfrm>
            <a:off x="-46784" y="692875"/>
            <a:ext cx="8830112" cy="2962268"/>
            <a:chOff x="-46784" y="692875"/>
            <a:chExt cx="8830112" cy="2962268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9AD2847-681A-467E-8E74-0E71056C5F79}"/>
                </a:ext>
              </a:extLst>
            </p:cNvPr>
            <p:cNvSpPr/>
            <p:nvPr/>
          </p:nvSpPr>
          <p:spPr>
            <a:xfrm>
              <a:off x="-46784" y="2617608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Balão de Fala: Retângulo 44">
              <a:extLst>
                <a:ext uri="{FF2B5EF4-FFF2-40B4-BE49-F238E27FC236}">
                  <a16:creationId xmlns:a16="http://schemas.microsoft.com/office/drawing/2014/main" id="{7F71BC4F-0FF5-4E94-80F3-C46F6D1FD712}"/>
                </a:ext>
              </a:extLst>
            </p:cNvPr>
            <p:cNvSpPr/>
            <p:nvPr/>
          </p:nvSpPr>
          <p:spPr>
            <a:xfrm>
              <a:off x="6900333" y="692875"/>
              <a:ext cx="1882995" cy="642239"/>
            </a:xfrm>
            <a:prstGeom prst="wedgeRectCallout">
              <a:avLst>
                <a:gd name="adj1" fmla="val -28687"/>
                <a:gd name="adj2" fmla="val 171920"/>
              </a:avLst>
            </a:prstGeom>
            <a:solidFill>
              <a:srgbClr val="0F668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Ponto de  mínimo</a:t>
              </a:r>
              <a:r>
                <a:rPr lang="pt-BR" sz="1600" dirty="0">
                  <a:sym typeface="Wingdings" panose="05000000000000000000" pitchFamily="2" charset="2"/>
                </a:rPr>
                <a:t> equilíbrio estável</a:t>
              </a:r>
              <a:endParaRPr lang="pt-BR" sz="1600" dirty="0"/>
            </a:p>
          </p:txBody>
        </p:sp>
      </p:grp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7D4C1341-473D-4E39-A610-4C7D6E1DF42A}"/>
              </a:ext>
            </a:extLst>
          </p:cNvPr>
          <p:cNvCxnSpPr>
            <a:cxnSpLocks/>
          </p:cNvCxnSpPr>
          <p:nvPr/>
        </p:nvCxnSpPr>
        <p:spPr>
          <a:xfrm>
            <a:off x="4986440" y="3374728"/>
            <a:ext cx="1949780" cy="107589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Balão de Fala: Retângulo 56">
                <a:extLst>
                  <a:ext uri="{FF2B5EF4-FFF2-40B4-BE49-F238E27FC236}">
                    <a16:creationId xmlns:a16="http://schemas.microsoft.com/office/drawing/2014/main" id="{151855D2-6A8A-4BD6-916C-8EF7D63D82D9}"/>
                  </a:ext>
                </a:extLst>
              </p:cNvPr>
              <p:cNvSpPr/>
              <p:nvPr/>
            </p:nvSpPr>
            <p:spPr>
              <a:xfrm>
                <a:off x="6672404" y="3037612"/>
                <a:ext cx="1843354" cy="872378"/>
              </a:xfrm>
              <a:prstGeom prst="wedgeRectCallout">
                <a:avLst>
                  <a:gd name="adj1" fmla="val -72535"/>
                  <a:gd name="adj2" fmla="val 128615"/>
                </a:avLst>
              </a:prstGeom>
              <a:solidFill>
                <a:srgbClr val="226A8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pt-BR" sz="1600" dirty="0"/>
                  <a:t> com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1600" dirty="0"/>
                  <a:t> N/m para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1,8&lt;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&lt;2,2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Balão de Fala: Retângulo 56">
                <a:extLst>
                  <a:ext uri="{FF2B5EF4-FFF2-40B4-BE49-F238E27FC236}">
                    <a16:creationId xmlns:a16="http://schemas.microsoft.com/office/drawing/2014/main" id="{151855D2-6A8A-4BD6-916C-8EF7D63D8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04" y="3037612"/>
                <a:ext cx="1843354" cy="872378"/>
              </a:xfrm>
              <a:prstGeom prst="wedgeRectCallout">
                <a:avLst>
                  <a:gd name="adj1" fmla="val -72535"/>
                  <a:gd name="adj2" fmla="val 12861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3874" y="734970"/>
            <a:ext cx="900008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5486400" algn="l"/>
              </a:tabLs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Esboce sobre a figura, o gráfico de sua energia cinética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quando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E=K+U=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391814" y="2570088"/>
                <a:ext cx="1250663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814" y="2570088"/>
                <a:ext cx="1250663" cy="307777"/>
              </a:xfrm>
              <a:prstGeom prst="rect">
                <a:avLst/>
              </a:prstGeom>
              <a:blipFill>
                <a:blip r:embed="rId2"/>
                <a:stretch>
                  <a:fillRect l="-3902" r="-3415"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1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30588" y="1363329"/>
            <a:ext cx="5392480" cy="3428465"/>
          </a:xfrm>
          <a:prstGeom prst="rect">
            <a:avLst/>
          </a:prstGeom>
          <a:ln/>
        </p:spPr>
      </p:pic>
      <p:sp>
        <p:nvSpPr>
          <p:cNvPr id="6" name="Forma Livre 5"/>
          <p:cNvSpPr/>
          <p:nvPr/>
        </p:nvSpPr>
        <p:spPr>
          <a:xfrm>
            <a:off x="2624666" y="1392419"/>
            <a:ext cx="3683000" cy="2663116"/>
          </a:xfrm>
          <a:custGeom>
            <a:avLst/>
            <a:gdLst>
              <a:gd name="connsiteX0" fmla="*/ 0 w 3683000"/>
              <a:gd name="connsiteY0" fmla="*/ 2650334 h 2650334"/>
              <a:gd name="connsiteX1" fmla="*/ 313267 w 3683000"/>
              <a:gd name="connsiteY1" fmla="*/ 1312600 h 2650334"/>
              <a:gd name="connsiteX2" fmla="*/ 575734 w 3683000"/>
              <a:gd name="connsiteY2" fmla="*/ 677600 h 2650334"/>
              <a:gd name="connsiteX3" fmla="*/ 1202267 w 3683000"/>
              <a:gd name="connsiteY3" fmla="*/ 17200 h 2650334"/>
              <a:gd name="connsiteX4" fmla="*/ 3683000 w 3683000"/>
              <a:gd name="connsiteY4" fmla="*/ 1414200 h 2650334"/>
              <a:gd name="connsiteX0" fmla="*/ 0 w 3683000"/>
              <a:gd name="connsiteY0" fmla="*/ 2654561 h 2654561"/>
              <a:gd name="connsiteX1" fmla="*/ 313267 w 3683000"/>
              <a:gd name="connsiteY1" fmla="*/ 1316827 h 2654561"/>
              <a:gd name="connsiteX2" fmla="*/ 584200 w 3683000"/>
              <a:gd name="connsiteY2" fmla="*/ 622560 h 2654561"/>
              <a:gd name="connsiteX3" fmla="*/ 1202267 w 3683000"/>
              <a:gd name="connsiteY3" fmla="*/ 21427 h 2654561"/>
              <a:gd name="connsiteX4" fmla="*/ 3683000 w 3683000"/>
              <a:gd name="connsiteY4" fmla="*/ 1418427 h 2654561"/>
              <a:gd name="connsiteX0" fmla="*/ 0 w 3683000"/>
              <a:gd name="connsiteY0" fmla="*/ 2662995 h 2662995"/>
              <a:gd name="connsiteX1" fmla="*/ 313267 w 3683000"/>
              <a:gd name="connsiteY1" fmla="*/ 1325261 h 2662995"/>
              <a:gd name="connsiteX2" fmla="*/ 626533 w 3683000"/>
              <a:gd name="connsiteY2" fmla="*/ 537861 h 2662995"/>
              <a:gd name="connsiteX3" fmla="*/ 1202267 w 3683000"/>
              <a:gd name="connsiteY3" fmla="*/ 29861 h 2662995"/>
              <a:gd name="connsiteX4" fmla="*/ 3683000 w 3683000"/>
              <a:gd name="connsiteY4" fmla="*/ 1426861 h 2662995"/>
              <a:gd name="connsiteX0" fmla="*/ 0 w 3683000"/>
              <a:gd name="connsiteY0" fmla="*/ 2661004 h 2661004"/>
              <a:gd name="connsiteX1" fmla="*/ 313267 w 3683000"/>
              <a:gd name="connsiteY1" fmla="*/ 1323270 h 2661004"/>
              <a:gd name="connsiteX2" fmla="*/ 626533 w 3683000"/>
              <a:gd name="connsiteY2" fmla="*/ 535870 h 2661004"/>
              <a:gd name="connsiteX3" fmla="*/ 1202267 w 3683000"/>
              <a:gd name="connsiteY3" fmla="*/ 27870 h 2661004"/>
              <a:gd name="connsiteX4" fmla="*/ 3683000 w 3683000"/>
              <a:gd name="connsiteY4" fmla="*/ 1424870 h 2661004"/>
              <a:gd name="connsiteX0" fmla="*/ 0 w 3683000"/>
              <a:gd name="connsiteY0" fmla="*/ 2662168 h 2662168"/>
              <a:gd name="connsiteX1" fmla="*/ 313267 w 3683000"/>
              <a:gd name="connsiteY1" fmla="*/ 1324434 h 2662168"/>
              <a:gd name="connsiteX2" fmla="*/ 626533 w 3683000"/>
              <a:gd name="connsiteY2" fmla="*/ 537034 h 2662168"/>
              <a:gd name="connsiteX3" fmla="*/ 1202267 w 3683000"/>
              <a:gd name="connsiteY3" fmla="*/ 29034 h 2662168"/>
              <a:gd name="connsiteX4" fmla="*/ 3683000 w 3683000"/>
              <a:gd name="connsiteY4" fmla="*/ 1426034 h 2662168"/>
              <a:gd name="connsiteX0" fmla="*/ 0 w 3683000"/>
              <a:gd name="connsiteY0" fmla="*/ 2661327 h 2661327"/>
              <a:gd name="connsiteX1" fmla="*/ 313267 w 3683000"/>
              <a:gd name="connsiteY1" fmla="*/ 1323593 h 2661327"/>
              <a:gd name="connsiteX2" fmla="*/ 601133 w 3683000"/>
              <a:gd name="connsiteY2" fmla="*/ 544660 h 2661327"/>
              <a:gd name="connsiteX3" fmla="*/ 1202267 w 3683000"/>
              <a:gd name="connsiteY3" fmla="*/ 28193 h 2661327"/>
              <a:gd name="connsiteX4" fmla="*/ 3683000 w 3683000"/>
              <a:gd name="connsiteY4" fmla="*/ 1425193 h 2661327"/>
              <a:gd name="connsiteX0" fmla="*/ 0 w 3683000"/>
              <a:gd name="connsiteY0" fmla="*/ 2662122 h 2662122"/>
              <a:gd name="connsiteX1" fmla="*/ 313267 w 3683000"/>
              <a:gd name="connsiteY1" fmla="*/ 1324388 h 2662122"/>
              <a:gd name="connsiteX2" fmla="*/ 601133 w 3683000"/>
              <a:gd name="connsiteY2" fmla="*/ 545455 h 2662122"/>
              <a:gd name="connsiteX3" fmla="*/ 1202267 w 3683000"/>
              <a:gd name="connsiteY3" fmla="*/ 28988 h 2662122"/>
              <a:gd name="connsiteX4" fmla="*/ 3683000 w 3683000"/>
              <a:gd name="connsiteY4" fmla="*/ 1425988 h 2662122"/>
              <a:gd name="connsiteX0" fmla="*/ 0 w 3683000"/>
              <a:gd name="connsiteY0" fmla="*/ 2662536 h 2662536"/>
              <a:gd name="connsiteX1" fmla="*/ 313267 w 3683000"/>
              <a:gd name="connsiteY1" fmla="*/ 1324802 h 2662536"/>
              <a:gd name="connsiteX2" fmla="*/ 601133 w 3683000"/>
              <a:gd name="connsiteY2" fmla="*/ 545869 h 2662536"/>
              <a:gd name="connsiteX3" fmla="*/ 1202267 w 3683000"/>
              <a:gd name="connsiteY3" fmla="*/ 29402 h 2662536"/>
              <a:gd name="connsiteX4" fmla="*/ 3683000 w 3683000"/>
              <a:gd name="connsiteY4" fmla="*/ 1426402 h 2662536"/>
              <a:gd name="connsiteX0" fmla="*/ 0 w 3683000"/>
              <a:gd name="connsiteY0" fmla="*/ 2655525 h 2655525"/>
              <a:gd name="connsiteX1" fmla="*/ 313267 w 3683000"/>
              <a:gd name="connsiteY1" fmla="*/ 1317791 h 2655525"/>
              <a:gd name="connsiteX2" fmla="*/ 550333 w 3683000"/>
              <a:gd name="connsiteY2" fmla="*/ 615058 h 2655525"/>
              <a:gd name="connsiteX3" fmla="*/ 1202267 w 3683000"/>
              <a:gd name="connsiteY3" fmla="*/ 22391 h 2655525"/>
              <a:gd name="connsiteX4" fmla="*/ 3683000 w 3683000"/>
              <a:gd name="connsiteY4" fmla="*/ 1419391 h 2655525"/>
              <a:gd name="connsiteX0" fmla="*/ 0 w 3683000"/>
              <a:gd name="connsiteY0" fmla="*/ 2642918 h 2642918"/>
              <a:gd name="connsiteX1" fmla="*/ 313267 w 3683000"/>
              <a:gd name="connsiteY1" fmla="*/ 1305184 h 2642918"/>
              <a:gd name="connsiteX2" fmla="*/ 550333 w 3683000"/>
              <a:gd name="connsiteY2" fmla="*/ 602451 h 2642918"/>
              <a:gd name="connsiteX3" fmla="*/ 1312333 w 3683000"/>
              <a:gd name="connsiteY3" fmla="*/ 22484 h 2642918"/>
              <a:gd name="connsiteX4" fmla="*/ 3683000 w 3683000"/>
              <a:gd name="connsiteY4" fmla="*/ 1406784 h 2642918"/>
              <a:gd name="connsiteX0" fmla="*/ 0 w 3683000"/>
              <a:gd name="connsiteY0" fmla="*/ 2663447 h 2663447"/>
              <a:gd name="connsiteX1" fmla="*/ 313267 w 3683000"/>
              <a:gd name="connsiteY1" fmla="*/ 1325713 h 2663447"/>
              <a:gd name="connsiteX2" fmla="*/ 550333 w 3683000"/>
              <a:gd name="connsiteY2" fmla="*/ 622980 h 2663447"/>
              <a:gd name="connsiteX3" fmla="*/ 1312333 w 3683000"/>
              <a:gd name="connsiteY3" fmla="*/ 21847 h 2663447"/>
              <a:gd name="connsiteX4" fmla="*/ 3683000 w 3683000"/>
              <a:gd name="connsiteY4" fmla="*/ 1427313 h 2663447"/>
              <a:gd name="connsiteX0" fmla="*/ 0 w 3683000"/>
              <a:gd name="connsiteY0" fmla="*/ 2663116 h 2663116"/>
              <a:gd name="connsiteX1" fmla="*/ 313267 w 3683000"/>
              <a:gd name="connsiteY1" fmla="*/ 1325382 h 2663116"/>
              <a:gd name="connsiteX2" fmla="*/ 546099 w 3683000"/>
              <a:gd name="connsiteY2" fmla="*/ 626882 h 2663116"/>
              <a:gd name="connsiteX3" fmla="*/ 1312333 w 3683000"/>
              <a:gd name="connsiteY3" fmla="*/ 21516 h 2663116"/>
              <a:gd name="connsiteX4" fmla="*/ 3683000 w 3683000"/>
              <a:gd name="connsiteY4" fmla="*/ 1426982 h 2663116"/>
              <a:gd name="connsiteX0" fmla="*/ 0 w 3683000"/>
              <a:gd name="connsiteY0" fmla="*/ 2663116 h 2663116"/>
              <a:gd name="connsiteX1" fmla="*/ 313267 w 3683000"/>
              <a:gd name="connsiteY1" fmla="*/ 1325382 h 2663116"/>
              <a:gd name="connsiteX2" fmla="*/ 546099 w 3683000"/>
              <a:gd name="connsiteY2" fmla="*/ 626882 h 2663116"/>
              <a:gd name="connsiteX3" fmla="*/ 1312333 w 3683000"/>
              <a:gd name="connsiteY3" fmla="*/ 21516 h 2663116"/>
              <a:gd name="connsiteX4" fmla="*/ 3683000 w 3683000"/>
              <a:gd name="connsiteY4" fmla="*/ 1426982 h 26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2663116">
                <a:moveTo>
                  <a:pt x="0" y="2663116"/>
                </a:moveTo>
                <a:cubicBezTo>
                  <a:pt x="108655" y="2158643"/>
                  <a:pt x="222251" y="1664754"/>
                  <a:pt x="313267" y="1325382"/>
                </a:cubicBezTo>
                <a:cubicBezTo>
                  <a:pt x="404283" y="986010"/>
                  <a:pt x="455788" y="844193"/>
                  <a:pt x="546099" y="626882"/>
                </a:cubicBezTo>
                <a:cubicBezTo>
                  <a:pt x="636410" y="409571"/>
                  <a:pt x="789516" y="-111834"/>
                  <a:pt x="1312333" y="21516"/>
                </a:cubicBezTo>
                <a:cubicBezTo>
                  <a:pt x="1835150" y="154866"/>
                  <a:pt x="2701572" y="789865"/>
                  <a:pt x="3683000" y="1426982"/>
                </a:cubicBezTo>
              </a:path>
            </a:pathLst>
          </a:custGeom>
          <a:noFill/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2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39148" y="2893100"/>
            <a:ext cx="8693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Discutir a conservação da energia mecânica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Solução completa para sistemas conservativos unidimensionais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equilíbrio estável e instável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Deduzir a força a partir do gráfico do potencial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FA730E-0430-4B5F-8C38-4EB80624F127}"/>
              </a:ext>
            </a:extLst>
          </p:cNvPr>
          <p:cNvSpPr txBox="1"/>
          <p:nvPr/>
        </p:nvSpPr>
        <p:spPr>
          <a:xfrm>
            <a:off x="139148" y="0"/>
            <a:ext cx="90048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Energia Potencial</a:t>
            </a:r>
          </a:p>
          <a:p>
            <a:r>
              <a:rPr lang="pt-BR" b="1" dirty="0"/>
              <a:t>Livro texto - HRK</a:t>
            </a:r>
            <a:endParaRPr lang="pt-BR" dirty="0"/>
          </a:p>
          <a:p>
            <a:r>
              <a:rPr lang="pt-BR" dirty="0"/>
              <a:t>12.3 Conservação da Energia Mecânica</a:t>
            </a:r>
          </a:p>
          <a:p>
            <a:r>
              <a:rPr lang="pt-BR" dirty="0"/>
              <a:t>12.5 Sistemas conservativos unidimensionais- solução completa</a:t>
            </a:r>
          </a:p>
          <a:p>
            <a:endParaRPr lang="pt-BR" dirty="0"/>
          </a:p>
          <a:p>
            <a:r>
              <a:rPr lang="pt-BR" dirty="0"/>
              <a:t>13.1 Trabalho realizado sobre um sistema por forças externas</a:t>
            </a:r>
          </a:p>
          <a:p>
            <a:r>
              <a:rPr lang="pt-BR" dirty="0"/>
              <a:t>13.2 Energia interna de um sistema de partículas</a:t>
            </a:r>
          </a:p>
          <a:p>
            <a:r>
              <a:rPr lang="pt-BR" dirty="0"/>
              <a:t>13.3 Trabalho do atrito</a:t>
            </a:r>
          </a:p>
          <a:p>
            <a:r>
              <a:rPr lang="pt-BR" dirty="0"/>
              <a:t>13.4 Conservação de energia em um sistema de partículas</a:t>
            </a:r>
          </a:p>
          <a:p>
            <a:r>
              <a:rPr lang="pt-BR" dirty="0"/>
              <a:t>13.5 Reações e decaimentos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119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92326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586591"/>
            <a:ext cx="84204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lista 8 está aberto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Lista 9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Iniciar lista 10, novo tema da aula de hoje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7 entregar até terça-feira.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14-15/12: 2ª prova (Dinâmica da rotação + energia)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20-21/12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Substitutiva</a:t>
            </a: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1623" y="106611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643021" y="2774535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49FD-B439-42D5-8FEE-AD8E3453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24945"/>
            <a:ext cx="2548218" cy="331402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11108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/>
          <p:cNvGrpSpPr/>
          <p:nvPr/>
        </p:nvGrpSpPr>
        <p:grpSpPr>
          <a:xfrm>
            <a:off x="7644853" y="502571"/>
            <a:ext cx="1443498" cy="1379113"/>
            <a:chOff x="7644853" y="502571"/>
            <a:chExt cx="1443498" cy="1379113"/>
          </a:xfrm>
        </p:grpSpPr>
        <p:grpSp>
          <p:nvGrpSpPr>
            <p:cNvPr id="24" name="Agrupar 23"/>
            <p:cNvGrpSpPr/>
            <p:nvPr/>
          </p:nvGrpSpPr>
          <p:grpSpPr>
            <a:xfrm>
              <a:off x="7644853" y="581555"/>
              <a:ext cx="1389051" cy="1300129"/>
              <a:chOff x="7644853" y="581555"/>
              <a:chExt cx="1389051" cy="1300129"/>
            </a:xfrm>
          </p:grpSpPr>
          <p:pic>
            <p:nvPicPr>
              <p:cNvPr id="2" name="image24.png"/>
              <p:cNvPicPr/>
              <p:nvPr/>
            </p:nvPicPr>
            <p:blipFill rotWithShape="1">
              <a:blip r:embed="rId2"/>
              <a:srcRect l="12808"/>
              <a:stretch/>
            </p:blipFill>
            <p:spPr>
              <a:xfrm>
                <a:off x="7644853" y="581555"/>
                <a:ext cx="1389051" cy="1300129"/>
              </a:xfrm>
              <a:prstGeom prst="rect">
                <a:avLst/>
              </a:prstGeom>
              <a:ln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7679754" y="956131"/>
                <a:ext cx="7747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8609393" y="502571"/>
              <a:ext cx="478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final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2" y="53788"/>
            <a:ext cx="834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9, ex. 7. Deduzir movimento da bola presa à haste p/ conservação da energia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5033" y="416412"/>
            <a:ext cx="7175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Bola de massa m amarrada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CG Times"/>
              </a:rPr>
              <a:t>haste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leve e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CG Times"/>
              </a:rPr>
              <a:t>rígida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de comprimento L, ligada a um pino. A haste é colocada horizontalmente e empurrada para baixo, em um plano vertical; 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gira em torno do pino e alcança a posição vertical com velocidade zero. 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 velocidade inicial transmitida à bola.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5542" y="1497692"/>
            <a:ext cx="105124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1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7309189" y="573872"/>
            <a:ext cx="1716148" cy="1592494"/>
            <a:chOff x="7309189" y="573872"/>
            <a:chExt cx="1716148" cy="1592494"/>
          </a:xfrm>
        </p:grpSpPr>
        <p:cxnSp>
          <p:nvCxnSpPr>
            <p:cNvPr id="11" name="Conector de Seta Reta 10"/>
            <p:cNvCxnSpPr/>
            <p:nvPr/>
          </p:nvCxnSpPr>
          <p:spPr>
            <a:xfrm flipH="1">
              <a:off x="7541146" y="1904732"/>
              <a:ext cx="1484191" cy="252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835730" y="1889367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5730" y="1889367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355" r="-9677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de Seta Reta 9"/>
            <p:cNvCxnSpPr/>
            <p:nvPr/>
          </p:nvCxnSpPr>
          <p:spPr>
            <a:xfrm>
              <a:off x="7733963" y="586332"/>
              <a:ext cx="0" cy="14784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389604" y="1526405"/>
                <a:ext cx="14586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604" y="1526405"/>
                <a:ext cx="1458604" cy="246221"/>
              </a:xfrm>
              <a:prstGeom prst="rect">
                <a:avLst/>
              </a:prstGeom>
              <a:blipFill>
                <a:blip r:embed="rId5"/>
                <a:stretch>
                  <a:fillRect l="-2929" r="-2092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3136129" y="1472085"/>
                <a:ext cx="3253711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Conservação de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129" y="1472085"/>
                <a:ext cx="3253711" cy="358303"/>
              </a:xfrm>
              <a:prstGeom prst="rect">
                <a:avLst/>
              </a:prstGeom>
              <a:blipFill>
                <a:blip r:embed="rId6"/>
                <a:stretch>
                  <a:fillRect l="-936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7E4795B0-7B9E-4812-8050-2E0C5404607B}"/>
              </a:ext>
            </a:extLst>
          </p:cNvPr>
          <p:cNvGrpSpPr/>
          <p:nvPr/>
        </p:nvGrpSpPr>
        <p:grpSpPr>
          <a:xfrm>
            <a:off x="175771" y="2433755"/>
            <a:ext cx="8514870" cy="584840"/>
            <a:chOff x="262954" y="2515527"/>
            <a:chExt cx="8514870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62954" y="2561694"/>
                  <a:ext cx="1558632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54" y="2561694"/>
                  <a:ext cx="1558632" cy="4925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2210698" y="2674962"/>
                  <a:ext cx="185550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0698" y="2674962"/>
                  <a:ext cx="1855508" cy="265970"/>
                </a:xfrm>
                <a:prstGeom prst="rect">
                  <a:avLst/>
                </a:prstGeom>
                <a:blipFill>
                  <a:blip r:embed="rId8"/>
                  <a:stretch>
                    <a:fillRect l="-1967" r="-2623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4207334" y="2615291"/>
              <a:ext cx="642834" cy="38531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4850168" y="2515527"/>
                  <a:ext cx="2083134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0168" y="2515527"/>
                  <a:ext cx="2083134" cy="5848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770945" y="2658868"/>
                  <a:ext cx="1006879" cy="29815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𝑔𝐿</m:t>
                            </m:r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0945" y="2658868"/>
                  <a:ext cx="1006879" cy="298159"/>
                </a:xfrm>
                <a:prstGeom prst="rect">
                  <a:avLst/>
                </a:prstGeom>
                <a:blipFill>
                  <a:blip r:embed="rId10"/>
                  <a:stretch>
                    <a:fillRect l="-1807" r="-4819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34"/>
            <p:cNvSpPr/>
            <p:nvPr/>
          </p:nvSpPr>
          <p:spPr>
            <a:xfrm>
              <a:off x="7134746" y="271904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B825FE3-B56F-444F-B9CE-B2C22174873C}"/>
              </a:ext>
            </a:extLst>
          </p:cNvPr>
          <p:cNvGrpSpPr/>
          <p:nvPr/>
        </p:nvGrpSpPr>
        <p:grpSpPr>
          <a:xfrm>
            <a:off x="53499" y="2985984"/>
            <a:ext cx="8637142" cy="888279"/>
            <a:chOff x="53499" y="2985984"/>
            <a:chExt cx="8637142" cy="888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95150" y="2985984"/>
                  <a:ext cx="85954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A energia cinética varia por conta do trabalho da força peso e corresponde a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50" y="2985984"/>
                  <a:ext cx="8595491" cy="338554"/>
                </a:xfrm>
                <a:prstGeom prst="rect">
                  <a:avLst/>
                </a:prstGeom>
                <a:blipFill>
                  <a:blip r:embed="rId11"/>
                  <a:stretch>
                    <a:fillRect l="-426" t="-7273" b="-218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53499" y="3220408"/>
                  <a:ext cx="2870188" cy="644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9" y="3220408"/>
                  <a:ext cx="2870188" cy="6445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2797337" y="3229728"/>
                  <a:ext cx="1326131" cy="6445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337" y="3229728"/>
                  <a:ext cx="1326131" cy="644535"/>
                </a:xfrm>
                <a:prstGeom prst="rect">
                  <a:avLst/>
                </a:prstGeom>
                <a:blipFill>
                  <a:blip r:embed="rId13"/>
                  <a:stretch>
                    <a:fillRect r="-13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4080359" y="3417881"/>
                  <a:ext cx="150861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0359" y="3417881"/>
                  <a:ext cx="1508618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5429610" y="3412060"/>
                  <a:ext cx="8630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610" y="3412060"/>
                  <a:ext cx="863057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C6F4691-929F-42C3-AAA6-87C490FFBED8}"/>
              </a:ext>
            </a:extLst>
          </p:cNvPr>
          <p:cNvGrpSpPr/>
          <p:nvPr/>
        </p:nvGrpSpPr>
        <p:grpSpPr>
          <a:xfrm>
            <a:off x="145542" y="3912801"/>
            <a:ext cx="5017159" cy="1035863"/>
            <a:chOff x="145542" y="3912801"/>
            <a:chExt cx="5017159" cy="1035863"/>
          </a:xfrm>
        </p:grpSpPr>
        <p:sp>
          <p:nvSpPr>
            <p:cNvPr id="46" name="Chave Esquerda 45"/>
            <p:cNvSpPr/>
            <p:nvPr/>
          </p:nvSpPr>
          <p:spPr>
            <a:xfrm>
              <a:off x="145542" y="3912801"/>
              <a:ext cx="247068" cy="878711"/>
            </a:xfrm>
            <a:prstGeom prst="leftBrace">
              <a:avLst>
                <a:gd name="adj1" fmla="val 8333"/>
                <a:gd name="adj2" fmla="val 49277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AB9FC92-5D37-406B-981A-6358E7704428}"/>
                </a:ext>
              </a:extLst>
            </p:cNvPr>
            <p:cNvGrpSpPr/>
            <p:nvPr/>
          </p:nvGrpSpPr>
          <p:grpSpPr>
            <a:xfrm>
              <a:off x="269076" y="3963779"/>
              <a:ext cx="4893625" cy="984885"/>
              <a:chOff x="269076" y="3963779"/>
              <a:chExt cx="4893625" cy="9848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ixaDeTexto 44"/>
                  <p:cNvSpPr txBox="1"/>
                  <p:nvPr/>
                </p:nvSpPr>
                <p:spPr>
                  <a:xfrm>
                    <a:off x="269076" y="3963779"/>
                    <a:ext cx="1567865" cy="98488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</m:oMath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oMath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pt-BR" sz="1600" b="0" dirty="0"/>
                  </a:p>
                  <a:p>
                    <a:endParaRPr lang="pt-BR" sz="1600" b="0" dirty="0"/>
                  </a:p>
                </p:txBody>
              </p:sp>
            </mc:Choice>
            <mc:Fallback xmlns="">
              <p:sp>
                <p:nvSpPr>
                  <p:cNvPr id="45" name="CaixaDeTexto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076" y="3963779"/>
                    <a:ext cx="1567865" cy="98488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aixaDeTexto 46"/>
                  <p:cNvSpPr txBox="1"/>
                  <p:nvPr/>
                </p:nvSpPr>
                <p:spPr>
                  <a:xfrm>
                    <a:off x="1866713" y="4226077"/>
                    <a:ext cx="2020721" cy="358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7" name="CaixaDeTexto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6713" y="4226077"/>
                    <a:ext cx="2020721" cy="35830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678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tângulo 47"/>
                  <p:cNvSpPr/>
                  <p:nvPr/>
                </p:nvSpPr>
                <p:spPr>
                  <a:xfrm>
                    <a:off x="3504875" y="4218513"/>
                    <a:ext cx="16578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8" name="Retângulo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4875" y="4218513"/>
                    <a:ext cx="1657826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5861139" y="4168446"/>
                <a:ext cx="1314398" cy="36933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139" y="4168446"/>
                <a:ext cx="1314398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E6BD791A-4062-4B52-8A2A-34D761EC8B81}"/>
              </a:ext>
            </a:extLst>
          </p:cNvPr>
          <p:cNvSpPr txBox="1"/>
          <p:nvPr/>
        </p:nvSpPr>
        <p:spPr>
          <a:xfrm>
            <a:off x="7470512" y="1902177"/>
            <a:ext cx="41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BE08838A-EE07-441B-8DDB-124404B0854F}"/>
                  </a:ext>
                </a:extLst>
              </p:cNvPr>
              <p:cNvSpPr txBox="1"/>
              <p:nvPr/>
            </p:nvSpPr>
            <p:spPr>
              <a:xfrm>
                <a:off x="124951" y="1934872"/>
                <a:ext cx="57452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energia potencial gravitacional é </a:t>
                </a:r>
                <a:endParaRPr lang="pt-BR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</a:rPr>
                  <a:t> </a:t>
                </a:r>
                <a:r>
                  <a:rPr lang="pt-BR" sz="1600" dirty="0"/>
                  <a:t>,   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que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BE08838A-EE07-441B-8DDB-124404B08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1" y="1934872"/>
                <a:ext cx="5745255" cy="584775"/>
              </a:xfrm>
              <a:prstGeom prst="rect">
                <a:avLst/>
              </a:prstGeom>
              <a:blipFill>
                <a:blip r:embed="rId20"/>
                <a:stretch>
                  <a:fillRect l="-530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8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23"/>
          <p:cNvGrpSpPr/>
          <p:nvPr/>
        </p:nvGrpSpPr>
        <p:grpSpPr>
          <a:xfrm>
            <a:off x="7579859" y="659985"/>
            <a:ext cx="1389051" cy="1300129"/>
            <a:chOff x="7644853" y="581555"/>
            <a:chExt cx="1389051" cy="1300129"/>
          </a:xfrm>
        </p:grpSpPr>
        <p:pic>
          <p:nvPicPr>
            <p:cNvPr id="2" name="image24.png"/>
            <p:cNvPicPr/>
            <p:nvPr/>
          </p:nvPicPr>
          <p:blipFill rotWithShape="1">
            <a:blip r:embed="rId2"/>
            <a:srcRect l="12808"/>
            <a:stretch/>
          </p:blipFill>
          <p:spPr>
            <a:xfrm>
              <a:off x="7644853" y="581555"/>
              <a:ext cx="1389051" cy="1300129"/>
            </a:xfrm>
            <a:prstGeom prst="rect">
              <a:avLst/>
            </a:prstGeom>
            <a:ln/>
          </p:spPr>
        </p:pic>
        <p:sp>
          <p:nvSpPr>
            <p:cNvPr id="21" name="CaixaDeTexto 20"/>
            <p:cNvSpPr txBox="1"/>
            <p:nvPr/>
          </p:nvSpPr>
          <p:spPr>
            <a:xfrm>
              <a:off x="7679754" y="956131"/>
              <a:ext cx="774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1" y="53788"/>
            <a:ext cx="721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9, ex. 7 – continuação (bola presa na haste, solução por energia)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782" y="497587"/>
            <a:ext cx="119512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2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7272332" y="363653"/>
            <a:ext cx="1804188" cy="1667925"/>
            <a:chOff x="7337326" y="285223"/>
            <a:chExt cx="1804188" cy="1667925"/>
          </a:xfrm>
        </p:grpSpPr>
        <p:cxnSp>
          <p:nvCxnSpPr>
            <p:cNvPr id="11" name="Conector de Seta Reta 10"/>
            <p:cNvCxnSpPr/>
            <p:nvPr/>
          </p:nvCxnSpPr>
          <p:spPr>
            <a:xfrm flipH="1">
              <a:off x="7604160" y="647692"/>
              <a:ext cx="1484191" cy="252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958195" y="619212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8195" y="619212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337326" y="285223"/>
                  <a:ext cx="533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326" y="285223"/>
                  <a:ext cx="533668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8889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de Seta Reta 9"/>
            <p:cNvCxnSpPr>
              <a:cxnSpLocks/>
            </p:cNvCxnSpPr>
            <p:nvPr/>
          </p:nvCxnSpPr>
          <p:spPr>
            <a:xfrm>
              <a:off x="7733963" y="285223"/>
              <a:ext cx="0" cy="166792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576428" y="497122"/>
                <a:ext cx="1656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28" y="497122"/>
                <a:ext cx="1656415" cy="276999"/>
              </a:xfrm>
              <a:prstGeom prst="rect">
                <a:avLst/>
              </a:prstGeom>
              <a:blipFill>
                <a:blip r:embed="rId5"/>
                <a:stretch>
                  <a:fillRect l="-2952" r="-2583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3C010686-B4B6-4C6B-8537-601B61FB8F06}"/>
              </a:ext>
            </a:extLst>
          </p:cNvPr>
          <p:cNvGrpSpPr/>
          <p:nvPr/>
        </p:nvGrpSpPr>
        <p:grpSpPr>
          <a:xfrm>
            <a:off x="142453" y="2204730"/>
            <a:ext cx="8556267" cy="584840"/>
            <a:chOff x="142453" y="2204730"/>
            <a:chExt cx="8556267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142453" y="2250897"/>
                  <a:ext cx="1701299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53" y="2250897"/>
                  <a:ext cx="1701299" cy="4925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2206663" y="2364165"/>
                  <a:ext cx="1503424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0+0=0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663" y="2364165"/>
                  <a:ext cx="1503424" cy="265970"/>
                </a:xfrm>
                <a:prstGeom prst="rect">
                  <a:avLst/>
                </a:prstGeom>
                <a:blipFill>
                  <a:blip r:embed="rId7"/>
                  <a:stretch>
                    <a:fillRect l="-2834" r="-3644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4572000" y="2348071"/>
              <a:ext cx="816696" cy="39533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5388696" y="2204730"/>
                  <a:ext cx="1662122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696" y="2204730"/>
                  <a:ext cx="1662122" cy="5848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703063" y="2348071"/>
                  <a:ext cx="995657" cy="298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𝑔𝐿</m:t>
                            </m:r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063" y="2348071"/>
                  <a:ext cx="995657" cy="298159"/>
                </a:xfrm>
                <a:prstGeom prst="rect">
                  <a:avLst/>
                </a:prstGeom>
                <a:blipFill>
                  <a:blip r:embed="rId9"/>
                  <a:stretch>
                    <a:fillRect l="-2454" r="-6135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34"/>
            <p:cNvSpPr/>
            <p:nvPr/>
          </p:nvSpPr>
          <p:spPr>
            <a:xfrm>
              <a:off x="7132766" y="2408250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A694C3C-D54E-431A-B25A-6DDBDA266F0D}"/>
              </a:ext>
            </a:extLst>
          </p:cNvPr>
          <p:cNvGrpSpPr/>
          <p:nvPr/>
        </p:nvGrpSpPr>
        <p:grpSpPr>
          <a:xfrm>
            <a:off x="-1" y="3187137"/>
            <a:ext cx="8484591" cy="726569"/>
            <a:chOff x="1100597" y="1841375"/>
            <a:chExt cx="7607036" cy="726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1100597" y="1841375"/>
                  <a:ext cx="2910254" cy="71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597" y="1841375"/>
                  <a:ext cx="2910254" cy="713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3800328" y="1854544"/>
                  <a:ext cx="1811719" cy="7134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sSubSup>
                              <m:sSub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0328" y="1854544"/>
                  <a:ext cx="1811719" cy="713400"/>
                </a:xfrm>
                <a:prstGeom prst="rect">
                  <a:avLst/>
                </a:prstGeom>
                <a:blipFill>
                  <a:blip r:embed="rId11"/>
                  <a:stretch>
                    <a:fillRect r="-441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6148232" y="2044023"/>
                  <a:ext cx="182813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(0−(−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232" y="2044023"/>
                  <a:ext cx="1828139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7758399" y="2044023"/>
                  <a:ext cx="9492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8399" y="2044023"/>
                  <a:ext cx="94923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3B97F99-4A83-437E-99B7-50E36FFC45C5}"/>
              </a:ext>
            </a:extLst>
          </p:cNvPr>
          <p:cNvGrpSpPr/>
          <p:nvPr/>
        </p:nvGrpSpPr>
        <p:grpSpPr>
          <a:xfrm>
            <a:off x="52664" y="4000821"/>
            <a:ext cx="8687585" cy="766664"/>
            <a:chOff x="52664" y="4000821"/>
            <a:chExt cx="8687585" cy="766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163466" y="4107122"/>
                  <a:ext cx="1786708" cy="5540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oMath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br>
                    <a:rPr lang="pt-BR" b="0" i="1" dirty="0">
                      <a:latin typeface="Cambria Math" panose="02040503050406030204" pitchFamily="18" charset="0"/>
                    </a:rPr>
                  </a:br>
                  <a:endParaRPr lang="pt-BR" b="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66" y="4107122"/>
                  <a:ext cx="1786708" cy="554062"/>
                </a:xfrm>
                <a:prstGeom prst="rect">
                  <a:avLst/>
                </a:prstGeom>
                <a:blipFill>
                  <a:blip r:embed="rId14"/>
                  <a:stretch>
                    <a:fillRect l="-1706" b="-164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have Esquerda 45"/>
            <p:cNvSpPr/>
            <p:nvPr/>
          </p:nvSpPr>
          <p:spPr>
            <a:xfrm>
              <a:off x="52664" y="4000821"/>
              <a:ext cx="202119" cy="766664"/>
            </a:xfrm>
            <a:prstGeom prst="leftBrace">
              <a:avLst>
                <a:gd name="adj1" fmla="val 8333"/>
                <a:gd name="adj2" fmla="val 49277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1690828" y="4188362"/>
                  <a:ext cx="2020721" cy="391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828" y="4188362"/>
                  <a:ext cx="2020721" cy="391582"/>
                </a:xfrm>
                <a:prstGeom prst="rect">
                  <a:avLst/>
                </a:prstGeom>
                <a:blipFill>
                  <a:blip r:embed="rId15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/>
                <p:cNvSpPr/>
                <p:nvPr/>
              </p:nvSpPr>
              <p:spPr>
                <a:xfrm>
                  <a:off x="3245983" y="4199487"/>
                  <a:ext cx="19016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Retângulo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5983" y="4199487"/>
                  <a:ext cx="1901611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/>
                <p:cNvSpPr/>
                <p:nvPr/>
              </p:nvSpPr>
              <p:spPr>
                <a:xfrm>
                  <a:off x="7425851" y="4199487"/>
                  <a:ext cx="1314398" cy="369332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9" name="Retângulo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851" y="4199487"/>
                  <a:ext cx="1314398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5405130" y="4199487"/>
                  <a:ext cx="2020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=0−(−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130" y="4199487"/>
                  <a:ext cx="2020721" cy="369332"/>
                </a:xfrm>
                <a:prstGeom prst="rect">
                  <a:avLst/>
                </a:prstGeom>
                <a:blipFill>
                  <a:blip r:embed="rId18"/>
                  <a:stretch>
                    <a:fillRect r="-604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Seta para a Direita 49"/>
            <p:cNvSpPr/>
            <p:nvPr/>
          </p:nvSpPr>
          <p:spPr>
            <a:xfrm>
              <a:off x="5067139" y="4295253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2ED0699B-C52A-42FE-B8A9-880C4A146DEB}"/>
                  </a:ext>
                </a:extLst>
              </p:cNvPr>
              <p:cNvSpPr txBox="1"/>
              <p:nvPr/>
            </p:nvSpPr>
            <p:spPr>
              <a:xfrm>
                <a:off x="21514" y="2873149"/>
                <a:ext cx="86772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energia cinética </a:t>
                </a:r>
                <a:r>
                  <a:rPr lang="pt-BR" sz="1600" b="0" dirty="0">
                    <a:ea typeface="Cambria Math" panose="02040503050406030204" pitchFamily="18" charset="0"/>
                  </a:rPr>
                  <a:t>varia por conta do trabalho da força peso e corresponde 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2ED0699B-C52A-42FE-B8A9-880C4A146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4" y="2873149"/>
                <a:ext cx="8677206" cy="338554"/>
              </a:xfrm>
              <a:prstGeom prst="rect">
                <a:avLst/>
              </a:prstGeom>
              <a:blipFill>
                <a:blip r:embed="rId19"/>
                <a:stretch>
                  <a:fillRect l="-422" t="-7143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7B4627D-99EF-42A6-B6C9-31DAE8142E60}"/>
                  </a:ext>
                </a:extLst>
              </p:cNvPr>
              <p:cNvSpPr txBox="1"/>
              <p:nvPr/>
            </p:nvSpPr>
            <p:spPr>
              <a:xfrm>
                <a:off x="142453" y="1170361"/>
                <a:ext cx="63939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 a energia potencial gravitacional é </a:t>
                </a:r>
                <a:endParaRPr lang="pt-BR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em que </a:t>
                </a:r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7B4627D-99EF-42A6-B6C9-31DAE8142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3" y="1170361"/>
                <a:ext cx="6393975" cy="646331"/>
              </a:xfrm>
              <a:prstGeom prst="rect">
                <a:avLst/>
              </a:prstGeom>
              <a:blipFill>
                <a:blip r:embed="rId20"/>
                <a:stretch>
                  <a:fillRect l="-763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148B14-A6F8-4C7B-A3B4-4E46D05219D4}"/>
              </a:ext>
            </a:extLst>
          </p:cNvPr>
          <p:cNvSpPr txBox="1"/>
          <p:nvPr/>
        </p:nvSpPr>
        <p:spPr>
          <a:xfrm>
            <a:off x="7376733" y="674387"/>
            <a:ext cx="32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5CB1E41-EC24-4370-AC05-84EB2071C183}"/>
                  </a:ext>
                </a:extLst>
              </p:cNvPr>
              <p:cNvSpPr/>
              <p:nvPr/>
            </p:nvSpPr>
            <p:spPr>
              <a:xfrm>
                <a:off x="3446272" y="515084"/>
                <a:ext cx="3253711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/>
                  <a:t>Conservação de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5CB1E41-EC24-4370-AC05-84EB2071C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272" y="515084"/>
                <a:ext cx="3253711" cy="358303"/>
              </a:xfrm>
              <a:prstGeom prst="rect">
                <a:avLst/>
              </a:prstGeom>
              <a:blipFill>
                <a:blip r:embed="rId21"/>
                <a:stretch>
                  <a:fillRect l="-936" t="-3390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0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23"/>
          <p:cNvGrpSpPr/>
          <p:nvPr/>
        </p:nvGrpSpPr>
        <p:grpSpPr>
          <a:xfrm>
            <a:off x="7518208" y="665058"/>
            <a:ext cx="1389051" cy="1300129"/>
            <a:chOff x="7644853" y="581555"/>
            <a:chExt cx="1389051" cy="1300129"/>
          </a:xfrm>
        </p:grpSpPr>
        <p:pic>
          <p:nvPicPr>
            <p:cNvPr id="2" name="image24.png"/>
            <p:cNvPicPr/>
            <p:nvPr/>
          </p:nvPicPr>
          <p:blipFill rotWithShape="1">
            <a:blip r:embed="rId2"/>
            <a:srcRect l="12808"/>
            <a:stretch/>
          </p:blipFill>
          <p:spPr>
            <a:xfrm>
              <a:off x="7644853" y="581555"/>
              <a:ext cx="1389051" cy="1300129"/>
            </a:xfrm>
            <a:prstGeom prst="rect">
              <a:avLst/>
            </a:prstGeom>
            <a:ln/>
          </p:spPr>
        </p:pic>
        <p:sp>
          <p:nvSpPr>
            <p:cNvPr id="21" name="CaixaDeTexto 20"/>
            <p:cNvSpPr txBox="1"/>
            <p:nvPr/>
          </p:nvSpPr>
          <p:spPr>
            <a:xfrm>
              <a:off x="7679754" y="956131"/>
              <a:ext cx="774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1" y="53788"/>
            <a:ext cx="387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395" y="472548"/>
            <a:ext cx="112217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 3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7193262" y="552372"/>
            <a:ext cx="1905153" cy="1478496"/>
            <a:chOff x="7309189" y="474652"/>
            <a:chExt cx="1905153" cy="1478496"/>
          </a:xfrm>
        </p:grpSpPr>
        <p:cxnSp>
          <p:nvCxnSpPr>
            <p:cNvPr id="11" name="Conector de Seta Reta 10"/>
            <p:cNvCxnSpPr/>
            <p:nvPr/>
          </p:nvCxnSpPr>
          <p:spPr>
            <a:xfrm flipH="1">
              <a:off x="7550998" y="1241858"/>
              <a:ext cx="1598417" cy="2973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9031023" y="1211763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1023" y="1211763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355" r="-9677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8889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de Seta Reta 9"/>
            <p:cNvCxnSpPr/>
            <p:nvPr/>
          </p:nvCxnSpPr>
          <p:spPr>
            <a:xfrm>
              <a:off x="7733963" y="474652"/>
              <a:ext cx="0" cy="14784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504323" y="488036"/>
                <a:ext cx="1656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23" y="488036"/>
                <a:ext cx="1656415" cy="276999"/>
              </a:xfrm>
              <a:prstGeom prst="rect">
                <a:avLst/>
              </a:prstGeom>
              <a:blipFill>
                <a:blip r:embed="rId5"/>
                <a:stretch>
                  <a:fillRect l="-2952" r="-258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C4B9E33E-D37C-4C3A-99BF-228E9D7F9128}"/>
              </a:ext>
            </a:extLst>
          </p:cNvPr>
          <p:cNvGrpSpPr/>
          <p:nvPr/>
        </p:nvGrpSpPr>
        <p:grpSpPr>
          <a:xfrm>
            <a:off x="28420" y="1794866"/>
            <a:ext cx="8427333" cy="594140"/>
            <a:chOff x="28420" y="1794866"/>
            <a:chExt cx="8427333" cy="594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8420" y="1843507"/>
                  <a:ext cx="1251432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0" y="1843507"/>
                  <a:ext cx="1251432" cy="4925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1633478" y="1962615"/>
                  <a:ext cx="1799402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3478" y="1962615"/>
                  <a:ext cx="1799402" cy="265970"/>
                </a:xfrm>
                <a:prstGeom prst="rect">
                  <a:avLst/>
                </a:prstGeom>
                <a:blipFill>
                  <a:blip r:embed="rId7"/>
                  <a:stretch>
                    <a:fillRect l="-2373" r="-3051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3925667" y="1866654"/>
              <a:ext cx="632558" cy="52235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4886575" y="1794866"/>
                  <a:ext cx="1303241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575" y="1794866"/>
                  <a:ext cx="1303241" cy="5848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460096" y="1978084"/>
                  <a:ext cx="995657" cy="298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𝑔𝐿</m:t>
                            </m:r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0096" y="1978084"/>
                  <a:ext cx="995657" cy="298159"/>
                </a:xfrm>
                <a:prstGeom prst="rect">
                  <a:avLst/>
                </a:prstGeom>
                <a:blipFill>
                  <a:blip r:embed="rId9"/>
                  <a:stretch>
                    <a:fillRect l="-2454" r="-6135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34"/>
            <p:cNvSpPr/>
            <p:nvPr/>
          </p:nvSpPr>
          <p:spPr>
            <a:xfrm>
              <a:off x="6661951" y="2076160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4C72C63-48D5-480D-8E18-D3B0B8D7CEA4}"/>
              </a:ext>
            </a:extLst>
          </p:cNvPr>
          <p:cNvGrpSpPr/>
          <p:nvPr/>
        </p:nvGrpSpPr>
        <p:grpSpPr>
          <a:xfrm>
            <a:off x="861996" y="2723638"/>
            <a:ext cx="7692960" cy="715260"/>
            <a:chOff x="861996" y="2723638"/>
            <a:chExt cx="7692960" cy="715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861996" y="2724568"/>
                  <a:ext cx="3519772" cy="71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996" y="2724568"/>
                  <a:ext cx="3519772" cy="713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4037844" y="2723638"/>
                  <a:ext cx="1951047" cy="7152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844" y="2723638"/>
                  <a:ext cx="1951047" cy="71526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5861029" y="2896602"/>
                  <a:ext cx="15495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−0)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1029" y="2896602"/>
                  <a:ext cx="154952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7605722" y="2896602"/>
                  <a:ext cx="9492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722" y="2896602"/>
                  <a:ext cx="94923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E33FF95-071A-481B-AB5B-EBF7239B7C1A}"/>
              </a:ext>
            </a:extLst>
          </p:cNvPr>
          <p:cNvGrpSpPr/>
          <p:nvPr/>
        </p:nvGrpSpPr>
        <p:grpSpPr>
          <a:xfrm>
            <a:off x="52868" y="3595932"/>
            <a:ext cx="9009897" cy="766664"/>
            <a:chOff x="52868" y="3595932"/>
            <a:chExt cx="9009897" cy="766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163670" y="3702233"/>
                  <a:ext cx="1591974" cy="5540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oMath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br>
                    <a:rPr lang="pt-BR" b="0" i="1" dirty="0">
                      <a:latin typeface="Cambria Math" panose="02040503050406030204" pitchFamily="18" charset="0"/>
                    </a:rPr>
                  </a:br>
                  <a:endParaRPr lang="pt-BR" b="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0" y="3702233"/>
                  <a:ext cx="1591974" cy="554062"/>
                </a:xfrm>
                <a:prstGeom prst="rect">
                  <a:avLst/>
                </a:prstGeom>
                <a:blipFill>
                  <a:blip r:embed="rId14"/>
                  <a:stretch>
                    <a:fillRect b="-175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have Esquerda 45"/>
            <p:cNvSpPr/>
            <p:nvPr/>
          </p:nvSpPr>
          <p:spPr>
            <a:xfrm>
              <a:off x="52868" y="3595932"/>
              <a:ext cx="202119" cy="766664"/>
            </a:xfrm>
            <a:prstGeom prst="leftBrace">
              <a:avLst>
                <a:gd name="adj1" fmla="val 8333"/>
                <a:gd name="adj2" fmla="val 49277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1774039" y="3783473"/>
                  <a:ext cx="2020721" cy="391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039" y="3783473"/>
                  <a:ext cx="2020721" cy="391582"/>
                </a:xfrm>
                <a:prstGeom prst="rect">
                  <a:avLst/>
                </a:prstGeom>
                <a:blipFill>
                  <a:blip r:embed="rId15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/>
                <p:cNvSpPr/>
                <p:nvPr/>
              </p:nvSpPr>
              <p:spPr>
                <a:xfrm>
                  <a:off x="3412201" y="3794598"/>
                  <a:ext cx="17284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Retângulo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201" y="3794598"/>
                  <a:ext cx="172848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/>
                <p:cNvSpPr/>
                <p:nvPr/>
              </p:nvSpPr>
              <p:spPr>
                <a:xfrm>
                  <a:off x="7748367" y="3794598"/>
                  <a:ext cx="1314398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9" name="Retângulo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8367" y="3794598"/>
                  <a:ext cx="1314398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5709251" y="3794598"/>
                  <a:ext cx="2020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251" y="3794598"/>
                  <a:ext cx="2020721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Seta para a Direita 49"/>
            <p:cNvSpPr/>
            <p:nvPr/>
          </p:nvSpPr>
          <p:spPr>
            <a:xfrm>
              <a:off x="5365609" y="3890364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324B1A-D19F-457A-96BB-E0FD7F05B7D0}"/>
              </a:ext>
            </a:extLst>
          </p:cNvPr>
          <p:cNvSpPr txBox="1"/>
          <p:nvPr/>
        </p:nvSpPr>
        <p:spPr>
          <a:xfrm>
            <a:off x="7279879" y="1330786"/>
            <a:ext cx="32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4B13283-0BE8-4D0F-A0B3-ED4CB16DFDFB}"/>
                  </a:ext>
                </a:extLst>
              </p:cNvPr>
              <p:cNvSpPr/>
              <p:nvPr/>
            </p:nvSpPr>
            <p:spPr>
              <a:xfrm>
                <a:off x="3382082" y="461689"/>
                <a:ext cx="3253711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/>
                  <a:t>Conservação de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4B13283-0BE8-4D0F-A0B3-ED4CB16DF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082" y="461689"/>
                <a:ext cx="3253711" cy="358303"/>
              </a:xfrm>
              <a:prstGeom prst="rect">
                <a:avLst/>
              </a:prstGeom>
              <a:blipFill>
                <a:blip r:embed="rId19"/>
                <a:stretch>
                  <a:fillRect l="-1124" t="-3390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3A0B12F-8877-4655-AAD8-A849F6CC1C07}"/>
                  </a:ext>
                </a:extLst>
              </p:cNvPr>
              <p:cNvSpPr txBox="1"/>
              <p:nvPr/>
            </p:nvSpPr>
            <p:spPr>
              <a:xfrm>
                <a:off x="96821" y="4429394"/>
                <a:ext cx="8662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Agora tente uma quarta solução, com o eixo orientado para baixo, quando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3A0B12F-8877-4655-AAD8-A849F6CC1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1" y="4429394"/>
                <a:ext cx="8662228" cy="369332"/>
              </a:xfrm>
              <a:prstGeom prst="rect">
                <a:avLst/>
              </a:prstGeom>
              <a:blipFill>
                <a:blip r:embed="rId20"/>
                <a:stretch>
                  <a:fillRect l="-633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452FC0-03D1-4986-B988-7EB099B8F654}"/>
                  </a:ext>
                </a:extLst>
              </p:cNvPr>
              <p:cNvSpPr txBox="1"/>
              <p:nvPr/>
            </p:nvSpPr>
            <p:spPr>
              <a:xfrm>
                <a:off x="437029" y="2406004"/>
                <a:ext cx="805310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energia cinética varia por conta do trabalho da força peso e corresponde 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452FC0-03D1-4986-B988-7EB099B8F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9" y="2406004"/>
                <a:ext cx="8053108" cy="338554"/>
              </a:xfrm>
              <a:prstGeom prst="rect">
                <a:avLst/>
              </a:prstGeom>
              <a:blipFill>
                <a:blip r:embed="rId21"/>
                <a:stretch>
                  <a:fillRect l="-454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DA3E4BD-B41C-4827-A0D0-5F64DD735F93}"/>
                  </a:ext>
                </a:extLst>
              </p:cNvPr>
              <p:cNvSpPr txBox="1"/>
              <p:nvPr/>
            </p:nvSpPr>
            <p:spPr>
              <a:xfrm>
                <a:off x="142453" y="1016167"/>
                <a:ext cx="6393975" cy="60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'', a energia potencial gravitacional é </a:t>
                </a:r>
                <a:endParaRPr lang="pt-BR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d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em que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DA3E4BD-B41C-4827-A0D0-5F64DD735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3" y="1016167"/>
                <a:ext cx="6393975" cy="602216"/>
              </a:xfrm>
              <a:prstGeom prst="rect">
                <a:avLst/>
              </a:prstGeom>
              <a:blipFill>
                <a:blip r:embed="rId22"/>
                <a:stretch>
                  <a:fillRect l="-477" t="-3061" b="-102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0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49FD-B439-42D5-8FEE-AD8E3453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24945"/>
            <a:ext cx="2548218" cy="331402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24821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53788"/>
            <a:ext cx="777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9, ex. 10. Pêndulo que encontra um obstáculo e o fio diminui</a:t>
            </a:r>
          </a:p>
        </p:txBody>
      </p:sp>
      <p:pic>
        <p:nvPicPr>
          <p:cNvPr id="3" name="image23.png"/>
          <p:cNvPicPr/>
          <p:nvPr/>
        </p:nvPicPr>
        <p:blipFill>
          <a:blip r:embed="rId2"/>
          <a:srcRect l="63576"/>
          <a:stretch>
            <a:fillRect/>
          </a:stretch>
        </p:blipFill>
        <p:spPr>
          <a:xfrm>
            <a:off x="7041338" y="588223"/>
            <a:ext cx="1971675" cy="1524000"/>
          </a:xfrm>
          <a:prstGeom prst="rect">
            <a:avLst/>
          </a:prstGeom>
          <a:ln/>
        </p:spPr>
      </p:pic>
      <p:sp>
        <p:nvSpPr>
          <p:cNvPr id="4" name="Retângulo 3"/>
          <p:cNvSpPr/>
          <p:nvPr/>
        </p:nvSpPr>
        <p:spPr>
          <a:xfrm>
            <a:off x="16231" y="9193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270" algn="just" hangingPunct="0">
              <a:spcBef>
                <a:spcPts val="1200"/>
              </a:spcBef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 velocidade da bola ao chegar no: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ponto mais baixo do movimento.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" y="367024"/>
            <a:ext cx="7538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Fio tem comprimento </a:t>
            </a:r>
            <a:r>
              <a:rPr lang="pt-BR" sz="1600" i="1" dirty="0">
                <a:latin typeface="Times New Roman" panose="02020603050405020304" pitchFamily="18" charset="0"/>
                <a:ea typeface="CG Times"/>
                <a:cs typeface="CG Times"/>
              </a:rPr>
              <a:t>L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=120 cm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e a distância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ao pino fixo P é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75,0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A bola é abandonada na posição mostrada e dá volta completa em torno de B, arco tracejado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6036" y="2736150"/>
            <a:ext cx="6466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ponto mais elevado depois que o fio encosta no pino (ponto B)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1718" y="1523701"/>
                <a:ext cx="14698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" y="1523701"/>
                <a:ext cx="1469826" cy="246221"/>
              </a:xfrm>
              <a:prstGeom prst="rect">
                <a:avLst/>
              </a:prstGeom>
              <a:blipFill>
                <a:blip r:embed="rId3"/>
                <a:stretch>
                  <a:fillRect l="-2490" r="-2075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30987" y="1885942"/>
                <a:ext cx="6119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7" y="1885942"/>
                <a:ext cx="611962" cy="246221"/>
              </a:xfrm>
              <a:prstGeom prst="rect">
                <a:avLst/>
              </a:prstGeom>
              <a:blipFill>
                <a:blip r:embed="rId4"/>
                <a:stretch>
                  <a:fillRect l="-6931" r="-6931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1894059" y="2422743"/>
            <a:ext cx="406400" cy="177800"/>
          </a:xfrm>
          <a:prstGeom prst="rightArrow">
            <a:avLst>
              <a:gd name="adj1" fmla="val 50000"/>
              <a:gd name="adj2" fmla="val 9640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418427" y="2212234"/>
                <a:ext cx="1268296" cy="598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𝑚𝑔𝑙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427" y="2212234"/>
                <a:ext cx="1268296" cy="5988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3746096" y="242274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224475" y="2361859"/>
                <a:ext cx="1045863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𝑔𝐿</m:t>
                          </m:r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475" y="2361859"/>
                <a:ext cx="1045863" cy="299569"/>
              </a:xfrm>
              <a:prstGeom prst="rect">
                <a:avLst/>
              </a:prstGeom>
              <a:blipFill>
                <a:blip r:embed="rId6"/>
                <a:stretch>
                  <a:fillRect l="-2326" r="-5233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370024" y="2379812"/>
                <a:ext cx="1382943" cy="26366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=4,85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24" y="2379812"/>
                <a:ext cx="1382943" cy="263662"/>
              </a:xfrm>
              <a:prstGeom prst="rect">
                <a:avLst/>
              </a:prstGeom>
              <a:blipFill>
                <a:blip r:embed="rId7"/>
                <a:stretch>
                  <a:fillRect r="-2203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8144162" y="1136465"/>
            <a:ext cx="18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Elipse 15"/>
          <p:cNvSpPr/>
          <p:nvPr/>
        </p:nvSpPr>
        <p:spPr>
          <a:xfrm>
            <a:off x="8384304" y="1243077"/>
            <a:ext cx="99855" cy="94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05645" y="3243254"/>
                <a:ext cx="6119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5" y="3243254"/>
                <a:ext cx="611962" cy="246221"/>
              </a:xfrm>
              <a:prstGeom prst="rect">
                <a:avLst/>
              </a:prstGeom>
              <a:blipFill>
                <a:blip r:embed="rId9"/>
                <a:stretch>
                  <a:fillRect l="-6931" r="-6931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101415" y="3001819"/>
                <a:ext cx="2026837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15" y="3001819"/>
                <a:ext cx="2026837" cy="5887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5959" y="3553880"/>
                <a:ext cx="1933478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0=−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9" y="3553880"/>
                <a:ext cx="1933478" cy="5887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807607" y="3636136"/>
                <a:ext cx="3766031" cy="437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∙9,8∙0,3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=2,42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07" y="3636136"/>
                <a:ext cx="3766031" cy="437364"/>
              </a:xfrm>
              <a:prstGeom prst="rect">
                <a:avLst/>
              </a:prstGeom>
              <a:blipFill>
                <a:blip r:embed="rId12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ta para a Direita 27"/>
          <p:cNvSpPr/>
          <p:nvPr/>
        </p:nvSpPr>
        <p:spPr>
          <a:xfrm>
            <a:off x="2127880" y="3781667"/>
            <a:ext cx="406400" cy="2114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46965" y="3638188"/>
                <a:ext cx="169758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=2,42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65" y="3638188"/>
                <a:ext cx="169758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C1FD6CFC-47A3-42C2-9516-A3E79E6B3312}"/>
              </a:ext>
            </a:extLst>
          </p:cNvPr>
          <p:cNvCxnSpPr>
            <a:cxnSpLocks/>
          </p:cNvCxnSpPr>
          <p:nvPr/>
        </p:nvCxnSpPr>
        <p:spPr>
          <a:xfrm>
            <a:off x="7259736" y="810350"/>
            <a:ext cx="0" cy="13018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CB65986-2CC8-427D-AB04-BA32A31EEB51}"/>
              </a:ext>
            </a:extLst>
          </p:cNvPr>
          <p:cNvSpPr txBox="1"/>
          <p:nvPr/>
        </p:nvSpPr>
        <p:spPr>
          <a:xfrm>
            <a:off x="6846965" y="739048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6CDB4BD-C48E-4887-97D3-7DF2915B58A3}"/>
                  </a:ext>
                </a:extLst>
              </p:cNvPr>
              <p:cNvSpPr txBox="1"/>
              <p:nvPr/>
            </p:nvSpPr>
            <p:spPr>
              <a:xfrm>
                <a:off x="7033179" y="1743209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6CDB4BD-C48E-4887-97D3-7DF2915B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179" y="1743209"/>
                <a:ext cx="186718" cy="276999"/>
              </a:xfrm>
              <a:prstGeom prst="rect">
                <a:avLst/>
              </a:prstGeom>
              <a:blipFill>
                <a:blip r:embed="rId14"/>
                <a:stretch>
                  <a:fillRect l="-33333" r="-3000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18285F28-432D-4BBE-8EFB-112E26EBFF10}"/>
                  </a:ext>
                </a:extLst>
              </p:cNvPr>
              <p:cNvSpPr txBox="1"/>
              <p:nvPr/>
            </p:nvSpPr>
            <p:spPr>
              <a:xfrm>
                <a:off x="1590183" y="1486142"/>
                <a:ext cx="13862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c</a:t>
                </a:r>
                <a:r>
                  <a:rPr lang="pt-BR" sz="1600" b="0" dirty="0"/>
                  <a:t>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18285F28-432D-4BBE-8EFB-112E26EBF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83" y="1486142"/>
                <a:ext cx="1386213" cy="246221"/>
              </a:xfrm>
              <a:prstGeom prst="rect">
                <a:avLst/>
              </a:prstGeom>
              <a:blipFill>
                <a:blip r:embed="rId15"/>
                <a:stretch>
                  <a:fillRect l="-9251" t="-27500" r="-6608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27B2B825-2BF5-48FB-AE77-964E3A671789}"/>
                  </a:ext>
                </a:extLst>
              </p:cNvPr>
              <p:cNvSpPr txBox="1"/>
              <p:nvPr/>
            </p:nvSpPr>
            <p:spPr>
              <a:xfrm>
                <a:off x="3167334" y="1452741"/>
                <a:ext cx="37908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referencial adotado e com a escolha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27B2B825-2BF5-48FB-AE77-964E3A671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34" y="1452741"/>
                <a:ext cx="3790891" cy="307777"/>
              </a:xfrm>
              <a:prstGeom prst="rect">
                <a:avLst/>
              </a:prstGeom>
              <a:blipFill>
                <a:blip r:embed="rId16"/>
                <a:stretch>
                  <a:fillRect l="-483" t="-1961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889237B5-F729-44FD-ABFC-75C09458769F}"/>
              </a:ext>
            </a:extLst>
          </p:cNvPr>
          <p:cNvCxnSpPr/>
          <p:nvPr/>
        </p:nvCxnSpPr>
        <p:spPr>
          <a:xfrm>
            <a:off x="7106536" y="927494"/>
            <a:ext cx="2160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F565F17-A582-4E9D-9032-9C635BB9B232}"/>
                  </a:ext>
                </a:extLst>
              </p:cNvPr>
              <p:cNvSpPr txBox="1"/>
              <p:nvPr/>
            </p:nvSpPr>
            <p:spPr>
              <a:xfrm>
                <a:off x="938062" y="1676748"/>
                <a:ext cx="1952663" cy="621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F565F17-A582-4E9D-9032-9C635BB9B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62" y="1676748"/>
                <a:ext cx="1952663" cy="6213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34436A22-7332-4F44-AB15-F5C9A38DD571}"/>
                  </a:ext>
                </a:extLst>
              </p:cNvPr>
              <p:cNvSpPr txBox="1"/>
              <p:nvPr/>
            </p:nvSpPr>
            <p:spPr>
              <a:xfrm>
                <a:off x="3229419" y="1819343"/>
                <a:ext cx="3328540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Conservaçao da energia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34436A22-7332-4F44-AB15-F5C9A38DD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19" y="1819343"/>
                <a:ext cx="3328540" cy="358303"/>
              </a:xfrm>
              <a:prstGeom prst="rect">
                <a:avLst/>
              </a:prstGeom>
              <a:blipFill>
                <a:blip r:embed="rId18"/>
                <a:stretch>
                  <a:fillRect l="-1099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BEE7A151-859A-4126-A3FE-FBC7BBA06BDB}"/>
                  </a:ext>
                </a:extLst>
              </p:cNvPr>
              <p:cNvSpPr txBox="1"/>
              <p:nvPr/>
            </p:nvSpPr>
            <p:spPr>
              <a:xfrm>
                <a:off x="-58604" y="2212234"/>
                <a:ext cx="1952663" cy="598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BEE7A151-859A-4126-A3FE-FBC7BBA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604" y="2212234"/>
                <a:ext cx="1952663" cy="5988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>
            <a:extLst>
              <a:ext uri="{FF2B5EF4-FFF2-40B4-BE49-F238E27FC236}">
                <a16:creationId xmlns:a16="http://schemas.microsoft.com/office/drawing/2014/main" id="{DE792956-42CC-4E6B-A3A0-486D8338C991}"/>
              </a:ext>
            </a:extLst>
          </p:cNvPr>
          <p:cNvSpPr txBox="1"/>
          <p:nvPr/>
        </p:nvSpPr>
        <p:spPr>
          <a:xfrm>
            <a:off x="8436268" y="1959506"/>
            <a:ext cx="216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Q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21D1DF8-5530-42D6-9D6C-10290337A8B6}"/>
              </a:ext>
            </a:extLst>
          </p:cNvPr>
          <p:cNvSpPr txBox="1"/>
          <p:nvPr/>
        </p:nvSpPr>
        <p:spPr>
          <a:xfrm>
            <a:off x="3056074" y="3157972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descreve um círculo,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Balão de Fala: Retângulo com Cantos Arredondados 8">
                <a:extLst>
                  <a:ext uri="{FF2B5EF4-FFF2-40B4-BE49-F238E27FC236}">
                    <a16:creationId xmlns:a16="http://schemas.microsoft.com/office/drawing/2014/main" id="{E43A1C2D-8FF5-4A27-8BF5-BAC6527EC981}"/>
                  </a:ext>
                </a:extLst>
              </p:cNvPr>
              <p:cNvSpPr/>
              <p:nvPr/>
            </p:nvSpPr>
            <p:spPr>
              <a:xfrm>
                <a:off x="1248602" y="4224177"/>
                <a:ext cx="1872950" cy="591776"/>
              </a:xfrm>
              <a:prstGeom prst="wedgeRoundRectCallout">
                <a:avLst>
                  <a:gd name="adj1" fmla="val 49037"/>
                  <a:gd name="adj2" fmla="val -199953"/>
                  <a:gd name="adj3" fmla="val 16667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porque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1600" dirty="0"/>
                  <a:t>, problema 11</a:t>
                </a:r>
              </a:p>
            </p:txBody>
          </p:sp>
        </mc:Choice>
        <mc:Fallback xmlns="">
          <p:sp>
            <p:nvSpPr>
              <p:cNvPr id="9" name="Balão de Fala: Retângulo com Cantos Arredondados 8">
                <a:extLst>
                  <a:ext uri="{FF2B5EF4-FFF2-40B4-BE49-F238E27FC236}">
                    <a16:creationId xmlns:a16="http://schemas.microsoft.com/office/drawing/2014/main" id="{E43A1C2D-8FF5-4A27-8BF5-BAC6527EC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02" y="4224177"/>
                <a:ext cx="1872950" cy="591776"/>
              </a:xfrm>
              <a:prstGeom prst="wedgeRoundRectCallout">
                <a:avLst>
                  <a:gd name="adj1" fmla="val 49037"/>
                  <a:gd name="adj2" fmla="val -199953"/>
                  <a:gd name="adj3" fmla="val 16667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3E038D10-AC40-4444-A3D8-8E5A5AD30BDF}"/>
              </a:ext>
            </a:extLst>
          </p:cNvPr>
          <p:cNvGrpSpPr/>
          <p:nvPr/>
        </p:nvGrpSpPr>
        <p:grpSpPr>
          <a:xfrm>
            <a:off x="5887106" y="2576071"/>
            <a:ext cx="3159776" cy="850782"/>
            <a:chOff x="5887106" y="2576071"/>
            <a:chExt cx="3159776" cy="8507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887106" y="3180632"/>
                  <a:ext cx="315977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=0,75−0,45=0,30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106" y="3180632"/>
                  <a:ext cx="3159776" cy="246221"/>
                </a:xfrm>
                <a:prstGeom prst="rect">
                  <a:avLst/>
                </a:prstGeom>
                <a:blipFill>
                  <a:blip r:embed="rId21"/>
                  <a:stretch>
                    <a:fillRect l="-965" r="-193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Balão de Fala: Retângulo 17">
                  <a:extLst>
                    <a:ext uri="{FF2B5EF4-FFF2-40B4-BE49-F238E27FC236}">
                      <a16:creationId xmlns:a16="http://schemas.microsoft.com/office/drawing/2014/main" id="{61C0DCD6-02EC-474E-AA0E-0F9BF9533177}"/>
                    </a:ext>
                  </a:extLst>
                </p:cNvPr>
                <p:cNvSpPr/>
                <p:nvPr/>
              </p:nvSpPr>
              <p:spPr>
                <a:xfrm>
                  <a:off x="6742418" y="2576071"/>
                  <a:ext cx="1034636" cy="469962"/>
                </a:xfrm>
                <a:prstGeom prst="wedgeRectCallout">
                  <a:avLst>
                    <a:gd name="adj1" fmla="val -42762"/>
                    <a:gd name="adj2" fmla="val 93573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/>
                    <a:t>d</a:t>
                  </a:r>
                  <a:r>
                    <a:rPr lang="pt-BR" sz="1600" b="0" dirty="0"/>
                    <a:t>a figura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Balão de Fala: Retângulo 17">
                  <a:extLst>
                    <a:ext uri="{FF2B5EF4-FFF2-40B4-BE49-F238E27FC236}">
                      <a16:creationId xmlns:a16="http://schemas.microsoft.com/office/drawing/2014/main" id="{61C0DCD6-02EC-474E-AA0E-0F9BF95331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418" y="2576071"/>
                  <a:ext cx="1034636" cy="469962"/>
                </a:xfrm>
                <a:prstGeom prst="wedgeRectCallout">
                  <a:avLst>
                    <a:gd name="adj1" fmla="val -42762"/>
                    <a:gd name="adj2" fmla="val 93573"/>
                  </a:avLst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00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2" grpId="0" animBg="1"/>
      <p:bldP spid="13" grpId="0"/>
      <p:bldP spid="14" grpId="0" animBg="1"/>
      <p:bldP spid="19" grpId="0"/>
      <p:bldP spid="20" grpId="0"/>
      <p:bldP spid="21" grpId="0"/>
      <p:bldP spid="27" grpId="0"/>
      <p:bldP spid="28" grpId="0" animBg="1"/>
      <p:bldP spid="32" grpId="0" animBg="1"/>
      <p:bldP spid="38" grpId="0"/>
      <p:bldP spid="39" grpId="0"/>
      <p:bldP spid="44" grpId="0"/>
      <p:bldP spid="45" grpId="0"/>
      <p:bldP spid="47" grpId="0"/>
      <p:bldP spid="49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" y="53788"/>
            <a:ext cx="80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11. Pêndulo que encontra um obstáculo – condição p/ o fio enrolar</a:t>
            </a:r>
          </a:p>
        </p:txBody>
      </p:sp>
      <p:pic>
        <p:nvPicPr>
          <p:cNvPr id="3" name="image23.png"/>
          <p:cNvPicPr/>
          <p:nvPr/>
        </p:nvPicPr>
        <p:blipFill>
          <a:blip r:embed="rId2"/>
          <a:srcRect l="63576"/>
          <a:stretch>
            <a:fillRect/>
          </a:stretch>
        </p:blipFill>
        <p:spPr>
          <a:xfrm>
            <a:off x="7296469" y="664255"/>
            <a:ext cx="1971675" cy="1524000"/>
          </a:xfrm>
          <a:prstGeom prst="rect">
            <a:avLst/>
          </a:prstGeom>
          <a:ln/>
        </p:spPr>
      </p:pic>
      <p:sp>
        <p:nvSpPr>
          <p:cNvPr id="15" name="CaixaDeTexto 14"/>
          <p:cNvSpPr txBox="1"/>
          <p:nvPr/>
        </p:nvSpPr>
        <p:spPr>
          <a:xfrm>
            <a:off x="8399293" y="1212497"/>
            <a:ext cx="18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Elipse 15"/>
          <p:cNvSpPr/>
          <p:nvPr/>
        </p:nvSpPr>
        <p:spPr>
          <a:xfrm>
            <a:off x="8639435" y="1319109"/>
            <a:ext cx="99855" cy="94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-1" y="336788"/>
            <a:ext cx="6833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Mostre que a condição para a bolinha do pêndulo do exercício anterior completar uma volta inteira ao redor do pino é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&gt; 3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/5.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Dica: Determine que velocidade a bolinha deve ter no alto da trajetória para que o fio não afrouxe.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CG Times"/>
              <a:cs typeface="CG Times"/>
            </a:endParaRPr>
          </a:p>
        </p:txBody>
      </p:sp>
      <p:grpSp>
        <p:nvGrpSpPr>
          <p:cNvPr id="84" name="Agrupar 83"/>
          <p:cNvGrpSpPr/>
          <p:nvPr/>
        </p:nvGrpSpPr>
        <p:grpSpPr>
          <a:xfrm>
            <a:off x="251395" y="1125473"/>
            <a:ext cx="1758626" cy="1116000"/>
            <a:chOff x="433333" y="1412517"/>
            <a:chExt cx="1758626" cy="111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433333" y="1473909"/>
                  <a:ext cx="1162473" cy="5877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 hangingPunct="0">
                    <a:spcAft>
                      <a:spcPts val="0"/>
                    </a:spcAft>
                  </a:pPr>
                  <a:r>
                    <a:rPr lang="pt-BR" sz="1600" dirty="0">
                      <a:latin typeface="Times New Roman" panose="02020603050405020304" pitchFamily="18" charset="0"/>
                      <a:ea typeface="CG Times"/>
                      <a:cs typeface="CG Times"/>
                    </a:rPr>
                    <a:t>No ponto B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CG Times"/>
                      <a:cs typeface="CG Time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33" y="1473909"/>
                  <a:ext cx="1162473" cy="587739"/>
                </a:xfrm>
                <a:prstGeom prst="rect">
                  <a:avLst/>
                </a:prstGeom>
                <a:blipFill>
                  <a:blip r:embed="rId3"/>
                  <a:stretch>
                    <a:fillRect l="-2618" t="-3125" r="-314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/>
            <p:cNvGrpSpPr/>
            <p:nvPr/>
          </p:nvGrpSpPr>
          <p:grpSpPr>
            <a:xfrm>
              <a:off x="1451622" y="1412517"/>
              <a:ext cx="740337" cy="1116000"/>
              <a:chOff x="2686180" y="1774901"/>
              <a:chExt cx="740337" cy="1116000"/>
            </a:xfrm>
          </p:grpSpPr>
          <p:grpSp>
            <p:nvGrpSpPr>
              <p:cNvPr id="36" name="Agrupar 35"/>
              <p:cNvGrpSpPr/>
              <p:nvPr/>
            </p:nvGrpSpPr>
            <p:grpSpPr>
              <a:xfrm>
                <a:off x="2686180" y="1774901"/>
                <a:ext cx="740337" cy="1116000"/>
                <a:chOff x="2697220" y="2336907"/>
                <a:chExt cx="740337" cy="1116000"/>
              </a:xfrm>
            </p:grpSpPr>
            <p:cxnSp>
              <p:nvCxnSpPr>
                <p:cNvPr id="38" name="Conector de Seta Reta 37"/>
                <p:cNvCxnSpPr>
                  <a:cxnSpLocks/>
                </p:cNvCxnSpPr>
                <p:nvPr/>
              </p:nvCxnSpPr>
              <p:spPr>
                <a:xfrm flipV="1">
                  <a:off x="2972841" y="2336907"/>
                  <a:ext cx="14818" cy="1116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de Seta Reta 38"/>
                <p:cNvCxnSpPr/>
                <p:nvPr/>
              </p:nvCxnSpPr>
              <p:spPr>
                <a:xfrm flipH="1">
                  <a:off x="2839413" y="2417172"/>
                  <a:ext cx="59814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CaixaDeTexto 39"/>
                    <p:cNvSpPr txBox="1"/>
                    <p:nvPr/>
                  </p:nvSpPr>
                  <p:spPr>
                    <a:xfrm>
                      <a:off x="3166261" y="2340755"/>
                      <a:ext cx="1833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40" name="CaixaDeTexto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66261" y="2340755"/>
                      <a:ext cx="183319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0000" r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CaixaDeTexto 40"/>
                    <p:cNvSpPr txBox="1"/>
                    <p:nvPr/>
                  </p:nvSpPr>
                  <p:spPr>
                    <a:xfrm>
                      <a:off x="2719409" y="3162014"/>
                      <a:ext cx="18671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41" name="CaixaDeTexto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19409" y="3162014"/>
                      <a:ext cx="186718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2258" r="-25806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Conector de Seta Reta 41"/>
                <p:cNvCxnSpPr/>
                <p:nvPr/>
              </p:nvCxnSpPr>
              <p:spPr>
                <a:xfrm flipV="1">
                  <a:off x="2947194" y="2686541"/>
                  <a:ext cx="1" cy="51101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CaixaDeTexto 44"/>
                    <p:cNvSpPr txBox="1"/>
                    <p:nvPr/>
                  </p:nvSpPr>
                  <p:spPr>
                    <a:xfrm>
                      <a:off x="2697220" y="2766653"/>
                      <a:ext cx="212429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CaixaDeTexto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97220" y="2766653"/>
                      <a:ext cx="212429" cy="310598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2857" r="-22857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Elipse 36"/>
              <p:cNvSpPr/>
              <p:nvPr/>
            </p:nvSpPr>
            <p:spPr>
              <a:xfrm>
                <a:off x="2917287" y="2050896"/>
                <a:ext cx="118662" cy="12237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7" name="Conector de Seta Reta 46"/>
            <p:cNvCxnSpPr/>
            <p:nvPr/>
          </p:nvCxnSpPr>
          <p:spPr>
            <a:xfrm flipV="1">
              <a:off x="1784703" y="1765076"/>
              <a:ext cx="1" cy="51101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1809101" y="1838855"/>
                  <a:ext cx="2124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101" y="1838855"/>
                  <a:ext cx="212429" cy="310598"/>
                </a:xfrm>
                <a:prstGeom prst="rect">
                  <a:avLst/>
                </a:prstGeom>
                <a:blipFill>
                  <a:blip r:embed="rId13"/>
                  <a:stretch>
                    <a:fillRect l="-22857" r="-20000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241758" y="1263268"/>
                <a:ext cx="3311932" cy="391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Equação de movimento: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758" y="1263268"/>
                <a:ext cx="3311932" cy="391967"/>
              </a:xfrm>
              <a:prstGeom prst="rect">
                <a:avLst/>
              </a:prstGeom>
              <a:blipFill>
                <a:blip r:embed="rId14"/>
                <a:stretch>
                  <a:fillRect l="-3867" t="-7692" r="-8840"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20C94A7D-6F4B-4352-BBBB-5EC072D003B2}"/>
              </a:ext>
            </a:extLst>
          </p:cNvPr>
          <p:cNvGrpSpPr/>
          <p:nvPr/>
        </p:nvGrpSpPr>
        <p:grpSpPr>
          <a:xfrm>
            <a:off x="2258421" y="1630017"/>
            <a:ext cx="3738452" cy="391967"/>
            <a:chOff x="2258421" y="1630017"/>
            <a:chExt cx="3738452" cy="391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2258421" y="1630017"/>
                  <a:ext cx="2184059" cy="3919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Proj.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421" y="1630017"/>
                  <a:ext cx="2184059" cy="391967"/>
                </a:xfrm>
                <a:prstGeom prst="rect">
                  <a:avLst/>
                </a:prstGeom>
                <a:blipFill>
                  <a:blip r:embed="rId15"/>
                  <a:stretch>
                    <a:fillRect l="-5571" r="-1393" b="-1846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4397909" y="1630017"/>
                  <a:ext cx="1598964" cy="3919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pt-BR" sz="1600" dirty="0"/>
                    <a:t>     </a:t>
                  </a:r>
                  <a:r>
                    <a:rPr lang="pt-BR" sz="16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pt-BR" sz="16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</a:t>
                  </a:r>
                  <a:r>
                    <a:rPr lang="pt-BR" sz="16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909" y="1630017"/>
                  <a:ext cx="1598964" cy="391967"/>
                </a:xfrm>
                <a:prstGeom prst="rect">
                  <a:avLst/>
                </a:prstGeom>
                <a:blipFill>
                  <a:blip r:embed="rId16"/>
                  <a:stretch>
                    <a:fillRect l="-4183" r="-3802" b="-1538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CaixaDeTexto 55"/>
          <p:cNvSpPr txBox="1"/>
          <p:nvPr/>
        </p:nvSpPr>
        <p:spPr>
          <a:xfrm>
            <a:off x="26506" y="2211009"/>
            <a:ext cx="5445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o fio não afrouxe, a tração precisa ser positiva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C9C78D1-FD67-4071-A89D-98319759BE6F}"/>
              </a:ext>
            </a:extLst>
          </p:cNvPr>
          <p:cNvGrpSpPr/>
          <p:nvPr/>
        </p:nvGrpSpPr>
        <p:grpSpPr>
          <a:xfrm>
            <a:off x="145542" y="2994812"/>
            <a:ext cx="7950231" cy="496418"/>
            <a:chOff x="145542" y="2994812"/>
            <a:chExt cx="7950231" cy="496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145542" y="3119911"/>
                  <a:ext cx="18403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𝑇𝑂𝑇𝐴𝐿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42" y="3119911"/>
                  <a:ext cx="1840312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2318" r="-1656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Seta para a Direita 64"/>
            <p:cNvSpPr/>
            <p:nvPr/>
          </p:nvSpPr>
          <p:spPr>
            <a:xfrm>
              <a:off x="2241758" y="3154121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tângulo 65"/>
                <p:cNvSpPr/>
                <p:nvPr/>
              </p:nvSpPr>
              <p:spPr>
                <a:xfrm>
                  <a:off x="2753744" y="3073744"/>
                  <a:ext cx="325736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𝐴𝑁𝑇𝐸𝑆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𝐷𝐸𝑃𝑂𝐼𝑆</m:t>
                          </m:r>
                        </m:sub>
                      </m:sSub>
                    </m:oMath>
                  </a14:m>
                  <a:r>
                    <a:rPr lang="pt-BR" sz="1600" dirty="0">
                      <a:sym typeface="Wingdings" panose="05000000000000000000" pitchFamily="2" charset="2"/>
                    </a:rPr>
                    <a:t>   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66" name="Retângulo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744" y="3073744"/>
                  <a:ext cx="3257367" cy="338554"/>
                </a:xfrm>
                <a:prstGeom prst="rect">
                  <a:avLst/>
                </a:prstGeom>
                <a:blipFill>
                  <a:blip r:embed="rId18"/>
                  <a:stretch>
                    <a:fillRect t="-7143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6037454" y="2994812"/>
                  <a:ext cx="2058319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454" y="2994812"/>
                  <a:ext cx="2058319" cy="49641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04FA878-DA23-4128-9D50-94865105BBFD}"/>
              </a:ext>
            </a:extLst>
          </p:cNvPr>
          <p:cNvGrpSpPr/>
          <p:nvPr/>
        </p:nvGrpSpPr>
        <p:grpSpPr>
          <a:xfrm>
            <a:off x="110375" y="3411002"/>
            <a:ext cx="8548326" cy="554117"/>
            <a:chOff x="110375" y="3411002"/>
            <a:chExt cx="8548326" cy="554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tângulo 53"/>
                <p:cNvSpPr/>
                <p:nvPr/>
              </p:nvSpPr>
              <p:spPr>
                <a:xfrm>
                  <a:off x="110375" y="3535267"/>
                  <a:ext cx="335136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4" name="Retângulo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5" y="3535267"/>
                  <a:ext cx="3351367" cy="338554"/>
                </a:xfrm>
                <a:prstGeom prst="rect">
                  <a:avLst/>
                </a:prstGeom>
                <a:blipFill>
                  <a:blip r:embed="rId20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ixaDeTexto 67"/>
                <p:cNvSpPr txBox="1"/>
                <p:nvPr/>
              </p:nvSpPr>
              <p:spPr>
                <a:xfrm>
                  <a:off x="4472686" y="3411002"/>
                  <a:ext cx="1433918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8" name="CaixaDeTexto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686" y="3411002"/>
                  <a:ext cx="1433918" cy="49641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Seta para a Direita 68"/>
            <p:cNvSpPr/>
            <p:nvPr/>
          </p:nvSpPr>
          <p:spPr>
            <a:xfrm>
              <a:off x="3396712" y="3468701"/>
              <a:ext cx="671023" cy="4964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</a:t>
              </a:r>
              <a:r>
                <a:rPr lang="pt-BR" sz="1600" dirty="0" err="1"/>
                <a:t>iii</a:t>
              </a:r>
              <a:r>
                <a:rPr lang="pt-BR" sz="1600" dirty="0"/>
                <a:t>)</a:t>
              </a:r>
            </a:p>
          </p:txBody>
        </p:sp>
        <p:sp>
          <p:nvSpPr>
            <p:cNvPr id="71" name="Seta para a Direita 70"/>
            <p:cNvSpPr/>
            <p:nvPr/>
          </p:nvSpPr>
          <p:spPr>
            <a:xfrm>
              <a:off x="5965137" y="3486355"/>
              <a:ext cx="587282" cy="43190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</a:t>
              </a:r>
              <a:r>
                <a:rPr lang="pt-BR" sz="1600" dirty="0" err="1"/>
                <a:t>ii</a:t>
              </a:r>
              <a:r>
                <a:rPr lang="pt-BR" sz="16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6552419" y="3537940"/>
                  <a:ext cx="210628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)&gt;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419" y="3537940"/>
                  <a:ext cx="2106282" cy="246221"/>
                </a:xfrm>
                <a:prstGeom prst="rect">
                  <a:avLst/>
                </a:prstGeom>
                <a:blipFill>
                  <a:blip r:embed="rId22"/>
                  <a:stretch>
                    <a:fillRect l="-2899" b="-31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437C7AB-F036-417E-9BD6-CF6069CE42C7}"/>
              </a:ext>
            </a:extLst>
          </p:cNvPr>
          <p:cNvGrpSpPr/>
          <p:nvPr/>
        </p:nvGrpSpPr>
        <p:grpSpPr>
          <a:xfrm>
            <a:off x="6583230" y="3535267"/>
            <a:ext cx="1519224" cy="297480"/>
            <a:chOff x="6583230" y="3535267"/>
            <a:chExt cx="1519224" cy="297480"/>
          </a:xfrm>
        </p:grpSpPr>
        <p:cxnSp>
          <p:nvCxnSpPr>
            <p:cNvPr id="77" name="Conector reto 76"/>
            <p:cNvCxnSpPr/>
            <p:nvPr/>
          </p:nvCxnSpPr>
          <p:spPr>
            <a:xfrm flipH="1">
              <a:off x="6583230" y="3538489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flipH="1">
              <a:off x="7772757" y="3535267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7171974-F744-4D97-9339-48B2DBA91053}"/>
              </a:ext>
            </a:extLst>
          </p:cNvPr>
          <p:cNvGrpSpPr/>
          <p:nvPr/>
        </p:nvGrpSpPr>
        <p:grpSpPr>
          <a:xfrm>
            <a:off x="146875" y="3867094"/>
            <a:ext cx="5890608" cy="554960"/>
            <a:chOff x="146875" y="3867094"/>
            <a:chExt cx="5890608" cy="554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>
                  <a:off x="146875" y="4021464"/>
                  <a:ext cx="19077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75" y="4021464"/>
                  <a:ext cx="1907765" cy="246221"/>
                </a:xfrm>
                <a:prstGeom prst="rect">
                  <a:avLst/>
                </a:prstGeom>
                <a:blipFill>
                  <a:blip r:embed="rId29"/>
                  <a:stretch>
                    <a:fillRect l="-1917" r="-1278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tângulo 78"/>
                <p:cNvSpPr/>
                <p:nvPr/>
              </p:nvSpPr>
              <p:spPr>
                <a:xfrm>
                  <a:off x="1981751" y="3975297"/>
                  <a:ext cx="192212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9" name="Retângulo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751" y="3975297"/>
                  <a:ext cx="1922129" cy="338554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tângulo 79"/>
                <p:cNvSpPr/>
                <p:nvPr/>
              </p:nvSpPr>
              <p:spPr>
                <a:xfrm>
                  <a:off x="3939247" y="3975297"/>
                  <a:ext cx="119359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0" name="Retângulo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247" y="3975297"/>
                  <a:ext cx="1193596" cy="33855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tângulo 82"/>
                <p:cNvSpPr/>
                <p:nvPr/>
              </p:nvSpPr>
              <p:spPr>
                <a:xfrm>
                  <a:off x="5152048" y="3867094"/>
                  <a:ext cx="885435" cy="55496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3" name="Retângulo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048" y="3867094"/>
                  <a:ext cx="885435" cy="55496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2754F1C4-031B-402C-8B01-C9B25DD52A10}"/>
              </a:ext>
            </a:extLst>
          </p:cNvPr>
          <p:cNvCxnSpPr>
            <a:cxnSpLocks/>
          </p:cNvCxnSpPr>
          <p:nvPr/>
        </p:nvCxnSpPr>
        <p:spPr>
          <a:xfrm>
            <a:off x="7395118" y="816702"/>
            <a:ext cx="0" cy="1440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B40C1216-D735-4BB3-959A-13A5A17171A6}"/>
              </a:ext>
            </a:extLst>
          </p:cNvPr>
          <p:cNvSpPr txBox="1"/>
          <p:nvPr/>
        </p:nvSpPr>
        <p:spPr>
          <a:xfrm>
            <a:off x="6998548" y="838432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FD49158A-F59C-4E11-8D46-4FB124A1F94D}"/>
              </a:ext>
            </a:extLst>
          </p:cNvPr>
          <p:cNvCxnSpPr/>
          <p:nvPr/>
        </p:nvCxnSpPr>
        <p:spPr>
          <a:xfrm>
            <a:off x="7912284" y="999918"/>
            <a:ext cx="2160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AAC81A2-9C20-4AB9-B33F-C3860ECEF9E5}"/>
              </a:ext>
            </a:extLst>
          </p:cNvPr>
          <p:cNvGrpSpPr/>
          <p:nvPr/>
        </p:nvGrpSpPr>
        <p:grpSpPr>
          <a:xfrm>
            <a:off x="37455" y="2409862"/>
            <a:ext cx="8944663" cy="680111"/>
            <a:chOff x="37455" y="2409862"/>
            <a:chExt cx="8944663" cy="680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>
                  <a:off x="1619453" y="2501708"/>
                  <a:ext cx="1432251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&gt;0→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453" y="2501708"/>
                  <a:ext cx="1432251" cy="496418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ixaDeTexto 58"/>
                <p:cNvSpPr txBox="1"/>
                <p:nvPr/>
              </p:nvSpPr>
              <p:spPr>
                <a:xfrm>
                  <a:off x="3042589" y="2519405"/>
                  <a:ext cx="767582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𝑟𝑃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9" name="CaixaDeTexto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589" y="2519405"/>
                  <a:ext cx="767582" cy="461024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Seta para a Direita 59"/>
                <p:cNvSpPr/>
                <p:nvPr/>
              </p:nvSpPr>
              <p:spPr>
                <a:xfrm>
                  <a:off x="3816046" y="2501709"/>
                  <a:ext cx="1060003" cy="496417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0" name="Seta para a Direita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6046" y="2501709"/>
                  <a:ext cx="1060003" cy="496417"/>
                </a:xfrm>
                <a:prstGeom prst="rightArrow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4904270" y="2625075"/>
                  <a:ext cx="764504" cy="249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𝑟𝑔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270" y="2625075"/>
                  <a:ext cx="764504" cy="249684"/>
                </a:xfrm>
                <a:prstGeom prst="rect">
                  <a:avLst/>
                </a:prstGeom>
                <a:blipFill>
                  <a:blip r:embed="rId36"/>
                  <a:stretch>
                    <a:fillRect l="-4000" r="-5600" b="-243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Seta para a Direita 61"/>
                <p:cNvSpPr/>
                <p:nvPr/>
              </p:nvSpPr>
              <p:spPr>
                <a:xfrm>
                  <a:off x="5752416" y="2409862"/>
                  <a:ext cx="1368459" cy="680111"/>
                </a:xfrm>
                <a:prstGeom prst="rightArrow">
                  <a:avLst>
                    <a:gd name="adj1" fmla="val 67795"/>
                    <a:gd name="adj2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/>
                    <a:t>Figura:</a:t>
                  </a:r>
                  <a14:m>
                    <m:oMath xmlns:m="http://schemas.openxmlformats.org/officeDocument/2006/math"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2" name="Seta para a Direita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16" y="2409862"/>
                  <a:ext cx="1368459" cy="680111"/>
                </a:xfrm>
                <a:prstGeom prst="rightArrow">
                  <a:avLst>
                    <a:gd name="adj1" fmla="val 67795"/>
                    <a:gd name="adj2" fmla="val 50000"/>
                  </a:avLst>
                </a:prstGeom>
                <a:blipFill>
                  <a:blip r:embed="rId3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tângulo 62"/>
                <p:cNvSpPr/>
                <p:nvPr/>
              </p:nvSpPr>
              <p:spPr>
                <a:xfrm>
                  <a:off x="7124173" y="2578909"/>
                  <a:ext cx="1857945" cy="3420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3" name="Retângulo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4173" y="2578909"/>
                  <a:ext cx="1857945" cy="342017"/>
                </a:xfrm>
                <a:prstGeom prst="rect">
                  <a:avLst/>
                </a:prstGeom>
                <a:blipFill>
                  <a:blip r:embed="rId38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Seta para a Direita 61">
              <a:extLst>
                <a:ext uri="{FF2B5EF4-FFF2-40B4-BE49-F238E27FC236}">
                  <a16:creationId xmlns:a16="http://schemas.microsoft.com/office/drawing/2014/main" id="{D2E8269B-74F0-4487-A2A2-EE1E460CF5E7}"/>
                </a:ext>
              </a:extLst>
            </p:cNvPr>
            <p:cNvSpPr/>
            <p:nvPr/>
          </p:nvSpPr>
          <p:spPr>
            <a:xfrm>
              <a:off x="963726" y="2509525"/>
              <a:ext cx="505463" cy="4807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(i)</a:t>
              </a:r>
            </a:p>
          </p:txBody>
        </p: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id="{EFA900C3-090B-493B-AEBB-05613A3F9E33}"/>
                </a:ext>
              </a:extLst>
            </p:cNvPr>
            <p:cNvSpPr txBox="1"/>
            <p:nvPr/>
          </p:nvSpPr>
          <p:spPr>
            <a:xfrm>
              <a:off x="37455" y="2580640"/>
              <a:ext cx="96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 N </a:t>
              </a:r>
              <a:endParaRPr lang="pt-BR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940DC6-0EAE-4EE4-B91F-ADFE31ABC9D9}"/>
                  </a:ext>
                </a:extLst>
              </p:cNvPr>
              <p:cNvSpPr txBox="1"/>
              <p:nvPr/>
            </p:nvSpPr>
            <p:spPr>
              <a:xfrm>
                <a:off x="7147479" y="2002307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940DC6-0EAE-4EE4-B91F-ADFE31ABC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479" y="2002307"/>
                <a:ext cx="186718" cy="276999"/>
              </a:xfrm>
              <a:prstGeom prst="rect">
                <a:avLst/>
              </a:prstGeom>
              <a:blipFill>
                <a:blip r:embed="rId39"/>
                <a:stretch>
                  <a:fillRect l="-32258" r="-25806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4C59F99-69E6-43AB-86B3-50176D4AE1AD}"/>
              </a:ext>
            </a:extLst>
          </p:cNvPr>
          <p:cNvCxnSpPr/>
          <p:nvPr/>
        </p:nvCxnSpPr>
        <p:spPr>
          <a:xfrm>
            <a:off x="7224217" y="1003642"/>
            <a:ext cx="468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32999</TotalTime>
  <Words>1896</Words>
  <Application>Microsoft Office PowerPoint</Application>
  <PresentationFormat>Apresentação na tela (16:9)</PresentationFormat>
  <Paragraphs>341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22</vt:i4>
      </vt:variant>
    </vt:vector>
  </HeadingPairs>
  <TitlesOfParts>
    <vt:vector size="44" baseType="lpstr">
      <vt:lpstr>Arial</vt:lpstr>
      <vt:lpstr>Calibri</vt:lpstr>
      <vt:lpstr>Cambria Math</vt:lpstr>
      <vt:lpstr>CG Times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1773</cp:revision>
  <dcterms:created xsi:type="dcterms:W3CDTF">2016-03-09T00:36:12Z</dcterms:created>
  <dcterms:modified xsi:type="dcterms:W3CDTF">2021-12-02T10:55:27Z</dcterms:modified>
</cp:coreProperties>
</file>