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429" r:id="rId2"/>
    <p:sldId id="428" r:id="rId3"/>
    <p:sldId id="373" r:id="rId4"/>
    <p:sldId id="375" r:id="rId5"/>
    <p:sldId id="377" r:id="rId6"/>
    <p:sldId id="413" r:id="rId7"/>
    <p:sldId id="407" r:id="rId8"/>
    <p:sldId id="424" r:id="rId9"/>
    <p:sldId id="431" r:id="rId10"/>
    <p:sldId id="432" r:id="rId11"/>
    <p:sldId id="434" r:id="rId12"/>
    <p:sldId id="433" r:id="rId13"/>
    <p:sldId id="430" r:id="rId1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A58"/>
    <a:srgbClr val="FEE002"/>
    <a:srgbClr val="DEDEDE"/>
    <a:srgbClr val="868686"/>
    <a:srgbClr val="E4E4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38" d="100"/>
          <a:sy n="138" d="100"/>
        </p:scale>
        <p:origin x="756" y="13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8" d="100"/>
        <a:sy n="98" d="100"/>
      </p:scale>
      <p:origin x="0" y="36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8A2993-2D0A-4D88-81C0-7CDF124D5C22}" type="datetimeFigureOut">
              <a:rPr lang="pt-BR" smtClean="0"/>
              <a:t>30/11/2020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D430F3-946E-4E7B-AFF7-D294CCD861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8515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430F3-946E-4E7B-AFF7-D294CCD86162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1615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F157E-9005-4841-95A0-CC496C59B5B5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4131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CAA18-B2EF-465C-AC4D-7747FE1ECC6A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871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EF374-D375-0C43-90DE-C3AF34CEBC49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828AC-2ECC-D446-961C-6F657E6AE5A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286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EF374-D375-0C43-90DE-C3AF34CEBC49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828AC-2ECC-D446-961C-6F657E6AE5A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580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EF374-D375-0C43-90DE-C3AF34CEBC49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828AC-2ECC-D446-961C-6F657E6AE5A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053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354" y="945000"/>
            <a:ext cx="8639908" cy="3712500"/>
          </a:xfrm>
        </p:spPr>
        <p:txBody>
          <a:bodyPr/>
          <a:lstStyle>
            <a:lvl1pPr>
              <a:buNone/>
              <a:defRPr sz="1200" b="1"/>
            </a:lvl1pPr>
            <a:lvl2pPr marL="400050" indent="-152400">
              <a:buFont typeface="Arial" pitchFamily="34" charset="0"/>
              <a:buChar char="•"/>
              <a:defRPr sz="1200"/>
            </a:lvl2pPr>
            <a:lvl3pPr marL="676275" indent="-171450">
              <a:defRPr sz="1200"/>
            </a:lvl3pPr>
            <a:lvl4pPr marL="942975" indent="-171450">
              <a:buFont typeface="Arial" pitchFamily="34" charset="0"/>
              <a:buChar char="•"/>
              <a:defRPr sz="1200"/>
            </a:lvl4pPr>
            <a:lvl5pPr marL="1209675" indent="-171450">
              <a:buFont typeface="Arial" pitchFamily="34" charset="0"/>
              <a:buChar char="•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9E6C-CE07-4CEF-8DE5-A35F70649AA4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85721" y="0"/>
            <a:ext cx="8638503" cy="535767"/>
          </a:xfrm>
        </p:spPr>
        <p:txBody>
          <a:bodyPr tIns="0" bIns="0"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 dirty="0" err="1"/>
              <a:t>Título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57323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EF374-D375-0C43-90DE-C3AF34CEBC49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828AC-2ECC-D446-961C-6F657E6AE5A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246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EF374-D375-0C43-90DE-C3AF34CEBC49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828AC-2ECC-D446-961C-6F657E6AE5A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87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EF374-D375-0C43-90DE-C3AF34CEBC49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828AC-2ECC-D446-961C-6F657E6AE5A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903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EF374-D375-0C43-90DE-C3AF34CEBC49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828AC-2ECC-D446-961C-6F657E6AE5A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06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EF374-D375-0C43-90DE-C3AF34CEBC49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828AC-2ECC-D446-961C-6F657E6AE5A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042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EF374-D375-0C43-90DE-C3AF34CEBC49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828AC-2ECC-D446-961C-6F657E6AE5A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798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EF374-D375-0C43-90DE-C3AF34CEBC49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828AC-2ECC-D446-961C-6F657E6AE5A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72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EF374-D375-0C43-90DE-C3AF34CEBC49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828AC-2ECC-D446-961C-6F657E6AE5A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761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FUNDO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EF374-D375-0C43-90DE-C3AF34CEBC49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828AC-2ECC-D446-961C-6F657E6AE5A9}" type="slidenum">
              <a:rPr lang="en-US" smtClean="0"/>
              <a:t>‹nº›</a:t>
            </a:fld>
            <a:endParaRPr lang="en-US"/>
          </a:p>
        </p:txBody>
      </p:sp>
      <p:cxnSp>
        <p:nvCxnSpPr>
          <p:cNvPr id="10" name="Conexão recta 13"/>
          <p:cNvCxnSpPr/>
          <p:nvPr userDrawn="1"/>
        </p:nvCxnSpPr>
        <p:spPr>
          <a:xfrm>
            <a:off x="154004" y="759347"/>
            <a:ext cx="8855242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/>
          <p:cNvPicPr/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065" y="122551"/>
            <a:ext cx="338051" cy="50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267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openxmlformats.org/officeDocument/2006/relationships/image" Target="../media/image8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PA_PPT.jp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0" y="0"/>
            <a:ext cx="1113004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0" y="1702146"/>
            <a:ext cx="1089723" cy="357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 descr="logouspg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73" y="2319248"/>
            <a:ext cx="699854" cy="252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9" y="3731002"/>
            <a:ext cx="1103068" cy="584406"/>
          </a:xfrm>
          <a:prstGeom prst="rect">
            <a:avLst/>
          </a:prstGeom>
          <a:ln>
            <a:noFill/>
          </a:ln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43" y="2846609"/>
            <a:ext cx="844715" cy="654221"/>
          </a:xfrm>
          <a:prstGeom prst="rect">
            <a:avLst/>
          </a:prstGeom>
        </p:spPr>
      </p:pic>
      <p:pic>
        <p:nvPicPr>
          <p:cNvPr id="15" name="Imagem 14" descr="logo_enerq_vetorial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42" y="757232"/>
            <a:ext cx="547386" cy="7192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2045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CCC37A93-11B3-46C5-AF20-EE4EB840F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dirty="0"/>
              <a:t>Projeto de Formatura</a:t>
            </a:r>
          </a:p>
        </p:txBody>
      </p:sp>
      <p:sp>
        <p:nvSpPr>
          <p:cNvPr id="7" name="Espaço Reservado para Conteúdo 1">
            <a:extLst>
              <a:ext uri="{FF2B5EF4-FFF2-40B4-BE49-F238E27FC236}">
                <a16:creationId xmlns:a16="http://schemas.microsoft.com/office/drawing/2014/main" id="{42DF4156-88CA-44BC-811C-2CD75290D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83" y="751367"/>
            <a:ext cx="8973879" cy="4392133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Tema #7</a:t>
            </a:r>
          </a:p>
          <a:p>
            <a:pPr algn="just"/>
            <a:r>
              <a:rPr lang="pt-BR" sz="1400" b="0" i="1" dirty="0"/>
              <a:t>	Avaliação de qualidade de energia em redes de distribuição de energia elétrica: estimação indicadores e localização de fontes perturbadoras</a:t>
            </a:r>
          </a:p>
          <a:p>
            <a:pPr algn="just"/>
            <a:endParaRPr lang="pt-BR" dirty="0"/>
          </a:p>
          <a:p>
            <a:r>
              <a:rPr lang="pt-BR" dirty="0"/>
              <a:t>Tema #8</a:t>
            </a:r>
          </a:p>
          <a:p>
            <a:pPr algn="just"/>
            <a:r>
              <a:rPr lang="pt-BR" sz="1400" b="0" i="1" dirty="0"/>
              <a:t>	Aplicação de técnicas de otimização e inteligência artificial para planejamento e operação de redes de distribuição de energia elétrica</a:t>
            </a:r>
          </a:p>
          <a:p>
            <a:pPr algn="just"/>
            <a:endParaRPr lang="pt-BR" sz="1400" b="0" i="1" dirty="0"/>
          </a:p>
          <a:p>
            <a:r>
              <a:rPr lang="pt-BR" dirty="0"/>
              <a:t>Tema #9</a:t>
            </a:r>
          </a:p>
          <a:p>
            <a:pPr algn="just"/>
            <a:r>
              <a:rPr lang="pt-BR" sz="1400" b="0" i="1" dirty="0"/>
              <a:t>	Aplicação de tarifação dinâmica e resposta a demanda em redes de distribuição de energia elétrica</a:t>
            </a:r>
          </a:p>
          <a:p>
            <a:pPr algn="just"/>
            <a:endParaRPr lang="pt-BR" sz="1400" b="0" i="1" dirty="0"/>
          </a:p>
          <a:p>
            <a:r>
              <a:rPr lang="pt-BR" dirty="0"/>
              <a:t>Tema #10</a:t>
            </a:r>
          </a:p>
          <a:p>
            <a:pPr algn="just"/>
            <a:r>
              <a:rPr lang="pt-BR" sz="1400" b="0" i="1" dirty="0"/>
              <a:t>	Avaliação do impacto de veículos elétricos em redes de distribuição de energia elétrica</a:t>
            </a:r>
          </a:p>
          <a:p>
            <a:endParaRPr lang="pt-BR" sz="1400" dirty="0"/>
          </a:p>
          <a:p>
            <a:r>
              <a:rPr lang="pt-BR" dirty="0"/>
              <a:t>Tema #11</a:t>
            </a:r>
          </a:p>
          <a:p>
            <a:pPr algn="just"/>
            <a:r>
              <a:rPr lang="pt-BR" sz="1400" b="0" i="1" dirty="0"/>
              <a:t>	Tecnologias de proteção de equipamentos elétricos, de telecomunicação, de instrumentação, de automação e mecânicos para instalações industriais em áreas classificadas</a:t>
            </a:r>
          </a:p>
          <a:p>
            <a:pPr algn="just"/>
            <a:endParaRPr lang="pt-BR" sz="1400" b="0" i="1" dirty="0"/>
          </a:p>
        </p:txBody>
      </p:sp>
    </p:spTree>
    <p:extLst>
      <p:ext uri="{BB962C8B-B14F-4D97-AF65-F5344CB8AC3E}">
        <p14:creationId xmlns:p14="http://schemas.microsoft.com/office/powerpoint/2010/main" val="3949959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CCC37A93-11B3-46C5-AF20-EE4EB840F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dirty="0"/>
              <a:t>Critérios</a:t>
            </a:r>
          </a:p>
        </p:txBody>
      </p:sp>
      <p:sp>
        <p:nvSpPr>
          <p:cNvPr id="7" name="Espaço Reservado para Conteúdo 1">
            <a:extLst>
              <a:ext uri="{FF2B5EF4-FFF2-40B4-BE49-F238E27FC236}">
                <a16:creationId xmlns:a16="http://schemas.microsoft.com/office/drawing/2014/main" id="{42DF4156-88CA-44BC-811C-2CD75290D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83" y="751367"/>
            <a:ext cx="8973879" cy="4392133"/>
          </a:xfrm>
        </p:spPr>
        <p:txBody>
          <a:bodyPr>
            <a:normAutofit/>
          </a:bodyPr>
          <a:lstStyle/>
          <a:p>
            <a:pPr marL="0" indent="0" algn="just"/>
            <a:r>
              <a:rPr lang="pt-BR" sz="1600" b="0" i="1" dirty="0"/>
              <a:t>Trabalhos deverão ser realizados por 1 ou 2 alunos</a:t>
            </a:r>
          </a:p>
          <a:p>
            <a:pPr marL="0" indent="0" algn="just"/>
            <a:endParaRPr lang="pt-BR" sz="1600" b="0" i="1" dirty="0"/>
          </a:p>
          <a:p>
            <a:pPr marL="0" indent="0" algn="just"/>
            <a:r>
              <a:rPr lang="pt-BR" sz="1600" b="0" i="1" dirty="0"/>
              <a:t>Ao longo do projeto o(s) aluno(s) terá(</a:t>
            </a:r>
            <a:r>
              <a:rPr lang="pt-BR" sz="1600" b="0" i="1" dirty="0" err="1"/>
              <a:t>ão</a:t>
            </a:r>
            <a:r>
              <a:rPr lang="pt-BR" sz="1600" b="0" i="1" dirty="0"/>
              <a:t>) oportunidades de desenvolver uma ampla base de conhecimento em regulação da distribuição de energia, técnicas de otimização e sistemas elétricos de potência</a:t>
            </a:r>
          </a:p>
          <a:p>
            <a:pPr marL="0" indent="0" algn="just"/>
            <a:endParaRPr lang="pt-BR" sz="1600" b="0" i="1" dirty="0"/>
          </a:p>
          <a:p>
            <a:pPr marL="0" indent="0" algn="just"/>
            <a:r>
              <a:rPr lang="pt-BR" sz="1600" b="0" i="1" dirty="0"/>
              <a:t>É desejável o conhecimento prévio em alguma linguagem de programação (Python, C++, etc.)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62252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B6A46E5F-2098-4129-8279-7A788617C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354" y="765717"/>
            <a:ext cx="8639908" cy="3891783"/>
          </a:xfrm>
        </p:spPr>
        <p:txBody>
          <a:bodyPr>
            <a:normAutofit/>
          </a:bodyPr>
          <a:lstStyle/>
          <a:p>
            <a:r>
              <a:rPr lang="pt-BR" sz="1600" dirty="0"/>
              <a:t>Nelson </a:t>
            </a:r>
            <a:r>
              <a:rPr lang="pt-BR" sz="1600" dirty="0" err="1"/>
              <a:t>Kagan</a:t>
            </a:r>
            <a:endParaRPr lang="pt-BR" sz="1600" dirty="0"/>
          </a:p>
          <a:p>
            <a:pPr marL="247650" lvl="1" indent="0" algn="just">
              <a:buNone/>
            </a:pPr>
            <a:r>
              <a:rPr lang="pt-BR" b="0" i="1" dirty="0"/>
              <a:t>Possui graduação em Engenharia Elétrica pela Universidade de São Paulo (1982), Mestrado em Engenharia Elétrica pela Universidade de São Paulo (1988), Doutorado (</a:t>
            </a:r>
            <a:r>
              <a:rPr lang="pt-BR" b="0" i="1" dirty="0" err="1"/>
              <a:t>Ph.D</a:t>
            </a:r>
            <a:r>
              <a:rPr lang="pt-BR" b="0" i="1" dirty="0"/>
              <a:t>) em Engenharia Elétrica - </a:t>
            </a:r>
            <a:r>
              <a:rPr lang="pt-BR" b="0" i="1" dirty="0" err="1"/>
              <a:t>University</a:t>
            </a:r>
            <a:r>
              <a:rPr lang="pt-BR" b="0" i="1" dirty="0"/>
              <a:t> </a:t>
            </a:r>
            <a:r>
              <a:rPr lang="pt-BR" b="0" i="1" dirty="0" err="1"/>
              <a:t>of</a:t>
            </a:r>
            <a:r>
              <a:rPr lang="pt-BR" b="0" i="1" dirty="0"/>
              <a:t> London (1993) e Livre-docência pela Escola Politécnica da Universidade de São Paulo (1999). Atualmente é Professor Titular da Universidade de São Paulo, onde leciona desde 1983. É revisor da Sociedade Brasileira de Automática, revisor e </a:t>
            </a:r>
            <a:r>
              <a:rPr lang="pt-BR" b="0" i="1" dirty="0" err="1"/>
              <a:t>Senior</a:t>
            </a:r>
            <a:r>
              <a:rPr lang="pt-BR" b="0" i="1" dirty="0"/>
              <a:t> </a:t>
            </a:r>
            <a:r>
              <a:rPr lang="pt-BR" b="0" i="1" dirty="0" err="1"/>
              <a:t>Member</a:t>
            </a:r>
            <a:r>
              <a:rPr lang="pt-BR" b="0" i="1" dirty="0"/>
              <a:t> do IEEE - </a:t>
            </a:r>
            <a:r>
              <a:rPr lang="pt-BR" b="0" i="1" dirty="0" err="1"/>
              <a:t>Institute</a:t>
            </a:r>
            <a:r>
              <a:rPr lang="pt-BR" b="0" i="1" dirty="0"/>
              <a:t> </a:t>
            </a:r>
            <a:r>
              <a:rPr lang="pt-BR" b="0" i="1" dirty="0" err="1"/>
              <a:t>of</a:t>
            </a:r>
            <a:r>
              <a:rPr lang="pt-BR" b="0" i="1" dirty="0"/>
              <a:t> </a:t>
            </a:r>
            <a:r>
              <a:rPr lang="pt-BR" b="0" i="1" dirty="0" err="1"/>
              <a:t>Electrical</a:t>
            </a:r>
            <a:r>
              <a:rPr lang="pt-BR" b="0" i="1" dirty="0"/>
              <a:t> </a:t>
            </a:r>
            <a:r>
              <a:rPr lang="pt-BR" b="0" i="1" dirty="0" err="1"/>
              <a:t>and</a:t>
            </a:r>
            <a:r>
              <a:rPr lang="pt-BR" b="0" i="1" dirty="0"/>
              <a:t> </a:t>
            </a:r>
            <a:r>
              <a:rPr lang="pt-BR" b="0" i="1" dirty="0" err="1"/>
              <a:t>Electronic</a:t>
            </a:r>
            <a:r>
              <a:rPr lang="pt-BR" b="0" i="1" dirty="0"/>
              <a:t> </a:t>
            </a:r>
            <a:r>
              <a:rPr lang="pt-BR" b="0" i="1" dirty="0" err="1"/>
              <a:t>Engineers</a:t>
            </a:r>
            <a:r>
              <a:rPr lang="pt-BR" b="0" i="1" dirty="0"/>
              <a:t>, Membro do Conselho Administrativo da Sociedade Brasileira de Qualidade da Energia Elétrica e Representante do CIRED no Brasil. Tem experiência na área de Engenharia Elétrica, com ênfase em Transmissão e Distribuição da Energia Elétrica, atuando principalmente nos seguintes temas: Qualidade de energia elétrica, Análises de redes elétricas, Otimização de sistemas elétricos de potência e Aplicação de sistemas inteligentes. Coordena o Centro de Estudos em Regulação de Energia Elétrica e o Núcleo de Pesquisa em Redes Elétricas Inteligentes na Universidade de São Paulo </a:t>
            </a:r>
          </a:p>
          <a:p>
            <a:endParaRPr lang="pt-BR" dirty="0"/>
          </a:p>
          <a:p>
            <a:r>
              <a:rPr lang="pt-BR" sz="1600" dirty="0"/>
              <a:t>Carlos Frederico Meschini Almeida</a:t>
            </a:r>
          </a:p>
          <a:p>
            <a:pPr marL="247650" lvl="1" indent="0" algn="just">
              <a:buNone/>
            </a:pPr>
            <a:r>
              <a:rPr lang="pt-BR" i="1" dirty="0"/>
              <a:t>Graduado em Engenharia Elétrica pela Escola Politécnica da Universidade de São Paulo (2003). Possui Mestrado e Doutorado em Engenharia Elétrica, com ênfase em Sistemas Elétricos de Potência, pela mesma instituição (2007 e 2011, respectivamente). Atualmente é Professor Doutor da EPUSP, integrando o Departamento de Minas e Petróleo. Tem experiência na área de Engenharia Elétrica, com ênfase em Transmissão e Distribuição da Energia Elétrica, atuando principalmente nos seguintes temas: Qualidade de Energia Elétrica, Redes Inteligentes, Planejamento de Sistemas Elétricos e Projetos de Instalações Elétricas.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CCC37A93-11B3-46C5-AF20-EE4EB840F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dirty="0"/>
              <a:t>Professores</a:t>
            </a:r>
          </a:p>
        </p:txBody>
      </p:sp>
    </p:spTree>
    <p:extLst>
      <p:ext uri="{BB962C8B-B14F-4D97-AF65-F5344CB8AC3E}">
        <p14:creationId xmlns:p14="http://schemas.microsoft.com/office/powerpoint/2010/main" val="3907965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7"/>
          <a:stretch/>
        </p:blipFill>
        <p:spPr bwMode="auto">
          <a:xfrm>
            <a:off x="2329855" y="2067338"/>
            <a:ext cx="4436706" cy="2573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377561" y="1048501"/>
            <a:ext cx="4177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Obrigado!</a:t>
            </a:r>
          </a:p>
        </p:txBody>
      </p:sp>
    </p:spTree>
    <p:extLst>
      <p:ext uri="{BB962C8B-B14F-4D97-AF65-F5344CB8AC3E}">
        <p14:creationId xmlns:p14="http://schemas.microsoft.com/office/powerpoint/2010/main" val="2893797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12520" y="2614298"/>
            <a:ext cx="8056407" cy="273272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endParaRPr lang="en-GB" sz="2000" dirty="0"/>
          </a:p>
          <a:p>
            <a:pPr>
              <a:buFont typeface="Wingdings" pitchFamily="2" charset="2"/>
              <a:buChar char="v"/>
            </a:pPr>
            <a:r>
              <a:rPr lang="en-GB" sz="2000" dirty="0" err="1"/>
              <a:t>Mais</a:t>
            </a:r>
            <a:r>
              <a:rPr lang="en-GB" sz="2000" dirty="0"/>
              <a:t> de 160 </a:t>
            </a:r>
            <a:r>
              <a:rPr lang="en-GB" sz="2000" dirty="0" err="1"/>
              <a:t>projetos</a:t>
            </a:r>
            <a:r>
              <a:rPr lang="en-GB" sz="2000" dirty="0"/>
              <a:t> de P&amp;D </a:t>
            </a:r>
            <a:r>
              <a:rPr lang="en-GB" sz="2000" dirty="0" err="1"/>
              <a:t>desenvolvidos</a:t>
            </a:r>
            <a:r>
              <a:rPr lang="en-GB" sz="2000" dirty="0"/>
              <a:t> com </a:t>
            </a:r>
            <a:r>
              <a:rPr lang="en-GB" sz="2000" dirty="0" err="1"/>
              <a:t>empresas</a:t>
            </a:r>
            <a:r>
              <a:rPr lang="en-GB" sz="2000" dirty="0"/>
              <a:t> </a:t>
            </a:r>
            <a:r>
              <a:rPr lang="en-GB" sz="2000" dirty="0" err="1"/>
              <a:t>brasileiras</a:t>
            </a:r>
            <a:endParaRPr lang="en-GB" sz="2000" dirty="0"/>
          </a:p>
          <a:p>
            <a:pPr>
              <a:buFont typeface="Wingdings" pitchFamily="2" charset="2"/>
              <a:buChar char="v"/>
            </a:pPr>
            <a:r>
              <a:rPr lang="en-GB" sz="2000" dirty="0" err="1"/>
              <a:t>Mais</a:t>
            </a:r>
            <a:r>
              <a:rPr lang="en-GB" sz="2000" dirty="0"/>
              <a:t> de 20 </a:t>
            </a:r>
            <a:r>
              <a:rPr lang="en-GB" sz="2000" dirty="0" err="1"/>
              <a:t>Doutorados</a:t>
            </a:r>
            <a:r>
              <a:rPr lang="en-GB" sz="2000" dirty="0"/>
              <a:t> and 50 </a:t>
            </a:r>
            <a:r>
              <a:rPr lang="en-GB" sz="2000" dirty="0" err="1"/>
              <a:t>Mestrados</a:t>
            </a:r>
            <a:r>
              <a:rPr lang="en-GB" sz="2000" dirty="0"/>
              <a:t> </a:t>
            </a:r>
            <a:r>
              <a:rPr lang="en-GB" sz="2000" dirty="0" err="1"/>
              <a:t>formados</a:t>
            </a:r>
            <a:r>
              <a:rPr lang="en-GB" sz="2000" dirty="0"/>
              <a:t> no </a:t>
            </a:r>
            <a:r>
              <a:rPr lang="pt-BR" sz="2000" dirty="0"/>
              <a:t>âmbito do programa de pós-graduação em Engenharia Elétrica da EPUSP</a:t>
            </a:r>
          </a:p>
          <a:p>
            <a:pPr>
              <a:buFont typeface="Wingdings" pitchFamily="2" charset="2"/>
              <a:buChar char="v"/>
            </a:pPr>
            <a:r>
              <a:rPr lang="en-GB" sz="2000" dirty="0" err="1"/>
              <a:t>Mais</a:t>
            </a:r>
            <a:r>
              <a:rPr lang="en-GB" sz="2000" dirty="0"/>
              <a:t> de 300 </a:t>
            </a:r>
            <a:r>
              <a:rPr lang="en-GB" sz="2000" dirty="0" err="1"/>
              <a:t>artigos</a:t>
            </a:r>
            <a:r>
              <a:rPr lang="en-GB" sz="2000" dirty="0"/>
              <a:t> </a:t>
            </a:r>
            <a:r>
              <a:rPr lang="en-GB" sz="2000" dirty="0" err="1"/>
              <a:t>técnicos</a:t>
            </a:r>
            <a:r>
              <a:rPr lang="en-GB" sz="2000" dirty="0"/>
              <a:t> </a:t>
            </a:r>
            <a:r>
              <a:rPr lang="en-GB" sz="2000" dirty="0" err="1"/>
              <a:t>publicados</a:t>
            </a:r>
            <a:r>
              <a:rPr lang="en-GB" sz="2000" dirty="0"/>
              <a:t> em </a:t>
            </a:r>
            <a:r>
              <a:rPr lang="en-GB" sz="2000" dirty="0" err="1"/>
              <a:t>congressos</a:t>
            </a:r>
            <a:r>
              <a:rPr lang="en-GB" sz="2000" dirty="0"/>
              <a:t> e </a:t>
            </a:r>
            <a:r>
              <a:rPr lang="en-GB" sz="2000" dirty="0" err="1"/>
              <a:t>peri</a:t>
            </a:r>
            <a:r>
              <a:rPr lang="pt-BR" sz="2000" dirty="0" err="1"/>
              <a:t>ódicos</a:t>
            </a:r>
            <a:r>
              <a:rPr lang="pt-BR" sz="2000" dirty="0"/>
              <a:t> nacionais e internacionais</a:t>
            </a:r>
            <a:endParaRPr lang="en-GB" sz="2000" dirty="0"/>
          </a:p>
          <a:p>
            <a:pPr>
              <a:buFont typeface="Wingdings" pitchFamily="2" charset="2"/>
              <a:buChar char="v"/>
            </a:pPr>
            <a:r>
              <a:rPr lang="en-GB" sz="2000" dirty="0" err="1"/>
              <a:t>Atividades</a:t>
            </a:r>
            <a:r>
              <a:rPr lang="en-GB" sz="2000" dirty="0"/>
              <a:t> de </a:t>
            </a:r>
            <a:r>
              <a:rPr lang="en-GB" sz="2000" dirty="0" err="1"/>
              <a:t>pesquisa</a:t>
            </a:r>
            <a:r>
              <a:rPr lang="en-GB" sz="2000" dirty="0"/>
              <a:t> </a:t>
            </a:r>
            <a:r>
              <a:rPr lang="en-GB" sz="2000" dirty="0" err="1"/>
              <a:t>interdisciplinares</a:t>
            </a:r>
            <a:r>
              <a:rPr lang="en-GB" sz="2000" dirty="0"/>
              <a:t> em </a:t>
            </a:r>
            <a:r>
              <a:rPr lang="en-GB" sz="2000" dirty="0" err="1"/>
              <a:t>redes</a:t>
            </a:r>
            <a:r>
              <a:rPr lang="en-GB" sz="2000" dirty="0"/>
              <a:t> </a:t>
            </a:r>
            <a:r>
              <a:rPr lang="en-GB" sz="2000" dirty="0" err="1"/>
              <a:t>elétricas</a:t>
            </a:r>
            <a:r>
              <a:rPr lang="en-GB" sz="2000" dirty="0"/>
              <a:t> </a:t>
            </a:r>
            <a:r>
              <a:rPr lang="en-GB" sz="2000" dirty="0" err="1"/>
              <a:t>inteligentes</a:t>
            </a:r>
            <a:endParaRPr lang="en-GB" sz="2000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39C37-10D9-4663-B85F-7185AADE36CB}" type="slidenum">
              <a:rPr lang="pt-BR" smtClean="0"/>
              <a:pPr/>
              <a:t>2</a:t>
            </a:fld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 rot="16200000">
            <a:off x="-2399034" y="2382132"/>
            <a:ext cx="5174672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FEEA58"/>
                </a:solidFill>
              </a:rPr>
              <a:t>ENERQ/USP</a:t>
            </a: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424370" y="914289"/>
            <a:ext cx="4203292" cy="594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 algn="ctr">
              <a:spcBef>
                <a:spcPct val="20000"/>
              </a:spcBef>
              <a:buFont typeface="Arial"/>
              <a:buNone/>
              <a:defRPr sz="3200" b="1">
                <a:solidFill>
                  <a:schemeClr val="tx1">
                    <a:tint val="75000"/>
                  </a:schemeClr>
                </a:solidFill>
              </a:defRPr>
            </a:lvl1pPr>
            <a:lvl2pPr indent="0" algn="ctr">
              <a:spcBef>
                <a:spcPct val="20000"/>
              </a:spcBef>
              <a:buFont typeface="Arial"/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ct val="20000"/>
              </a:spcBef>
              <a:buFont typeface="Arial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/>
              <a:t>ENERQ-NAPREI-USP</a:t>
            </a:r>
          </a:p>
        </p:txBody>
      </p:sp>
      <p:pic>
        <p:nvPicPr>
          <p:cNvPr id="9" name="Picture 3" descr="DSCN04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161" y="914289"/>
            <a:ext cx="4165349" cy="1880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9121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359888" y="4667693"/>
            <a:ext cx="2307265" cy="4758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766677" y="1189818"/>
            <a:ext cx="80871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BR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Objetivos Gerais</a:t>
            </a:r>
          </a:p>
          <a:p>
            <a:pPr marL="342900" indent="-342900" algn="just">
              <a:spcAft>
                <a:spcPts val="1200"/>
              </a:spcAft>
              <a:buFont typeface="Wingdings" pitchFamily="2" charset="2"/>
              <a:buChar char="ü"/>
            </a:pPr>
            <a:r>
              <a:rPr lang="pt-BR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Simulação de funcionalidades de REIs, envolvendo dispositivos físicos e sistemas técnicos (SCADA, OMS, DMS, MDM), de forma a permitir estudos sistêmicos de  fenômenos reais com fidelidade e precisão.</a:t>
            </a:r>
          </a:p>
          <a:p>
            <a:pPr marL="342900" lvl="0" indent="-342900" algn="just">
              <a:spcAft>
                <a:spcPts val="1200"/>
              </a:spcAft>
              <a:buFont typeface="Wingdings" pitchFamily="2" charset="2"/>
              <a:buChar char="ü"/>
            </a:pPr>
            <a:r>
              <a:rPr lang="pt-BR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Testes de Integração e protocolos de comunicação para IEDs e medidores inteligentes.</a:t>
            </a:r>
          </a:p>
          <a:p>
            <a:pPr marL="342900" indent="-342900" algn="just">
              <a:spcAft>
                <a:spcPts val="1200"/>
              </a:spcAft>
              <a:buFont typeface="Wingdings" pitchFamily="2" charset="2"/>
              <a:buChar char="ü"/>
            </a:pPr>
            <a:r>
              <a:rPr lang="pt-BR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Testes de Interoperabilidade de sistemas de TI (legados e novos).</a:t>
            </a:r>
          </a:p>
          <a:p>
            <a:pPr marL="342900" indent="-342900" algn="just">
              <a:spcAft>
                <a:spcPts val="1200"/>
              </a:spcAft>
              <a:buFont typeface="Wingdings" pitchFamily="2" charset="2"/>
              <a:buChar char="ü"/>
            </a:pPr>
            <a:r>
              <a:rPr lang="pt-BR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Análise prévia das funcionalidades em ambiente COD Virtual.</a:t>
            </a: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457200" y="237630"/>
            <a:ext cx="8229600" cy="581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Laboratório de REIs</a:t>
            </a:r>
          </a:p>
        </p:txBody>
      </p:sp>
      <p:sp>
        <p:nvSpPr>
          <p:cNvPr id="5" name="CaixaDeTexto 4"/>
          <p:cNvSpPr txBox="1"/>
          <p:nvPr/>
        </p:nvSpPr>
        <p:spPr>
          <a:xfrm rot="16200000">
            <a:off x="-2399034" y="2382132"/>
            <a:ext cx="5174672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FEEA58"/>
                </a:solidFill>
              </a:rPr>
              <a:t>Laboratório de REIs</a:t>
            </a:r>
          </a:p>
        </p:txBody>
      </p:sp>
    </p:spTree>
    <p:extLst>
      <p:ext uri="{BB962C8B-B14F-4D97-AF65-F5344CB8AC3E}">
        <p14:creationId xmlns:p14="http://schemas.microsoft.com/office/powerpoint/2010/main" val="301110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tângulo 69"/>
          <p:cNvSpPr/>
          <p:nvPr/>
        </p:nvSpPr>
        <p:spPr>
          <a:xfrm>
            <a:off x="3359888" y="4667693"/>
            <a:ext cx="2307265" cy="4758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45" name="Rectangle 49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cxnSp>
        <p:nvCxnSpPr>
          <p:cNvPr id="78" name="Conector reto 77"/>
          <p:cNvCxnSpPr/>
          <p:nvPr/>
        </p:nvCxnSpPr>
        <p:spPr>
          <a:xfrm flipV="1">
            <a:off x="8858280" y="5142309"/>
            <a:ext cx="285720" cy="11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61"/>
          <p:cNvSpPr/>
          <p:nvPr/>
        </p:nvSpPr>
        <p:spPr>
          <a:xfrm>
            <a:off x="466685" y="309926"/>
            <a:ext cx="26713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BR" sz="2000" dirty="0">
                <a:latin typeface="Tahoma" pitchFamily="34" charset="0"/>
              </a:rPr>
              <a:t>Ambiente Laboratorial</a:t>
            </a:r>
          </a:p>
        </p:txBody>
      </p:sp>
      <p:sp>
        <p:nvSpPr>
          <p:cNvPr id="84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532440" y="4840002"/>
            <a:ext cx="481142" cy="273844"/>
          </a:xfrm>
        </p:spPr>
        <p:txBody>
          <a:bodyPr/>
          <a:lstStyle/>
          <a:p>
            <a:fld id="{D42CE581-E24E-42F8-BD08-0B2FA89A685E}" type="slidenum">
              <a:rPr lang="pt-BR" altLang="pt-BR" smtClean="0"/>
              <a:pPr/>
              <a:t>4</a:t>
            </a:fld>
            <a:endParaRPr lang="pt-BR" altLang="pt-BR" dirty="0"/>
          </a:p>
        </p:txBody>
      </p:sp>
      <p:sp>
        <p:nvSpPr>
          <p:cNvPr id="75" name="Retângulo de cantos arredondados 74"/>
          <p:cNvSpPr/>
          <p:nvPr/>
        </p:nvSpPr>
        <p:spPr>
          <a:xfrm>
            <a:off x="413317" y="2515273"/>
            <a:ext cx="1891302" cy="2357124"/>
          </a:xfrm>
          <a:prstGeom prst="roundRect">
            <a:avLst>
              <a:gd name="adj" fmla="val 662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7" name="Retângulo de cantos arredondados 86"/>
          <p:cNvSpPr/>
          <p:nvPr/>
        </p:nvSpPr>
        <p:spPr>
          <a:xfrm>
            <a:off x="2590990" y="3064232"/>
            <a:ext cx="3908806" cy="1844386"/>
          </a:xfrm>
          <a:prstGeom prst="roundRect">
            <a:avLst>
              <a:gd name="adj" fmla="val 685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8" name="Imagem 9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82188" y="4198359"/>
            <a:ext cx="796877" cy="756497"/>
          </a:xfrm>
          <a:prstGeom prst="rect">
            <a:avLst/>
          </a:prstGeom>
          <a:noFill/>
        </p:spPr>
      </p:pic>
      <p:pic>
        <p:nvPicPr>
          <p:cNvPr id="89" name="Imagem 11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99134" y="2561358"/>
            <a:ext cx="607958" cy="577273"/>
          </a:xfrm>
          <a:prstGeom prst="rect">
            <a:avLst/>
          </a:prstGeom>
          <a:noFill/>
        </p:spPr>
      </p:pic>
      <p:pic>
        <p:nvPicPr>
          <p:cNvPr id="90" name="Imagem 11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0507" y="2829251"/>
            <a:ext cx="608125" cy="577273"/>
          </a:xfrm>
          <a:prstGeom prst="rect">
            <a:avLst/>
          </a:prstGeom>
          <a:noFill/>
        </p:spPr>
      </p:pic>
      <p:pic>
        <p:nvPicPr>
          <p:cNvPr id="91" name="Imagem 12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99135" y="3031474"/>
            <a:ext cx="608125" cy="577273"/>
          </a:xfrm>
          <a:prstGeom prst="rect">
            <a:avLst/>
          </a:prstGeom>
          <a:noFill/>
        </p:spPr>
      </p:pic>
      <p:sp>
        <p:nvSpPr>
          <p:cNvPr id="92" name="Retângulo 96"/>
          <p:cNvSpPr>
            <a:spLocks noChangeArrowheads="1"/>
          </p:cNvSpPr>
          <p:nvPr/>
        </p:nvSpPr>
        <p:spPr bwMode="auto">
          <a:xfrm>
            <a:off x="342642" y="1395453"/>
            <a:ext cx="8805842" cy="273510"/>
          </a:xfrm>
          <a:prstGeom prst="rect">
            <a:avLst/>
          </a:prstGeom>
          <a:solidFill>
            <a:srgbClr val="8FAB75"/>
          </a:solidFill>
          <a:ln w="254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extrusionH="76200">
            <a:bevelT/>
            <a:extrusionClr>
              <a:schemeClr val="accent1">
                <a:lumMod val="60000"/>
                <a:lumOff val="40000"/>
              </a:schemeClr>
            </a:extrusionClr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zh-CN" sz="1400" i="0" u="none" strike="noStrike" cap="none" normalizeH="0" dirty="0">
                <a:ln>
                  <a:noFill/>
                </a:ln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Barramento de interoperabilidade</a:t>
            </a:r>
            <a:endParaRPr kumimoji="0" lang="pt-BR" altLang="zh-CN" sz="1400" i="0" u="none" strike="noStrike" cap="none" normalizeH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Retângulo 97"/>
          <p:cNvSpPr>
            <a:spLocks noChangeArrowheads="1"/>
          </p:cNvSpPr>
          <p:nvPr/>
        </p:nvSpPr>
        <p:spPr bwMode="auto">
          <a:xfrm>
            <a:off x="425882" y="797186"/>
            <a:ext cx="987567" cy="35589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zh-CN" sz="1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DMS</a:t>
            </a:r>
            <a:endParaRPr kumimoji="0" lang="pt-BR" altLang="zh-CN" sz="10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3" name="Retângulo 98"/>
          <p:cNvSpPr>
            <a:spLocks noChangeArrowheads="1"/>
          </p:cNvSpPr>
          <p:nvPr/>
        </p:nvSpPr>
        <p:spPr bwMode="auto">
          <a:xfrm>
            <a:off x="1510644" y="797186"/>
            <a:ext cx="1001932" cy="35589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zh-CN" sz="1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OMS</a:t>
            </a:r>
            <a:endParaRPr kumimoji="0" lang="pt-BR" altLang="zh-CN" sz="10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7" name="Retângulo 99"/>
          <p:cNvSpPr>
            <a:spLocks noChangeArrowheads="1"/>
          </p:cNvSpPr>
          <p:nvPr/>
        </p:nvSpPr>
        <p:spPr bwMode="auto">
          <a:xfrm>
            <a:off x="2627894" y="797186"/>
            <a:ext cx="1000132" cy="35589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zh-CN" sz="1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SinapGrid</a:t>
            </a:r>
            <a:endParaRPr kumimoji="0" lang="pt-BR" altLang="zh-CN" sz="10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1" name="Retângulo 100"/>
          <p:cNvSpPr>
            <a:spLocks noChangeArrowheads="1"/>
          </p:cNvSpPr>
          <p:nvPr/>
        </p:nvSpPr>
        <p:spPr bwMode="auto">
          <a:xfrm>
            <a:off x="4771035" y="805932"/>
            <a:ext cx="1010235" cy="34714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>
                <a:ln>
                  <a:noFill/>
                </a:ln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Old systems</a:t>
            </a:r>
            <a:endParaRPr kumimoji="0" lang="en-US" altLang="zh-CN" sz="1000" b="0" i="0" u="none" strike="noStrike" cap="none" normalizeH="0" baseline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" name="Retângulo 101"/>
          <p:cNvSpPr>
            <a:spLocks noChangeArrowheads="1"/>
          </p:cNvSpPr>
          <p:nvPr/>
        </p:nvSpPr>
        <p:spPr bwMode="auto">
          <a:xfrm>
            <a:off x="5874054" y="805932"/>
            <a:ext cx="881790" cy="34714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zh-CN" sz="1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EMS</a:t>
            </a:r>
            <a:endParaRPr kumimoji="0" lang="pt-BR" altLang="zh-CN" sz="10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4" name="Retângulo 102"/>
          <p:cNvSpPr>
            <a:spLocks noChangeArrowheads="1"/>
          </p:cNvSpPr>
          <p:nvPr/>
        </p:nvSpPr>
        <p:spPr bwMode="auto">
          <a:xfrm>
            <a:off x="6855830" y="805932"/>
            <a:ext cx="915600" cy="34714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>
                <a:ln>
                  <a:noFill/>
                </a:ln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Asset Management</a:t>
            </a:r>
            <a:endParaRPr kumimoji="0" lang="en-US" altLang="zh-CN" sz="1000" b="0" i="0" u="none" strike="noStrike" cap="none" normalizeH="0" baseline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5" name="Retângulo 103"/>
          <p:cNvSpPr>
            <a:spLocks noChangeArrowheads="1"/>
          </p:cNvSpPr>
          <p:nvPr/>
        </p:nvSpPr>
        <p:spPr bwMode="auto">
          <a:xfrm>
            <a:off x="8128620" y="805932"/>
            <a:ext cx="1009746" cy="34714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zh-CN" sz="1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Outros</a:t>
            </a:r>
            <a:endParaRPr kumimoji="0" lang="pt-BR" altLang="zh-CN" sz="10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6" name="Conector reto 104"/>
          <p:cNvSpPr>
            <a:spLocks noChangeShapeType="1"/>
          </p:cNvSpPr>
          <p:nvPr/>
        </p:nvSpPr>
        <p:spPr bwMode="auto">
          <a:xfrm>
            <a:off x="7771430" y="992342"/>
            <a:ext cx="278354" cy="0"/>
          </a:xfrm>
          <a:prstGeom prst="line">
            <a:avLst/>
          </a:prstGeom>
          <a:noFill/>
          <a:ln w="9525">
            <a:solidFill>
              <a:srgbClr val="4579B8"/>
            </a:solidFill>
            <a:prstDash val="sys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127" name="Seta para cima e para baixo 105"/>
          <p:cNvSpPr>
            <a:spLocks noChangeArrowheads="1"/>
          </p:cNvSpPr>
          <p:nvPr/>
        </p:nvSpPr>
        <p:spPr bwMode="auto">
          <a:xfrm>
            <a:off x="841944" y="1177970"/>
            <a:ext cx="180000" cy="243000"/>
          </a:xfrm>
          <a:prstGeom prst="upDownArrow">
            <a:avLst>
              <a:gd name="adj1" fmla="val 50000"/>
              <a:gd name="adj2" fmla="val 50010"/>
            </a:avLst>
          </a:prstGeom>
          <a:solidFill>
            <a:schemeClr val="bg2">
              <a:lumMod val="75000"/>
            </a:schemeClr>
          </a:solidFill>
          <a:ln w="254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8" name="Seta para cima e para baixo 106"/>
          <p:cNvSpPr>
            <a:spLocks noChangeArrowheads="1"/>
          </p:cNvSpPr>
          <p:nvPr/>
        </p:nvSpPr>
        <p:spPr bwMode="auto">
          <a:xfrm>
            <a:off x="1920557" y="1177970"/>
            <a:ext cx="180000" cy="243000"/>
          </a:xfrm>
          <a:prstGeom prst="upDownArrow">
            <a:avLst>
              <a:gd name="adj1" fmla="val 50000"/>
              <a:gd name="adj2" fmla="val 50010"/>
            </a:avLst>
          </a:prstGeom>
          <a:solidFill>
            <a:schemeClr val="bg2">
              <a:lumMod val="75000"/>
            </a:schemeClr>
          </a:solidFill>
          <a:ln w="254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9" name="Seta para cima e para baixo 107"/>
          <p:cNvSpPr>
            <a:spLocks noChangeArrowheads="1"/>
          </p:cNvSpPr>
          <p:nvPr/>
        </p:nvSpPr>
        <p:spPr bwMode="auto">
          <a:xfrm>
            <a:off x="3023721" y="1177970"/>
            <a:ext cx="180000" cy="243000"/>
          </a:xfrm>
          <a:prstGeom prst="upDownArrow">
            <a:avLst>
              <a:gd name="adj1" fmla="val 50000"/>
              <a:gd name="adj2" fmla="val 50010"/>
            </a:avLst>
          </a:prstGeom>
          <a:solidFill>
            <a:schemeClr val="bg2">
              <a:lumMod val="75000"/>
            </a:schemeClr>
          </a:solidFill>
          <a:ln w="254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1" name="Seta para cima e para baixo 108"/>
          <p:cNvSpPr>
            <a:spLocks noChangeArrowheads="1"/>
          </p:cNvSpPr>
          <p:nvPr/>
        </p:nvSpPr>
        <p:spPr bwMode="auto">
          <a:xfrm>
            <a:off x="5228406" y="1169223"/>
            <a:ext cx="180000" cy="243000"/>
          </a:xfrm>
          <a:prstGeom prst="upDownArrow">
            <a:avLst>
              <a:gd name="adj1" fmla="val 50000"/>
              <a:gd name="adj2" fmla="val 50010"/>
            </a:avLst>
          </a:prstGeom>
          <a:solidFill>
            <a:schemeClr val="bg2">
              <a:lumMod val="75000"/>
            </a:schemeClr>
          </a:solidFill>
          <a:ln w="254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2" name="Seta para cima e para baixo 109"/>
          <p:cNvSpPr>
            <a:spLocks noChangeArrowheads="1"/>
          </p:cNvSpPr>
          <p:nvPr/>
        </p:nvSpPr>
        <p:spPr bwMode="auto">
          <a:xfrm>
            <a:off x="6198968" y="1177970"/>
            <a:ext cx="180000" cy="243000"/>
          </a:xfrm>
          <a:prstGeom prst="upDownArrow">
            <a:avLst>
              <a:gd name="adj1" fmla="val 50000"/>
              <a:gd name="adj2" fmla="val 50010"/>
            </a:avLst>
          </a:prstGeom>
          <a:solidFill>
            <a:schemeClr val="bg2">
              <a:lumMod val="75000"/>
            </a:schemeClr>
          </a:solidFill>
          <a:ln w="254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" name="Seta para cima e para baixo 110"/>
          <p:cNvSpPr>
            <a:spLocks noChangeArrowheads="1"/>
          </p:cNvSpPr>
          <p:nvPr/>
        </p:nvSpPr>
        <p:spPr bwMode="auto">
          <a:xfrm>
            <a:off x="7182754" y="1177970"/>
            <a:ext cx="180000" cy="243000"/>
          </a:xfrm>
          <a:prstGeom prst="upDownArrow">
            <a:avLst>
              <a:gd name="adj1" fmla="val 50000"/>
              <a:gd name="adj2" fmla="val 50010"/>
            </a:avLst>
          </a:prstGeom>
          <a:solidFill>
            <a:schemeClr val="bg2">
              <a:lumMod val="75000"/>
            </a:schemeClr>
          </a:solidFill>
          <a:ln w="254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4" name="Seta para cima e para baixo 111"/>
          <p:cNvSpPr>
            <a:spLocks noChangeArrowheads="1"/>
          </p:cNvSpPr>
          <p:nvPr/>
        </p:nvSpPr>
        <p:spPr bwMode="auto">
          <a:xfrm>
            <a:off x="8557248" y="1177970"/>
            <a:ext cx="180000" cy="243000"/>
          </a:xfrm>
          <a:prstGeom prst="upDownArrow">
            <a:avLst>
              <a:gd name="adj1" fmla="val 50000"/>
              <a:gd name="adj2" fmla="val 50010"/>
            </a:avLst>
          </a:prstGeom>
          <a:solidFill>
            <a:schemeClr val="bg2">
              <a:lumMod val="75000"/>
            </a:schemeClr>
          </a:solidFill>
          <a:ln w="254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6" name="Texto explicativo em forma de nuvem 112"/>
          <p:cNvSpPr>
            <a:spLocks noChangeArrowheads="1"/>
          </p:cNvSpPr>
          <p:nvPr/>
        </p:nvSpPr>
        <p:spPr bwMode="auto">
          <a:xfrm flipH="1">
            <a:off x="2179316" y="1851464"/>
            <a:ext cx="5143536" cy="482207"/>
          </a:xfrm>
          <a:prstGeom prst="cloudCallout">
            <a:avLst>
              <a:gd name="adj1" fmla="val 50068"/>
              <a:gd name="adj2" fmla="val -219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altLang="zh-CN" sz="1300" dirty="0">
                <a:solidFill>
                  <a:schemeClr val="dk1"/>
                </a:solidFill>
                <a:latin typeface="Calibri" pitchFamily="34" charset="0"/>
                <a:ea typeface="SimSun" pitchFamily="2" charset="-122"/>
                <a:cs typeface="Calibri" pitchFamily="34" charset="0"/>
              </a:rPr>
              <a:t>Tecnologia de comunicação</a:t>
            </a:r>
          </a:p>
        </p:txBody>
      </p:sp>
      <p:sp>
        <p:nvSpPr>
          <p:cNvPr id="137" name="Conector reto 121"/>
          <p:cNvSpPr>
            <a:spLocks noChangeShapeType="1"/>
          </p:cNvSpPr>
          <p:nvPr/>
        </p:nvSpPr>
        <p:spPr bwMode="auto">
          <a:xfrm flipH="1">
            <a:off x="2179314" y="3835110"/>
            <a:ext cx="1800456" cy="455279"/>
          </a:xfrm>
          <a:prstGeom prst="line">
            <a:avLst/>
          </a:prstGeom>
          <a:noFill/>
          <a:ln w="12700">
            <a:solidFill>
              <a:srgbClr val="4579B8"/>
            </a:solidFill>
            <a:prstDash val="sysDash"/>
            <a:round/>
            <a:headEnd type="triangle"/>
            <a:tailEnd type="triangle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8" name="Retângulo 135"/>
          <p:cNvSpPr>
            <a:spLocks noChangeArrowheads="1"/>
          </p:cNvSpPr>
          <p:nvPr/>
        </p:nvSpPr>
        <p:spPr bwMode="auto">
          <a:xfrm>
            <a:off x="3812480" y="3115644"/>
            <a:ext cx="1512000" cy="17610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zh-CN" sz="1000" b="1">
                <a:solidFill>
                  <a:schemeClr val="bg1"/>
                </a:solidFill>
                <a:latin typeface="Calibri" pitchFamily="34" charset="0"/>
                <a:ea typeface="SimSun" pitchFamily="2" charset="-122"/>
                <a:cs typeface="Calibri" pitchFamily="34" charset="0"/>
              </a:rPr>
              <a:t>Emulador de REIs</a:t>
            </a:r>
            <a:endParaRPr kumimoji="0" lang="pt-BR" altLang="zh-CN" sz="1000" b="1" i="0" u="none" strike="noStrike" cap="none" normalizeH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ea typeface="SimSun" pitchFamily="2" charset="-122"/>
              <a:cs typeface="Calibri" pitchFamily="34" charset="0"/>
            </a:endParaRPr>
          </a:p>
        </p:txBody>
      </p:sp>
      <p:sp>
        <p:nvSpPr>
          <p:cNvPr id="139" name="Retângulo 98"/>
          <p:cNvSpPr>
            <a:spLocks noChangeArrowheads="1"/>
          </p:cNvSpPr>
          <p:nvPr/>
        </p:nvSpPr>
        <p:spPr bwMode="auto">
          <a:xfrm>
            <a:off x="384411" y="1905043"/>
            <a:ext cx="1036753" cy="35589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zh-CN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MDM / MDC</a:t>
            </a:r>
            <a:endParaRPr kumimoji="0" lang="pt-BR" altLang="zh-CN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0" name="Seta para cima e para baixo 130"/>
          <p:cNvSpPr>
            <a:spLocks noChangeArrowheads="1"/>
          </p:cNvSpPr>
          <p:nvPr/>
        </p:nvSpPr>
        <p:spPr bwMode="auto">
          <a:xfrm>
            <a:off x="823671" y="1664159"/>
            <a:ext cx="186776" cy="258979"/>
          </a:xfrm>
          <a:prstGeom prst="upDownArrow">
            <a:avLst>
              <a:gd name="adj1" fmla="val 50000"/>
              <a:gd name="adj2" fmla="val 49987"/>
            </a:avLst>
          </a:prstGeom>
          <a:solidFill>
            <a:schemeClr val="bg2">
              <a:lumMod val="75000"/>
            </a:schemeClr>
          </a:solidFill>
          <a:ln w="254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1" name="Retângulo 101"/>
          <p:cNvSpPr>
            <a:spLocks noChangeArrowheads="1"/>
          </p:cNvSpPr>
          <p:nvPr/>
        </p:nvSpPr>
        <p:spPr bwMode="auto">
          <a:xfrm>
            <a:off x="8128620" y="1905043"/>
            <a:ext cx="1019864" cy="34714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zh-CN" sz="1000" dirty="0">
                <a:solidFill>
                  <a:srgbClr val="000000"/>
                </a:solidFill>
                <a:latin typeface="Calibri" pitchFamily="34" charset="0"/>
                <a:ea typeface="SimSun" pitchFamily="2" charset="-122"/>
                <a:cs typeface="Calibri" pitchFamily="34" charset="0"/>
              </a:rPr>
              <a:t>SCADA</a:t>
            </a:r>
            <a:endParaRPr kumimoji="0" lang="pt-BR" altLang="zh-CN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2" name="Seta para cima e para baixo 130"/>
          <p:cNvSpPr>
            <a:spLocks noChangeArrowheads="1"/>
          </p:cNvSpPr>
          <p:nvPr/>
        </p:nvSpPr>
        <p:spPr bwMode="auto">
          <a:xfrm>
            <a:off x="8557248" y="1644840"/>
            <a:ext cx="186776" cy="258979"/>
          </a:xfrm>
          <a:prstGeom prst="upDownArrow">
            <a:avLst>
              <a:gd name="adj1" fmla="val 50000"/>
              <a:gd name="adj2" fmla="val 49987"/>
            </a:avLst>
          </a:prstGeom>
          <a:solidFill>
            <a:schemeClr val="bg2">
              <a:lumMod val="75000"/>
            </a:schemeClr>
          </a:solidFill>
          <a:ln w="254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" name="Seta para cima e para baixo 130"/>
          <p:cNvSpPr>
            <a:spLocks noChangeArrowheads="1"/>
          </p:cNvSpPr>
          <p:nvPr/>
        </p:nvSpPr>
        <p:spPr bwMode="auto">
          <a:xfrm rot="16200000">
            <a:off x="1714581" y="1756856"/>
            <a:ext cx="140083" cy="650770"/>
          </a:xfrm>
          <a:prstGeom prst="upDownArrow">
            <a:avLst>
              <a:gd name="adj1" fmla="val 50000"/>
              <a:gd name="adj2" fmla="val 49987"/>
            </a:avLst>
          </a:prstGeom>
          <a:solidFill>
            <a:schemeClr val="bg2">
              <a:lumMod val="75000"/>
            </a:schemeClr>
          </a:solidFill>
          <a:ln w="254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4" name="Seta para cima e para baixo 130"/>
          <p:cNvSpPr>
            <a:spLocks noChangeArrowheads="1"/>
          </p:cNvSpPr>
          <p:nvPr/>
        </p:nvSpPr>
        <p:spPr bwMode="auto">
          <a:xfrm rot="16200000">
            <a:off x="7655524" y="1792576"/>
            <a:ext cx="140084" cy="579331"/>
          </a:xfrm>
          <a:prstGeom prst="upDownArrow">
            <a:avLst>
              <a:gd name="adj1" fmla="val 50000"/>
              <a:gd name="adj2" fmla="val 49987"/>
            </a:avLst>
          </a:prstGeom>
          <a:solidFill>
            <a:schemeClr val="bg2">
              <a:lumMod val="75000"/>
            </a:schemeClr>
          </a:solidFill>
          <a:ln w="254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5" name="Retângulo 101"/>
          <p:cNvSpPr>
            <a:spLocks noChangeArrowheads="1"/>
          </p:cNvSpPr>
          <p:nvPr/>
        </p:nvSpPr>
        <p:spPr bwMode="auto">
          <a:xfrm>
            <a:off x="3759247" y="795980"/>
            <a:ext cx="881790" cy="34714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zh-CN" sz="1000" dirty="0">
                <a:latin typeface="Calibri" pitchFamily="34" charset="0"/>
                <a:ea typeface="SimSun" pitchFamily="2" charset="-122"/>
                <a:cs typeface="Calibri" pitchFamily="34" charset="0"/>
              </a:rPr>
              <a:t>GIS</a:t>
            </a:r>
            <a:endParaRPr kumimoji="0" lang="pt-BR" altLang="zh-CN" sz="10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6" name="Seta para cima e para baixo 109"/>
          <p:cNvSpPr>
            <a:spLocks noChangeArrowheads="1"/>
          </p:cNvSpPr>
          <p:nvPr/>
        </p:nvSpPr>
        <p:spPr bwMode="auto">
          <a:xfrm>
            <a:off x="4128092" y="1168018"/>
            <a:ext cx="180000" cy="243000"/>
          </a:xfrm>
          <a:prstGeom prst="upDownArrow">
            <a:avLst>
              <a:gd name="adj1" fmla="val 50000"/>
              <a:gd name="adj2" fmla="val 50010"/>
            </a:avLst>
          </a:prstGeom>
          <a:solidFill>
            <a:schemeClr val="bg2">
              <a:lumMod val="75000"/>
            </a:schemeClr>
          </a:solidFill>
          <a:ln w="254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7" name="Imagem 9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09860" y="4323786"/>
            <a:ext cx="634165" cy="451156"/>
          </a:xfrm>
          <a:prstGeom prst="rect">
            <a:avLst/>
          </a:prstGeom>
          <a:noFill/>
        </p:spPr>
      </p:pic>
      <p:sp>
        <p:nvSpPr>
          <p:cNvPr id="148" name="Retângulo de cantos arredondados 147"/>
          <p:cNvSpPr/>
          <p:nvPr/>
        </p:nvSpPr>
        <p:spPr>
          <a:xfrm>
            <a:off x="577384" y="4090755"/>
            <a:ext cx="1584176" cy="519552"/>
          </a:xfrm>
          <a:prstGeom prst="roundRect">
            <a:avLst/>
          </a:prstGeom>
          <a:solidFill>
            <a:srgbClr val="D6D88A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>
                <a:solidFill>
                  <a:schemeClr val="tx1"/>
                </a:solidFill>
              </a:rPr>
              <a:t>Transdutor de sinais para medidores</a:t>
            </a:r>
          </a:p>
        </p:txBody>
      </p:sp>
      <p:pic>
        <p:nvPicPr>
          <p:cNvPr id="149" name="Imagem 148"/>
          <p:cNvPicPr/>
          <p:nvPr/>
        </p:nvPicPr>
        <p:blipFill>
          <a:blip r:embed="rId6"/>
          <a:stretch>
            <a:fillRect/>
          </a:stretch>
        </p:blipFill>
        <p:spPr>
          <a:xfrm>
            <a:off x="7538212" y="2572143"/>
            <a:ext cx="612168" cy="652625"/>
          </a:xfrm>
          <a:prstGeom prst="rect">
            <a:avLst/>
          </a:prstGeom>
        </p:spPr>
      </p:pic>
      <p:pic>
        <p:nvPicPr>
          <p:cNvPr id="150" name="Imagem 149"/>
          <p:cNvPicPr/>
          <p:nvPr/>
        </p:nvPicPr>
        <p:blipFill rotWithShape="1">
          <a:blip r:embed="rId6"/>
          <a:srcRect r="13071" b="12554"/>
          <a:stretch/>
        </p:blipFill>
        <p:spPr>
          <a:xfrm>
            <a:off x="7239278" y="2415380"/>
            <a:ext cx="532153" cy="570695"/>
          </a:xfrm>
          <a:prstGeom prst="rect">
            <a:avLst/>
          </a:prstGeom>
        </p:spPr>
      </p:pic>
      <p:pic>
        <p:nvPicPr>
          <p:cNvPr id="151" name="Imagem 11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66998" y="2796415"/>
            <a:ext cx="608125" cy="577273"/>
          </a:xfrm>
          <a:prstGeom prst="rect">
            <a:avLst/>
          </a:prstGeom>
          <a:noFill/>
        </p:spPr>
      </p:pic>
      <p:sp>
        <p:nvSpPr>
          <p:cNvPr id="152" name="Seta para cima e para baixo 130"/>
          <p:cNvSpPr>
            <a:spLocks noChangeArrowheads="1"/>
          </p:cNvSpPr>
          <p:nvPr/>
        </p:nvSpPr>
        <p:spPr bwMode="auto">
          <a:xfrm rot="2700000">
            <a:off x="2225529" y="2150883"/>
            <a:ext cx="142754" cy="684534"/>
          </a:xfrm>
          <a:prstGeom prst="upDownArrow">
            <a:avLst>
              <a:gd name="adj1" fmla="val 50000"/>
              <a:gd name="adj2" fmla="val 49987"/>
            </a:avLst>
          </a:prstGeom>
          <a:solidFill>
            <a:schemeClr val="bg2">
              <a:lumMod val="75000"/>
            </a:schemeClr>
          </a:solidFill>
          <a:ln w="254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" name="CaixaDeTexto 152"/>
          <p:cNvSpPr txBox="1"/>
          <p:nvPr/>
        </p:nvSpPr>
        <p:spPr>
          <a:xfrm>
            <a:off x="445122" y="3355937"/>
            <a:ext cx="1014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Smart Meters</a:t>
            </a:r>
          </a:p>
        </p:txBody>
      </p:sp>
      <p:sp>
        <p:nvSpPr>
          <p:cNvPr id="154" name="Retângulo de cantos arredondados 153"/>
          <p:cNvSpPr/>
          <p:nvPr/>
        </p:nvSpPr>
        <p:spPr>
          <a:xfrm>
            <a:off x="2683476" y="3240610"/>
            <a:ext cx="936000" cy="40243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dirty="0"/>
              <a:t>Medidores Virtuais</a:t>
            </a:r>
          </a:p>
        </p:txBody>
      </p:sp>
      <p:sp>
        <p:nvSpPr>
          <p:cNvPr id="155" name="Retângulo de cantos arredondados 154"/>
          <p:cNvSpPr/>
          <p:nvPr/>
        </p:nvSpPr>
        <p:spPr>
          <a:xfrm>
            <a:off x="6964957" y="2346140"/>
            <a:ext cx="1548693" cy="1083712"/>
          </a:xfrm>
          <a:prstGeom prst="roundRect">
            <a:avLst>
              <a:gd name="adj" fmla="val 662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6" name="CaixaDeTexto 155"/>
          <p:cNvSpPr txBox="1"/>
          <p:nvPr/>
        </p:nvSpPr>
        <p:spPr>
          <a:xfrm>
            <a:off x="7981170" y="2389275"/>
            <a:ext cx="5324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IEDs</a:t>
            </a:r>
          </a:p>
        </p:txBody>
      </p:sp>
      <p:sp>
        <p:nvSpPr>
          <p:cNvPr id="157" name="Retângulo 135"/>
          <p:cNvSpPr>
            <a:spLocks noChangeArrowheads="1"/>
          </p:cNvSpPr>
          <p:nvPr/>
        </p:nvSpPr>
        <p:spPr bwMode="auto">
          <a:xfrm>
            <a:off x="7111682" y="4727367"/>
            <a:ext cx="2016264" cy="32147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dirty="0">
                <a:latin typeface="Arial" pitchFamily="34" charset="0"/>
                <a:cs typeface="Arial" pitchFamily="34" charset="0"/>
              </a:rPr>
              <a:t>Geração distribuída</a:t>
            </a:r>
            <a:endParaRPr kumimoji="0" lang="en-US" altLang="zh-CN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8" name="Retângulo de cantos arredondados 157"/>
          <p:cNvSpPr/>
          <p:nvPr/>
        </p:nvSpPr>
        <p:spPr>
          <a:xfrm>
            <a:off x="7058017" y="3643042"/>
            <a:ext cx="1335098" cy="536739"/>
          </a:xfrm>
          <a:prstGeom prst="roundRect">
            <a:avLst/>
          </a:prstGeom>
          <a:solidFill>
            <a:srgbClr val="D6D88A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>
                <a:solidFill>
                  <a:schemeClr val="tx1"/>
                </a:solidFill>
              </a:rPr>
              <a:t>Transdutor  de sinais para IEDs</a:t>
            </a:r>
          </a:p>
        </p:txBody>
      </p:sp>
      <p:sp>
        <p:nvSpPr>
          <p:cNvPr id="159" name="Elipse 158"/>
          <p:cNvSpPr/>
          <p:nvPr/>
        </p:nvSpPr>
        <p:spPr>
          <a:xfrm>
            <a:off x="3979770" y="3416901"/>
            <a:ext cx="1152000" cy="6320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dirty="0"/>
              <a:t>Módulo Central</a:t>
            </a:r>
          </a:p>
        </p:txBody>
      </p:sp>
      <p:sp>
        <p:nvSpPr>
          <p:cNvPr id="160" name="Conector reto 121"/>
          <p:cNvSpPr>
            <a:spLocks noChangeShapeType="1"/>
          </p:cNvSpPr>
          <p:nvPr/>
        </p:nvSpPr>
        <p:spPr bwMode="auto">
          <a:xfrm flipH="1" flipV="1">
            <a:off x="3623798" y="3388268"/>
            <a:ext cx="427726" cy="166701"/>
          </a:xfrm>
          <a:prstGeom prst="line">
            <a:avLst/>
          </a:prstGeom>
          <a:noFill/>
          <a:ln w="12700">
            <a:solidFill>
              <a:srgbClr val="4579B8"/>
            </a:solidFill>
            <a:prstDash val="sysDash"/>
            <a:round/>
            <a:headEnd type="triangle"/>
            <a:tailEnd type="triangle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1" name="Retângulo de cantos arredondados 160"/>
          <p:cNvSpPr/>
          <p:nvPr/>
        </p:nvSpPr>
        <p:spPr>
          <a:xfrm>
            <a:off x="5566047" y="3264760"/>
            <a:ext cx="754901" cy="37828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dirty="0" err="1"/>
              <a:t>IEDs</a:t>
            </a:r>
            <a:r>
              <a:rPr lang="pt-BR" sz="1200" dirty="0"/>
              <a:t> Virtuais</a:t>
            </a:r>
          </a:p>
        </p:txBody>
      </p:sp>
      <p:sp>
        <p:nvSpPr>
          <p:cNvPr id="162" name="Conector reto 121"/>
          <p:cNvSpPr>
            <a:spLocks noChangeShapeType="1"/>
          </p:cNvSpPr>
          <p:nvPr/>
        </p:nvSpPr>
        <p:spPr bwMode="auto">
          <a:xfrm flipH="1">
            <a:off x="5091410" y="3429434"/>
            <a:ext cx="437823" cy="128962"/>
          </a:xfrm>
          <a:prstGeom prst="line">
            <a:avLst/>
          </a:prstGeom>
          <a:noFill/>
          <a:ln w="12700">
            <a:solidFill>
              <a:srgbClr val="4579B8"/>
            </a:solidFill>
            <a:prstDash val="sysDash"/>
            <a:round/>
            <a:headEnd type="triangle"/>
            <a:tailEnd type="triangle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3" name="Conector reto 121"/>
          <p:cNvSpPr>
            <a:spLocks noChangeShapeType="1"/>
          </p:cNvSpPr>
          <p:nvPr/>
        </p:nvSpPr>
        <p:spPr bwMode="auto">
          <a:xfrm flipH="1" flipV="1">
            <a:off x="5169756" y="3820316"/>
            <a:ext cx="1834096" cy="0"/>
          </a:xfrm>
          <a:prstGeom prst="line">
            <a:avLst/>
          </a:prstGeom>
          <a:noFill/>
          <a:ln w="12700">
            <a:solidFill>
              <a:srgbClr val="4579B8"/>
            </a:solidFill>
            <a:prstDash val="sysDash"/>
            <a:round/>
            <a:headEnd type="triangle"/>
            <a:tailEnd type="triangle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4" name="Conector reto 121"/>
          <p:cNvSpPr>
            <a:spLocks noChangeShapeType="1"/>
          </p:cNvSpPr>
          <p:nvPr/>
        </p:nvSpPr>
        <p:spPr bwMode="auto">
          <a:xfrm flipH="1">
            <a:off x="6378968" y="4569084"/>
            <a:ext cx="1231597" cy="7522"/>
          </a:xfrm>
          <a:prstGeom prst="line">
            <a:avLst/>
          </a:prstGeom>
          <a:noFill/>
          <a:ln w="12700">
            <a:solidFill>
              <a:srgbClr val="4579B8"/>
            </a:solidFill>
            <a:prstDash val="sysDash"/>
            <a:round/>
            <a:headEnd type="triangle"/>
            <a:tailEnd type="triangle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5" name="Retângulo de cantos arredondados 164"/>
          <p:cNvSpPr/>
          <p:nvPr/>
        </p:nvSpPr>
        <p:spPr>
          <a:xfrm>
            <a:off x="4990585" y="4191349"/>
            <a:ext cx="1352934" cy="690638"/>
          </a:xfrm>
          <a:prstGeom prst="roundRect">
            <a:avLst>
              <a:gd name="adj" fmla="val 865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200" dirty="0"/>
          </a:p>
        </p:txBody>
      </p:sp>
      <p:pic>
        <p:nvPicPr>
          <p:cNvPr id="166" name="Picture 3"/>
          <p:cNvPicPr>
            <a:picLocks noChangeAspect="1" noChangeArrowheads="1"/>
          </p:cNvPicPr>
          <p:nvPr/>
        </p:nvPicPr>
        <p:blipFill>
          <a:blip r:embed="rId7" cstate="print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410" y="4403281"/>
            <a:ext cx="1149823" cy="4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7" name="CaixaDeTexto 166"/>
          <p:cNvSpPr txBox="1"/>
          <p:nvPr/>
        </p:nvSpPr>
        <p:spPr>
          <a:xfrm>
            <a:off x="4990584" y="4179782"/>
            <a:ext cx="1330364" cy="2769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sz="1200" dirty="0"/>
              <a:t>Simulador de rede</a:t>
            </a:r>
          </a:p>
        </p:txBody>
      </p:sp>
      <p:sp>
        <p:nvSpPr>
          <p:cNvPr id="168" name="Conector reto 121"/>
          <p:cNvSpPr>
            <a:spLocks noChangeShapeType="1"/>
          </p:cNvSpPr>
          <p:nvPr/>
        </p:nvSpPr>
        <p:spPr bwMode="auto">
          <a:xfrm flipH="1" flipV="1">
            <a:off x="5093046" y="3965575"/>
            <a:ext cx="512376" cy="166701"/>
          </a:xfrm>
          <a:prstGeom prst="line">
            <a:avLst/>
          </a:prstGeom>
          <a:noFill/>
          <a:ln w="12700">
            <a:solidFill>
              <a:srgbClr val="4579B8"/>
            </a:solidFill>
            <a:prstDash val="sysDash"/>
            <a:round/>
            <a:headEnd type="triangle"/>
            <a:tailEnd type="triangle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9" name="Retângulo de cantos arredondados 168"/>
          <p:cNvSpPr/>
          <p:nvPr/>
        </p:nvSpPr>
        <p:spPr>
          <a:xfrm>
            <a:off x="2906078" y="4333162"/>
            <a:ext cx="1152128" cy="428628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tx1"/>
                </a:solidFill>
              </a:rPr>
              <a:t>Gerenciador de Eventos</a:t>
            </a:r>
          </a:p>
        </p:txBody>
      </p:sp>
      <p:sp>
        <p:nvSpPr>
          <p:cNvPr id="170" name="Conector reto 121"/>
          <p:cNvSpPr>
            <a:spLocks noChangeShapeType="1"/>
          </p:cNvSpPr>
          <p:nvPr/>
        </p:nvSpPr>
        <p:spPr bwMode="auto">
          <a:xfrm flipH="1">
            <a:off x="3839293" y="4048926"/>
            <a:ext cx="437823" cy="234730"/>
          </a:xfrm>
          <a:prstGeom prst="line">
            <a:avLst/>
          </a:prstGeom>
          <a:noFill/>
          <a:ln w="12700">
            <a:solidFill>
              <a:srgbClr val="4579B8"/>
            </a:solidFill>
            <a:prstDash val="sysDash"/>
            <a:round/>
            <a:headEnd type="triangle"/>
            <a:tailEnd type="triangle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71" name="Seta para cima e para baixo 130"/>
          <p:cNvSpPr>
            <a:spLocks noChangeArrowheads="1"/>
          </p:cNvSpPr>
          <p:nvPr/>
        </p:nvSpPr>
        <p:spPr bwMode="auto">
          <a:xfrm rot="18900000" flipH="1">
            <a:off x="6760660" y="2258572"/>
            <a:ext cx="190338" cy="513401"/>
          </a:xfrm>
          <a:prstGeom prst="upDownArrow">
            <a:avLst>
              <a:gd name="adj1" fmla="val 50000"/>
              <a:gd name="adj2" fmla="val 49987"/>
            </a:avLst>
          </a:prstGeom>
          <a:solidFill>
            <a:schemeClr val="bg2">
              <a:lumMod val="75000"/>
            </a:schemeClr>
          </a:solidFill>
          <a:ln w="254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2" name="Seta para cima e para baixo 130"/>
          <p:cNvSpPr>
            <a:spLocks noChangeArrowheads="1"/>
          </p:cNvSpPr>
          <p:nvPr/>
        </p:nvSpPr>
        <p:spPr bwMode="auto">
          <a:xfrm>
            <a:off x="1272460" y="3621777"/>
            <a:ext cx="238184" cy="384133"/>
          </a:xfrm>
          <a:prstGeom prst="upDownArrow">
            <a:avLst>
              <a:gd name="adj1" fmla="val 50000"/>
              <a:gd name="adj2" fmla="val 4998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3" name="Seta para cima e para baixo 130"/>
          <p:cNvSpPr>
            <a:spLocks noChangeArrowheads="1"/>
          </p:cNvSpPr>
          <p:nvPr/>
        </p:nvSpPr>
        <p:spPr bwMode="auto">
          <a:xfrm>
            <a:off x="7605128" y="3227948"/>
            <a:ext cx="238184" cy="384133"/>
          </a:xfrm>
          <a:prstGeom prst="upDownArrow">
            <a:avLst>
              <a:gd name="adj1" fmla="val 50000"/>
              <a:gd name="adj2" fmla="val 4998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" name="Seta para cima e para baixo 109"/>
          <p:cNvSpPr>
            <a:spLocks noChangeArrowheads="1"/>
          </p:cNvSpPr>
          <p:nvPr/>
        </p:nvSpPr>
        <p:spPr bwMode="auto">
          <a:xfrm>
            <a:off x="2996890" y="2389275"/>
            <a:ext cx="190539" cy="799698"/>
          </a:xfrm>
          <a:prstGeom prst="upDownArrow">
            <a:avLst>
              <a:gd name="adj1" fmla="val 50000"/>
              <a:gd name="adj2" fmla="val 50010"/>
            </a:avLst>
          </a:prstGeom>
          <a:solidFill>
            <a:schemeClr val="bg2">
              <a:lumMod val="75000"/>
            </a:schemeClr>
          </a:solidFill>
          <a:ln w="254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5" name="Seta para cima e para baixo 109"/>
          <p:cNvSpPr>
            <a:spLocks noChangeArrowheads="1"/>
          </p:cNvSpPr>
          <p:nvPr/>
        </p:nvSpPr>
        <p:spPr bwMode="auto">
          <a:xfrm>
            <a:off x="5851725" y="2389275"/>
            <a:ext cx="190539" cy="817770"/>
          </a:xfrm>
          <a:prstGeom prst="upDownArrow">
            <a:avLst>
              <a:gd name="adj1" fmla="val 50000"/>
              <a:gd name="adj2" fmla="val 50010"/>
            </a:avLst>
          </a:prstGeom>
          <a:solidFill>
            <a:schemeClr val="bg2">
              <a:lumMod val="75000"/>
            </a:schemeClr>
          </a:solidFill>
          <a:ln w="254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CaixaDeTexto 68"/>
          <p:cNvSpPr txBox="1"/>
          <p:nvPr/>
        </p:nvSpPr>
        <p:spPr>
          <a:xfrm>
            <a:off x="699276" y="4615598"/>
            <a:ext cx="148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Ilha de medição</a:t>
            </a:r>
          </a:p>
        </p:txBody>
      </p:sp>
      <p:sp>
        <p:nvSpPr>
          <p:cNvPr id="71" name="CaixaDeTexto 70"/>
          <p:cNvSpPr txBox="1"/>
          <p:nvPr/>
        </p:nvSpPr>
        <p:spPr>
          <a:xfrm rot="16200000">
            <a:off x="-2399034" y="2382132"/>
            <a:ext cx="5174672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FEEA58"/>
                </a:solidFill>
              </a:rPr>
              <a:t>Laboratório de REIs</a:t>
            </a:r>
          </a:p>
        </p:txBody>
      </p:sp>
    </p:spTree>
    <p:extLst>
      <p:ext uri="{BB962C8B-B14F-4D97-AF65-F5344CB8AC3E}">
        <p14:creationId xmlns:p14="http://schemas.microsoft.com/office/powerpoint/2010/main" val="3469611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520" y="2566798"/>
            <a:ext cx="4493215" cy="2391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5</a:t>
            </a:fld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372969" y="9551"/>
            <a:ext cx="63025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pt-BR" sz="3200" dirty="0">
                <a:latin typeface="Tahoma" pitchFamily="34" charset="0"/>
              </a:rPr>
              <a:t>Emulador de REIs</a:t>
            </a:r>
          </a:p>
        </p:txBody>
      </p:sp>
      <p:sp>
        <p:nvSpPr>
          <p:cNvPr id="6" name="CaixaDeTexto 5"/>
          <p:cNvSpPr txBox="1"/>
          <p:nvPr/>
        </p:nvSpPr>
        <p:spPr>
          <a:xfrm rot="16200000">
            <a:off x="-2399034" y="2382132"/>
            <a:ext cx="5174672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FEEA58"/>
                </a:solidFill>
              </a:rPr>
              <a:t>Emulador de REIs</a:t>
            </a:r>
          </a:p>
        </p:txBody>
      </p:sp>
      <p:sp>
        <p:nvSpPr>
          <p:cNvPr id="7" name="Retângulo 6"/>
          <p:cNvSpPr/>
          <p:nvPr/>
        </p:nvSpPr>
        <p:spPr>
          <a:xfrm>
            <a:off x="894520" y="847123"/>
            <a:ext cx="74463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200"/>
              </a:spcAft>
            </a:pPr>
            <a:r>
              <a:rPr lang="pt-BR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Emulação de redes integrando simulação de sistemas de potência com IEDs físicos e medidores inteligentes em ambiente de </a:t>
            </a:r>
            <a:r>
              <a:rPr lang="pt-BR" sz="2000" i="1" dirty="0">
                <a:latin typeface="Tahoma" pitchFamily="34" charset="0"/>
                <a:ea typeface="Tahoma" pitchFamily="34" charset="0"/>
                <a:cs typeface="Tahoma" pitchFamily="34" charset="0"/>
              </a:rPr>
              <a:t>Hardware-in-</a:t>
            </a:r>
            <a:r>
              <a:rPr lang="pt-BR" sz="2000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the</a:t>
            </a:r>
            <a:r>
              <a:rPr lang="pt-BR" sz="2000" i="1" dirty="0">
                <a:latin typeface="Tahoma" pitchFamily="34" charset="0"/>
                <a:ea typeface="Tahoma" pitchFamily="34" charset="0"/>
                <a:cs typeface="Tahoma" pitchFamily="34" charset="0"/>
              </a:rPr>
              <a:t>-loop</a:t>
            </a:r>
            <a:r>
              <a:rPr lang="pt-BR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2" t="-4235" r="-2149" b="-3214"/>
          <a:stretch/>
        </p:blipFill>
        <p:spPr bwMode="auto">
          <a:xfrm>
            <a:off x="4453083" y="1676250"/>
            <a:ext cx="4444779" cy="186060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grpSp>
        <p:nvGrpSpPr>
          <p:cNvPr id="34" name="Grupo 33"/>
          <p:cNvGrpSpPr/>
          <p:nvPr/>
        </p:nvGrpSpPr>
        <p:grpSpPr>
          <a:xfrm>
            <a:off x="2257208" y="1796994"/>
            <a:ext cx="4295992" cy="2986170"/>
            <a:chOff x="2257208" y="1796994"/>
            <a:chExt cx="4295992" cy="2986170"/>
          </a:xfrm>
        </p:grpSpPr>
        <p:sp>
          <p:nvSpPr>
            <p:cNvPr id="33" name="Retângulo de cantos arredondados 32"/>
            <p:cNvSpPr/>
            <p:nvPr/>
          </p:nvSpPr>
          <p:spPr>
            <a:xfrm>
              <a:off x="5701085" y="1796994"/>
              <a:ext cx="852115" cy="477078"/>
            </a:xfrm>
            <a:prstGeom prst="roundRect">
              <a:avLst/>
            </a:prstGeom>
            <a:noFill/>
            <a:ln w="254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Retângulo de cantos arredondados 34"/>
            <p:cNvSpPr/>
            <p:nvPr/>
          </p:nvSpPr>
          <p:spPr>
            <a:xfrm>
              <a:off x="2257208" y="2678389"/>
              <a:ext cx="852115" cy="2104775"/>
            </a:xfrm>
            <a:prstGeom prst="roundRect">
              <a:avLst/>
            </a:prstGeom>
            <a:noFill/>
            <a:ln w="254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39" name="Grupo 38"/>
          <p:cNvGrpSpPr/>
          <p:nvPr/>
        </p:nvGrpSpPr>
        <p:grpSpPr>
          <a:xfrm>
            <a:off x="1447138" y="1749288"/>
            <a:ext cx="6403451" cy="3017974"/>
            <a:chOff x="1447138" y="1749288"/>
            <a:chExt cx="6403451" cy="3017974"/>
          </a:xfrm>
        </p:grpSpPr>
        <p:sp>
          <p:nvSpPr>
            <p:cNvPr id="36" name="Retângulo de cantos arredondados 35"/>
            <p:cNvSpPr/>
            <p:nvPr/>
          </p:nvSpPr>
          <p:spPr>
            <a:xfrm>
              <a:off x="6998474" y="1749288"/>
              <a:ext cx="852115" cy="477078"/>
            </a:xfrm>
            <a:prstGeom prst="roundRect">
              <a:avLst/>
            </a:prstGeom>
            <a:noFill/>
            <a:ln w="25400">
              <a:solidFill>
                <a:srgbClr val="FFC000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7" name="Retângulo de cantos arredondados 36"/>
            <p:cNvSpPr/>
            <p:nvPr/>
          </p:nvSpPr>
          <p:spPr>
            <a:xfrm>
              <a:off x="1447138" y="2646305"/>
              <a:ext cx="743448" cy="2120957"/>
            </a:xfrm>
            <a:prstGeom prst="roundRect">
              <a:avLst/>
            </a:prstGeom>
            <a:noFill/>
            <a:ln w="25400">
              <a:solidFill>
                <a:srgbClr val="FFC000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8" name="Retângulo de cantos arredondados 37"/>
            <p:cNvSpPr/>
            <p:nvPr/>
          </p:nvSpPr>
          <p:spPr>
            <a:xfrm>
              <a:off x="3157030" y="2702242"/>
              <a:ext cx="383094" cy="1177996"/>
            </a:xfrm>
            <a:prstGeom prst="roundRect">
              <a:avLst/>
            </a:prstGeom>
            <a:noFill/>
            <a:ln w="25400">
              <a:solidFill>
                <a:srgbClr val="FFC000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8344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3" b="27480"/>
          <a:stretch/>
        </p:blipFill>
        <p:spPr bwMode="auto">
          <a:xfrm>
            <a:off x="4516341" y="1574971"/>
            <a:ext cx="4371301" cy="2494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6</a:t>
            </a:fld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325127" y="15584"/>
            <a:ext cx="63025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pt-BR" sz="3200" dirty="0">
                <a:latin typeface="Tahoma" pitchFamily="34" charset="0"/>
              </a:rPr>
              <a:t>Medição Inteligente</a:t>
            </a:r>
          </a:p>
        </p:txBody>
      </p:sp>
      <p:sp>
        <p:nvSpPr>
          <p:cNvPr id="5" name="CaixaDeTexto 4"/>
          <p:cNvSpPr txBox="1"/>
          <p:nvPr/>
        </p:nvSpPr>
        <p:spPr>
          <a:xfrm rot="16200000">
            <a:off x="-2399034" y="2382132"/>
            <a:ext cx="5174672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FEEA58"/>
                </a:solidFill>
              </a:rPr>
              <a:t>Ilha de medição</a:t>
            </a:r>
          </a:p>
        </p:txBody>
      </p:sp>
      <p:sp>
        <p:nvSpPr>
          <p:cNvPr id="6" name="Retângulo 5"/>
          <p:cNvSpPr/>
          <p:nvPr/>
        </p:nvSpPr>
        <p:spPr>
          <a:xfrm>
            <a:off x="791155" y="837879"/>
            <a:ext cx="77485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BR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Ilha de medição para testes de integração e protocolos de comunicação para IEDs e Smart Meters.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2" t="-4235" r="-2149" b="-3214"/>
          <a:stretch/>
        </p:blipFill>
        <p:spPr bwMode="auto">
          <a:xfrm>
            <a:off x="524792" y="3141198"/>
            <a:ext cx="4269846" cy="18031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grpSp>
        <p:nvGrpSpPr>
          <p:cNvPr id="24" name="Grupo 23"/>
          <p:cNvGrpSpPr/>
          <p:nvPr/>
        </p:nvGrpSpPr>
        <p:grpSpPr>
          <a:xfrm>
            <a:off x="3505600" y="3072914"/>
            <a:ext cx="5073131" cy="1873947"/>
            <a:chOff x="3505600" y="3072914"/>
            <a:chExt cx="5073131" cy="1873947"/>
          </a:xfrm>
        </p:grpSpPr>
        <p:sp>
          <p:nvSpPr>
            <p:cNvPr id="8" name="Elipse 7"/>
            <p:cNvSpPr/>
            <p:nvPr/>
          </p:nvSpPr>
          <p:spPr>
            <a:xfrm>
              <a:off x="3505600" y="4675816"/>
              <a:ext cx="290258" cy="27104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1</a:t>
              </a:r>
            </a:p>
          </p:txBody>
        </p:sp>
        <p:sp>
          <p:nvSpPr>
            <p:cNvPr id="10" name="Elipse 9"/>
            <p:cNvSpPr/>
            <p:nvPr/>
          </p:nvSpPr>
          <p:spPr>
            <a:xfrm>
              <a:off x="6718124" y="3470562"/>
              <a:ext cx="302150" cy="27968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1</a:t>
              </a:r>
            </a:p>
          </p:txBody>
        </p:sp>
        <p:sp>
          <p:nvSpPr>
            <p:cNvPr id="11" name="Elipse 10"/>
            <p:cNvSpPr/>
            <p:nvPr/>
          </p:nvSpPr>
          <p:spPr>
            <a:xfrm>
              <a:off x="7299895" y="3350124"/>
              <a:ext cx="302150" cy="27968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1</a:t>
              </a:r>
            </a:p>
          </p:txBody>
        </p:sp>
        <p:sp>
          <p:nvSpPr>
            <p:cNvPr id="12" name="Elipse 11"/>
            <p:cNvSpPr/>
            <p:nvPr/>
          </p:nvSpPr>
          <p:spPr>
            <a:xfrm>
              <a:off x="7784924" y="3212757"/>
              <a:ext cx="302150" cy="27968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1</a:t>
              </a:r>
            </a:p>
          </p:txBody>
        </p:sp>
        <p:sp>
          <p:nvSpPr>
            <p:cNvPr id="13" name="Elipse 12"/>
            <p:cNvSpPr/>
            <p:nvPr/>
          </p:nvSpPr>
          <p:spPr>
            <a:xfrm>
              <a:off x="8276581" y="3072914"/>
              <a:ext cx="302150" cy="27968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1</a:t>
              </a:r>
            </a:p>
          </p:txBody>
        </p:sp>
        <p:sp>
          <p:nvSpPr>
            <p:cNvPr id="14" name="Elipse 13"/>
            <p:cNvSpPr/>
            <p:nvPr/>
          </p:nvSpPr>
          <p:spPr>
            <a:xfrm>
              <a:off x="5642050" y="3120620"/>
              <a:ext cx="302150" cy="27968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1</a:t>
              </a:r>
            </a:p>
          </p:txBody>
        </p:sp>
        <p:sp>
          <p:nvSpPr>
            <p:cNvPr id="15" name="Elipse 14"/>
            <p:cNvSpPr/>
            <p:nvPr/>
          </p:nvSpPr>
          <p:spPr>
            <a:xfrm>
              <a:off x="5031853" y="3120620"/>
              <a:ext cx="302150" cy="27968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1</a:t>
              </a:r>
            </a:p>
          </p:txBody>
        </p:sp>
      </p:grpSp>
      <p:grpSp>
        <p:nvGrpSpPr>
          <p:cNvPr id="25" name="Grupo 24"/>
          <p:cNvGrpSpPr/>
          <p:nvPr/>
        </p:nvGrpSpPr>
        <p:grpSpPr>
          <a:xfrm>
            <a:off x="2298164" y="1734559"/>
            <a:ext cx="6431642" cy="3209758"/>
            <a:chOff x="2298164" y="1734559"/>
            <a:chExt cx="6431642" cy="3209758"/>
          </a:xfrm>
        </p:grpSpPr>
        <p:sp>
          <p:nvSpPr>
            <p:cNvPr id="9" name="Elipse 8"/>
            <p:cNvSpPr/>
            <p:nvPr/>
          </p:nvSpPr>
          <p:spPr>
            <a:xfrm>
              <a:off x="2298164" y="4673272"/>
              <a:ext cx="290258" cy="271045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2</a:t>
              </a:r>
            </a:p>
          </p:txBody>
        </p:sp>
        <p:sp>
          <p:nvSpPr>
            <p:cNvPr id="16" name="Elipse 15"/>
            <p:cNvSpPr/>
            <p:nvPr/>
          </p:nvSpPr>
          <p:spPr>
            <a:xfrm>
              <a:off x="4735003" y="1874402"/>
              <a:ext cx="302150" cy="279686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2</a:t>
              </a:r>
            </a:p>
          </p:txBody>
        </p:sp>
        <p:sp>
          <p:nvSpPr>
            <p:cNvPr id="17" name="Elipse 16"/>
            <p:cNvSpPr/>
            <p:nvPr/>
          </p:nvSpPr>
          <p:spPr>
            <a:xfrm>
              <a:off x="5441343" y="1874402"/>
              <a:ext cx="302150" cy="279686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2</a:t>
              </a:r>
            </a:p>
          </p:txBody>
        </p:sp>
        <p:sp>
          <p:nvSpPr>
            <p:cNvPr id="18" name="Elipse 17"/>
            <p:cNvSpPr/>
            <p:nvPr/>
          </p:nvSpPr>
          <p:spPr>
            <a:xfrm>
              <a:off x="6406834" y="1734559"/>
              <a:ext cx="302150" cy="279686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2</a:t>
              </a:r>
            </a:p>
          </p:txBody>
        </p:sp>
        <p:sp>
          <p:nvSpPr>
            <p:cNvPr id="19" name="Elipse 18"/>
            <p:cNvSpPr/>
            <p:nvPr/>
          </p:nvSpPr>
          <p:spPr>
            <a:xfrm>
              <a:off x="7262789" y="1853112"/>
              <a:ext cx="302150" cy="279686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2</a:t>
              </a:r>
            </a:p>
          </p:txBody>
        </p:sp>
        <p:sp>
          <p:nvSpPr>
            <p:cNvPr id="20" name="Elipse 19"/>
            <p:cNvSpPr/>
            <p:nvPr/>
          </p:nvSpPr>
          <p:spPr>
            <a:xfrm>
              <a:off x="7914796" y="1898255"/>
              <a:ext cx="302150" cy="279686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2</a:t>
              </a:r>
            </a:p>
          </p:txBody>
        </p:sp>
        <p:sp>
          <p:nvSpPr>
            <p:cNvPr id="21" name="Elipse 20"/>
            <p:cNvSpPr/>
            <p:nvPr/>
          </p:nvSpPr>
          <p:spPr>
            <a:xfrm>
              <a:off x="8427656" y="1949017"/>
              <a:ext cx="302150" cy="279686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933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7</a:t>
            </a:fld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303861" y="0"/>
            <a:ext cx="63025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pt-BR" sz="3200" dirty="0">
                <a:latin typeface="Tahoma" pitchFamily="34" charset="0"/>
              </a:rPr>
              <a:t>COD Virtual</a:t>
            </a:r>
          </a:p>
        </p:txBody>
      </p:sp>
      <p:sp>
        <p:nvSpPr>
          <p:cNvPr id="5" name="CaixaDeTexto 4"/>
          <p:cNvSpPr txBox="1"/>
          <p:nvPr/>
        </p:nvSpPr>
        <p:spPr>
          <a:xfrm rot="16200000">
            <a:off x="-2399034" y="2382132"/>
            <a:ext cx="5174672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FEEA58"/>
                </a:solidFill>
              </a:rPr>
              <a:t>COD Virtual</a:t>
            </a:r>
          </a:p>
        </p:txBody>
      </p:sp>
      <p:sp>
        <p:nvSpPr>
          <p:cNvPr id="7" name="Retângulo 6"/>
          <p:cNvSpPr/>
          <p:nvPr/>
        </p:nvSpPr>
        <p:spPr>
          <a:xfrm>
            <a:off x="648031" y="927248"/>
            <a:ext cx="7796253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200"/>
              </a:spcAft>
              <a:buFont typeface="Wingdings" pitchFamily="2" charset="2"/>
              <a:buChar char="ü"/>
            </a:pPr>
            <a:r>
              <a:rPr lang="pt-BR" dirty="0">
                <a:latin typeface="Tahoma" pitchFamily="34" charset="0"/>
                <a:ea typeface="Tahoma" pitchFamily="34" charset="0"/>
                <a:cs typeface="Tahoma" pitchFamily="34" charset="0"/>
              </a:rPr>
              <a:t>Testes de Interoperabilidade de sistemas de TI (legados e novos).</a:t>
            </a:r>
          </a:p>
          <a:p>
            <a:pPr marL="342900" indent="-342900" algn="just">
              <a:spcAft>
                <a:spcPts val="1200"/>
              </a:spcAft>
              <a:buFont typeface="Wingdings" pitchFamily="2" charset="2"/>
              <a:buChar char="ü"/>
            </a:pPr>
            <a:r>
              <a:rPr lang="pt-BR" dirty="0">
                <a:latin typeface="Tahoma" pitchFamily="34" charset="0"/>
                <a:ea typeface="Tahoma" pitchFamily="34" charset="0"/>
                <a:cs typeface="Tahoma" pitchFamily="34" charset="0"/>
              </a:rPr>
              <a:t>Análise prévia das funcionalidades em ambiente COD Virtual.</a:t>
            </a:r>
          </a:p>
          <a:p>
            <a:pPr algn="just">
              <a:spcAft>
                <a:spcPts val="1200"/>
              </a:spcAft>
            </a:pPr>
            <a:endParaRPr lang="pt-BR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161" y="1987823"/>
            <a:ext cx="5061137" cy="2992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" name="Grupo 21"/>
          <p:cNvGrpSpPr/>
          <p:nvPr/>
        </p:nvGrpSpPr>
        <p:grpSpPr>
          <a:xfrm>
            <a:off x="3417661" y="2105338"/>
            <a:ext cx="3558496" cy="1594317"/>
            <a:chOff x="2524053" y="369723"/>
            <a:chExt cx="5564727" cy="2110826"/>
          </a:xfrm>
        </p:grpSpPr>
        <p:grpSp>
          <p:nvGrpSpPr>
            <p:cNvPr id="23" name="Grupo 22"/>
            <p:cNvGrpSpPr/>
            <p:nvPr/>
          </p:nvGrpSpPr>
          <p:grpSpPr>
            <a:xfrm>
              <a:off x="2524053" y="554103"/>
              <a:ext cx="2117611" cy="1627624"/>
              <a:chOff x="3900361" y="1408014"/>
              <a:chExt cx="2500439" cy="2071561"/>
            </a:xfrm>
          </p:grpSpPr>
          <p:sp>
            <p:nvSpPr>
              <p:cNvPr id="33" name="Forma livre 32"/>
              <p:cNvSpPr/>
              <p:nvPr/>
            </p:nvSpPr>
            <p:spPr bwMode="auto">
              <a:xfrm>
                <a:off x="3900361" y="1408014"/>
                <a:ext cx="2500439" cy="2071561"/>
              </a:xfrm>
              <a:custGeom>
                <a:avLst/>
                <a:gdLst>
                  <a:gd name="connsiteX0" fmla="*/ 97104 w 2500439"/>
                  <a:gd name="connsiteY0" fmla="*/ 1812616 h 2071561"/>
                  <a:gd name="connsiteX1" fmla="*/ 97104 w 2500439"/>
                  <a:gd name="connsiteY1" fmla="*/ 1812616 h 2071561"/>
                  <a:gd name="connsiteX2" fmla="*/ 0 w 2500439"/>
                  <a:gd name="connsiteY2" fmla="*/ 121381 h 2071561"/>
                  <a:gd name="connsiteX3" fmla="*/ 2500439 w 2500439"/>
                  <a:gd name="connsiteY3" fmla="*/ 0 h 2071561"/>
                  <a:gd name="connsiteX4" fmla="*/ 2492347 w 2500439"/>
                  <a:gd name="connsiteY4" fmla="*/ 2071561 h 2071561"/>
                  <a:gd name="connsiteX5" fmla="*/ 97104 w 2500439"/>
                  <a:gd name="connsiteY5" fmla="*/ 1812616 h 2071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00439" h="2071561">
                    <a:moveTo>
                      <a:pt x="97104" y="1812616"/>
                    </a:moveTo>
                    <a:lnTo>
                      <a:pt x="97104" y="1812616"/>
                    </a:lnTo>
                    <a:lnTo>
                      <a:pt x="0" y="121381"/>
                    </a:lnTo>
                    <a:lnTo>
                      <a:pt x="2500439" y="0"/>
                    </a:lnTo>
                    <a:cubicBezTo>
                      <a:pt x="2497742" y="690520"/>
                      <a:pt x="2495044" y="1381041"/>
                      <a:pt x="2492347" y="2071561"/>
                    </a:cubicBezTo>
                    <a:lnTo>
                      <a:pt x="97104" y="1812616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rtlCol="0" anchor="ctr">
                <a:spAutoFit/>
              </a:bodyPr>
              <a:lstStyle/>
              <a:p>
                <a:pPr algn="ctr"/>
                <a:endParaRPr lang="pt-BR"/>
              </a:p>
            </p:txBody>
          </p:sp>
          <p:sp>
            <p:nvSpPr>
              <p:cNvPr id="34" name="CaixaDeTexto 33"/>
              <p:cNvSpPr txBox="1"/>
              <p:nvPr/>
            </p:nvSpPr>
            <p:spPr>
              <a:xfrm>
                <a:off x="4343407" y="2059447"/>
                <a:ext cx="1680670" cy="8816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400" b="1" dirty="0">
                    <a:solidFill>
                      <a:srgbClr val="FF0000"/>
                    </a:solidFill>
                    <a:latin typeface="Arial Narrow" pitchFamily="34" charset="0"/>
                  </a:rPr>
                  <a:t>Power </a:t>
                </a:r>
                <a:r>
                  <a:rPr lang="pt-BR" sz="1400" b="1" dirty="0" err="1">
                    <a:solidFill>
                      <a:srgbClr val="FF0000"/>
                    </a:solidFill>
                    <a:latin typeface="Arial Narrow" pitchFamily="34" charset="0"/>
                  </a:rPr>
                  <a:t>On</a:t>
                </a:r>
                <a:endParaRPr lang="pt-BR" sz="1400" b="1" dirty="0">
                  <a:solidFill>
                    <a:srgbClr val="FF0000"/>
                  </a:solidFill>
                  <a:latin typeface="Arial Narrow" pitchFamily="34" charset="0"/>
                </a:endParaRPr>
              </a:p>
              <a:p>
                <a:pPr algn="ctr"/>
                <a:r>
                  <a:rPr lang="pt-BR" sz="1400" b="1" dirty="0">
                    <a:solidFill>
                      <a:srgbClr val="FF0000"/>
                    </a:solidFill>
                    <a:latin typeface="Arial Narrow" pitchFamily="34" charset="0"/>
                  </a:rPr>
                  <a:t>(OMS)</a:t>
                </a:r>
              </a:p>
            </p:txBody>
          </p:sp>
        </p:grpSp>
        <p:grpSp>
          <p:nvGrpSpPr>
            <p:cNvPr id="24" name="Grupo 23"/>
            <p:cNvGrpSpPr/>
            <p:nvPr/>
          </p:nvGrpSpPr>
          <p:grpSpPr>
            <a:xfrm>
              <a:off x="4648518" y="369723"/>
              <a:ext cx="3440262" cy="1112634"/>
              <a:chOff x="6408892" y="1173345"/>
              <a:chExt cx="4062202" cy="1416106"/>
            </a:xfrm>
          </p:grpSpPr>
          <p:sp>
            <p:nvSpPr>
              <p:cNvPr id="31" name="Forma livre 30"/>
              <p:cNvSpPr/>
              <p:nvPr/>
            </p:nvSpPr>
            <p:spPr bwMode="auto">
              <a:xfrm>
                <a:off x="6408892" y="1173345"/>
                <a:ext cx="4062202" cy="1416106"/>
              </a:xfrm>
              <a:custGeom>
                <a:avLst/>
                <a:gdLst>
                  <a:gd name="connsiteX0" fmla="*/ 24276 w 4062202"/>
                  <a:gd name="connsiteY0" fmla="*/ 218485 h 1416106"/>
                  <a:gd name="connsiteX1" fmla="*/ 1739788 w 4062202"/>
                  <a:gd name="connsiteY1" fmla="*/ 97105 h 1416106"/>
                  <a:gd name="connsiteX2" fmla="*/ 4062202 w 4062202"/>
                  <a:gd name="connsiteY2" fmla="*/ 0 h 1416106"/>
                  <a:gd name="connsiteX3" fmla="*/ 3908453 w 4062202"/>
                  <a:gd name="connsiteY3" fmla="*/ 1416106 h 1416106"/>
                  <a:gd name="connsiteX4" fmla="*/ 0 w 4062202"/>
                  <a:gd name="connsiteY4" fmla="*/ 1302818 h 1416106"/>
                  <a:gd name="connsiteX5" fmla="*/ 24276 w 4062202"/>
                  <a:gd name="connsiteY5" fmla="*/ 218485 h 1416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62202" h="1416106">
                    <a:moveTo>
                      <a:pt x="24276" y="218485"/>
                    </a:moveTo>
                    <a:lnTo>
                      <a:pt x="1739788" y="97105"/>
                    </a:lnTo>
                    <a:lnTo>
                      <a:pt x="4062202" y="0"/>
                    </a:lnTo>
                    <a:lnTo>
                      <a:pt x="3908453" y="1416106"/>
                    </a:lnTo>
                    <a:lnTo>
                      <a:pt x="0" y="1302818"/>
                    </a:lnTo>
                    <a:lnTo>
                      <a:pt x="24276" y="218485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rtlCol="0" anchor="ctr">
                <a:spAutoFit/>
              </a:bodyPr>
              <a:lstStyle/>
              <a:p>
                <a:pPr algn="ctr"/>
                <a:endParaRPr lang="pt-BR"/>
              </a:p>
            </p:txBody>
          </p:sp>
          <p:sp>
            <p:nvSpPr>
              <p:cNvPr id="32" name="CaixaDeTexto 31"/>
              <p:cNvSpPr txBox="1"/>
              <p:nvPr/>
            </p:nvSpPr>
            <p:spPr>
              <a:xfrm>
                <a:off x="7245373" y="1726915"/>
                <a:ext cx="2629013" cy="5186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b="1">
                    <a:solidFill>
                      <a:srgbClr val="FF0000"/>
                    </a:solidFill>
                    <a:latin typeface="Arial Narrow" pitchFamily="34" charset="0"/>
                  </a:defRPr>
                </a:lvl1pPr>
              </a:lstStyle>
              <a:p>
                <a:r>
                  <a:rPr lang="pt-BR" sz="1400" dirty="0" err="1"/>
                  <a:t>ScateX</a:t>
                </a:r>
                <a:r>
                  <a:rPr lang="pt-BR" sz="1400" dirty="0"/>
                  <a:t>+ (SCADA)</a:t>
                </a:r>
              </a:p>
            </p:txBody>
          </p:sp>
        </p:grpSp>
        <p:grpSp>
          <p:nvGrpSpPr>
            <p:cNvPr id="25" name="Grupo 24"/>
            <p:cNvGrpSpPr/>
            <p:nvPr/>
          </p:nvGrpSpPr>
          <p:grpSpPr>
            <a:xfrm>
              <a:off x="4627960" y="1393347"/>
              <a:ext cx="1449212" cy="909181"/>
              <a:chOff x="6384616" y="2476163"/>
              <a:chExt cx="1711204" cy="1157161"/>
            </a:xfrm>
          </p:grpSpPr>
          <p:sp>
            <p:nvSpPr>
              <p:cNvPr id="29" name="Forma livre 28"/>
              <p:cNvSpPr/>
              <p:nvPr/>
            </p:nvSpPr>
            <p:spPr bwMode="auto">
              <a:xfrm>
                <a:off x="6384616" y="2476163"/>
                <a:ext cx="1683143" cy="1157161"/>
              </a:xfrm>
              <a:custGeom>
                <a:avLst/>
                <a:gdLst>
                  <a:gd name="connsiteX0" fmla="*/ 8092 w 1683143"/>
                  <a:gd name="connsiteY0" fmla="*/ 0 h 1157161"/>
                  <a:gd name="connsiteX1" fmla="*/ 1683143 w 1683143"/>
                  <a:gd name="connsiteY1" fmla="*/ 48552 h 1157161"/>
                  <a:gd name="connsiteX2" fmla="*/ 1642683 w 1683143"/>
                  <a:gd name="connsiteY2" fmla="*/ 1157161 h 1157161"/>
                  <a:gd name="connsiteX3" fmla="*/ 0 w 1683143"/>
                  <a:gd name="connsiteY3" fmla="*/ 987228 h 1157161"/>
                  <a:gd name="connsiteX4" fmla="*/ 8092 w 1683143"/>
                  <a:gd name="connsiteY4" fmla="*/ 0 h 1157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83143" h="1157161">
                    <a:moveTo>
                      <a:pt x="8092" y="0"/>
                    </a:moveTo>
                    <a:lnTo>
                      <a:pt x="1683143" y="48552"/>
                    </a:lnTo>
                    <a:lnTo>
                      <a:pt x="1642683" y="1157161"/>
                    </a:lnTo>
                    <a:lnTo>
                      <a:pt x="0" y="987228"/>
                    </a:lnTo>
                    <a:cubicBezTo>
                      <a:pt x="2697" y="655455"/>
                      <a:pt x="5395" y="323681"/>
                      <a:pt x="8092" y="0"/>
                    </a:cubicBez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rtlCol="0" anchor="ctr">
                <a:spAutoFit/>
              </a:bodyPr>
              <a:lstStyle/>
              <a:p>
                <a:pPr algn="ctr"/>
                <a:endParaRPr lang="pt-BR"/>
              </a:p>
            </p:txBody>
          </p:sp>
          <p:sp>
            <p:nvSpPr>
              <p:cNvPr id="30" name="CaixaDeTexto 29"/>
              <p:cNvSpPr txBox="1"/>
              <p:nvPr/>
            </p:nvSpPr>
            <p:spPr>
              <a:xfrm>
                <a:off x="6422868" y="2636583"/>
                <a:ext cx="1672952" cy="7779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t-BR" sz="1200" b="1" dirty="0" err="1">
                    <a:solidFill>
                      <a:srgbClr val="FF0000"/>
                    </a:solidFill>
                    <a:latin typeface="Arial Narrow" pitchFamily="34" charset="0"/>
                  </a:rPr>
                  <a:t>Sm@rtering</a:t>
                </a:r>
                <a:endParaRPr lang="pt-BR" sz="1200" b="1" dirty="0">
                  <a:solidFill>
                    <a:srgbClr val="FF0000"/>
                  </a:solidFill>
                  <a:latin typeface="Arial Narrow" pitchFamily="34" charset="0"/>
                </a:endParaRPr>
              </a:p>
              <a:p>
                <a:pPr algn="ctr"/>
                <a:r>
                  <a:rPr lang="pt-BR" sz="1200" b="1" dirty="0">
                    <a:solidFill>
                      <a:srgbClr val="FF0000"/>
                    </a:solidFill>
                    <a:latin typeface="Arial Narrow" pitchFamily="34" charset="0"/>
                  </a:rPr>
                  <a:t>(MDM)</a:t>
                </a:r>
              </a:p>
            </p:txBody>
          </p:sp>
        </p:grpSp>
        <p:grpSp>
          <p:nvGrpSpPr>
            <p:cNvPr id="26" name="Grupo 25"/>
            <p:cNvGrpSpPr/>
            <p:nvPr/>
          </p:nvGrpSpPr>
          <p:grpSpPr>
            <a:xfrm>
              <a:off x="6019140" y="1431494"/>
              <a:ext cx="1953137" cy="1049055"/>
              <a:chOff x="8027299" y="2524715"/>
              <a:chExt cx="2306230" cy="1335186"/>
            </a:xfrm>
          </p:grpSpPr>
          <p:sp>
            <p:nvSpPr>
              <p:cNvPr id="27" name="Forma livre 26"/>
              <p:cNvSpPr/>
              <p:nvPr/>
            </p:nvSpPr>
            <p:spPr bwMode="auto">
              <a:xfrm>
                <a:off x="8027299" y="2524715"/>
                <a:ext cx="2306230" cy="1335186"/>
              </a:xfrm>
              <a:custGeom>
                <a:avLst/>
                <a:gdLst>
                  <a:gd name="connsiteX0" fmla="*/ 32368 w 2306230"/>
                  <a:gd name="connsiteY0" fmla="*/ 0 h 1335186"/>
                  <a:gd name="connsiteX1" fmla="*/ 2306230 w 2306230"/>
                  <a:gd name="connsiteY1" fmla="*/ 40460 h 1335186"/>
                  <a:gd name="connsiteX2" fmla="*/ 2160574 w 2306230"/>
                  <a:gd name="connsiteY2" fmla="*/ 1335186 h 1335186"/>
                  <a:gd name="connsiteX3" fmla="*/ 0 w 2306230"/>
                  <a:gd name="connsiteY3" fmla="*/ 1116701 h 1335186"/>
                  <a:gd name="connsiteX4" fmla="*/ 32368 w 2306230"/>
                  <a:gd name="connsiteY4" fmla="*/ 0 h 1335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06230" h="1335186">
                    <a:moveTo>
                      <a:pt x="32368" y="0"/>
                    </a:moveTo>
                    <a:lnTo>
                      <a:pt x="2306230" y="40460"/>
                    </a:lnTo>
                    <a:lnTo>
                      <a:pt x="2160574" y="1335186"/>
                    </a:lnTo>
                    <a:lnTo>
                      <a:pt x="0" y="1116701"/>
                    </a:lnTo>
                    <a:lnTo>
                      <a:pt x="32368" y="0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rtlCol="0" anchor="ctr">
                <a:spAutoFit/>
              </a:bodyPr>
              <a:lstStyle/>
              <a:p>
                <a:pPr algn="ctr"/>
                <a:endParaRPr lang="pt-BR"/>
              </a:p>
            </p:txBody>
          </p:sp>
          <p:sp>
            <p:nvSpPr>
              <p:cNvPr id="28" name="CaixaDeTexto 27"/>
              <p:cNvSpPr txBox="1"/>
              <p:nvPr/>
            </p:nvSpPr>
            <p:spPr>
              <a:xfrm>
                <a:off x="8605878" y="2826276"/>
                <a:ext cx="1169767" cy="8816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t-BR" sz="1400" b="1" dirty="0">
                    <a:solidFill>
                      <a:srgbClr val="FF0000"/>
                    </a:solidFill>
                    <a:latin typeface="Arial Narrow" pitchFamily="34" charset="0"/>
                  </a:rPr>
                  <a:t>SINAP</a:t>
                </a:r>
              </a:p>
              <a:p>
                <a:pPr algn="ctr"/>
                <a:r>
                  <a:rPr lang="pt-BR" sz="1400" b="1" dirty="0">
                    <a:solidFill>
                      <a:srgbClr val="FF0000"/>
                    </a:solidFill>
                    <a:latin typeface="Arial Narrow" pitchFamily="34" charset="0"/>
                  </a:rPr>
                  <a:t>(DMS)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5761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9E6C-CE07-4CEF-8DE5-A35F70649AA4}" type="slidenum">
              <a:rPr lang="pt-PT" smtClean="0"/>
              <a:pPr/>
              <a:t>8</a:t>
            </a:fld>
            <a:endParaRPr lang="pt-PT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84791" y="95000"/>
            <a:ext cx="8339433" cy="535767"/>
          </a:xfrm>
        </p:spPr>
        <p:txBody>
          <a:bodyPr>
            <a:normAutofit fontScale="90000"/>
          </a:bodyPr>
          <a:lstStyle/>
          <a:p>
            <a:pPr algn="l"/>
            <a:r>
              <a:rPr lang="pt-BR" dirty="0"/>
              <a:t>Laboratório aberto para</a:t>
            </a: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41780"/>
            <a:ext cx="8229600" cy="3394472"/>
          </a:xfrm>
        </p:spPr>
        <p:txBody>
          <a:bodyPr>
            <a:normAutofit fontScale="85000" lnSpcReduction="10000"/>
          </a:bodyPr>
          <a:lstStyle/>
          <a:p>
            <a:pPr marL="712788" lvl="4" indent="-534988">
              <a:spcBef>
                <a:spcPts val="1200"/>
              </a:spcBef>
              <a:buFont typeface="Wingdings" pitchFamily="2" charset="2"/>
              <a:buChar char="Ø"/>
            </a:pPr>
            <a:r>
              <a:rPr lang="pt-BR" sz="2400" dirty="0"/>
              <a:t>Setor Elétrico – fabricantes, concessionárias, órgão regulador, consultoras, etc. em diversas atividades.</a:t>
            </a:r>
            <a:endParaRPr lang="pt-BR" sz="3200" dirty="0"/>
          </a:p>
          <a:p>
            <a:pPr marL="712788" lvl="4" indent="-534988">
              <a:spcBef>
                <a:spcPts val="1200"/>
              </a:spcBef>
              <a:buFont typeface="Wingdings" pitchFamily="2" charset="2"/>
              <a:buChar char="Ø"/>
            </a:pPr>
            <a:r>
              <a:rPr lang="pt-BR" sz="2400" dirty="0"/>
              <a:t>Comunidade acadêmica e científica – ensino de graduação e pós-graduação, desenvolvimento de pesquisas com órgãos de fomento.</a:t>
            </a:r>
          </a:p>
          <a:p>
            <a:pPr marL="712788" lvl="4" indent="-534988">
              <a:spcBef>
                <a:spcPts val="1200"/>
              </a:spcBef>
              <a:buFont typeface="Wingdings" pitchFamily="2" charset="2"/>
              <a:buChar char="Ø"/>
            </a:pPr>
            <a:r>
              <a:rPr lang="pt-BR" sz="2400" dirty="0"/>
              <a:t>Integração com outras áreas – cidades inteligentes, sustentabilidade, meio ambiente, sociologia, economia, direito regulatório, etc.</a:t>
            </a:r>
          </a:p>
          <a:p>
            <a:pPr marL="712788" lvl="4" indent="-534988">
              <a:spcBef>
                <a:spcPts val="1200"/>
              </a:spcBef>
              <a:buFont typeface="Wingdings" pitchFamily="2" charset="2"/>
              <a:buChar char="Ø"/>
            </a:pPr>
            <a:r>
              <a:rPr lang="pt-BR" sz="2400" dirty="0"/>
              <a:t>Modelo de Laboratório para implantação em outros locais.</a:t>
            </a:r>
          </a:p>
          <a:p>
            <a:pPr marL="712788" lvl="4" indent="-534988">
              <a:spcBef>
                <a:spcPts val="1200"/>
              </a:spcBef>
              <a:buFont typeface="Wingdings" pitchFamily="2" charset="2"/>
              <a:buChar char="Ø"/>
            </a:pPr>
            <a:r>
              <a:rPr lang="pt-BR" sz="2400" dirty="0"/>
              <a:t>Internacionalização – parcerias e participação em projetos com centros de pesquisa e universidades </a:t>
            </a:r>
          </a:p>
        </p:txBody>
      </p:sp>
      <p:sp>
        <p:nvSpPr>
          <p:cNvPr id="6" name="CaixaDeTexto 5"/>
          <p:cNvSpPr txBox="1"/>
          <p:nvPr/>
        </p:nvSpPr>
        <p:spPr>
          <a:xfrm rot="16200000">
            <a:off x="-2410909" y="2382132"/>
            <a:ext cx="5174672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FEEA58"/>
                </a:solidFill>
              </a:rPr>
              <a:t>Grandes temas</a:t>
            </a:r>
          </a:p>
        </p:txBody>
      </p:sp>
    </p:spTree>
    <p:extLst>
      <p:ext uri="{BB962C8B-B14F-4D97-AF65-F5344CB8AC3E}">
        <p14:creationId xmlns:p14="http://schemas.microsoft.com/office/powerpoint/2010/main" val="4250741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B6A46E5F-2098-4129-8279-7A788617C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83" y="751367"/>
            <a:ext cx="8973879" cy="4392133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Tema #1</a:t>
            </a:r>
          </a:p>
          <a:p>
            <a:pPr algn="just"/>
            <a:r>
              <a:rPr lang="pt-BR" sz="1400" b="0" i="1" dirty="0"/>
              <a:t>	Utilização de tecnologia </a:t>
            </a:r>
            <a:r>
              <a:rPr lang="pt-BR" sz="1400" b="0" i="1" dirty="0" err="1"/>
              <a:t>blockchain</a:t>
            </a:r>
            <a:r>
              <a:rPr lang="pt-BR" sz="1400" b="0" i="1" dirty="0"/>
              <a:t> em sistemas elétricos de potência</a:t>
            </a:r>
          </a:p>
          <a:p>
            <a:pPr algn="just"/>
            <a:endParaRPr lang="pt-BR" dirty="0"/>
          </a:p>
          <a:p>
            <a:r>
              <a:rPr lang="pt-BR" dirty="0"/>
              <a:t>Tema #2</a:t>
            </a:r>
          </a:p>
          <a:p>
            <a:pPr algn="just"/>
            <a:r>
              <a:rPr lang="pt-BR" sz="1400" b="0" i="1" dirty="0"/>
              <a:t>	Aplicação de barramento de interoperabilidade de sistemas utilizados por empresas de energia elétrica</a:t>
            </a:r>
          </a:p>
          <a:p>
            <a:pPr algn="just"/>
            <a:endParaRPr lang="pt-BR" dirty="0"/>
          </a:p>
          <a:p>
            <a:r>
              <a:rPr lang="pt-BR" dirty="0"/>
              <a:t>Tema #3</a:t>
            </a:r>
          </a:p>
          <a:p>
            <a:pPr algn="just"/>
            <a:r>
              <a:rPr lang="pt-BR" sz="1400" b="0" i="1" dirty="0"/>
              <a:t>	Localização de faltas e aplicação de self-</a:t>
            </a:r>
            <a:r>
              <a:rPr lang="pt-BR" sz="1400" b="0" i="1" dirty="0" err="1"/>
              <a:t>healing</a:t>
            </a:r>
            <a:r>
              <a:rPr lang="pt-BR" sz="1400" b="0" i="1" dirty="0"/>
              <a:t> em redes de distribuição elétrica</a:t>
            </a:r>
          </a:p>
          <a:p>
            <a:pPr algn="just"/>
            <a:endParaRPr lang="pt-BR" dirty="0"/>
          </a:p>
          <a:p>
            <a:r>
              <a:rPr lang="pt-BR" dirty="0"/>
              <a:t>Tema #4</a:t>
            </a:r>
          </a:p>
          <a:p>
            <a:pPr algn="just"/>
            <a:r>
              <a:rPr lang="pt-BR" sz="1400" b="0" i="1" dirty="0"/>
              <a:t>	Identificação de perdas comerciais em redes de distribuição de energia elétrica</a:t>
            </a:r>
          </a:p>
          <a:p>
            <a:pPr algn="just"/>
            <a:endParaRPr lang="pt-BR" sz="1400" b="0" i="1" dirty="0"/>
          </a:p>
          <a:p>
            <a:pPr algn="just"/>
            <a:r>
              <a:rPr lang="pt-BR" dirty="0"/>
              <a:t>Tema #5</a:t>
            </a:r>
          </a:p>
          <a:p>
            <a:pPr algn="just"/>
            <a:r>
              <a:rPr lang="pt-BR" sz="1400" b="0" i="1" dirty="0"/>
              <a:t>	Gerenciamento de alarmes em sistemas supervisórios de redes de transporte de energia elétrica</a:t>
            </a:r>
          </a:p>
          <a:p>
            <a:pPr algn="just"/>
            <a:endParaRPr lang="pt-BR" sz="1400" b="0" i="1" dirty="0"/>
          </a:p>
          <a:p>
            <a:pPr algn="just"/>
            <a:r>
              <a:rPr lang="pt-BR" dirty="0"/>
              <a:t>Tema #6</a:t>
            </a:r>
          </a:p>
          <a:p>
            <a:pPr algn="just"/>
            <a:r>
              <a:rPr lang="pt-BR" sz="1400" b="0" i="1" dirty="0"/>
              <a:t>	Geração distribuída e armazenamento comunitários como recurso da operação de redes de distribuição de energia elétrica</a:t>
            </a:r>
          </a:p>
          <a:p>
            <a:pPr algn="just"/>
            <a:endParaRPr lang="pt-BR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CCC37A93-11B3-46C5-AF20-EE4EB840F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dirty="0"/>
              <a:t>Projeto de Formatura</a:t>
            </a:r>
          </a:p>
        </p:txBody>
      </p:sp>
    </p:spTree>
    <p:extLst>
      <p:ext uri="{BB962C8B-B14F-4D97-AF65-F5344CB8AC3E}">
        <p14:creationId xmlns:p14="http://schemas.microsoft.com/office/powerpoint/2010/main" val="1938855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2254</TotalTime>
  <Words>961</Words>
  <Application>Microsoft Office PowerPoint</Application>
  <PresentationFormat>Apresentação na tela (16:9)</PresentationFormat>
  <Paragraphs>133</Paragraphs>
  <Slides>13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9" baseType="lpstr">
      <vt:lpstr>Arial</vt:lpstr>
      <vt:lpstr>Arial Narrow</vt:lpstr>
      <vt:lpstr>Calibri</vt:lpstr>
      <vt:lpstr>Tahoma</vt:lpstr>
      <vt:lpstr>Wingdings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Laboratório aberto para</vt:lpstr>
      <vt:lpstr>Projeto de Formatura</vt:lpstr>
      <vt:lpstr>Projeto de Formatura</vt:lpstr>
      <vt:lpstr>Critérios</vt:lpstr>
      <vt:lpstr>Professores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Campanha Segurança da Informação EDP</dc:title>
  <dc:creator>The group</dc:creator>
  <cp:lastModifiedBy>Carlos Frederico Meschini Almeida</cp:lastModifiedBy>
  <cp:revision>274</cp:revision>
  <cp:lastPrinted>2017-08-15T22:03:18Z</cp:lastPrinted>
  <dcterms:created xsi:type="dcterms:W3CDTF">2017-08-15T17:55:03Z</dcterms:created>
  <dcterms:modified xsi:type="dcterms:W3CDTF">2020-11-30T13:47:50Z</dcterms:modified>
</cp:coreProperties>
</file>