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325" r:id="rId2"/>
    <p:sldId id="423" r:id="rId3"/>
    <p:sldId id="424" r:id="rId4"/>
    <p:sldId id="415" r:id="rId5"/>
    <p:sldId id="436" r:id="rId6"/>
    <p:sldId id="387" r:id="rId7"/>
    <p:sldId id="338" r:id="rId8"/>
    <p:sldId id="428" r:id="rId9"/>
    <p:sldId id="429" r:id="rId10"/>
    <p:sldId id="405" r:id="rId11"/>
    <p:sldId id="431" r:id="rId12"/>
    <p:sldId id="437" r:id="rId13"/>
    <p:sldId id="430" r:id="rId14"/>
    <p:sldId id="417" r:id="rId15"/>
    <p:sldId id="420" r:id="rId16"/>
    <p:sldId id="425" r:id="rId17"/>
    <p:sldId id="418" r:id="rId18"/>
    <p:sldId id="408" r:id="rId19"/>
    <p:sldId id="426" r:id="rId20"/>
    <p:sldId id="427" r:id="rId21"/>
    <p:sldId id="410" r:id="rId22"/>
    <p:sldId id="396" r:id="rId23"/>
    <p:sldId id="391" r:id="rId24"/>
    <p:sldId id="398" r:id="rId25"/>
    <p:sldId id="376" r:id="rId26"/>
    <p:sldId id="434" r:id="rId27"/>
    <p:sldId id="395" r:id="rId28"/>
    <p:sldId id="308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5">
          <p15:clr>
            <a:srgbClr val="A4A3A4"/>
          </p15:clr>
        </p15:guide>
        <p15:guide id="2" pos="53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1696" y="176"/>
      </p:cViewPr>
      <p:guideLst>
        <p:guide orient="horz" pos="3995"/>
        <p:guide pos="53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6EE1282-ED43-8341-BD4A-C13F29725D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9C49FD-ED45-9847-93EF-97C8A699D3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08F678-F557-A543-A886-0BB9D85719C8}" type="datetimeFigureOut">
              <a:rPr lang="pt-BR"/>
              <a:pPr>
                <a:defRPr/>
              </a:pPr>
              <a:t>04/10/2021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5629167-6A2C-EF4D-B37B-13D0A009D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0DD8939-7273-6F45-991D-7DC705F2A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AD1169-E2C0-0340-BD22-C3FAFB178D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F0062A-EDBB-C544-96CE-26082C296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3A4CAC-C1A3-3546-8747-5A3E87C3C4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476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21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416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7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1066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1016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3756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938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1467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937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519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6957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172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9292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7200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0883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650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5186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538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49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357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760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58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394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312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>
            <a:extLst>
              <a:ext uri="{FF2B5EF4-FFF2-40B4-BE49-F238E27FC236}">
                <a16:creationId xmlns:a16="http://schemas.microsoft.com/office/drawing/2014/main" id="{CDF2382D-79E1-A844-9428-A64B42909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Espaço Reservado para Anotações 2">
            <a:extLst>
              <a:ext uri="{FF2B5EF4-FFF2-40B4-BE49-F238E27FC236}">
                <a16:creationId xmlns:a16="http://schemas.microsoft.com/office/drawing/2014/main" id="{0DFE146F-B10B-8A4B-B52C-168B8F4D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5" name="Espaço Reservado para Número de Slide 3">
            <a:extLst>
              <a:ext uri="{FF2B5EF4-FFF2-40B4-BE49-F238E27FC236}">
                <a16:creationId xmlns:a16="http://schemas.microsoft.com/office/drawing/2014/main" id="{0E732B8F-929A-024A-B8A7-A53207B6D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68EC15F8-1F36-3E47-8C87-21941BCBF7A2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75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B2A4-C266-934A-B927-4063C7CC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786CA-9F04-064D-9BE7-722126C09947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DC196-692F-5A49-B33F-53243500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739D-DDAD-FB43-8137-0297DD93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36F8-6DFC-6E4D-AA22-8FAAD245882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46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0BD1-D107-A947-9120-72299D92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5FF3-7B81-334F-AAD8-59600E774679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A425-FC28-1E4C-AA49-19C85743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80B7-CD84-2B4F-8318-F6E6C675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DAC5-72CB-294F-BE3F-376C1A67604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832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B1869-6364-724A-BB7A-3B88A08C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E506-F741-E842-89EF-38C214E3776E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EA224-318D-D44B-A8F9-D3DA0D06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B939-71B9-EB41-920E-22C182E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B28C-1154-6646-B7B2-CDAA81967E7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903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1DCB1-3D53-C04A-B743-E61F34B5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5BCC-A0AA-4C40-AD79-34E746A1061A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E906-3DAD-FA4D-B9FB-FBD2F88B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69A11-EF32-3F46-A9D1-ACB21530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F71-A32A-1D49-9ECC-7F5B4A4DF6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7283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FF9-BC25-5546-9D4F-4A25BEE4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19C2-D488-3B43-8665-5E25A26364DA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3758F-CEDF-8246-9AAC-D4D6CF68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BB0AE-C106-3442-BA29-72781CB0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E645-5FF6-B248-A953-E29F0C5E652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8108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A13CB6-95FA-D54F-804D-58F6F2CC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59D37-AB02-2740-AA4B-E9FAADCC8D63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6F24D4-6266-DA41-839D-BB189C32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9209C2-2CBB-9B4C-9786-F5BD19FE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0135-97A0-8745-BA4E-3F145EF59A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3143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5299957-AF3D-0746-A825-FE35A5F4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C50D-B856-334D-BD96-9FB30A56AEB1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B031FA-D827-5643-9342-F4EDC0E7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8988DC-557E-384F-8825-254402D6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EE29-C9F7-404F-B72A-2B1F6E6EB42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8217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8D1997-5C56-2842-829E-7213EC47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9EB6-1909-9D49-A196-E2600B37C28E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A43DD5-0C88-8E43-AEB0-E106BFC5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C88A82-C229-9D4D-A20E-821C6559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E644-AE2D-5E44-A882-903683704AF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2305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3B5E59-14B6-DB4A-AF79-B225F80E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4FB8-79B8-BB49-97EC-53E56E139B65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62CE64-B51B-A14C-94E6-40714DF2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6BA03E-C265-C64B-9A10-5685894E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D8FA-F4D7-BB45-94A9-B24A182E4A8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324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EC935D-60C6-4E4D-BAB4-4488658B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5CEF7-4E75-8143-BE6F-0F06343BF1C4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0C41C1-324A-4047-BE2C-E2A13F20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C3546E-5D7D-4F41-8770-485DCF95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87F0-F07D-BD47-A36F-FB266F7A691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675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11646-D855-054F-8EE3-C2A93D0A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0DE51-F851-6246-A4AE-E944BFB7AB79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CF8F0D-A08F-0245-AF85-496B322B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413451-5E3F-304A-8137-D4A2EE71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4197-EF56-5844-835B-AA333B96494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484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D81597-0BA2-2444-81B9-EB8D077B33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2B84AA-F815-C842-94A4-AECC03AEA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D5776-AB6A-2D49-B077-65C7E803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5FB603-387C-FD4D-B467-568E629E5F46}" type="datetimeFigureOut">
              <a:rPr lang="en-US" altLang="pt-BR"/>
              <a:pPr>
                <a:defRPr/>
              </a:pPr>
              <a:t>10/4/21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5E8A-70E1-4E44-AC4F-50300DFD2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8236-F03F-7D48-B337-2A0C0FF14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E773A8C-3FDC-0B49-AFBB-2BE93ED9790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3" descr="elemento-grafico-2.png">
            <a:extLst>
              <a:ext uri="{FF2B5EF4-FFF2-40B4-BE49-F238E27FC236}">
                <a16:creationId xmlns:a16="http://schemas.microsoft.com/office/drawing/2014/main" id="{7F2D8A3F-D8B3-DC4A-9CEF-BF129A591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6726234" y="58687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elemento-grafico-2.png">
            <a:extLst>
              <a:ext uri="{FF2B5EF4-FFF2-40B4-BE49-F238E27FC236}">
                <a16:creationId xmlns:a16="http://schemas.microsoft.com/office/drawing/2014/main" id="{C0A5D634-0995-B244-B5C4-F37F45CE6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-189186" y="582482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9C4A25-BB8C-1542-820B-30000E103674}"/>
              </a:ext>
            </a:extLst>
          </p:cNvPr>
          <p:cNvSpPr txBox="1"/>
          <p:nvPr/>
        </p:nvSpPr>
        <p:spPr>
          <a:xfrm>
            <a:off x="1463086" y="4994558"/>
            <a:ext cx="5819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600" b="1" dirty="0"/>
              <a:t>Glauco Arbix</a:t>
            </a:r>
          </a:p>
          <a:p>
            <a:pPr algn="ctr">
              <a:lnSpc>
                <a:spcPct val="90000"/>
              </a:lnSpc>
            </a:pPr>
            <a:r>
              <a:rPr lang="pt-BR" sz="1600" dirty="0" err="1"/>
              <a:t>Depto</a:t>
            </a:r>
            <a:r>
              <a:rPr lang="pt-BR" sz="1600" dirty="0"/>
              <a:t> de Sociologia</a:t>
            </a:r>
          </a:p>
          <a:p>
            <a:pPr algn="ctr">
              <a:lnSpc>
                <a:spcPct val="90000"/>
              </a:lnSpc>
            </a:pPr>
            <a:r>
              <a:rPr lang="pt-BR" sz="1600" dirty="0"/>
              <a:t>Instituto de Estudos Avançad</a:t>
            </a:r>
            <a:r>
              <a:rPr lang="pt-BR" dirty="0"/>
              <a:t>os - </a:t>
            </a:r>
            <a:r>
              <a:rPr lang="pt-BR" sz="1600" dirty="0"/>
              <a:t>USP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BA45B22-FB8A-0140-837D-D11B11199AC9}"/>
              </a:ext>
            </a:extLst>
          </p:cNvPr>
          <p:cNvSpPr/>
          <p:nvPr/>
        </p:nvSpPr>
        <p:spPr>
          <a:xfrm>
            <a:off x="1463086" y="1004210"/>
            <a:ext cx="5819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Ética, a nova fronteira da IA</a:t>
            </a:r>
            <a:endParaRPr lang="en-US" altLang="pt-BR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1221C36-2C86-E54B-ABCF-EFBB3EAF3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86" y="1547646"/>
            <a:ext cx="5831094" cy="34014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21B1BB-5736-6D41-93BC-0508CA898FC2}"/>
              </a:ext>
            </a:extLst>
          </p:cNvPr>
          <p:cNvSpPr txBox="1"/>
          <p:nvPr/>
        </p:nvSpPr>
        <p:spPr>
          <a:xfrm>
            <a:off x="6463863" y="6438077"/>
            <a:ext cx="25750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/>
              <a:t>2º semestre 2021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C6FF03B-1BD5-0144-A036-71D441DBC9DC}"/>
              </a:ext>
            </a:extLst>
          </p:cNvPr>
          <p:cNvSpPr txBox="1"/>
          <p:nvPr/>
        </p:nvSpPr>
        <p:spPr>
          <a:xfrm>
            <a:off x="1405854" y="305754"/>
            <a:ext cx="563569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b="1" dirty="0"/>
              <a:t>Aula 9</a:t>
            </a:r>
          </a:p>
        </p:txBody>
      </p:sp>
    </p:spTree>
    <p:extLst>
      <p:ext uri="{BB962C8B-B14F-4D97-AF65-F5344CB8AC3E}">
        <p14:creationId xmlns:p14="http://schemas.microsoft.com/office/powerpoint/2010/main" val="176799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219733" y="5780556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4973568" y="3977445"/>
            <a:ext cx="3962401" cy="4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1600" dirty="0"/>
              <a:t>Mary </a:t>
            </a:r>
            <a:r>
              <a:rPr lang="pt-BR" sz="1600" dirty="0" err="1"/>
              <a:t>Meeker</a:t>
            </a:r>
            <a:r>
              <a:rPr lang="pt-BR" sz="1600" dirty="0"/>
              <a:t> </a:t>
            </a:r>
            <a:r>
              <a:rPr lang="pt-BR" sz="1600" dirty="0" err="1"/>
              <a:t>Report</a:t>
            </a:r>
            <a:r>
              <a:rPr lang="pt-BR" sz="1600" dirty="0"/>
              <a:t>-</a:t>
            </a:r>
            <a:r>
              <a:rPr lang="en-US" sz="1600" dirty="0">
                <a:latin typeface="+mn-lt"/>
              </a:rPr>
              <a:t>Code Conference 2019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0BDF3F-8C92-A143-8818-97D4F3A8B22C}"/>
              </a:ext>
            </a:extLst>
          </p:cNvPr>
          <p:cNvSpPr txBox="1">
            <a:spLocks/>
          </p:cNvSpPr>
          <p:nvPr/>
        </p:nvSpPr>
        <p:spPr bwMode="auto">
          <a:xfrm>
            <a:off x="288376" y="1610939"/>
            <a:ext cx="8464112" cy="2431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Nos EUA, apenas em 2018, 42% dos adolescentes  foram expostos em mídias sociais </a:t>
            </a:r>
          </a:p>
          <a:p>
            <a:pPr marL="457200" indent="-457200" algn="just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 polarização política aumentou e ameaça corroer pilares da democracia</a:t>
            </a:r>
          </a:p>
          <a:p>
            <a:pPr marL="457200" indent="-457200" algn="just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Sistemas de Facial </a:t>
            </a:r>
            <a:r>
              <a:rPr lang="pt-BR" sz="2400" b="1" dirty="0" err="1">
                <a:solidFill>
                  <a:schemeClr val="tx1"/>
                </a:solidFill>
              </a:rPr>
              <a:t>Recognition</a:t>
            </a:r>
            <a:r>
              <a:rPr lang="pt-BR" sz="2400" b="1" dirty="0">
                <a:solidFill>
                  <a:schemeClr val="tx1"/>
                </a:solidFill>
              </a:rPr>
              <a:t> são utilizados para identificar, isolar e punir minorias e oposicionistas</a:t>
            </a:r>
            <a:endParaRPr lang="pt-BR" sz="1600" dirty="0">
              <a:solidFill>
                <a:schemeClr val="tx1"/>
              </a:solidFill>
            </a:endParaRPr>
          </a:p>
          <a:p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02DAFC-085A-5148-A583-AD1F2A239370}"/>
              </a:ext>
            </a:extLst>
          </p:cNvPr>
          <p:cNvSpPr/>
          <p:nvPr/>
        </p:nvSpPr>
        <p:spPr>
          <a:xfrm>
            <a:off x="471857" y="4580227"/>
            <a:ext cx="846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pt-BR" sz="2400" b="1" dirty="0"/>
              <a:t>A escala das informações torna mais difícil a eficiência de regras, a delimitação de fronteiras, leis e códigos de conduta capazes de mitigar a corrosão da sociedade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F30452-F76F-4149-B45B-F76F284010E2}"/>
              </a:ext>
            </a:extLst>
          </p:cNvPr>
          <p:cNvSpPr txBox="1">
            <a:spLocks/>
          </p:cNvSpPr>
          <p:nvPr/>
        </p:nvSpPr>
        <p:spPr bwMode="auto">
          <a:xfrm>
            <a:off x="0" y="506821"/>
            <a:ext cx="9144000" cy="11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Impacto disseminado</a:t>
            </a:r>
          </a:p>
        </p:txBody>
      </p:sp>
    </p:spTree>
    <p:extLst>
      <p:ext uri="{BB962C8B-B14F-4D97-AF65-F5344CB8AC3E}">
        <p14:creationId xmlns:p14="http://schemas.microsoft.com/office/powerpoint/2010/main" val="1407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-158639" y="590311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4973568" y="3977445"/>
            <a:ext cx="3962401" cy="4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1600" dirty="0"/>
              <a:t>Mary </a:t>
            </a:r>
            <a:r>
              <a:rPr lang="pt-BR" sz="1600" dirty="0" err="1"/>
              <a:t>Meeker</a:t>
            </a:r>
            <a:r>
              <a:rPr lang="pt-BR" sz="1600" dirty="0"/>
              <a:t> </a:t>
            </a:r>
            <a:r>
              <a:rPr lang="pt-BR" sz="1600" dirty="0" err="1"/>
              <a:t>Report</a:t>
            </a:r>
            <a:r>
              <a:rPr lang="pt-BR" sz="1600" dirty="0"/>
              <a:t>-</a:t>
            </a:r>
            <a:r>
              <a:rPr lang="en-US" sz="1600" dirty="0">
                <a:latin typeface="+mn-lt"/>
              </a:rPr>
              <a:t>Code Conference 2019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0BDF3F-8C92-A143-8818-97D4F3A8B22C}"/>
              </a:ext>
            </a:extLst>
          </p:cNvPr>
          <p:cNvSpPr txBox="1">
            <a:spLocks/>
          </p:cNvSpPr>
          <p:nvPr/>
        </p:nvSpPr>
        <p:spPr bwMode="auto">
          <a:xfrm>
            <a:off x="339944" y="983105"/>
            <a:ext cx="8464112" cy="4175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Uma sociedade em que cada cidadão é avaliado regularmente pelo seu desempenho e lealdade ao governo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Para isso, você é avaliado pela sua posição num ranking, construído por sistemas de rating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Uma avaliação alta permite, p.ex., o acesso uma internet mais rápida ou a um </a:t>
            </a:r>
            <a:r>
              <a:rPr lang="pt-BR" sz="2000" b="1" i="1" dirty="0" err="1">
                <a:solidFill>
                  <a:schemeClr val="tx1"/>
                </a:solidFill>
              </a:rPr>
              <a:t>fast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track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tx1"/>
                </a:solidFill>
              </a:rPr>
              <a:t>para tirar visto 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Se você expressa sua posição política sem permissão, via um post online que contradiz a narrativa oficial, seu rating diminui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Para calcular seu rating, muitas empresas repassam ao governo os dados coletados nas </a:t>
            </a:r>
            <a:r>
              <a:rPr lang="pt-BR" sz="2000" b="1" dirty="0" err="1">
                <a:solidFill>
                  <a:schemeClr val="tx1"/>
                </a:solidFill>
              </a:rPr>
              <a:t>mídfias</a:t>
            </a:r>
            <a:r>
              <a:rPr lang="pt-BR" sz="2000" b="1" dirty="0">
                <a:solidFill>
                  <a:schemeClr val="tx1"/>
                </a:solidFill>
              </a:rPr>
              <a:t> sociais, na internet e nos sistemas de comunicação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Dados de suas compras, gosto, pagamento. Dados colhidos por câmeras nas ruas, lojas, escolas, fábricas, acoplados a sistemas de facial </a:t>
            </a:r>
            <a:r>
              <a:rPr lang="pt-BR" sz="2000" b="1" dirty="0" err="1">
                <a:solidFill>
                  <a:schemeClr val="tx1"/>
                </a:solidFill>
              </a:rPr>
              <a:t>recognition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02DAFC-085A-5148-A583-AD1F2A239370}"/>
              </a:ext>
            </a:extLst>
          </p:cNvPr>
          <p:cNvSpPr/>
          <p:nvPr/>
        </p:nvSpPr>
        <p:spPr>
          <a:xfrm>
            <a:off x="339944" y="5209243"/>
            <a:ext cx="846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/>
            <a:r>
              <a:rPr lang="pt-BR" sz="2400" b="1" dirty="0"/>
              <a:t>Parece uma distopia. Mas é o que já está sendo construído em vários países. A China é apenas o exemplo mais citado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F30452-F76F-4149-B45B-F76F284010E2}"/>
              </a:ext>
            </a:extLst>
          </p:cNvPr>
          <p:cNvSpPr txBox="1">
            <a:spLocks/>
          </p:cNvSpPr>
          <p:nvPr/>
        </p:nvSpPr>
        <p:spPr bwMode="auto">
          <a:xfrm>
            <a:off x="0" y="154970"/>
            <a:ext cx="9144000" cy="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Imaginem um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Surveillance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State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155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-158639" y="590311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C02DAFC-085A-5148-A583-AD1F2A239370}"/>
              </a:ext>
            </a:extLst>
          </p:cNvPr>
          <p:cNvSpPr/>
          <p:nvPr/>
        </p:nvSpPr>
        <p:spPr>
          <a:xfrm>
            <a:off x="339944" y="1043286"/>
            <a:ext cx="8464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buFont typeface="Arial" panose="020B0604020202020204" pitchFamily="34" charset="0"/>
              <a:buChar char="•"/>
            </a:pPr>
            <a:r>
              <a:rPr lang="pt-BR" sz="2000" b="1" dirty="0"/>
              <a:t>Black Box é uma metáfora utilizada desde o nascimento da cibernética. Normalmente se refere a um sistema para o qual podemos apenas observar as entradas e saídas, mas não seu funcionamento interno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F30452-F76F-4149-B45B-F76F284010E2}"/>
              </a:ext>
            </a:extLst>
          </p:cNvPr>
          <p:cNvSpPr txBox="1">
            <a:spLocks/>
          </p:cNvSpPr>
          <p:nvPr/>
        </p:nvSpPr>
        <p:spPr bwMode="auto">
          <a:xfrm>
            <a:off x="0" y="291920"/>
            <a:ext cx="9144000" cy="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Dinâmicas do </a:t>
            </a:r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Deep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Learning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1570AA-D70B-4B4E-A593-217114336DDB}"/>
              </a:ext>
            </a:extLst>
          </p:cNvPr>
          <p:cNvSpPr/>
          <p:nvPr/>
        </p:nvSpPr>
        <p:spPr>
          <a:xfrm>
            <a:off x="246159" y="2526100"/>
            <a:ext cx="846411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fontAlgn="auto">
              <a:buFont typeface="Arial" panose="020B0604020202020204" pitchFamily="34" charset="0"/>
              <a:buChar char="•"/>
            </a:pPr>
            <a:r>
              <a:rPr lang="pt-BR" sz="2400" b="1" dirty="0"/>
              <a:t>Nas técnicas de </a:t>
            </a:r>
            <a:r>
              <a:rPr lang="pt-BR" sz="2400" b="1" dirty="0" err="1"/>
              <a:t>Deep</a:t>
            </a:r>
            <a:r>
              <a:rPr lang="pt-BR" sz="2400" b="1" dirty="0"/>
              <a:t> Learning, os modelos são gerados por um algoritmo a partir dos dados.</a:t>
            </a:r>
          </a:p>
          <a:p>
            <a:pPr marL="342900" indent="-342900" algn="just" fontAlgn="auto">
              <a:buFont typeface="Arial" panose="020B0604020202020204" pitchFamily="34" charset="0"/>
              <a:buChar char="•"/>
            </a:pPr>
            <a:r>
              <a:rPr lang="pt-BR" sz="2400" b="1" dirty="0"/>
              <a:t>Nos algoritmos de DL, os processos entre a entrada e a saída não são transparentes: é possível observar como os dados são inseridos e quais são suas decisões finais. </a:t>
            </a:r>
          </a:p>
          <a:p>
            <a:pPr marL="342900" indent="-342900" algn="just" fontAlgn="auto">
              <a:buFont typeface="Arial" panose="020B0604020202020204" pitchFamily="34" charset="0"/>
              <a:buChar char="•"/>
            </a:pPr>
            <a:r>
              <a:rPr lang="pt-BR" sz="2400" b="1" dirty="0"/>
              <a:t>Mas à medida em que a rede neural se torna mais complexa quando o número de nós aumenta, o próprio modelo se torna cada vez menos transparente.</a:t>
            </a:r>
          </a:p>
        </p:txBody>
      </p:sp>
    </p:spTree>
    <p:extLst>
      <p:ext uri="{BB962C8B-B14F-4D97-AF65-F5344CB8AC3E}">
        <p14:creationId xmlns:p14="http://schemas.microsoft.com/office/powerpoint/2010/main" val="22352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6F56-5361-9B42-BC28-4423D45F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sz="2800" b="1" dirty="0"/>
              <a:t>Quantidade de dados para treinar algoritmos de </a:t>
            </a:r>
            <a:br>
              <a:rPr lang="pt-BR" sz="2800" b="1" dirty="0"/>
            </a:br>
            <a:r>
              <a:rPr lang="pt-BR" sz="2800" b="1" dirty="0" err="1"/>
              <a:t>Deep</a:t>
            </a:r>
            <a:r>
              <a:rPr lang="pt-BR" sz="2800" b="1" dirty="0"/>
              <a:t> Learning cresceu 300.000 vezes em 6 anos</a:t>
            </a:r>
          </a:p>
        </p:txBody>
      </p:sp>
      <p:pic>
        <p:nvPicPr>
          <p:cNvPr id="9" name="Imagem 8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40321867-1F78-0B4A-BD4B-360E5CEC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64" y="1417638"/>
            <a:ext cx="5735571" cy="38586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E3CF07F-94A2-BE4E-B338-681733659349}"/>
              </a:ext>
            </a:extLst>
          </p:cNvPr>
          <p:cNvSpPr txBox="1"/>
          <p:nvPr/>
        </p:nvSpPr>
        <p:spPr>
          <a:xfrm>
            <a:off x="5927835" y="5276304"/>
            <a:ext cx="144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Allen </a:t>
            </a:r>
            <a:r>
              <a:rPr lang="pt-BR" sz="1200" dirty="0" err="1"/>
              <a:t>Institute</a:t>
            </a:r>
            <a:r>
              <a:rPr lang="pt-BR" sz="1200" dirty="0"/>
              <a:t>, 2019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A32FD8-5601-4D4E-AB90-B3A84C9A6A90}"/>
              </a:ext>
            </a:extLst>
          </p:cNvPr>
          <p:cNvSpPr txBox="1">
            <a:spLocks/>
          </p:cNvSpPr>
          <p:nvPr/>
        </p:nvSpPr>
        <p:spPr bwMode="auto">
          <a:xfrm>
            <a:off x="772510" y="5701770"/>
            <a:ext cx="7793421" cy="7175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buClr>
                <a:schemeClr val="accent6">
                  <a:lumMod val="75000"/>
                </a:schemeClr>
              </a:buClr>
            </a:pPr>
            <a:r>
              <a:rPr lang="pt-BR" sz="2400" b="1" dirty="0"/>
              <a:t>Funciona como barreira de entrada para startups e pesquisadores</a:t>
            </a:r>
          </a:p>
        </p:txBody>
      </p:sp>
      <p:pic>
        <p:nvPicPr>
          <p:cNvPr id="12" name="Picture 13" descr="elemento-grafico-2.png">
            <a:extLst>
              <a:ext uri="{FF2B5EF4-FFF2-40B4-BE49-F238E27FC236}">
                <a16:creationId xmlns:a16="http://schemas.microsoft.com/office/drawing/2014/main" id="{E811721D-02BE-A447-B409-ECFE81EB2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625036" y="1307420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4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11425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881061" y="436152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539532" y="1871878"/>
            <a:ext cx="81663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Quando o tema é ética, transparência é palavra-chave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75601F9-74A9-C84F-9EB8-D4C7D49AF307}"/>
              </a:ext>
            </a:extLst>
          </p:cNvPr>
          <p:cNvSpPr/>
          <p:nvPr/>
        </p:nvSpPr>
        <p:spPr>
          <a:xfrm>
            <a:off x="539532" y="2380103"/>
            <a:ext cx="8166318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Mas nem sempre é respeitada por </a:t>
            </a:r>
            <a:r>
              <a:rPr lang="pt-BR" sz="2800" b="1" dirty="0" err="1"/>
              <a:t>robots</a:t>
            </a:r>
            <a:r>
              <a:rPr lang="pt-BR" sz="2800" b="1" dirty="0"/>
              <a:t>, </a:t>
            </a:r>
            <a:r>
              <a:rPr lang="pt-BR" sz="2800" b="1" dirty="0" err="1"/>
              <a:t>chatbots</a:t>
            </a:r>
            <a:r>
              <a:rPr lang="pt-BR" sz="2800" b="1" dirty="0"/>
              <a:t> e </a:t>
            </a:r>
            <a:r>
              <a:rPr lang="pt-BR" sz="2800" b="1" dirty="0" err="1"/>
              <a:t>avatars</a:t>
            </a:r>
            <a:r>
              <a:rPr lang="pt-BR" sz="2800" b="1" dirty="0"/>
              <a:t>, que deixam de ser ferramentas para serem apresentados (e decidirem) como uma espécie de agentes inteligentes. </a:t>
            </a:r>
          </a:p>
          <a:p>
            <a:pPr algn="ctr"/>
            <a:r>
              <a:rPr lang="pt-BR" sz="2800" b="1" dirty="0"/>
              <a:t>Autônomos </a:t>
            </a:r>
          </a:p>
        </p:txBody>
      </p:sp>
    </p:spTree>
    <p:extLst>
      <p:ext uri="{BB962C8B-B14F-4D97-AF65-F5344CB8AC3E}">
        <p14:creationId xmlns:p14="http://schemas.microsoft.com/office/powerpoint/2010/main" val="41309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85710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0" y="599887"/>
            <a:ext cx="9144000" cy="11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Sistemas opacos são usinas de problemas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369724" y="1905506"/>
            <a:ext cx="840455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É possível conciliar negócios que entram em contradição com princípios éticos e a pesquisa científica?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Como aprovar uma cirurgia de risco com base no diagnóstico de um sistema que não é explicável?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É possível dar vida a sistemas autônomos confiáveis para aprovar crédito nos bancos? 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Para contratar funcionários? 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Para decidir quem sai ou entra em prisão domiciliar?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136D7F-B4C1-CE41-BF41-17E6B7CA80C5}"/>
              </a:ext>
            </a:extLst>
          </p:cNvPr>
          <p:cNvSpPr/>
          <p:nvPr/>
        </p:nvSpPr>
        <p:spPr>
          <a:xfrm>
            <a:off x="369724" y="5333888"/>
            <a:ext cx="840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É possível. Mas a insegurança é grande</a:t>
            </a:r>
          </a:p>
        </p:txBody>
      </p:sp>
    </p:spTree>
    <p:extLst>
      <p:ext uri="{BB962C8B-B14F-4D97-AF65-F5344CB8AC3E}">
        <p14:creationId xmlns:p14="http://schemas.microsoft.com/office/powerpoint/2010/main" val="31128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6342063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234949" y="1572983"/>
            <a:ext cx="8674099" cy="446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IA está em toda parte. Mas seu funcionamento é invisível</a:t>
            </a:r>
          </a:p>
          <a:p>
            <a:pPr marL="514350" indent="-5143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Essa (</a:t>
            </a:r>
            <a:r>
              <a:rPr lang="pt-BR" sz="2400" b="1" dirty="0" err="1"/>
              <a:t>i</a:t>
            </a:r>
            <a:r>
              <a:rPr lang="pt-BR" sz="2400" b="1" dirty="0"/>
              <a:t>)realidade coloca novos problemas éticos</a:t>
            </a:r>
          </a:p>
          <a:p>
            <a:pPr marL="514350" indent="-5143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Como tratar as opacas decisões da IA? As ações são baseadas em inúmeras interações entre muitos agentes, como designers, </a:t>
            </a:r>
            <a:r>
              <a:rPr lang="pt-BR" sz="2400" b="1" dirty="0" err="1"/>
              <a:t>developers</a:t>
            </a:r>
            <a:r>
              <a:rPr lang="pt-BR" sz="2400" b="1" dirty="0"/>
              <a:t>, </a:t>
            </a:r>
            <a:r>
              <a:rPr lang="pt-BR" sz="2400" b="1" dirty="0" err="1"/>
              <a:t>coders</a:t>
            </a:r>
            <a:r>
              <a:rPr lang="pt-BR" sz="2400" b="1" dirty="0"/>
              <a:t>, </a:t>
            </a:r>
            <a:r>
              <a:rPr lang="pt-BR" sz="2400" b="1" dirty="0" err="1"/>
              <a:t>users</a:t>
            </a:r>
            <a:r>
              <a:rPr lang="pt-BR" sz="2400" b="1" dirty="0"/>
              <a:t>, software </a:t>
            </a:r>
            <a:r>
              <a:rPr lang="pt-BR" sz="2400" b="1" dirty="0" err="1"/>
              <a:t>and</a:t>
            </a:r>
            <a:r>
              <a:rPr lang="pt-BR" sz="2400" b="1" dirty="0"/>
              <a:t> hardware. </a:t>
            </a:r>
          </a:p>
          <a:p>
            <a:pPr marL="514350" indent="-5143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As abordagens tradicionais não conseguem lidar com a responsabilidade distribuída (</a:t>
            </a:r>
            <a:r>
              <a:rPr lang="pt-BR" sz="2400" b="1" dirty="0" err="1"/>
              <a:t>Pagallo</a:t>
            </a:r>
            <a:r>
              <a:rPr lang="pt-BR" sz="2400" b="1" dirty="0"/>
              <a:t>, </a:t>
            </a:r>
            <a:r>
              <a:rPr lang="pt-BR" sz="2400" b="1" dirty="0" err="1"/>
              <a:t>Floridi</a:t>
            </a:r>
            <a:r>
              <a:rPr lang="pt-BR" sz="2400" b="1" dirty="0"/>
              <a:t>)</a:t>
            </a:r>
          </a:p>
          <a:p>
            <a:pPr marL="514350" indent="-514350"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São recentes as teorias que separam a responsabilidade dos agentes de suas intenções, de modo a repartir a responsabilidade moral entre  designers, empresas, reguladores e até mesmo usuários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-1" y="6060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Como equacionar os problemas?</a:t>
            </a:r>
          </a:p>
        </p:txBody>
      </p:sp>
    </p:spTree>
    <p:extLst>
      <p:ext uri="{BB962C8B-B14F-4D97-AF65-F5344CB8AC3E}">
        <p14:creationId xmlns:p14="http://schemas.microsoft.com/office/powerpoint/2010/main" val="2281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11425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367862" y="2151912"/>
            <a:ext cx="8628993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Algoritmos não têm ética, moral, valores ou ideologia.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Nós temos</a:t>
            </a:r>
            <a:endParaRPr lang="pt-BR" sz="36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01C720D-7AC4-6341-8986-6D51CF799D9C}"/>
              </a:ext>
            </a:extLst>
          </p:cNvPr>
          <p:cNvSpPr/>
          <p:nvPr/>
        </p:nvSpPr>
        <p:spPr>
          <a:xfrm>
            <a:off x="367862" y="3417641"/>
            <a:ext cx="862899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As questões sobre a ética na IA estão ligadas à ética de quem contrata, de quem produz e oferece as tecnologias para o uso na sociedade.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BF384D-91E5-8E4C-A193-E696B0CBB710}"/>
              </a:ext>
            </a:extLst>
          </p:cNvPr>
          <p:cNvSpPr txBox="1"/>
          <p:nvPr/>
        </p:nvSpPr>
        <p:spPr>
          <a:xfrm>
            <a:off x="821607" y="694188"/>
            <a:ext cx="726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Questões de Fundo</a:t>
            </a:r>
          </a:p>
        </p:txBody>
      </p:sp>
    </p:spTree>
    <p:extLst>
      <p:ext uri="{BB962C8B-B14F-4D97-AF65-F5344CB8AC3E}">
        <p14:creationId xmlns:p14="http://schemas.microsoft.com/office/powerpoint/2010/main" val="28684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11425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294070" y="1704005"/>
            <a:ext cx="820858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As questões éticas são centrais para o futuro da IA. Mesmo do ponto de vista financeiro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800" b="1" dirty="0"/>
              <a:t>Várias pesquisas indicam que os desafios culturais e, em especial, a falta de confiança, são os principais obstáculos que impedem uma adoção mais acelerada da IA</a:t>
            </a:r>
          </a:p>
        </p:txBody>
      </p:sp>
    </p:spTree>
    <p:extLst>
      <p:ext uri="{BB962C8B-B14F-4D97-AF65-F5344CB8AC3E}">
        <p14:creationId xmlns:p14="http://schemas.microsoft.com/office/powerpoint/2010/main" val="14517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6342063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216674" y="1006257"/>
            <a:ext cx="867409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Ao distribuir as responsabilidades entre os agentes, a teoria mitiga o negativo e estimula o positivo.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Essa forma compartilhada de estabelecer a responsabilidade é chave para o desenvolvimento da IA.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Sem modelos teóricos desse porte, a IA ficará prisioneira da insegurança, da incerteza e do medo.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 </a:t>
            </a:r>
            <a:r>
              <a:rPr lang="pt-BR" sz="2400" b="1" dirty="0" err="1"/>
              <a:t>Floridi</a:t>
            </a:r>
            <a:r>
              <a:rPr lang="pt-BR" sz="2400" b="1" dirty="0"/>
              <a:t> aponta para uma </a:t>
            </a:r>
            <a:r>
              <a:rPr lang="pt-BR" sz="2400" b="1" dirty="0" err="1"/>
              <a:t>Translational</a:t>
            </a:r>
            <a:r>
              <a:rPr lang="pt-BR" sz="2400" b="1" dirty="0"/>
              <a:t> </a:t>
            </a:r>
            <a:r>
              <a:rPr lang="pt-BR" sz="2400" b="1" dirty="0" err="1"/>
              <a:t>Ethics</a:t>
            </a:r>
            <a:r>
              <a:rPr lang="pt-BR" sz="2400" b="1" dirty="0"/>
              <a:t> </a:t>
            </a:r>
            <a:endParaRPr lang="pt-BR" sz="26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3194058" y="322592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Qual é a saída?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228D73-2325-D84E-AA0C-DCD4EE57EAE9}"/>
              </a:ext>
            </a:extLst>
          </p:cNvPr>
          <p:cNvSpPr txBox="1"/>
          <p:nvPr/>
        </p:nvSpPr>
        <p:spPr>
          <a:xfrm>
            <a:off x="0" y="3825387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“A </a:t>
            </a:r>
            <a:r>
              <a:rPr lang="pt-BR" sz="2400" b="1" dirty="0" err="1"/>
              <a:t>translational</a:t>
            </a:r>
            <a:r>
              <a:rPr lang="pt-BR" sz="2400" b="1" dirty="0"/>
              <a:t> </a:t>
            </a:r>
            <a:r>
              <a:rPr lang="pt-BR" sz="2400" b="1" dirty="0" err="1"/>
              <a:t>ethics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AI </a:t>
            </a:r>
            <a:r>
              <a:rPr lang="pt-BR" sz="2400" b="1" dirty="0" err="1"/>
              <a:t>needs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formulate</a:t>
            </a:r>
            <a:r>
              <a:rPr lang="pt-BR" sz="2400" b="1" dirty="0"/>
              <a:t> </a:t>
            </a:r>
            <a:r>
              <a:rPr lang="pt-BR" sz="2400" b="1" dirty="0" err="1"/>
              <a:t>foresight</a:t>
            </a:r>
            <a:r>
              <a:rPr lang="pt-BR" sz="2400" b="1" dirty="0"/>
              <a:t> </a:t>
            </a:r>
            <a:r>
              <a:rPr lang="pt-BR" sz="2400" b="1" dirty="0" err="1"/>
              <a:t>methodologies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indicate</a:t>
            </a:r>
            <a:r>
              <a:rPr lang="pt-BR" sz="2400" b="1" dirty="0"/>
              <a:t> </a:t>
            </a:r>
            <a:r>
              <a:rPr lang="pt-BR" sz="2400" b="1" dirty="0" err="1"/>
              <a:t>ethical</a:t>
            </a:r>
            <a:r>
              <a:rPr lang="pt-BR" sz="2400" b="1" dirty="0"/>
              <a:t> </a:t>
            </a:r>
            <a:r>
              <a:rPr lang="pt-BR" sz="2400" b="1" dirty="0" err="1"/>
              <a:t>risks</a:t>
            </a:r>
            <a:r>
              <a:rPr lang="pt-BR" sz="2400" b="1" dirty="0"/>
              <a:t>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opportunities</a:t>
            </a:r>
            <a:r>
              <a:rPr lang="pt-BR" sz="2400" b="1" dirty="0"/>
              <a:t>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prevent</a:t>
            </a:r>
            <a:r>
              <a:rPr lang="pt-BR" sz="2400" b="1" dirty="0"/>
              <a:t> </a:t>
            </a:r>
            <a:r>
              <a:rPr lang="pt-BR" sz="2400" b="1" dirty="0" err="1"/>
              <a:t>unwanted</a:t>
            </a:r>
            <a:r>
              <a:rPr lang="pt-BR" sz="2400" b="1" dirty="0"/>
              <a:t> </a:t>
            </a:r>
            <a:r>
              <a:rPr lang="pt-BR" sz="2400" b="1" dirty="0" err="1"/>
              <a:t>consequences</a:t>
            </a:r>
            <a:r>
              <a:rPr lang="pt-BR" sz="2400" b="1" dirty="0"/>
              <a:t>. </a:t>
            </a:r>
            <a:r>
              <a:rPr lang="pt-BR" sz="2400" b="1" dirty="0" err="1"/>
              <a:t>Impact</a:t>
            </a:r>
            <a:r>
              <a:rPr lang="pt-BR" sz="2400" b="1" dirty="0"/>
              <a:t> </a:t>
            </a:r>
            <a:r>
              <a:rPr lang="pt-BR" sz="2400" b="1" dirty="0" err="1"/>
              <a:t>assessment</a:t>
            </a:r>
            <a:r>
              <a:rPr lang="pt-BR" sz="2400" b="1" dirty="0"/>
              <a:t> </a:t>
            </a:r>
            <a:r>
              <a:rPr lang="pt-BR" sz="2400" b="1" dirty="0" err="1"/>
              <a:t>analyses</a:t>
            </a:r>
            <a:r>
              <a:rPr lang="pt-BR" sz="2400" b="1" dirty="0"/>
              <a:t> are </a:t>
            </a:r>
            <a:r>
              <a:rPr lang="pt-BR" sz="2400" b="1" dirty="0" err="1"/>
              <a:t>an</a:t>
            </a:r>
            <a:r>
              <a:rPr lang="pt-BR" sz="2400" b="1" dirty="0"/>
              <a:t> </a:t>
            </a:r>
            <a:r>
              <a:rPr lang="pt-BR" sz="2400" b="1" dirty="0" err="1"/>
              <a:t>example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this</a:t>
            </a:r>
            <a:r>
              <a:rPr lang="pt-BR" sz="2400" b="1" dirty="0"/>
              <a:t> </a:t>
            </a:r>
            <a:r>
              <a:rPr lang="pt-BR" sz="2400" b="1" dirty="0" err="1"/>
              <a:t>methodology</a:t>
            </a:r>
            <a:r>
              <a:rPr lang="pt-BR" sz="2400" b="1" dirty="0"/>
              <a:t>. </a:t>
            </a:r>
            <a:r>
              <a:rPr lang="pt-BR" sz="2400" b="1" dirty="0" err="1"/>
              <a:t>They</a:t>
            </a:r>
            <a:r>
              <a:rPr lang="pt-BR" sz="2400" b="1" dirty="0"/>
              <a:t> </a:t>
            </a:r>
            <a:r>
              <a:rPr lang="pt-BR" sz="2400" b="1" dirty="0" err="1"/>
              <a:t>provide</a:t>
            </a:r>
            <a:r>
              <a:rPr lang="pt-BR" sz="2400" b="1" dirty="0"/>
              <a:t> a </a:t>
            </a:r>
            <a:r>
              <a:rPr lang="pt-BR" sz="2400" b="1" dirty="0" err="1"/>
              <a:t>step-by-step</a:t>
            </a:r>
            <a:r>
              <a:rPr lang="pt-BR" sz="2400" b="1" dirty="0"/>
              <a:t> </a:t>
            </a:r>
            <a:r>
              <a:rPr lang="pt-BR" sz="2400" b="1" dirty="0" err="1"/>
              <a:t>evaluation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the</a:t>
            </a:r>
            <a:r>
              <a:rPr lang="pt-BR" sz="2400" b="1" dirty="0"/>
              <a:t> </a:t>
            </a:r>
            <a:r>
              <a:rPr lang="pt-BR" sz="2400" b="1" dirty="0" err="1"/>
              <a:t>impact</a:t>
            </a:r>
            <a:r>
              <a:rPr lang="pt-BR" sz="2400" b="1" dirty="0"/>
              <a:t> </a:t>
            </a:r>
            <a:r>
              <a:rPr lang="pt-BR" sz="2400" b="1" dirty="0" err="1"/>
              <a:t>of</a:t>
            </a:r>
            <a:r>
              <a:rPr lang="pt-BR" sz="2400" b="1" dirty="0"/>
              <a:t> </a:t>
            </a:r>
            <a:r>
              <a:rPr lang="pt-BR" sz="2400" b="1" dirty="0" err="1"/>
              <a:t>practices</a:t>
            </a:r>
            <a:r>
              <a:rPr lang="pt-BR" sz="2400" b="1" dirty="0"/>
              <a:t> </a:t>
            </a:r>
            <a:r>
              <a:rPr lang="pt-BR" sz="2400" b="1" dirty="0" err="1"/>
              <a:t>or</a:t>
            </a:r>
            <a:r>
              <a:rPr lang="pt-BR" sz="2400" b="1" dirty="0"/>
              <a:t> </a:t>
            </a:r>
            <a:r>
              <a:rPr lang="pt-BR" sz="2400" b="1" dirty="0" err="1"/>
              <a:t>technologies</a:t>
            </a:r>
            <a:r>
              <a:rPr lang="pt-BR" sz="2400" b="1" dirty="0"/>
              <a:t> </a:t>
            </a:r>
            <a:r>
              <a:rPr lang="pt-BR" sz="2400" b="1" dirty="0" err="1"/>
              <a:t>deployed</a:t>
            </a:r>
            <a:r>
              <a:rPr lang="pt-BR" sz="2400" b="1" dirty="0"/>
              <a:t> in a </a:t>
            </a:r>
            <a:r>
              <a:rPr lang="pt-BR" sz="2400" b="1" dirty="0" err="1"/>
              <a:t>given</a:t>
            </a:r>
            <a:r>
              <a:rPr lang="pt-BR" sz="2400" b="1" dirty="0"/>
              <a:t> </a:t>
            </a:r>
            <a:r>
              <a:rPr lang="pt-BR" sz="2400" b="1" dirty="0" err="1"/>
              <a:t>organization</a:t>
            </a:r>
            <a:r>
              <a:rPr lang="pt-BR" sz="2400" b="1" dirty="0"/>
              <a:t> </a:t>
            </a:r>
            <a:r>
              <a:rPr lang="pt-BR" sz="2400" b="1" dirty="0" err="1"/>
              <a:t>on</a:t>
            </a:r>
            <a:r>
              <a:rPr lang="pt-BR" sz="2400" b="1" dirty="0"/>
              <a:t> </a:t>
            </a:r>
            <a:r>
              <a:rPr lang="pt-BR" sz="2400" b="1" dirty="0" err="1"/>
              <a:t>aspects</a:t>
            </a:r>
            <a:r>
              <a:rPr lang="pt-BR" sz="2400" b="1" dirty="0"/>
              <a:t> </a:t>
            </a:r>
            <a:r>
              <a:rPr lang="pt-BR" sz="2400" b="1" dirty="0" err="1"/>
              <a:t>such</a:t>
            </a:r>
            <a:r>
              <a:rPr lang="pt-BR" sz="2400" b="1" dirty="0"/>
              <a:t> as </a:t>
            </a:r>
            <a:r>
              <a:rPr lang="pt-BR" sz="2400" b="1" dirty="0" err="1"/>
              <a:t>privacy</a:t>
            </a:r>
            <a:r>
              <a:rPr lang="pt-BR" sz="2400" b="1" dirty="0"/>
              <a:t>, </a:t>
            </a:r>
            <a:r>
              <a:rPr lang="pt-BR" sz="2400" b="1" dirty="0" err="1"/>
              <a:t>transparency</a:t>
            </a:r>
            <a:r>
              <a:rPr lang="pt-BR" sz="2400" b="1" dirty="0"/>
              <a:t>, </a:t>
            </a:r>
            <a:r>
              <a:rPr lang="pt-BR" sz="2400" b="1" dirty="0" err="1"/>
              <a:t>or</a:t>
            </a:r>
            <a:r>
              <a:rPr lang="pt-BR" sz="2400" b="1" dirty="0"/>
              <a:t> </a:t>
            </a:r>
            <a:r>
              <a:rPr lang="pt-BR" sz="2400" b="1" dirty="0" err="1"/>
              <a:t>liability</a:t>
            </a:r>
            <a:r>
              <a:rPr lang="pt-BR" sz="2400" b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2762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6170669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300950" y="1103796"/>
            <a:ext cx="8306762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Imaginem um sistema que gera enorme impacto na vida das pessoas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Pensem em um sistema complexo, mas opaco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FontTx/>
              <a:buAutoNum type="arabicPeriod"/>
            </a:pPr>
            <a:r>
              <a:rPr lang="pt-BR" sz="2400" b="1" dirty="0"/>
              <a:t>A maior parte das pessoas não faz ideia que seus dados são coletados por esse sistema imaginário. Nem que seus dados são relacionados com outros dados 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Um sistema que ajuda a construir um mercado de trabalho desigual, embora seus critérios não sejam claros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Imaginem agora que nenhum humano ou instituição aceita facilmente assumir a responsabilidade pelas decisões desse sistema. Quem é o responsável? Quais são?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1" y="40318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Ponto de Partida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DAE631-FCA4-C941-8AA3-52F2492365DC}"/>
              </a:ext>
            </a:extLst>
          </p:cNvPr>
          <p:cNvSpPr txBox="1"/>
          <p:nvPr/>
        </p:nvSpPr>
        <p:spPr>
          <a:xfrm>
            <a:off x="0" y="53746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Quem pensou em um sistema de IA errou. </a:t>
            </a:r>
          </a:p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descrição acima é a que Franz Kafka fez da burocracia em </a:t>
            </a: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Processo </a:t>
            </a:r>
          </a:p>
        </p:txBody>
      </p:sp>
    </p:spTree>
    <p:extLst>
      <p:ext uri="{BB962C8B-B14F-4D97-AF65-F5344CB8AC3E}">
        <p14:creationId xmlns:p14="http://schemas.microsoft.com/office/powerpoint/2010/main" val="37711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6342063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600951" y="2782669"/>
            <a:ext cx="7942098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600" b="1" dirty="0"/>
              <a:t>A regulação é difícil e mais do que nunca, necessária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600" b="1" dirty="0"/>
              <a:t>A coordenação de esforços é mais necessária ainda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600" b="1" dirty="0"/>
              <a:t>E a universidade está no centro desse debate</a:t>
            </a:r>
          </a:p>
        </p:txBody>
      </p:sp>
    </p:spTree>
    <p:extLst>
      <p:ext uri="{BB962C8B-B14F-4D97-AF65-F5344CB8AC3E}">
        <p14:creationId xmlns:p14="http://schemas.microsoft.com/office/powerpoint/2010/main" val="19141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588012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847013" y="-257823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-64595" y="737839"/>
            <a:ext cx="9144000" cy="11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Nas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questões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éticas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os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holofotes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estão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nos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cientistas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402507" y="2915889"/>
            <a:ext cx="8338986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Quem já se perguntou sobre a formação dos cientistas?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 São raros os cursos de ciência da computação que discutem essas questões</a:t>
            </a:r>
          </a:p>
          <a:p>
            <a:pPr marL="457200" indent="-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/>
              <a:t>A experimentação e a busca de novas linguagens e técnicas, na fronteira do conhecimento, são insuficientes para formar pesquisadores capazes de gerar IA for </a:t>
            </a:r>
            <a:r>
              <a:rPr lang="pt-BR" sz="2400" b="1" dirty="0" err="1"/>
              <a:t>Good</a:t>
            </a:r>
            <a:endParaRPr lang="pt-BR" sz="24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C28D2A-E13E-4147-8779-82D8556B3614}"/>
              </a:ext>
            </a:extLst>
          </p:cNvPr>
          <p:cNvSpPr/>
          <p:nvPr/>
        </p:nvSpPr>
        <p:spPr>
          <a:xfrm>
            <a:off x="163665" y="1503085"/>
            <a:ext cx="83389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Mas para colocar um algoritmo no mundo real é preciso mais do que ciência</a:t>
            </a:r>
          </a:p>
        </p:txBody>
      </p:sp>
    </p:spTree>
    <p:extLst>
      <p:ext uri="{BB962C8B-B14F-4D97-AF65-F5344CB8AC3E}">
        <p14:creationId xmlns:p14="http://schemas.microsoft.com/office/powerpoint/2010/main" val="18036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50706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664450" y="-176653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0" y="912372"/>
            <a:ext cx="9144000" cy="7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Perguntas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que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todo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pesquisador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deveria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fazer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0BDF3F-8C92-A143-8818-97D4F3A8B22C}"/>
              </a:ext>
            </a:extLst>
          </p:cNvPr>
          <p:cNvSpPr txBox="1">
            <a:spLocks/>
          </p:cNvSpPr>
          <p:nvPr/>
        </p:nvSpPr>
        <p:spPr bwMode="auto">
          <a:xfrm>
            <a:off x="251968" y="1829800"/>
            <a:ext cx="8640064" cy="3533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Quais são seus próprios </a:t>
            </a:r>
            <a:r>
              <a:rPr lang="pt-BR" sz="2200" b="1" i="1" dirty="0" err="1">
                <a:solidFill>
                  <a:schemeClr val="tx1"/>
                </a:solidFill>
              </a:rPr>
              <a:t>biases</a:t>
            </a:r>
            <a:r>
              <a:rPr lang="pt-BR" sz="2200" b="1" dirty="0">
                <a:solidFill>
                  <a:schemeClr val="tx1"/>
                </a:solidFill>
              </a:rPr>
              <a:t>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Sua equipe de trabalho é diversificada?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Você avalia seu trabalho para saber se não está excluindo ou segregando? Ou pede para outros avaliarem?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Os modelos que você cria são rastreáveis durante seu ciclo de vida?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 Quais os direitos fundamentais que você considera imprescindíveis para sua atividade?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Você se sente responsável pela qualidade dos dados que você utiliza?</a:t>
            </a:r>
          </a:p>
          <a:p>
            <a:pPr marL="342900" indent="-342900" algn="just" defTabSz="914400">
              <a:buClr>
                <a:schemeClr val="accent6"/>
              </a:buClr>
              <a:buFont typeface="+mj-lt"/>
              <a:buAutoNum type="arabicPeriod"/>
            </a:pPr>
            <a:r>
              <a:rPr lang="pt-BR" sz="2200" b="1" dirty="0">
                <a:solidFill>
                  <a:schemeClr val="tx1"/>
                </a:solidFill>
              </a:rPr>
              <a:t>Existe alguma fronteira ou linha ética que não pode ser cruzada?</a:t>
            </a:r>
          </a:p>
        </p:txBody>
      </p:sp>
    </p:spTree>
    <p:extLst>
      <p:ext uri="{BB962C8B-B14F-4D97-AF65-F5344CB8AC3E}">
        <p14:creationId xmlns:p14="http://schemas.microsoft.com/office/powerpoint/2010/main" val="40899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454567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789910" y="147871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0" y="309548"/>
            <a:ext cx="9144000" cy="7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Roteiro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para o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desenvolvimento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 IA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0BDF3F-8C92-A143-8818-97D4F3A8B22C}"/>
              </a:ext>
            </a:extLst>
          </p:cNvPr>
          <p:cNvSpPr txBox="1">
            <a:spLocks/>
          </p:cNvSpPr>
          <p:nvPr/>
        </p:nvSpPr>
        <p:spPr bwMode="auto">
          <a:xfrm>
            <a:off x="342558" y="1417501"/>
            <a:ext cx="8640064" cy="4384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Transparência: </a:t>
            </a:r>
            <a:r>
              <a:rPr lang="pt-BR" sz="2000" b="1" dirty="0">
                <a:solidFill>
                  <a:schemeClr val="tx1"/>
                </a:solidFill>
              </a:rPr>
              <a:t>todos têm direito de saber como as decisões oferecidos pelos algoritmos são tomadas</a:t>
            </a:r>
          </a:p>
          <a:p>
            <a:pPr marL="457200" indent="-45720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Black Box: </a:t>
            </a:r>
            <a:r>
              <a:rPr lang="pt-BR" sz="2000" b="1" dirty="0">
                <a:solidFill>
                  <a:schemeClr val="tx1"/>
                </a:solidFill>
              </a:rPr>
              <a:t>mais do que dados relevantes para transparência IA deve conter informações sobre a base ética na qual o sistema se assenta</a:t>
            </a:r>
          </a:p>
          <a:p>
            <a:pPr marL="457200" indent="-45720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Foco nas pessoas: </a:t>
            </a:r>
            <a:r>
              <a:rPr lang="pt-BR" sz="2000" b="1" dirty="0">
                <a:solidFill>
                  <a:schemeClr val="tx1"/>
                </a:solidFill>
              </a:rPr>
              <a:t>códigos de ética ajudam a garantir princípios de dignidade, liberdade, privacidade, diversidade e todos os direitos humanos</a:t>
            </a:r>
          </a:p>
          <a:p>
            <a:pPr marL="457200" indent="-45720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 Feito por pessoas: </a:t>
            </a:r>
            <a:r>
              <a:rPr lang="pt-BR" sz="2000" b="1" dirty="0">
                <a:solidFill>
                  <a:schemeClr val="tx1"/>
                </a:solidFill>
              </a:rPr>
              <a:t>IA deve garantir que as máquinas sejam, legalmente, ferramentas e não sejam responsabilizadas por sua atuação</a:t>
            </a:r>
          </a:p>
          <a:p>
            <a:pPr marL="457200" indent="-45720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Sem Bias: </a:t>
            </a:r>
            <a:r>
              <a:rPr lang="pt-BR" sz="2000" b="1" dirty="0">
                <a:solidFill>
                  <a:schemeClr val="tx1"/>
                </a:solidFill>
              </a:rPr>
              <a:t>é fundamental que os sistemas tenham controles para impedir discriminação de gênero, raça, preferência sexual, idade</a:t>
            </a:r>
          </a:p>
          <a:p>
            <a:pPr marL="457200" indent="-457200" algn="just" defTabSz="91440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Sem aumentar desigualdades: </a:t>
            </a:r>
            <a:r>
              <a:rPr lang="pt-BR" sz="2000" b="1" dirty="0">
                <a:solidFill>
                  <a:schemeClr val="tx1"/>
                </a:solidFill>
              </a:rPr>
              <a:t>o desenvolvimento de AI deve se orientar para assegurar a requalificação e o reposicionamento dos atingidos, de modo a que haja uma transição justa para a digitalização da sociedade</a:t>
            </a:r>
          </a:p>
        </p:txBody>
      </p:sp>
    </p:spTree>
    <p:extLst>
      <p:ext uri="{BB962C8B-B14F-4D97-AF65-F5344CB8AC3E}">
        <p14:creationId xmlns:p14="http://schemas.microsoft.com/office/powerpoint/2010/main" val="143251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28850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685087" y="-388783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151921" y="1007598"/>
            <a:ext cx="8619439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en-US" sz="3200" b="1" kern="0" dirty="0" err="1"/>
              <a:t>Tecnologias</a:t>
            </a:r>
            <a:r>
              <a:rPr lang="en-US" sz="3200" b="1" kern="0" dirty="0"/>
              <a:t> de IA (e, </a:t>
            </a:r>
            <a:r>
              <a:rPr lang="en-US" sz="3200" b="1" kern="0" dirty="0" err="1"/>
              <a:t>principalmente</a:t>
            </a:r>
            <a:r>
              <a:rPr lang="en-US" sz="3200" b="1" kern="0" dirty="0"/>
              <a:t>, </a:t>
            </a:r>
            <a:r>
              <a:rPr lang="en-US" sz="3200" b="1" kern="0" dirty="0" err="1"/>
              <a:t>seus</a:t>
            </a:r>
            <a:r>
              <a:rPr lang="en-US" sz="3200" b="1" kern="0" dirty="0"/>
              <a:t> </a:t>
            </a:r>
            <a:r>
              <a:rPr lang="en-US" sz="3200" b="1" kern="0" dirty="0" err="1"/>
              <a:t>pesquisadores</a:t>
            </a:r>
            <a:r>
              <a:rPr lang="en-US" sz="3200" b="1" kern="0" dirty="0"/>
              <a:t>) </a:t>
            </a:r>
            <a:r>
              <a:rPr lang="en-US" sz="3200" b="1" kern="0" dirty="0" err="1"/>
              <a:t>podem</a:t>
            </a:r>
            <a:r>
              <a:rPr lang="en-US" sz="3200" b="1" kern="0" dirty="0"/>
              <a:t> </a:t>
            </a:r>
            <a:r>
              <a:rPr lang="en-US" sz="3200" b="1" kern="0" dirty="0" err="1"/>
              <a:t>ajudar</a:t>
            </a:r>
            <a:r>
              <a:rPr lang="en-US" sz="3200" b="1" kern="0" dirty="0"/>
              <a:t> a </a:t>
            </a:r>
            <a:r>
              <a:rPr lang="en-US" sz="3200" b="1" kern="0" dirty="0" err="1"/>
              <a:t>diminuir</a:t>
            </a:r>
            <a:r>
              <a:rPr lang="en-US" sz="3200" b="1" kern="0" dirty="0"/>
              <a:t> </a:t>
            </a:r>
            <a:r>
              <a:rPr lang="en-US" sz="3200" b="1" kern="0" dirty="0" err="1"/>
              <a:t>riscos</a:t>
            </a:r>
            <a:r>
              <a:rPr lang="en-US" sz="3200" b="1" kern="0" dirty="0"/>
              <a:t> e </a:t>
            </a:r>
            <a:r>
              <a:rPr lang="en-US" sz="3200" b="1" kern="0" dirty="0" err="1"/>
              <a:t>ameaças</a:t>
            </a:r>
            <a:endParaRPr lang="en-US" sz="3200" b="1" kern="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147E8D1-46D9-8140-81EF-783C2E82C9FB}"/>
              </a:ext>
            </a:extLst>
          </p:cNvPr>
          <p:cNvSpPr txBox="1"/>
          <p:nvPr/>
        </p:nvSpPr>
        <p:spPr>
          <a:xfrm>
            <a:off x="512820" y="2656074"/>
            <a:ext cx="3857816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Emprego e Trabalho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Ética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Privacidade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Diversidade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Inclusão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8E99CBD-9448-EE4F-9982-108B3A9B56F2}"/>
              </a:ext>
            </a:extLst>
          </p:cNvPr>
          <p:cNvSpPr txBox="1"/>
          <p:nvPr/>
        </p:nvSpPr>
        <p:spPr>
          <a:xfrm>
            <a:off x="4370636" y="2656074"/>
            <a:ext cx="3992111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/>
              <a:t>Desemprego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/>
              <a:t>Bias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/>
              <a:t>Vigilância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/>
              <a:t>Desigualdade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800" b="1" dirty="0"/>
              <a:t>Ódio e </a:t>
            </a:r>
            <a:r>
              <a:rPr lang="pt-BR" sz="2800" b="1" dirty="0" err="1"/>
              <a:t>Fake</a:t>
            </a:r>
            <a:r>
              <a:rPr lang="pt-BR" sz="2800" b="1" dirty="0"/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18327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4" descr="elemento-grafico-2.png">
            <a:extLst>
              <a:ext uri="{FF2B5EF4-FFF2-40B4-BE49-F238E27FC236}">
                <a16:creationId xmlns:a16="http://schemas.microsoft.com/office/drawing/2014/main" id="{C0A5D634-0995-B244-B5C4-F37F45CE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50706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3" descr="elemento-grafico-2.png">
            <a:extLst>
              <a:ext uri="{FF2B5EF4-FFF2-40B4-BE49-F238E27FC236}">
                <a16:creationId xmlns:a16="http://schemas.microsoft.com/office/drawing/2014/main" id="{7F2D8A3F-D8B3-DC4A-9CEF-BF129A59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528527" y="-14627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EAC2FDA-EB4E-AF4B-8EC9-961DC18BB7E7}"/>
              </a:ext>
            </a:extLst>
          </p:cNvPr>
          <p:cNvSpPr/>
          <p:nvPr/>
        </p:nvSpPr>
        <p:spPr>
          <a:xfrm>
            <a:off x="564888" y="2460271"/>
            <a:ext cx="8014223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For design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400" b="1" dirty="0"/>
              <a:t>The codes of conduct, standards and certification processes that ensure the integrity of developers and users as they research, design, construct, employ and manage AI systems</a:t>
            </a:r>
            <a:endParaRPr lang="pt-BR" sz="2400" b="1" dirty="0"/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b="1" dirty="0" err="1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 Design:</a:t>
            </a:r>
            <a:r>
              <a:rPr lang="pt-BR" sz="2400" dirty="0"/>
              <a:t> </a:t>
            </a:r>
            <a:r>
              <a:rPr lang="en-US" sz="2400" b="1" dirty="0"/>
              <a:t>the technical integration of ethical capabilities as part of the behavior of artificial autonomous system </a:t>
            </a:r>
            <a:endParaRPr lang="pt-BR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C459164-588F-CA4A-8A7E-CFC40BC860B6}"/>
              </a:ext>
            </a:extLst>
          </p:cNvPr>
          <p:cNvSpPr/>
          <p:nvPr/>
        </p:nvSpPr>
        <p:spPr>
          <a:xfrm>
            <a:off x="564888" y="1077668"/>
            <a:ext cx="8014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Estabelecer códigos e diretrizes para a pesquisa é ponto crítico.</a:t>
            </a:r>
          </a:p>
        </p:txBody>
      </p:sp>
    </p:spTree>
    <p:extLst>
      <p:ext uri="{BB962C8B-B14F-4D97-AF65-F5344CB8AC3E}">
        <p14:creationId xmlns:p14="http://schemas.microsoft.com/office/powerpoint/2010/main" val="38595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4" descr="elemento-grafico-2.png">
            <a:extLst>
              <a:ext uri="{FF2B5EF4-FFF2-40B4-BE49-F238E27FC236}">
                <a16:creationId xmlns:a16="http://schemas.microsoft.com/office/drawing/2014/main" id="{C0A5D634-0995-B244-B5C4-F37F45CE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-44449" y="5428456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3" descr="elemento-grafico-2.png">
            <a:extLst>
              <a:ext uri="{FF2B5EF4-FFF2-40B4-BE49-F238E27FC236}">
                <a16:creationId xmlns:a16="http://schemas.microsoft.com/office/drawing/2014/main" id="{7F2D8A3F-D8B3-DC4A-9CEF-BF129A59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6624637" y="672170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EAC2FDA-EB4E-AF4B-8EC9-961DC18BB7E7}"/>
              </a:ext>
            </a:extLst>
          </p:cNvPr>
          <p:cNvSpPr/>
          <p:nvPr/>
        </p:nvSpPr>
        <p:spPr>
          <a:xfrm>
            <a:off x="356124" y="865762"/>
            <a:ext cx="8552926" cy="5124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Trustworthy technologies: </a:t>
            </a:r>
            <a:r>
              <a:rPr lang="en-US" sz="2400" b="1" dirty="0"/>
              <a:t>based on clear understanding of AI performance and interaction with real people and social institutions.  </a:t>
            </a:r>
            <a:endParaRPr lang="pt-BR" sz="2400" b="1" dirty="0"/>
          </a:p>
          <a:p>
            <a:pPr marL="285750" lvl="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AI fully explainable: </a:t>
            </a:r>
            <a:r>
              <a:rPr lang="en-US" sz="2400" b="1" dirty="0"/>
              <a:t>oriented to increase algorithmic fairness, transparency and accountability, taking into account the clearness of algorithmic decisions remains heavily dependent on the process that explanations can be embedded in AI systems.</a:t>
            </a:r>
            <a:endParaRPr lang="pt-BR" sz="2400" b="1" dirty="0"/>
          </a:p>
          <a:p>
            <a:pPr marL="285750" lvl="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Ethical auditing: </a:t>
            </a:r>
            <a:r>
              <a:rPr lang="en-US" sz="2400" b="1" dirty="0"/>
              <a:t>for complex algorithmic systems, to make accountability viable, and reduce the so called “black-boxes issues”.</a:t>
            </a:r>
            <a:endParaRPr lang="pt-BR" sz="2400" b="1" dirty="0"/>
          </a:p>
          <a:p>
            <a:pPr marL="285750" lvl="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Human-centered education: </a:t>
            </a:r>
            <a:r>
              <a:rPr lang="en-US" sz="2400" b="1" dirty="0"/>
              <a:t>to deal with the most decisive dimension of AI, for the present and future generations.</a:t>
            </a:r>
            <a:endParaRPr lang="pt-BR" sz="24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C459164-588F-CA4A-8A7E-CFC40BC860B6}"/>
              </a:ext>
            </a:extLst>
          </p:cNvPr>
          <p:cNvSpPr/>
          <p:nvPr/>
        </p:nvSpPr>
        <p:spPr>
          <a:xfrm>
            <a:off x="513149" y="280987"/>
            <a:ext cx="8335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Direcionadores</a:t>
            </a: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4" descr="elemento-grafico-2.png">
            <a:extLst>
              <a:ext uri="{FF2B5EF4-FFF2-40B4-BE49-F238E27FC236}">
                <a16:creationId xmlns:a16="http://schemas.microsoft.com/office/drawing/2014/main" id="{C0A5D634-0995-B244-B5C4-F37F45CE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4948237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3" descr="elemento-grafico-2.png">
            <a:extLst>
              <a:ext uri="{FF2B5EF4-FFF2-40B4-BE49-F238E27FC236}">
                <a16:creationId xmlns:a16="http://schemas.microsoft.com/office/drawing/2014/main" id="{7F2D8A3F-D8B3-DC4A-9CEF-BF129A59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6244732" y="102804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usp-logo-positivo.png">
            <a:extLst>
              <a:ext uri="{FF2B5EF4-FFF2-40B4-BE49-F238E27FC236}">
                <a16:creationId xmlns:a16="http://schemas.microsoft.com/office/drawing/2014/main" id="{E2703B84-94C5-5944-9BEF-F0463D5A3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0914" r="2785" b="27840"/>
          <a:stretch>
            <a:fillRect/>
          </a:stretch>
        </p:blipFill>
        <p:spPr bwMode="auto">
          <a:xfrm>
            <a:off x="8450262" y="6395061"/>
            <a:ext cx="4730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E9767A7-EF3F-684E-87ED-3F1366A42A25}"/>
              </a:ext>
            </a:extLst>
          </p:cNvPr>
          <p:cNvSpPr txBox="1">
            <a:spLocks/>
          </p:cNvSpPr>
          <p:nvPr/>
        </p:nvSpPr>
        <p:spPr bwMode="auto">
          <a:xfrm>
            <a:off x="457200" y="2606675"/>
            <a:ext cx="8229600" cy="177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pt-BR" sz="3200" b="1" dirty="0"/>
              <a:t>A universidade pode ajudar a pesquisa em IA se tornar efetivamente </a:t>
            </a:r>
          </a:p>
          <a:p>
            <a:pPr defTabSz="914400"/>
            <a:r>
              <a:rPr lang="pt-BR" sz="3200" b="1" i="1" dirty="0" err="1"/>
              <a:t>human-centered</a:t>
            </a:r>
            <a:endParaRPr lang="pt-BR" sz="3200" b="1" i="1" dirty="0"/>
          </a:p>
        </p:txBody>
      </p:sp>
    </p:spTree>
    <p:extLst>
      <p:ext uri="{BB962C8B-B14F-4D97-AF65-F5344CB8AC3E}">
        <p14:creationId xmlns:p14="http://schemas.microsoft.com/office/powerpoint/2010/main" val="3610921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2" descr="usp-logo-positivo.png">
            <a:extLst>
              <a:ext uri="{FF2B5EF4-FFF2-40B4-BE49-F238E27FC236}">
                <a16:creationId xmlns:a16="http://schemas.microsoft.com/office/drawing/2014/main" id="{D810B1AC-A280-A44A-8DED-52C203317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0914" r="2785" b="27840"/>
          <a:stretch>
            <a:fillRect/>
          </a:stretch>
        </p:blipFill>
        <p:spPr bwMode="auto">
          <a:xfrm>
            <a:off x="8257280" y="6400667"/>
            <a:ext cx="655638" cy="2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7" descr="elemento-grafico-2.png">
            <a:extLst>
              <a:ext uri="{FF2B5EF4-FFF2-40B4-BE49-F238E27FC236}">
                <a16:creationId xmlns:a16="http://schemas.microsoft.com/office/drawing/2014/main" id="{3DAFF06F-EA1A-5248-8FAE-81777D5D5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5" r="59808" b="-1462"/>
          <a:stretch>
            <a:fillRect/>
          </a:stretch>
        </p:blipFill>
        <p:spPr bwMode="auto">
          <a:xfrm>
            <a:off x="7048500" y="0"/>
            <a:ext cx="20955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elemento-grafico-2.png">
            <a:extLst>
              <a:ext uri="{FF2B5EF4-FFF2-40B4-BE49-F238E27FC236}">
                <a16:creationId xmlns:a16="http://schemas.microsoft.com/office/drawing/2014/main" id="{9543C07C-A349-2544-8917-E321161B9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4948237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B995BBF-94E7-4A42-8451-131DEEA02DF9}"/>
              </a:ext>
            </a:extLst>
          </p:cNvPr>
          <p:cNvSpPr/>
          <p:nvPr/>
        </p:nvSpPr>
        <p:spPr>
          <a:xfrm>
            <a:off x="2282462" y="2385801"/>
            <a:ext cx="448097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600" b="1" dirty="0" err="1">
                <a:cs typeface="Calibri" panose="020F0502020204030204" pitchFamily="34" charset="0"/>
              </a:rPr>
              <a:t>When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we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program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morality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into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robots</a:t>
            </a:r>
            <a:r>
              <a:rPr lang="pt-BR" sz="2600" b="1" dirty="0">
                <a:cs typeface="Calibri" panose="020F0502020204030204" pitchFamily="34" charset="0"/>
              </a:rPr>
              <a:t>, are </a:t>
            </a:r>
            <a:r>
              <a:rPr lang="pt-BR" sz="2600" b="1" dirty="0" err="1">
                <a:cs typeface="Calibri" panose="020F0502020204030204" pitchFamily="34" charset="0"/>
              </a:rPr>
              <a:t>we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doomed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to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disappoint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them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with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our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very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human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ethical</a:t>
            </a:r>
            <a:r>
              <a:rPr lang="pt-BR" sz="2600" b="1" dirty="0">
                <a:cs typeface="Calibri" panose="020F0502020204030204" pitchFamily="34" charset="0"/>
              </a:rPr>
              <a:t> </a:t>
            </a:r>
            <a:r>
              <a:rPr lang="pt-BR" sz="2600" b="1" dirty="0" err="1">
                <a:cs typeface="Calibri" panose="020F0502020204030204" pitchFamily="34" charset="0"/>
              </a:rPr>
              <a:t>inconsistency</a:t>
            </a:r>
            <a:r>
              <a:rPr lang="pt-BR" sz="2600" b="1" dirty="0">
                <a:cs typeface="Calibri" panose="020F0502020204030204" pitchFamily="34" charset="0"/>
              </a:rPr>
              <a:t>?</a:t>
            </a:r>
          </a:p>
          <a:p>
            <a:pPr algn="r"/>
            <a:endParaRPr lang="pt-BR" sz="2000" b="1" dirty="0">
              <a:solidFill>
                <a:schemeClr val="accent6">
                  <a:lumMod val="75000"/>
                </a:schemeClr>
              </a:solidFill>
              <a:latin typeface="Helvetica" pitchFamily="2" charset="0"/>
            </a:endParaRPr>
          </a:p>
          <a:p>
            <a:pPr algn="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Ian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McEwan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A58A49-E977-B345-9313-ADCA81865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18" y="2412896"/>
            <a:ext cx="1539143" cy="228122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14A44CA-9423-9144-8178-771DE3655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436" y="2371856"/>
            <a:ext cx="1696108" cy="23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6040200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6966502" y="-394541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388882" y="1316604"/>
            <a:ext cx="814453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Não é coincidência que falta de transparência e </a:t>
            </a:r>
            <a:r>
              <a:rPr lang="pt-BR" sz="2400" b="1" i="1" dirty="0" err="1"/>
              <a:t>accountability</a:t>
            </a:r>
            <a:r>
              <a:rPr lang="pt-BR" sz="2400" b="1" dirty="0"/>
              <a:t> descritos por Kafka sejam semelhantes aos desafios vividos pela IA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Tecnologia tem história. Está imersa na sociedade. Envolve gente, poder, disputas. São construções sociais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IA é mais do que uma nova tecnologia que precisa ser regulamentada</a:t>
            </a:r>
          </a:p>
          <a:p>
            <a:pPr marL="514350" indent="-514350" algn="just">
              <a:buClr>
                <a:schemeClr val="accent6">
                  <a:lumMod val="75000"/>
                </a:schemeClr>
              </a:buClr>
              <a:buAutoNum type="arabicPeriod"/>
            </a:pPr>
            <a:r>
              <a:rPr lang="pt-BR" sz="2400" b="1" dirty="0"/>
              <a:t>IA é poderosa força transformadora. E é fundamental que esse poder seja orientado para melhorar a vida das pessoas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-18279" y="6626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Qual é a Fonte do Problema?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DDAE631-FCA4-C941-8AA3-52F2492365DC}"/>
              </a:ext>
            </a:extLst>
          </p:cNvPr>
          <p:cNvSpPr txBox="1"/>
          <p:nvPr/>
        </p:nvSpPr>
        <p:spPr>
          <a:xfrm>
            <a:off x="1" y="5209203"/>
            <a:ext cx="912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AI é movida a dados. E dados deveriam ser movidos pelo consentimento, privacidade, propriedade e governança</a:t>
            </a:r>
          </a:p>
        </p:txBody>
      </p:sp>
    </p:spTree>
    <p:extLst>
      <p:ext uri="{BB962C8B-B14F-4D97-AF65-F5344CB8AC3E}">
        <p14:creationId xmlns:p14="http://schemas.microsoft.com/office/powerpoint/2010/main" val="583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98389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727073" y="1364273"/>
            <a:ext cx="7479643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Discussão sobre IA e ética não é só para especialistas 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Princípios éticos não podem ser incorporados por algoritmos. Envolvem valores que mudam com o tempo e muitas vezes são conflitantes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A universidade têm enorme responsabilidade pelo evolução responsável da IA. Pode pensar o longo prazo e enfatizar a defesa do bem público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A </a:t>
            </a:r>
            <a:r>
              <a:rPr lang="pt-BR" sz="2400" b="1" dirty="0" err="1"/>
              <a:t>Usp</a:t>
            </a:r>
            <a:r>
              <a:rPr lang="pt-BR" sz="2400" b="1" dirty="0"/>
              <a:t> pode estar na vanguarda do desenvolvimento de uma IA inclusiva, diversificada, ética e voltada para melhorar a vida das pessoas e da sociedade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-1" y="69269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Quem pode e deve discutir ética em IA?</a:t>
            </a:r>
          </a:p>
        </p:txBody>
      </p:sp>
    </p:spTree>
    <p:extLst>
      <p:ext uri="{BB962C8B-B14F-4D97-AF65-F5344CB8AC3E}">
        <p14:creationId xmlns:p14="http://schemas.microsoft.com/office/powerpoint/2010/main" val="5860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98389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450137" y="-47404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D7166BC-8AAC-8446-BAE1-FAFA3C41AF74}"/>
              </a:ext>
            </a:extLst>
          </p:cNvPr>
          <p:cNvSpPr/>
          <p:nvPr/>
        </p:nvSpPr>
        <p:spPr>
          <a:xfrm>
            <a:off x="378372" y="1635738"/>
            <a:ext cx="8219090" cy="4062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b="1" dirty="0"/>
              <a:t>Societies are increasingly delegating complex, risk-intensive decisions to AI systems, such as diagnosing patients, hiring workers, granting parole, managing financial transactions. 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n-US" sz="2400" b="1" dirty="0"/>
              <a:t>This raises new challenges around liability regarding the limits of current legal frameworks (Bamberger, Mulligan, 2015) in dealing with “disparate impact” (</a:t>
            </a:r>
            <a:r>
              <a:rPr lang="en-US" sz="2400" b="1" dirty="0" err="1"/>
              <a:t>Barocas</a:t>
            </a:r>
            <a:r>
              <a:rPr lang="en-US" sz="2400" b="1" dirty="0"/>
              <a:t>, 2016), preventing algorithmic harms (Veale, 2018), or social justice issues related to automating law enforcement or social welfare (Eubanks, 2018), or online media consumption (</a:t>
            </a:r>
            <a:r>
              <a:rPr lang="en-US" sz="2400" b="1" dirty="0" err="1"/>
              <a:t>Harambam</a:t>
            </a:r>
            <a:r>
              <a:rPr lang="en-US" sz="2400" b="1" dirty="0"/>
              <a:t>, 2018).</a:t>
            </a:r>
            <a:r>
              <a:rPr lang="pt-BR" sz="3200" b="1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1134234-9B10-304C-887C-32C3CD992C58}"/>
              </a:ext>
            </a:extLst>
          </p:cNvPr>
          <p:cNvSpPr txBox="1"/>
          <p:nvPr/>
        </p:nvSpPr>
        <p:spPr>
          <a:xfrm>
            <a:off x="-1" y="69269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Dados + Dados + Dados Desprotegidos</a:t>
            </a:r>
          </a:p>
        </p:txBody>
      </p:sp>
    </p:spTree>
    <p:extLst>
      <p:ext uri="{BB962C8B-B14F-4D97-AF65-F5344CB8AC3E}">
        <p14:creationId xmlns:p14="http://schemas.microsoft.com/office/powerpoint/2010/main" val="7687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50706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6226175" y="156063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134OIC-IDE-Logo_logo com assinatura, laranja e cinza.png">
            <a:extLst>
              <a:ext uri="{FF2B5EF4-FFF2-40B4-BE49-F238E27FC236}">
                <a16:creationId xmlns:a16="http://schemas.microsoft.com/office/drawing/2014/main" id="{2FF5931C-AB35-4940-9AAF-BDD0E14474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t="27998" r="11533" b="28773"/>
          <a:stretch>
            <a:fillRect/>
          </a:stretch>
        </p:blipFill>
        <p:spPr bwMode="auto">
          <a:xfrm>
            <a:off x="6708775" y="6342063"/>
            <a:ext cx="955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Uma imagem contendo captura de tela, jornal, texto&#10;&#10;Descrição gerada automaticamente">
            <a:extLst>
              <a:ext uri="{FF2B5EF4-FFF2-40B4-BE49-F238E27FC236}">
                <a16:creationId xmlns:a16="http://schemas.microsoft.com/office/drawing/2014/main" id="{752423D9-550D-1248-BB77-85EAD77526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12903">
            <a:off x="4127834" y="425531"/>
            <a:ext cx="4325005" cy="60680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D09B1C9-5CC0-DC4A-94B0-C94403C21DAA}"/>
              </a:ext>
            </a:extLst>
          </p:cNvPr>
          <p:cNvSpPr/>
          <p:nvPr/>
        </p:nvSpPr>
        <p:spPr>
          <a:xfrm rot="558595">
            <a:off x="4330292" y="1763190"/>
            <a:ext cx="2007845" cy="6856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0D546D-7D1F-334C-B027-D4C4D5673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37" y="1155491"/>
            <a:ext cx="4853803" cy="329971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249437" y="4523888"/>
            <a:ext cx="6757854" cy="1196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algn="l" defTabSz="914400"/>
            <a:r>
              <a:rPr lang="pt-BR" sz="2000" b="1" dirty="0"/>
              <a:t>The false matches </a:t>
            </a:r>
            <a:r>
              <a:rPr lang="pt-BR" sz="2000" b="1" dirty="0" err="1"/>
              <a:t>were</a:t>
            </a:r>
            <a:r>
              <a:rPr lang="pt-BR" sz="2000" b="1" dirty="0"/>
              <a:t> </a:t>
            </a:r>
            <a:r>
              <a:rPr lang="pt-BR" sz="2000" b="1" dirty="0" err="1"/>
              <a:t>disproportionately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people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color, </a:t>
            </a:r>
            <a:r>
              <a:rPr lang="pt-BR" sz="2000" b="1" dirty="0" err="1"/>
              <a:t>including</a:t>
            </a:r>
            <a:r>
              <a:rPr lang="pt-BR" sz="2000" b="1" dirty="0"/>
              <a:t> </a:t>
            </a:r>
            <a:r>
              <a:rPr lang="pt-BR" sz="2000" b="1" dirty="0" err="1"/>
              <a:t>six</a:t>
            </a:r>
            <a:r>
              <a:rPr lang="pt-BR" sz="2000" b="1" dirty="0"/>
              <a:t> </a:t>
            </a:r>
            <a:r>
              <a:rPr lang="pt-BR" sz="2000" b="1" dirty="0" err="1"/>
              <a:t>members</a:t>
            </a:r>
            <a:r>
              <a:rPr lang="pt-BR" sz="2000" b="1" dirty="0"/>
              <a:t> </a:t>
            </a:r>
            <a:r>
              <a:rPr lang="pt-BR" sz="2000" b="1" dirty="0" err="1"/>
              <a:t>of</a:t>
            </a:r>
            <a:r>
              <a:rPr lang="pt-BR" sz="2000" b="1" dirty="0"/>
              <a:t> </a:t>
            </a:r>
            <a:r>
              <a:rPr lang="pt-BR" sz="2000" b="1" dirty="0" err="1"/>
              <a:t>the</a:t>
            </a:r>
            <a:r>
              <a:rPr lang="pt-BR" sz="2000" b="1" dirty="0"/>
              <a:t> Congressional Black </a:t>
            </a:r>
            <a:r>
              <a:rPr lang="pt-BR" sz="2000" b="1" dirty="0" err="1"/>
              <a:t>Caucus</a:t>
            </a:r>
            <a:r>
              <a:rPr lang="pt-BR" sz="2000" b="1" dirty="0"/>
              <a:t>, </a:t>
            </a:r>
            <a:r>
              <a:rPr lang="pt-BR" sz="2000" b="1" dirty="0" err="1"/>
              <a:t>among</a:t>
            </a:r>
            <a:r>
              <a:rPr lang="pt-BR" sz="2000" b="1" dirty="0"/>
              <a:t> </a:t>
            </a:r>
            <a:r>
              <a:rPr lang="pt-BR" sz="2000" b="1" dirty="0" err="1"/>
              <a:t>them</a:t>
            </a:r>
            <a:r>
              <a:rPr lang="pt-BR" sz="2000" b="1" dirty="0"/>
              <a:t> civil </a:t>
            </a:r>
            <a:r>
              <a:rPr lang="pt-BR" sz="2000" b="1" dirty="0" err="1"/>
              <a:t>rights</a:t>
            </a:r>
            <a:r>
              <a:rPr lang="pt-BR" sz="2000" b="1" dirty="0"/>
              <a:t> </a:t>
            </a:r>
            <a:r>
              <a:rPr lang="pt-BR" sz="2000" b="1" dirty="0" err="1"/>
              <a:t>legend</a:t>
            </a:r>
            <a:r>
              <a:rPr lang="pt-BR" sz="2000" b="1" dirty="0"/>
              <a:t> Rep. John Lewis (</a:t>
            </a:r>
            <a:r>
              <a:rPr lang="pt-BR" sz="2000" b="1" dirty="0" err="1"/>
              <a:t>D-Ga</a:t>
            </a:r>
            <a:r>
              <a:rPr lang="pt-BR" sz="2000" b="1" dirty="0"/>
              <a:t>.). </a:t>
            </a:r>
            <a:endParaRPr lang="en-US" sz="1100" b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D97A89-C348-E246-860B-5C62524F1401}"/>
              </a:ext>
            </a:extLst>
          </p:cNvPr>
          <p:cNvSpPr txBox="1"/>
          <p:nvPr/>
        </p:nvSpPr>
        <p:spPr>
          <a:xfrm>
            <a:off x="1" y="421081"/>
            <a:ext cx="457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Tropeços nas decisões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AA549F-7BCA-6A4C-98B1-B50C9E4E244A}"/>
              </a:ext>
            </a:extLst>
          </p:cNvPr>
          <p:cNvSpPr/>
          <p:nvPr/>
        </p:nvSpPr>
        <p:spPr>
          <a:xfrm>
            <a:off x="4959350" y="4455204"/>
            <a:ext cx="2007845" cy="68565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-125550" y="5590508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548840" y="2240977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9D8C12-8BE2-334C-8C07-648BD27610FE}"/>
              </a:ext>
            </a:extLst>
          </p:cNvPr>
          <p:cNvSpPr txBox="1">
            <a:spLocks/>
          </p:cNvSpPr>
          <p:nvPr/>
        </p:nvSpPr>
        <p:spPr bwMode="auto">
          <a:xfrm>
            <a:off x="20639" y="579498"/>
            <a:ext cx="9143999" cy="104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/>
            <a:r>
              <a:rPr lang="en-US" sz="2800" b="1" kern="0" dirty="0"/>
              <a:t>Mas São Francisco </a:t>
            </a:r>
            <a:r>
              <a:rPr lang="en-US" sz="2800" b="1" kern="0" dirty="0" err="1"/>
              <a:t>proibiu</a:t>
            </a:r>
            <a:r>
              <a:rPr lang="en-US" sz="2800" b="1" kern="0" dirty="0"/>
              <a:t> </a:t>
            </a:r>
            <a:r>
              <a:rPr lang="en-US" sz="2800" b="1" kern="0" dirty="0" err="1"/>
              <a:t>seu</a:t>
            </a:r>
            <a:r>
              <a:rPr lang="en-US" sz="2800" b="1" kern="0" dirty="0"/>
              <a:t> </a:t>
            </a:r>
            <a:r>
              <a:rPr lang="en-US" sz="2800" b="1" kern="0" dirty="0" err="1"/>
              <a:t>uso</a:t>
            </a:r>
            <a:r>
              <a:rPr lang="en-US" sz="2800" b="1" kern="0" dirty="0"/>
              <a:t> </a:t>
            </a:r>
            <a:r>
              <a:rPr lang="en-US" sz="2800" b="1" kern="0" dirty="0" err="1"/>
              <a:t>pelo</a:t>
            </a:r>
            <a:r>
              <a:rPr lang="en-US" sz="2800" b="1" kern="0" dirty="0"/>
              <a:t> </a:t>
            </a:r>
            <a:r>
              <a:rPr lang="en-US" sz="2800" b="1" kern="0" dirty="0" err="1"/>
              <a:t>setor</a:t>
            </a:r>
            <a:r>
              <a:rPr lang="en-US" sz="2800" b="1" kern="0" dirty="0"/>
              <a:t> </a:t>
            </a:r>
            <a:r>
              <a:rPr lang="en-US" sz="2800" b="1" kern="0" dirty="0" err="1"/>
              <a:t>público</a:t>
            </a:r>
            <a:endParaRPr lang="en-US" sz="2800" b="1" kern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74B16DB-840C-B746-A025-C36321A9BB62}"/>
              </a:ext>
            </a:extLst>
          </p:cNvPr>
          <p:cNvSpPr txBox="1">
            <a:spLocks/>
          </p:cNvSpPr>
          <p:nvPr/>
        </p:nvSpPr>
        <p:spPr bwMode="auto">
          <a:xfrm>
            <a:off x="0" y="4277786"/>
            <a:ext cx="9143999" cy="77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2" defTabSz="914400">
              <a:spcBef>
                <a:spcPct val="20000"/>
              </a:spcBef>
              <a:buClr>
                <a:schemeClr val="accent6"/>
              </a:buClr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Razões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</a:p>
          <a:p>
            <a:pPr marL="0" lvl="2" defTabSz="914400">
              <a:spcBef>
                <a:spcPct val="20000"/>
              </a:spcBef>
              <a:buClr>
                <a:schemeClr val="accent6"/>
              </a:buClr>
            </a:pPr>
            <a:r>
              <a:rPr lang="en-US" sz="2000" b="1" dirty="0">
                <a:latin typeface="+mn-lt"/>
              </a:rPr>
              <a:t>A </a:t>
            </a:r>
            <a:r>
              <a:rPr lang="en-US" sz="2000" b="1" dirty="0" err="1">
                <a:latin typeface="+mn-lt"/>
              </a:rPr>
              <a:t>tecnologia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não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é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confiável</a:t>
            </a:r>
            <a:r>
              <a:rPr lang="en-US" sz="2000" b="1" dirty="0">
                <a:latin typeface="+mn-lt"/>
              </a:rPr>
              <a:t>. A </a:t>
            </a:r>
            <a:r>
              <a:rPr lang="en-US" sz="2000" b="1" dirty="0" err="1">
                <a:latin typeface="+mn-lt"/>
              </a:rPr>
              <a:t>legislação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é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imprecisa</a:t>
            </a:r>
            <a:r>
              <a:rPr lang="en-US" sz="2000" b="1" dirty="0">
                <a:latin typeface="+mn-lt"/>
              </a:rPr>
              <a:t>. A </a:t>
            </a:r>
            <a:r>
              <a:rPr lang="en-US" sz="2000" b="1" dirty="0" err="1">
                <a:latin typeface="+mn-lt"/>
              </a:rPr>
              <a:t>sociedade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não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está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pronta</a:t>
            </a:r>
            <a:r>
              <a:rPr lang="en-US" sz="2400" b="1" dirty="0">
                <a:latin typeface="+mn-lt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E945A5F-4653-4045-BED3-E918EAB0C0AD}"/>
              </a:ext>
            </a:extLst>
          </p:cNvPr>
          <p:cNvSpPr txBox="1"/>
          <p:nvPr/>
        </p:nvSpPr>
        <p:spPr>
          <a:xfrm>
            <a:off x="20639" y="43758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Sistemas de Facial </a:t>
            </a:r>
            <a:r>
              <a:rPr lang="pt-BR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Recognition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tem Enorme Valor </a:t>
            </a:r>
          </a:p>
        </p:txBody>
      </p:sp>
      <p:pic>
        <p:nvPicPr>
          <p:cNvPr id="5" name="Imagem 4" descr="Uma imagem contendo shoji, edifício, interior&#10;&#10;Descrição gerada automaticamente">
            <a:extLst>
              <a:ext uri="{FF2B5EF4-FFF2-40B4-BE49-F238E27FC236}">
                <a16:creationId xmlns:a16="http://schemas.microsoft.com/office/drawing/2014/main" id="{B3E3D5EE-9CCB-4C47-8F50-64102220F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72" y="1636510"/>
            <a:ext cx="6289218" cy="2589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00A88FF-5A23-0A40-8A94-B5D30942F7F0}"/>
              </a:ext>
            </a:extLst>
          </p:cNvPr>
          <p:cNvSpPr/>
          <p:nvPr/>
        </p:nvSpPr>
        <p:spPr>
          <a:xfrm>
            <a:off x="5075925" y="5262839"/>
            <a:ext cx="393182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+mn-lt"/>
              </a:rPr>
              <a:t>Na esteira de São Francisco, Oakland (CA) e </a:t>
            </a:r>
            <a:r>
              <a:rPr lang="pt-BR" sz="2000" b="1" dirty="0" err="1">
                <a:latin typeface="+mn-lt"/>
              </a:rPr>
              <a:t>Somerville</a:t>
            </a:r>
            <a:r>
              <a:rPr lang="pt-BR" sz="2000" b="1" dirty="0">
                <a:latin typeface="+mn-lt"/>
              </a:rPr>
              <a:t> (MA) também baniram seus sistemas </a:t>
            </a:r>
          </a:p>
        </p:txBody>
      </p:sp>
    </p:spTree>
    <p:extLst>
      <p:ext uri="{BB962C8B-B14F-4D97-AF65-F5344CB8AC3E}">
        <p14:creationId xmlns:p14="http://schemas.microsoft.com/office/powerpoint/2010/main" val="181309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256207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7895677" y="1866275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E945A5F-4653-4045-BED3-E918EAB0C0AD}"/>
              </a:ext>
            </a:extLst>
          </p:cNvPr>
          <p:cNvSpPr txBox="1"/>
          <p:nvPr/>
        </p:nvSpPr>
        <p:spPr>
          <a:xfrm>
            <a:off x="0" y="55896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REKOGNITION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17E0359-0976-204E-AF60-67E6F9AB0A0F}"/>
              </a:ext>
            </a:extLst>
          </p:cNvPr>
          <p:cNvSpPr/>
          <p:nvPr/>
        </p:nvSpPr>
        <p:spPr>
          <a:xfrm>
            <a:off x="479477" y="1426749"/>
            <a:ext cx="8185046" cy="372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Polícia de Orlando interrompeu uso do sistema da </a:t>
            </a:r>
            <a:r>
              <a:rPr lang="pt-BR" sz="2400" b="1" dirty="0" err="1"/>
              <a:t>Amazon</a:t>
            </a:r>
            <a:r>
              <a:rPr lang="pt-BR" sz="2400" b="1" dirty="0"/>
              <a:t> 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Razão: </a:t>
            </a:r>
            <a:r>
              <a:rPr lang="pt-BR" sz="2400" i="1" dirty="0"/>
              <a:t>The </a:t>
            </a:r>
            <a:r>
              <a:rPr lang="pt-BR" sz="2400" i="1" dirty="0" err="1"/>
              <a:t>city</a:t>
            </a:r>
            <a:r>
              <a:rPr lang="pt-BR" sz="2400" i="1" dirty="0"/>
              <a:t> </a:t>
            </a:r>
            <a:r>
              <a:rPr lang="pt-BR" sz="2400" i="1" dirty="0" err="1"/>
              <a:t>didn’t</a:t>
            </a:r>
            <a:r>
              <a:rPr lang="pt-BR" sz="2400" i="1" dirty="0"/>
              <a:t> </a:t>
            </a:r>
            <a:r>
              <a:rPr lang="pt-BR" sz="2400" i="1" dirty="0" err="1"/>
              <a:t>have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necessary</a:t>
            </a:r>
            <a:r>
              <a:rPr lang="pt-BR" sz="2400" i="1" dirty="0"/>
              <a:t> </a:t>
            </a:r>
            <a:r>
              <a:rPr lang="pt-BR" sz="2400" i="1" dirty="0" err="1"/>
              <a:t>equipment</a:t>
            </a:r>
            <a:r>
              <a:rPr lang="pt-BR" sz="2400" i="1" dirty="0"/>
              <a:t> </a:t>
            </a:r>
            <a:r>
              <a:rPr lang="pt-BR" sz="2400" i="1" dirty="0" err="1"/>
              <a:t>or</a:t>
            </a:r>
            <a:r>
              <a:rPr lang="pt-BR" sz="2400" i="1" dirty="0"/>
              <a:t> bandwidth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get</a:t>
            </a:r>
            <a:r>
              <a:rPr lang="pt-BR" sz="2400" i="1" dirty="0"/>
              <a:t> it </a:t>
            </a:r>
            <a:r>
              <a:rPr lang="pt-BR" sz="2400" i="1" dirty="0" err="1"/>
              <a:t>properly</a:t>
            </a:r>
            <a:r>
              <a:rPr lang="pt-BR" sz="2400" i="1" dirty="0"/>
              <a:t> </a:t>
            </a:r>
            <a:r>
              <a:rPr lang="pt-BR" sz="2400" i="1" dirty="0" err="1"/>
              <a:t>running</a:t>
            </a:r>
            <a:r>
              <a:rPr lang="pt-BR" sz="2400" i="1" dirty="0"/>
              <a:t> </a:t>
            </a:r>
            <a:r>
              <a:rPr lang="pt-BR" sz="2400" i="1" dirty="0" err="1"/>
              <a:t>and</a:t>
            </a:r>
            <a:r>
              <a:rPr lang="pt-BR" sz="2400" i="1" dirty="0"/>
              <a:t> </a:t>
            </a:r>
            <a:r>
              <a:rPr lang="pt-BR" sz="2400" i="1" dirty="0" err="1"/>
              <a:t>never</a:t>
            </a:r>
            <a:r>
              <a:rPr lang="pt-BR" sz="2400" i="1" dirty="0"/>
              <a:t> </a:t>
            </a:r>
            <a:r>
              <a:rPr lang="pt-BR" sz="2400" i="1" dirty="0" err="1"/>
              <a:t>once</a:t>
            </a:r>
            <a:r>
              <a:rPr lang="pt-BR" sz="2400" i="1" dirty="0"/>
              <a:t> </a:t>
            </a:r>
            <a:r>
              <a:rPr lang="pt-BR" sz="2400" i="1" dirty="0" err="1"/>
              <a:t>was</a:t>
            </a:r>
            <a:r>
              <a:rPr lang="pt-BR" sz="2400" i="1" dirty="0"/>
              <a:t> </a:t>
            </a:r>
            <a:r>
              <a:rPr lang="pt-BR" sz="2400" i="1" dirty="0" err="1"/>
              <a:t>able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test</a:t>
            </a:r>
            <a:r>
              <a:rPr lang="pt-BR" sz="2400" i="1" dirty="0"/>
              <a:t> it </a:t>
            </a:r>
            <a:r>
              <a:rPr lang="pt-BR" sz="2400" i="1" dirty="0" err="1"/>
              <a:t>live</a:t>
            </a:r>
            <a:r>
              <a:rPr lang="pt-BR" sz="2400" b="1" dirty="0"/>
              <a:t> (18 July 2019)</a:t>
            </a:r>
          </a:p>
          <a:p>
            <a:pPr marL="514350" indent="-51435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400" b="1" dirty="0"/>
              <a:t>Denúncias vão mais fundo: </a:t>
            </a:r>
            <a:r>
              <a:rPr lang="pt-BR" sz="2400" i="1" dirty="0" err="1"/>
              <a:t>Rekognition</a:t>
            </a:r>
            <a:r>
              <a:rPr lang="pt-BR" sz="2400" i="1" dirty="0"/>
              <a:t> </a:t>
            </a:r>
            <a:r>
              <a:rPr lang="pt-BR" sz="2400" i="1" dirty="0" err="1"/>
              <a:t>has</a:t>
            </a:r>
            <a:r>
              <a:rPr lang="pt-BR" sz="2400" i="1" dirty="0"/>
              <a:t> </a:t>
            </a:r>
            <a:r>
              <a:rPr lang="pt-BR" sz="2400" i="1" dirty="0" err="1"/>
              <a:t>been</a:t>
            </a:r>
            <a:r>
              <a:rPr lang="pt-BR" sz="2400" i="1" dirty="0"/>
              <a:t> </a:t>
            </a:r>
            <a:r>
              <a:rPr lang="pt-BR" sz="2400" i="1" dirty="0" err="1"/>
              <a:t>plagued</a:t>
            </a:r>
            <a:r>
              <a:rPr lang="pt-BR" sz="2400" i="1" dirty="0"/>
              <a:t> </a:t>
            </a:r>
            <a:r>
              <a:rPr lang="pt-BR" sz="2400" i="1" dirty="0" err="1"/>
              <a:t>by</a:t>
            </a:r>
            <a:r>
              <a:rPr lang="pt-BR" sz="2400" i="1" dirty="0"/>
              <a:t> </a:t>
            </a:r>
            <a:r>
              <a:rPr lang="pt-BR" sz="2400" i="1" dirty="0" err="1"/>
              <a:t>criticism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its </a:t>
            </a:r>
            <a:r>
              <a:rPr lang="pt-BR" sz="2400" i="1" dirty="0" err="1"/>
              <a:t>contributions</a:t>
            </a:r>
            <a:r>
              <a:rPr lang="pt-BR" sz="2400" i="1" dirty="0"/>
              <a:t> </a:t>
            </a:r>
            <a:r>
              <a:rPr lang="pt-BR" sz="2400" i="1" dirty="0" err="1"/>
              <a:t>to</a:t>
            </a:r>
            <a:r>
              <a:rPr lang="pt-BR" sz="2400" i="1" dirty="0"/>
              <a:t> bias </a:t>
            </a:r>
            <a:r>
              <a:rPr lang="pt-BR" sz="2400" i="1" dirty="0" err="1"/>
              <a:t>policing</a:t>
            </a:r>
            <a:r>
              <a:rPr lang="pt-BR" sz="2400" i="1" dirty="0"/>
              <a:t>, </a:t>
            </a:r>
            <a:r>
              <a:rPr lang="pt-BR" sz="2400" i="1" dirty="0" err="1"/>
              <a:t>unlawful</a:t>
            </a:r>
            <a:r>
              <a:rPr lang="pt-BR" sz="2400" i="1" dirty="0"/>
              <a:t> </a:t>
            </a:r>
            <a:r>
              <a:rPr lang="pt-BR" sz="2400" i="1" dirty="0" err="1"/>
              <a:t>surveillance</a:t>
            </a:r>
            <a:r>
              <a:rPr lang="pt-BR" sz="2400" i="1" dirty="0"/>
              <a:t>, </a:t>
            </a:r>
            <a:r>
              <a:rPr lang="pt-BR" sz="2400" i="1" dirty="0" err="1"/>
              <a:t>and</a:t>
            </a:r>
            <a:r>
              <a:rPr lang="pt-BR" sz="2400" i="1" dirty="0"/>
              <a:t> racial </a:t>
            </a:r>
            <a:r>
              <a:rPr lang="pt-BR" sz="2400" i="1" dirty="0" err="1"/>
              <a:t>profiling</a:t>
            </a:r>
            <a:r>
              <a:rPr lang="pt-BR" sz="2400" i="1" dirty="0"/>
              <a:t>, as </a:t>
            </a:r>
            <a:r>
              <a:rPr lang="pt-BR" sz="2400" i="1" dirty="0" err="1"/>
              <a:t>well</a:t>
            </a:r>
            <a:r>
              <a:rPr lang="pt-BR" sz="2400" i="1" dirty="0"/>
              <a:t> as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clandestine</a:t>
            </a:r>
            <a:r>
              <a:rPr lang="pt-BR" sz="2400" i="1" dirty="0"/>
              <a:t> </a:t>
            </a:r>
            <a:r>
              <a:rPr lang="pt-BR" sz="2400" i="1" dirty="0" err="1"/>
              <a:t>way</a:t>
            </a:r>
            <a:r>
              <a:rPr lang="pt-BR" sz="2400" i="1" dirty="0"/>
              <a:t> </a:t>
            </a:r>
            <a:r>
              <a:rPr lang="pt-BR" sz="2400" i="1" dirty="0" err="1"/>
              <a:t>Amazon</a:t>
            </a:r>
            <a:r>
              <a:rPr lang="pt-BR" sz="2400" i="1" dirty="0"/>
              <a:t> </a:t>
            </a:r>
            <a:r>
              <a:rPr lang="pt-BR" sz="2400" i="1" dirty="0" err="1"/>
              <a:t>has</a:t>
            </a:r>
            <a:r>
              <a:rPr lang="pt-BR" sz="2400" i="1" dirty="0"/>
              <a:t> </a:t>
            </a:r>
            <a:r>
              <a:rPr lang="pt-BR" sz="2400" i="1" dirty="0" err="1"/>
              <a:t>gone</a:t>
            </a:r>
            <a:r>
              <a:rPr lang="pt-BR" sz="2400" i="1" dirty="0"/>
              <a:t> </a:t>
            </a:r>
            <a:r>
              <a:rPr lang="pt-BR" sz="2400" i="1" dirty="0" err="1"/>
              <a:t>about</a:t>
            </a:r>
            <a:r>
              <a:rPr lang="pt-BR" sz="2400" i="1" dirty="0"/>
              <a:t> </a:t>
            </a:r>
            <a:r>
              <a:rPr lang="pt-BR" sz="2400" i="1" dirty="0" err="1"/>
              <a:t>selling</a:t>
            </a:r>
            <a:r>
              <a:rPr lang="pt-BR" sz="2400" i="1" dirty="0"/>
              <a:t> it </a:t>
            </a:r>
            <a:r>
              <a:rPr lang="pt-BR" sz="2400" i="1" dirty="0" err="1"/>
              <a:t>to</a:t>
            </a:r>
            <a:r>
              <a:rPr lang="pt-BR" sz="2400" i="1" dirty="0"/>
              <a:t> </a:t>
            </a:r>
            <a:r>
              <a:rPr lang="pt-BR" sz="2400" i="1" dirty="0" err="1"/>
              <a:t>police</a:t>
            </a:r>
            <a:r>
              <a:rPr lang="pt-BR" sz="2400" i="1" dirty="0"/>
              <a:t> </a:t>
            </a:r>
            <a:r>
              <a:rPr lang="pt-BR" sz="2400" i="1" dirty="0" err="1"/>
              <a:t>departments</a:t>
            </a:r>
            <a:r>
              <a:rPr lang="pt-BR" sz="2400" i="1" dirty="0"/>
              <a:t> </a:t>
            </a:r>
            <a:r>
              <a:rPr lang="pt-BR" sz="2400" i="1" dirty="0" err="1"/>
              <a:t>while</a:t>
            </a:r>
            <a:r>
              <a:rPr lang="pt-BR" sz="2400" i="1" dirty="0"/>
              <a:t> </a:t>
            </a:r>
            <a:r>
              <a:rPr lang="pt-BR" sz="2400" i="1" dirty="0" err="1"/>
              <a:t>it’s</a:t>
            </a:r>
            <a:r>
              <a:rPr lang="pt-BR" sz="2400" i="1" dirty="0"/>
              <a:t> still in </a:t>
            </a:r>
            <a:r>
              <a:rPr lang="pt-BR" sz="2400" i="1" dirty="0" err="1"/>
              <a:t>active</a:t>
            </a:r>
            <a:r>
              <a:rPr lang="pt-BR" sz="2400" i="1" dirty="0"/>
              <a:t> </a:t>
            </a:r>
            <a:r>
              <a:rPr lang="pt-BR" sz="2400" i="1" dirty="0" err="1"/>
              <a:t>development</a:t>
            </a:r>
            <a:r>
              <a:rPr lang="pt-BR" sz="2400" i="1" dirty="0"/>
              <a:t>.</a:t>
            </a:r>
            <a:endParaRPr lang="pt-BR" sz="2400" dirty="0"/>
          </a:p>
        </p:txBody>
      </p:sp>
      <p:pic>
        <p:nvPicPr>
          <p:cNvPr id="7" name="Imagem 6" descr="Homem de terno e gravata&#10;&#10;Descrição gerada automaticamente">
            <a:extLst>
              <a:ext uri="{FF2B5EF4-FFF2-40B4-BE49-F238E27FC236}">
                <a16:creationId xmlns:a16="http://schemas.microsoft.com/office/drawing/2014/main" id="{4BB70BFD-B636-284D-BAA8-46391FDA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8599">
            <a:off x="7297587" y="263175"/>
            <a:ext cx="1571925" cy="10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elemento-grafico-2.png">
            <a:extLst>
              <a:ext uri="{FF2B5EF4-FFF2-40B4-BE49-F238E27FC236}">
                <a16:creationId xmlns:a16="http://schemas.microsoft.com/office/drawing/2014/main" id="{ED849FA8-A12C-054A-A642-0A053220E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505" r="-1028" b="61884"/>
          <a:stretch>
            <a:fillRect/>
          </a:stretch>
        </p:blipFill>
        <p:spPr bwMode="auto">
          <a:xfrm>
            <a:off x="0" y="5621851"/>
            <a:ext cx="49593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elemento-grafico-2.png">
            <a:extLst>
              <a:ext uri="{FF2B5EF4-FFF2-40B4-BE49-F238E27FC236}">
                <a16:creationId xmlns:a16="http://schemas.microsoft.com/office/drawing/2014/main" id="{29F45139-6890-8E41-8F39-19FEE4F75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1" r="44051"/>
          <a:stretch>
            <a:fillRect/>
          </a:stretch>
        </p:blipFill>
        <p:spPr bwMode="auto">
          <a:xfrm>
            <a:off x="8083550" y="-734209"/>
            <a:ext cx="2917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E945A5F-4653-4045-BED3-E918EAB0C0AD}"/>
              </a:ext>
            </a:extLst>
          </p:cNvPr>
          <p:cNvSpPr txBox="1"/>
          <p:nvPr/>
        </p:nvSpPr>
        <p:spPr>
          <a:xfrm>
            <a:off x="1" y="46057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/>
              <a:t>Letter</a:t>
            </a:r>
            <a:r>
              <a:rPr lang="pt-BR" sz="2800" b="1" dirty="0"/>
              <a:t> </a:t>
            </a:r>
            <a:r>
              <a:rPr lang="pt-BR" sz="2800" b="1" dirty="0" err="1"/>
              <a:t>from</a:t>
            </a:r>
            <a:r>
              <a:rPr lang="pt-BR" sz="2800" b="1" dirty="0"/>
              <a:t> Nationwide </a:t>
            </a:r>
            <a:r>
              <a:rPr lang="pt-BR" sz="2800" b="1" dirty="0" err="1"/>
              <a:t>Coalition</a:t>
            </a:r>
            <a:r>
              <a:rPr lang="pt-BR" sz="2800" b="1" dirty="0"/>
              <a:t> </a:t>
            </a:r>
            <a:r>
              <a:rPr lang="pt-BR" sz="2800" b="1" dirty="0" err="1"/>
              <a:t>to</a:t>
            </a:r>
            <a:r>
              <a:rPr lang="pt-BR" sz="2800" b="1" dirty="0"/>
              <a:t> </a:t>
            </a:r>
            <a:r>
              <a:rPr lang="pt-BR" sz="2800" b="1" dirty="0" err="1"/>
              <a:t>Amazon</a:t>
            </a:r>
            <a:r>
              <a:rPr lang="pt-BR" sz="2800" b="1" dirty="0"/>
              <a:t> </a:t>
            </a:r>
            <a:r>
              <a:rPr lang="pt-BR" sz="2800" b="1" dirty="0" err="1"/>
              <a:t>regarding</a:t>
            </a:r>
            <a:r>
              <a:rPr lang="pt-BR" sz="2800" b="1" dirty="0"/>
              <a:t> </a:t>
            </a:r>
            <a:r>
              <a:rPr lang="pt-BR" sz="2800" b="1" dirty="0" err="1"/>
              <a:t>Rekognition</a:t>
            </a:r>
            <a:endParaRPr lang="pt-BR" sz="2800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6ECFA-4271-F640-8805-84B8554995C3}"/>
              </a:ext>
            </a:extLst>
          </p:cNvPr>
          <p:cNvSpPr/>
          <p:nvPr/>
        </p:nvSpPr>
        <p:spPr>
          <a:xfrm>
            <a:off x="262760" y="1428857"/>
            <a:ext cx="8646291" cy="3139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“</a:t>
            </a:r>
            <a:r>
              <a:rPr lang="pt-BR" dirty="0" err="1">
                <a:latin typeface="+mn-lt"/>
              </a:rPr>
              <a:t>Amazon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also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encourages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the</a:t>
            </a:r>
            <a:r>
              <a:rPr lang="pt-BR" dirty="0">
                <a:latin typeface="+mn-lt"/>
              </a:rPr>
              <a:t> use </a:t>
            </a:r>
            <a:r>
              <a:rPr lang="pt-BR" dirty="0" err="1">
                <a:latin typeface="+mn-lt"/>
              </a:rPr>
              <a:t>of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Rekognition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to</a:t>
            </a:r>
            <a:r>
              <a:rPr lang="pt-BR" dirty="0">
                <a:latin typeface="+mn-lt"/>
              </a:rPr>
              <a:t> monitor “</a:t>
            </a:r>
            <a:r>
              <a:rPr lang="pt-BR" dirty="0" err="1">
                <a:latin typeface="+mn-lt"/>
              </a:rPr>
              <a:t>people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of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interest</a:t>
            </a:r>
            <a:r>
              <a:rPr lang="pt-BR" dirty="0">
                <a:latin typeface="+mn-lt"/>
              </a:rPr>
              <a:t>,” </a:t>
            </a:r>
            <a:r>
              <a:rPr lang="pt-BR" dirty="0" err="1">
                <a:latin typeface="+mn-lt"/>
              </a:rPr>
              <a:t>raising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possibility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that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those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labeled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suspicious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by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governments</a:t>
            </a:r>
            <a:r>
              <a:rPr lang="pt-BR" dirty="0">
                <a:latin typeface="+mn-lt"/>
              </a:rPr>
              <a:t>—</a:t>
            </a:r>
            <a:r>
              <a:rPr lang="pt-BR" dirty="0" err="1">
                <a:latin typeface="+mn-lt"/>
              </a:rPr>
              <a:t>such</a:t>
            </a:r>
            <a:r>
              <a:rPr lang="pt-BR" dirty="0">
                <a:latin typeface="+mn-lt"/>
              </a:rPr>
              <a:t> as </a:t>
            </a:r>
            <a:r>
              <a:rPr lang="pt-BR" dirty="0" err="1">
                <a:latin typeface="+mn-lt"/>
              </a:rPr>
              <a:t>undocumented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immigrants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or</a:t>
            </a:r>
            <a:r>
              <a:rPr lang="pt-BR" dirty="0">
                <a:latin typeface="+mn-lt"/>
              </a:rPr>
              <a:t> Black </a:t>
            </a:r>
            <a:r>
              <a:rPr lang="pt-BR" dirty="0" err="1">
                <a:latin typeface="+mn-lt"/>
              </a:rPr>
              <a:t>activists</a:t>
            </a:r>
            <a:r>
              <a:rPr lang="pt-BR" dirty="0">
                <a:latin typeface="+mn-lt"/>
              </a:rPr>
              <a:t>—</a:t>
            </a:r>
            <a:r>
              <a:rPr lang="pt-BR" dirty="0" err="1">
                <a:latin typeface="+mn-lt"/>
              </a:rPr>
              <a:t>will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targeted</a:t>
            </a:r>
            <a:r>
              <a:rPr lang="pt-BR" dirty="0">
                <a:latin typeface="+mn-lt"/>
              </a:rPr>
              <a:t> for </a:t>
            </a:r>
            <a:r>
              <a:rPr lang="pt-BR" dirty="0" err="1">
                <a:latin typeface="+mn-lt"/>
              </a:rPr>
              <a:t>Rekognition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surveillance</a:t>
            </a:r>
            <a:r>
              <a:rPr lang="pt-BR" dirty="0">
                <a:latin typeface="+mn-lt"/>
              </a:rPr>
              <a:t>. </a:t>
            </a:r>
            <a:r>
              <a:rPr lang="pt-BR" dirty="0" err="1">
                <a:latin typeface="+mn-lt"/>
              </a:rPr>
              <a:t>Amazon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has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even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advertised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Rekognition</a:t>
            </a:r>
            <a:r>
              <a:rPr lang="pt-BR" dirty="0">
                <a:latin typeface="+mn-lt"/>
              </a:rPr>
              <a:t> for use </a:t>
            </a:r>
            <a:r>
              <a:rPr lang="pt-BR" dirty="0" err="1">
                <a:latin typeface="+mn-lt"/>
              </a:rPr>
              <a:t>with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officer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body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cameras</a:t>
            </a:r>
            <a:r>
              <a:rPr lang="pt-BR" dirty="0">
                <a:latin typeface="+mn-lt"/>
              </a:rPr>
              <a:t>, </a:t>
            </a:r>
            <a:r>
              <a:rPr lang="pt-BR" dirty="0" err="1">
                <a:latin typeface="+mn-lt"/>
              </a:rPr>
              <a:t>which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would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fully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transform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those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devices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into</a:t>
            </a:r>
            <a:r>
              <a:rPr lang="pt-BR" dirty="0">
                <a:latin typeface="+mn-lt"/>
              </a:rPr>
              <a:t> mobile </a:t>
            </a:r>
            <a:r>
              <a:rPr lang="pt-BR" dirty="0" err="1">
                <a:latin typeface="+mn-lt"/>
              </a:rPr>
              <a:t>surveillance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cameras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aimed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at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the</a:t>
            </a:r>
            <a:r>
              <a:rPr lang="pt-BR" dirty="0">
                <a:latin typeface="+mn-lt"/>
              </a:rPr>
              <a:t> public.”</a:t>
            </a:r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t-BR" b="1" dirty="0">
              <a:latin typeface="+mn-lt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/>
              <a:t>“</a:t>
            </a:r>
            <a:r>
              <a:rPr lang="pt-BR" dirty="0" err="1"/>
              <a:t>Amazon</a:t>
            </a:r>
            <a:r>
              <a:rPr lang="pt-BR" dirty="0"/>
              <a:t> </a:t>
            </a:r>
            <a:r>
              <a:rPr lang="pt-BR" dirty="0" err="1"/>
              <a:t>Rekognition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primed</a:t>
            </a:r>
            <a:r>
              <a:rPr lang="pt-BR" dirty="0"/>
              <a:t> for abuse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hands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governments</a:t>
            </a:r>
            <a:r>
              <a:rPr lang="pt-BR" dirty="0"/>
              <a:t>.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product</a:t>
            </a:r>
            <a:r>
              <a:rPr lang="pt-BR" dirty="0"/>
              <a:t> poses a grave </a:t>
            </a:r>
            <a:r>
              <a:rPr lang="pt-BR" dirty="0" err="1"/>
              <a:t>threat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communities</a:t>
            </a:r>
            <a:r>
              <a:rPr lang="pt-BR" dirty="0"/>
              <a:t>, </a:t>
            </a:r>
            <a:r>
              <a:rPr lang="pt-BR" dirty="0" err="1"/>
              <a:t>including</a:t>
            </a:r>
            <a:r>
              <a:rPr lang="pt-BR" dirty="0"/>
              <a:t> </a:t>
            </a:r>
            <a:r>
              <a:rPr lang="pt-BR" dirty="0" err="1"/>
              <a:t>people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color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immigrants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trust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respect</a:t>
            </a:r>
            <a:r>
              <a:rPr lang="pt-BR" dirty="0"/>
              <a:t> </a:t>
            </a:r>
            <a:r>
              <a:rPr lang="pt-BR" dirty="0" err="1"/>
              <a:t>Amazon</a:t>
            </a:r>
            <a:r>
              <a:rPr lang="pt-BR" dirty="0"/>
              <a:t> 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worked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build. </a:t>
            </a:r>
            <a:r>
              <a:rPr lang="pt-BR" dirty="0" err="1"/>
              <a:t>Amazon</a:t>
            </a:r>
            <a:r>
              <a:rPr lang="pt-BR" dirty="0"/>
              <a:t> must </a:t>
            </a:r>
            <a:r>
              <a:rPr lang="pt-BR" dirty="0" err="1"/>
              <a:t>act</a:t>
            </a:r>
            <a:r>
              <a:rPr lang="pt-BR" dirty="0"/>
              <a:t> </a:t>
            </a:r>
            <a:r>
              <a:rPr lang="pt-BR" dirty="0" err="1"/>
              <a:t>swiftly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stand </a:t>
            </a:r>
            <a:r>
              <a:rPr lang="pt-BR" dirty="0" err="1"/>
              <a:t>up</a:t>
            </a:r>
            <a:r>
              <a:rPr lang="pt-BR" dirty="0"/>
              <a:t> for civil </a:t>
            </a:r>
            <a:r>
              <a:rPr lang="pt-BR" dirty="0" err="1"/>
              <a:t>rights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civil </a:t>
            </a:r>
            <a:r>
              <a:rPr lang="pt-BR" dirty="0" err="1"/>
              <a:t>liberties</a:t>
            </a:r>
            <a:r>
              <a:rPr lang="pt-BR" dirty="0"/>
              <a:t>, </a:t>
            </a:r>
            <a:r>
              <a:rPr lang="pt-BR" dirty="0" err="1"/>
              <a:t>including</a:t>
            </a:r>
            <a:r>
              <a:rPr lang="pt-BR" dirty="0"/>
              <a:t> </a:t>
            </a:r>
            <a:r>
              <a:rPr lang="pt-BR" dirty="0" err="1"/>
              <a:t>those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its </a:t>
            </a:r>
            <a:r>
              <a:rPr lang="pt-BR" dirty="0" err="1"/>
              <a:t>own</a:t>
            </a:r>
            <a:r>
              <a:rPr lang="pt-BR" dirty="0"/>
              <a:t> </a:t>
            </a:r>
            <a:r>
              <a:rPr lang="pt-BR" dirty="0" err="1"/>
              <a:t>customers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take</a:t>
            </a:r>
            <a:r>
              <a:rPr lang="pt-BR" dirty="0"/>
              <a:t> </a:t>
            </a:r>
            <a:r>
              <a:rPr lang="pt-BR" dirty="0" err="1"/>
              <a:t>Rekognition</a:t>
            </a:r>
            <a:r>
              <a:rPr lang="pt-BR" dirty="0"/>
              <a:t> off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table</a:t>
            </a:r>
            <a:r>
              <a:rPr lang="pt-BR" dirty="0"/>
              <a:t> for </a:t>
            </a:r>
            <a:r>
              <a:rPr lang="pt-BR" dirty="0" err="1"/>
              <a:t>governments</a:t>
            </a:r>
            <a:r>
              <a:rPr lang="pt-BR" dirty="0"/>
              <a:t>.”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695B7B6-D888-1A49-B24E-CF88318D4AF9}"/>
              </a:ext>
            </a:extLst>
          </p:cNvPr>
          <p:cNvSpPr/>
          <p:nvPr/>
        </p:nvSpPr>
        <p:spPr>
          <a:xfrm>
            <a:off x="1818337" y="4568178"/>
            <a:ext cx="7159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 err="1"/>
              <a:t>June</a:t>
            </a:r>
            <a:r>
              <a:rPr lang="pt-BR" sz="1200" dirty="0"/>
              <a:t> 2018. </a:t>
            </a:r>
            <a:r>
              <a:rPr lang="pt-BR" sz="1200" dirty="0" err="1"/>
              <a:t>https</a:t>
            </a:r>
            <a:r>
              <a:rPr lang="pt-BR" sz="1200" dirty="0"/>
              <a:t>://</a:t>
            </a:r>
            <a:r>
              <a:rPr lang="pt-BR" sz="1200" dirty="0" err="1"/>
              <a:t>www.aclu.org</a:t>
            </a:r>
            <a:r>
              <a:rPr lang="pt-BR" sz="1200" dirty="0"/>
              <a:t>/letter-nationwide-coalition-amazon-ceo-jeff-bezos-regarding-rekognition</a:t>
            </a:r>
            <a:endParaRPr lang="pt-BR" sz="1200" b="1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9A68F1D-3D29-354C-9001-B472FDCFF9C0}"/>
              </a:ext>
            </a:extLst>
          </p:cNvPr>
          <p:cNvSpPr/>
          <p:nvPr/>
        </p:nvSpPr>
        <p:spPr>
          <a:xfrm>
            <a:off x="262760" y="4980954"/>
            <a:ext cx="864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/>
              <a:t>Amazon</a:t>
            </a:r>
            <a:r>
              <a:rPr lang="pt-BR" sz="2400" dirty="0">
                <a:solidFill>
                  <a:srgbClr val="3B3B3B"/>
                </a:solidFill>
                <a:latin typeface="Helvetica" pitchFamily="2" charset="0"/>
              </a:rPr>
              <a:t> </a:t>
            </a:r>
            <a:r>
              <a:rPr lang="pt-BR" sz="2400" b="1" dirty="0"/>
              <a:t>prepara proposta de regulamentação legal</a:t>
            </a:r>
          </a:p>
        </p:txBody>
      </p:sp>
    </p:spTree>
    <p:extLst>
      <p:ext uri="{BB962C8B-B14F-4D97-AF65-F5344CB8AC3E}">
        <p14:creationId xmlns:p14="http://schemas.microsoft.com/office/powerpoint/2010/main" val="43393216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5">
      <a:dk1>
        <a:sysClr val="windowText" lastClr="000000"/>
      </a:dk1>
      <a:lt1>
        <a:sysClr val="window" lastClr="FFFFFF"/>
      </a:lt1>
      <a:dk2>
        <a:srgbClr val="E74F2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13240</TotalTime>
  <Words>2176</Words>
  <Application>Microsoft Macintosh PowerPoint</Application>
  <PresentationFormat>Apresentação na tela (4:3)</PresentationFormat>
  <Paragraphs>173</Paragraphs>
  <Slides>28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Quantidade de dados para treinar algoritmos de  Deep Learning cresceu 300.000 vezes em 6 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Turolla</dc:creator>
  <cp:lastModifiedBy>Glauco Arbix</cp:lastModifiedBy>
  <cp:revision>317</cp:revision>
  <dcterms:created xsi:type="dcterms:W3CDTF">2018-04-04T13:53:43Z</dcterms:created>
  <dcterms:modified xsi:type="dcterms:W3CDTF">2021-10-05T00:53:16Z</dcterms:modified>
</cp:coreProperties>
</file>