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700" r:id="rId2"/>
    <p:sldId id="261" r:id="rId3"/>
    <p:sldId id="526" r:id="rId4"/>
    <p:sldId id="777" r:id="rId5"/>
    <p:sldId id="733" r:id="rId6"/>
    <p:sldId id="709" r:id="rId7"/>
    <p:sldId id="757" r:id="rId8"/>
    <p:sldId id="761" r:id="rId9"/>
    <p:sldId id="769" r:id="rId10"/>
    <p:sldId id="770" r:id="rId11"/>
    <p:sldId id="817" r:id="rId12"/>
    <p:sldId id="720" r:id="rId13"/>
    <p:sldId id="721" r:id="rId14"/>
    <p:sldId id="745" r:id="rId15"/>
    <p:sldId id="746" r:id="rId16"/>
    <p:sldId id="783" r:id="rId17"/>
    <p:sldId id="804" r:id="rId18"/>
    <p:sldId id="767" r:id="rId19"/>
    <p:sldId id="805" r:id="rId20"/>
    <p:sldId id="774" r:id="rId21"/>
    <p:sldId id="775" r:id="rId22"/>
    <p:sldId id="722" r:id="rId23"/>
    <p:sldId id="786" r:id="rId24"/>
    <p:sldId id="755" r:id="rId25"/>
    <p:sldId id="784" r:id="rId26"/>
    <p:sldId id="818" r:id="rId27"/>
    <p:sldId id="780" r:id="rId28"/>
    <p:sldId id="788" r:id="rId29"/>
    <p:sldId id="790" r:id="rId30"/>
    <p:sldId id="734" r:id="rId31"/>
    <p:sldId id="791" r:id="rId32"/>
    <p:sldId id="826" r:id="rId33"/>
    <p:sldId id="823" r:id="rId34"/>
    <p:sldId id="819" r:id="rId35"/>
    <p:sldId id="829" r:id="rId36"/>
    <p:sldId id="820" r:id="rId37"/>
    <p:sldId id="821" r:id="rId38"/>
    <p:sldId id="822" r:id="rId39"/>
    <p:sldId id="771" r:id="rId40"/>
    <p:sldId id="772" r:id="rId41"/>
    <p:sldId id="794" r:id="rId42"/>
    <p:sldId id="744" r:id="rId43"/>
    <p:sldId id="828" r:id="rId44"/>
    <p:sldId id="715" r:id="rId45"/>
    <p:sldId id="738" r:id="rId46"/>
    <p:sldId id="800" r:id="rId47"/>
    <p:sldId id="831" r:id="rId48"/>
    <p:sldId id="832" r:id="rId49"/>
    <p:sldId id="833" r:id="rId50"/>
    <p:sldId id="834" r:id="rId51"/>
    <p:sldId id="656" r:id="rId52"/>
    <p:sldId id="802" r:id="rId53"/>
    <p:sldId id="801" r:id="rId54"/>
    <p:sldId id="657" r:id="rId55"/>
    <p:sldId id="803" r:id="rId56"/>
    <p:sldId id="661" r:id="rId57"/>
    <p:sldId id="587" r:id="rId58"/>
    <p:sldId id="530" r:id="rId59"/>
  </p:sldIdLst>
  <p:sldSz cx="9144000" cy="6858000" type="screen4x3"/>
  <p:notesSz cx="10020300" cy="68881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0FBF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364" autoAdjust="0"/>
  </p:normalViewPr>
  <p:slideViewPr>
    <p:cSldViewPr>
      <p:cViewPr varScale="1">
        <p:scale>
          <a:sx n="53" d="100"/>
          <a:sy n="53" d="100"/>
        </p:scale>
        <p:origin x="5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6508"/>
    </p:cViewPr>
  </p:sorterViewPr>
  <p:notesViewPr>
    <p:cSldViewPr>
      <p:cViewPr varScale="1">
        <p:scale>
          <a:sx n="82" d="100"/>
          <a:sy n="82" d="100"/>
        </p:scale>
        <p:origin x="14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57660-E35C-4139-B203-1F237AEB1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E452D8-9ADE-48EC-B4F3-C0CF94DE2AE2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/>
            <a:t>Genômica</a:t>
          </a:r>
          <a:endParaRPr lang="pt-BR" sz="1800" b="1" dirty="0"/>
        </a:p>
      </dgm:t>
    </dgm:pt>
    <dgm:pt modelId="{CEC533D5-996E-442E-A877-9ABE1F0AB6DD}" type="parTrans" cxnId="{876C4691-DB9B-4235-9D08-1EE823E6C166}">
      <dgm:prSet/>
      <dgm:spPr/>
      <dgm:t>
        <a:bodyPr/>
        <a:lstStyle/>
        <a:p>
          <a:endParaRPr lang="pt-BR" sz="1800" b="1"/>
        </a:p>
      </dgm:t>
    </dgm:pt>
    <dgm:pt modelId="{9D5BAD8C-7027-420B-AF2C-A9952B7A123D}" type="sibTrans" cxnId="{876C4691-DB9B-4235-9D08-1EE823E6C166}">
      <dgm:prSet/>
      <dgm:spPr/>
      <dgm:t>
        <a:bodyPr/>
        <a:lstStyle/>
        <a:p>
          <a:endParaRPr lang="pt-BR" sz="1800" b="1"/>
        </a:p>
      </dgm:t>
    </dgm:pt>
    <dgm:pt modelId="{88E91420-1561-480A-8C31-3DC7A76BB664}">
      <dgm:prSet phldrT="[Texto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800" b="1" dirty="0" smtClean="0"/>
            <a:t>Total de DNA na célula-organismo</a:t>
          </a:r>
          <a:endParaRPr lang="pt-BR" sz="1800" b="1" dirty="0"/>
        </a:p>
      </dgm:t>
    </dgm:pt>
    <dgm:pt modelId="{7AAE5804-99A9-4687-B900-517B051EED0B}" type="parTrans" cxnId="{C3C5AE16-D95D-43F2-8247-FABF24373077}">
      <dgm:prSet/>
      <dgm:spPr/>
      <dgm:t>
        <a:bodyPr/>
        <a:lstStyle/>
        <a:p>
          <a:endParaRPr lang="pt-BR" sz="1800" b="1"/>
        </a:p>
      </dgm:t>
    </dgm:pt>
    <dgm:pt modelId="{D2A54CBD-F5E7-40CA-9F25-E8625117AF59}" type="sibTrans" cxnId="{C3C5AE16-D95D-43F2-8247-FABF24373077}">
      <dgm:prSet/>
      <dgm:spPr/>
      <dgm:t>
        <a:bodyPr/>
        <a:lstStyle/>
        <a:p>
          <a:endParaRPr lang="pt-BR" sz="1800" b="1"/>
        </a:p>
      </dgm:t>
    </dgm:pt>
    <dgm:pt modelId="{EEC28F1E-A096-4755-ACAA-3A6D1C3EF8C7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b="1" dirty="0" err="1" smtClean="0"/>
            <a:t>Transcriptômica</a:t>
          </a:r>
          <a:endParaRPr lang="pt-BR" sz="2000" b="1" dirty="0"/>
        </a:p>
      </dgm:t>
    </dgm:pt>
    <dgm:pt modelId="{98765A14-6EF7-4D13-98C7-E5825B433324}" type="parTrans" cxnId="{DC4B6504-5885-44C7-B68D-1EE3069995CA}">
      <dgm:prSet/>
      <dgm:spPr/>
      <dgm:t>
        <a:bodyPr/>
        <a:lstStyle/>
        <a:p>
          <a:endParaRPr lang="pt-BR" sz="1800" b="1"/>
        </a:p>
      </dgm:t>
    </dgm:pt>
    <dgm:pt modelId="{556ECFB5-98A5-4314-8E77-AB469E5F7E12}" type="sibTrans" cxnId="{DC4B6504-5885-44C7-B68D-1EE3069995CA}">
      <dgm:prSet/>
      <dgm:spPr/>
      <dgm:t>
        <a:bodyPr/>
        <a:lstStyle/>
        <a:p>
          <a:endParaRPr lang="pt-BR" sz="1800" b="1"/>
        </a:p>
      </dgm:t>
    </dgm:pt>
    <dgm:pt modelId="{52B9110C-16D9-4856-B712-6D7C98F2B69E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/>
            <a:t>Total de RNA na célula</a:t>
          </a:r>
          <a:endParaRPr lang="pt-BR" sz="1800" b="1" dirty="0"/>
        </a:p>
      </dgm:t>
    </dgm:pt>
    <dgm:pt modelId="{9823C873-B005-4A09-A72F-557CC4944F84}" type="parTrans" cxnId="{B8261E90-FC83-48F9-87FD-0F3ECE09CD60}">
      <dgm:prSet/>
      <dgm:spPr/>
      <dgm:t>
        <a:bodyPr/>
        <a:lstStyle/>
        <a:p>
          <a:endParaRPr lang="pt-BR" sz="1800" b="1"/>
        </a:p>
      </dgm:t>
    </dgm:pt>
    <dgm:pt modelId="{7A155E46-5842-4640-ABAC-4C295F846266}" type="sibTrans" cxnId="{B8261E90-FC83-48F9-87FD-0F3ECE09CD60}">
      <dgm:prSet/>
      <dgm:spPr/>
      <dgm:t>
        <a:bodyPr/>
        <a:lstStyle/>
        <a:p>
          <a:endParaRPr lang="pt-BR" sz="1800" b="1"/>
        </a:p>
      </dgm:t>
    </dgm:pt>
    <dgm:pt modelId="{C88FD1A0-46D5-4E0F-8FD8-87513D945E4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2000" b="1" dirty="0" err="1" smtClean="0"/>
            <a:t>Proteômica</a:t>
          </a:r>
          <a:endParaRPr lang="pt-BR" sz="2000" b="1" dirty="0"/>
        </a:p>
      </dgm:t>
    </dgm:pt>
    <dgm:pt modelId="{697921CF-4CB4-4768-B0A7-BFBE98F1DCBC}" type="parTrans" cxnId="{1B83EC26-1B78-4A43-8160-EF0CAD0CB0E4}">
      <dgm:prSet/>
      <dgm:spPr/>
      <dgm:t>
        <a:bodyPr/>
        <a:lstStyle/>
        <a:p>
          <a:endParaRPr lang="pt-BR" sz="1800" b="1"/>
        </a:p>
      </dgm:t>
    </dgm:pt>
    <dgm:pt modelId="{C3EE3711-AF97-4C99-8B8A-111C22A21435}" type="sibTrans" cxnId="{1B83EC26-1B78-4A43-8160-EF0CAD0CB0E4}">
      <dgm:prSet/>
      <dgm:spPr/>
      <dgm:t>
        <a:bodyPr/>
        <a:lstStyle/>
        <a:p>
          <a:endParaRPr lang="pt-BR" sz="1800" b="1"/>
        </a:p>
      </dgm:t>
    </dgm:pt>
    <dgm:pt modelId="{2F8CA05A-56A3-43E2-80F9-634B1767C044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t-BR" sz="1800" b="1" dirty="0" smtClean="0"/>
            <a:t>Set de proteínas expressas na célula-tecido</a:t>
          </a:r>
          <a:endParaRPr lang="pt-BR" sz="1800" b="1" dirty="0"/>
        </a:p>
      </dgm:t>
    </dgm:pt>
    <dgm:pt modelId="{B37F9348-5515-45E6-8067-1D26EE0188A4}" type="parTrans" cxnId="{9FA3628D-A359-43D3-9BFB-872BA8AED16A}">
      <dgm:prSet/>
      <dgm:spPr/>
      <dgm:t>
        <a:bodyPr/>
        <a:lstStyle/>
        <a:p>
          <a:endParaRPr lang="pt-BR" sz="1800" b="1"/>
        </a:p>
      </dgm:t>
    </dgm:pt>
    <dgm:pt modelId="{EAF0C5A3-A709-48B1-865C-9498388996FA}" type="sibTrans" cxnId="{9FA3628D-A359-43D3-9BFB-872BA8AED16A}">
      <dgm:prSet/>
      <dgm:spPr/>
      <dgm:t>
        <a:bodyPr/>
        <a:lstStyle/>
        <a:p>
          <a:endParaRPr lang="pt-BR" sz="1800" b="1"/>
        </a:p>
      </dgm:t>
    </dgm:pt>
    <dgm:pt modelId="{3EF9DFFF-AC39-4FC4-82D8-3C4844B00A14}" type="pres">
      <dgm:prSet presAssocID="{FD357660-E35C-4139-B203-1F237AEB181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4EFEFCC-45EE-47A5-9645-024D20A45D5F}" type="pres">
      <dgm:prSet presAssocID="{E2E452D8-9ADE-48EC-B4F3-C0CF94DE2AE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7B7B8-2892-4EF0-B684-D2586BE7093D}" type="pres">
      <dgm:prSet presAssocID="{E2E452D8-9ADE-48EC-B4F3-C0CF94DE2AE2}" presName="childText1" presStyleLbl="solidAlignAcc1" presStyleIdx="0" presStyleCnt="3" custScaleY="42416" custLinFactNeighborX="915" custLinFactNeighborY="-29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B300A-6723-40A5-B019-E1153E3EE39A}" type="pres">
      <dgm:prSet presAssocID="{EEC28F1E-A096-4755-ACAA-3A6D1C3EF8C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6788DD-7853-4544-A846-C3BB3AFFE692}" type="pres">
      <dgm:prSet presAssocID="{EEC28F1E-A096-4755-ACAA-3A6D1C3EF8C7}" presName="childText2" presStyleLbl="solidAlignAcc1" presStyleIdx="1" presStyleCnt="3" custScaleY="49289" custLinFactNeighborX="629" custLinFactNeighborY="-27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41E49A-544A-46DD-8233-311ECF25E812}" type="pres">
      <dgm:prSet presAssocID="{C88FD1A0-46D5-4E0F-8FD8-87513D945E4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4E901-2D30-4D1D-8E1E-87BE9A3307D7}" type="pres">
      <dgm:prSet presAssocID="{C88FD1A0-46D5-4E0F-8FD8-87513D945E46}" presName="childText3" presStyleLbl="solidAlignAcc1" presStyleIdx="2" presStyleCnt="3" custScaleY="56659" custLinFactNeighborX="344" custLinFactNeighborY="-25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A8B332-CD75-48BF-A1CA-6AE756D6B8F9}" type="presOf" srcId="{52B9110C-16D9-4856-B712-6D7C98F2B69E}" destId="{A16788DD-7853-4544-A846-C3BB3AFFE692}" srcOrd="0" destOrd="0" presId="urn:microsoft.com/office/officeart/2009/3/layout/IncreasingArrowsProcess"/>
    <dgm:cxn modelId="{5156ED1B-571C-42D5-A146-E6A628B720E8}" type="presOf" srcId="{88E91420-1561-480A-8C31-3DC7A76BB664}" destId="{C567B7B8-2892-4EF0-B684-D2586BE7093D}" srcOrd="0" destOrd="0" presId="urn:microsoft.com/office/officeart/2009/3/layout/IncreasingArrowsProcess"/>
    <dgm:cxn modelId="{C3C5AE16-D95D-43F2-8247-FABF24373077}" srcId="{E2E452D8-9ADE-48EC-B4F3-C0CF94DE2AE2}" destId="{88E91420-1561-480A-8C31-3DC7A76BB664}" srcOrd="0" destOrd="0" parTransId="{7AAE5804-99A9-4687-B900-517B051EED0B}" sibTransId="{D2A54CBD-F5E7-40CA-9F25-E8625117AF59}"/>
    <dgm:cxn modelId="{DC4B6504-5885-44C7-B68D-1EE3069995CA}" srcId="{FD357660-E35C-4139-B203-1F237AEB1811}" destId="{EEC28F1E-A096-4755-ACAA-3A6D1C3EF8C7}" srcOrd="1" destOrd="0" parTransId="{98765A14-6EF7-4D13-98C7-E5825B433324}" sibTransId="{556ECFB5-98A5-4314-8E77-AB469E5F7E12}"/>
    <dgm:cxn modelId="{8E5BE57A-E7E3-4A66-BAF9-728B98DE2206}" type="presOf" srcId="{E2E452D8-9ADE-48EC-B4F3-C0CF94DE2AE2}" destId="{04EFEFCC-45EE-47A5-9645-024D20A45D5F}" srcOrd="0" destOrd="0" presId="urn:microsoft.com/office/officeart/2009/3/layout/IncreasingArrowsProcess"/>
    <dgm:cxn modelId="{9FA3628D-A359-43D3-9BFB-872BA8AED16A}" srcId="{C88FD1A0-46D5-4E0F-8FD8-87513D945E46}" destId="{2F8CA05A-56A3-43E2-80F9-634B1767C044}" srcOrd="0" destOrd="0" parTransId="{B37F9348-5515-45E6-8067-1D26EE0188A4}" sibTransId="{EAF0C5A3-A709-48B1-865C-9498388996FA}"/>
    <dgm:cxn modelId="{876C4691-DB9B-4235-9D08-1EE823E6C166}" srcId="{FD357660-E35C-4139-B203-1F237AEB1811}" destId="{E2E452D8-9ADE-48EC-B4F3-C0CF94DE2AE2}" srcOrd="0" destOrd="0" parTransId="{CEC533D5-996E-442E-A877-9ABE1F0AB6DD}" sibTransId="{9D5BAD8C-7027-420B-AF2C-A9952B7A123D}"/>
    <dgm:cxn modelId="{D3A70030-5CC2-49CC-B2A5-73A81AD18E2F}" type="presOf" srcId="{2F8CA05A-56A3-43E2-80F9-634B1767C044}" destId="{A7D4E901-2D30-4D1D-8E1E-87BE9A3307D7}" srcOrd="0" destOrd="0" presId="urn:microsoft.com/office/officeart/2009/3/layout/IncreasingArrowsProcess"/>
    <dgm:cxn modelId="{A93EBC68-7F96-4C00-BA41-71B71B228D69}" type="presOf" srcId="{EEC28F1E-A096-4755-ACAA-3A6D1C3EF8C7}" destId="{BD2B300A-6723-40A5-B019-E1153E3EE39A}" srcOrd="0" destOrd="0" presId="urn:microsoft.com/office/officeart/2009/3/layout/IncreasingArrowsProcess"/>
    <dgm:cxn modelId="{1B83EC26-1B78-4A43-8160-EF0CAD0CB0E4}" srcId="{FD357660-E35C-4139-B203-1F237AEB1811}" destId="{C88FD1A0-46D5-4E0F-8FD8-87513D945E46}" srcOrd="2" destOrd="0" parTransId="{697921CF-4CB4-4768-B0A7-BFBE98F1DCBC}" sibTransId="{C3EE3711-AF97-4C99-8B8A-111C22A21435}"/>
    <dgm:cxn modelId="{B8261E90-FC83-48F9-87FD-0F3ECE09CD60}" srcId="{EEC28F1E-A096-4755-ACAA-3A6D1C3EF8C7}" destId="{52B9110C-16D9-4856-B712-6D7C98F2B69E}" srcOrd="0" destOrd="0" parTransId="{9823C873-B005-4A09-A72F-557CC4944F84}" sibTransId="{7A155E46-5842-4640-ABAC-4C295F846266}"/>
    <dgm:cxn modelId="{43FF56A0-877F-4FED-9315-6BB93BD27802}" type="presOf" srcId="{C88FD1A0-46D5-4E0F-8FD8-87513D945E46}" destId="{DB41E49A-544A-46DD-8233-311ECF25E812}" srcOrd="0" destOrd="0" presId="urn:microsoft.com/office/officeart/2009/3/layout/IncreasingArrowsProcess"/>
    <dgm:cxn modelId="{7A79BC34-ED9D-4585-B445-F86A764796BB}" type="presOf" srcId="{FD357660-E35C-4139-B203-1F237AEB1811}" destId="{3EF9DFFF-AC39-4FC4-82D8-3C4844B00A14}" srcOrd="0" destOrd="0" presId="urn:microsoft.com/office/officeart/2009/3/layout/IncreasingArrowsProcess"/>
    <dgm:cxn modelId="{A3DFE62C-9623-4DC8-8B8B-C7938993706B}" type="presParOf" srcId="{3EF9DFFF-AC39-4FC4-82D8-3C4844B00A14}" destId="{04EFEFCC-45EE-47A5-9645-024D20A45D5F}" srcOrd="0" destOrd="0" presId="urn:microsoft.com/office/officeart/2009/3/layout/IncreasingArrowsProcess"/>
    <dgm:cxn modelId="{1E263929-0739-4CC3-9526-6E652EAC0E68}" type="presParOf" srcId="{3EF9DFFF-AC39-4FC4-82D8-3C4844B00A14}" destId="{C567B7B8-2892-4EF0-B684-D2586BE7093D}" srcOrd="1" destOrd="0" presId="urn:microsoft.com/office/officeart/2009/3/layout/IncreasingArrowsProcess"/>
    <dgm:cxn modelId="{EB31C9E3-F740-4AC1-95AA-64549C9599AC}" type="presParOf" srcId="{3EF9DFFF-AC39-4FC4-82D8-3C4844B00A14}" destId="{BD2B300A-6723-40A5-B019-E1153E3EE39A}" srcOrd="2" destOrd="0" presId="urn:microsoft.com/office/officeart/2009/3/layout/IncreasingArrowsProcess"/>
    <dgm:cxn modelId="{E1BFC67D-73BB-4DD1-8642-04F807C20E16}" type="presParOf" srcId="{3EF9DFFF-AC39-4FC4-82D8-3C4844B00A14}" destId="{A16788DD-7853-4544-A846-C3BB3AFFE692}" srcOrd="3" destOrd="0" presId="urn:microsoft.com/office/officeart/2009/3/layout/IncreasingArrowsProcess"/>
    <dgm:cxn modelId="{E362265F-1F32-40E0-86BE-3C85BCFDAB0F}" type="presParOf" srcId="{3EF9DFFF-AC39-4FC4-82D8-3C4844B00A14}" destId="{DB41E49A-544A-46DD-8233-311ECF25E812}" srcOrd="4" destOrd="0" presId="urn:microsoft.com/office/officeart/2009/3/layout/IncreasingArrowsProcess"/>
    <dgm:cxn modelId="{A3E42801-62AE-4FDE-9B6F-76311B1D20FA}" type="presParOf" srcId="{3EF9DFFF-AC39-4FC4-82D8-3C4844B00A14}" destId="{A7D4E901-2D30-4D1D-8E1E-87BE9A3307D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FEFCC-45EE-47A5-9645-024D20A45D5F}">
      <dsp:nvSpPr>
        <dsp:cNvPr id="0" name=""/>
        <dsp:cNvSpPr/>
      </dsp:nvSpPr>
      <dsp:spPr>
        <a:xfrm>
          <a:off x="23794" y="217883"/>
          <a:ext cx="7260715" cy="1057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8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Genômica</a:t>
          </a:r>
          <a:endParaRPr lang="pt-BR" sz="1800" b="1" kern="1200" dirty="0"/>
        </a:p>
      </dsp:txBody>
      <dsp:txXfrm>
        <a:off x="23794" y="482242"/>
        <a:ext cx="6996356" cy="528718"/>
      </dsp:txXfrm>
    </dsp:sp>
    <dsp:sp modelId="{C567B7B8-2892-4EF0-B684-D2586BE7093D}">
      <dsp:nvSpPr>
        <dsp:cNvPr id="0" name=""/>
        <dsp:cNvSpPr/>
      </dsp:nvSpPr>
      <dsp:spPr>
        <a:xfrm>
          <a:off x="44256" y="1017920"/>
          <a:ext cx="2236300" cy="864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Total de DNA na célula-organismo</a:t>
          </a:r>
          <a:endParaRPr lang="pt-BR" sz="1800" b="1" kern="1200" dirty="0"/>
        </a:p>
      </dsp:txBody>
      <dsp:txXfrm>
        <a:off x="44256" y="1017920"/>
        <a:ext cx="2236300" cy="864019"/>
      </dsp:txXfrm>
    </dsp:sp>
    <dsp:sp modelId="{BD2B300A-6723-40A5-B019-E1153E3EE39A}">
      <dsp:nvSpPr>
        <dsp:cNvPr id="0" name=""/>
        <dsp:cNvSpPr/>
      </dsp:nvSpPr>
      <dsp:spPr>
        <a:xfrm>
          <a:off x="2260094" y="570362"/>
          <a:ext cx="5024415" cy="1057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8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Transcriptômica</a:t>
          </a:r>
          <a:endParaRPr lang="pt-BR" sz="2000" b="1" kern="1200" dirty="0"/>
        </a:p>
      </dsp:txBody>
      <dsp:txXfrm>
        <a:off x="2260094" y="834721"/>
        <a:ext cx="4760056" cy="528718"/>
      </dsp:txXfrm>
    </dsp:sp>
    <dsp:sp modelId="{A16788DD-7853-4544-A846-C3BB3AFFE692}">
      <dsp:nvSpPr>
        <dsp:cNvPr id="0" name=""/>
        <dsp:cNvSpPr/>
      </dsp:nvSpPr>
      <dsp:spPr>
        <a:xfrm>
          <a:off x="2274160" y="1341300"/>
          <a:ext cx="2236300" cy="1004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Total de RNA na célula</a:t>
          </a:r>
          <a:endParaRPr lang="pt-BR" sz="1800" b="1" kern="1200" dirty="0"/>
        </a:p>
      </dsp:txBody>
      <dsp:txXfrm>
        <a:off x="2274160" y="1341300"/>
        <a:ext cx="2236300" cy="1004023"/>
      </dsp:txXfrm>
    </dsp:sp>
    <dsp:sp modelId="{DB41E49A-544A-46DD-8233-311ECF25E812}">
      <dsp:nvSpPr>
        <dsp:cNvPr id="0" name=""/>
        <dsp:cNvSpPr/>
      </dsp:nvSpPr>
      <dsp:spPr>
        <a:xfrm>
          <a:off x="4496395" y="922841"/>
          <a:ext cx="2788114" cy="10574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786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Proteômica</a:t>
          </a:r>
          <a:endParaRPr lang="pt-BR" sz="2000" b="1" kern="1200" dirty="0"/>
        </a:p>
      </dsp:txBody>
      <dsp:txXfrm>
        <a:off x="4496395" y="1187200"/>
        <a:ext cx="2523755" cy="528718"/>
      </dsp:txXfrm>
    </dsp:sp>
    <dsp:sp modelId="{A7D4E901-2D30-4D1D-8E1E-87BE9A3307D7}">
      <dsp:nvSpPr>
        <dsp:cNvPr id="0" name=""/>
        <dsp:cNvSpPr/>
      </dsp:nvSpPr>
      <dsp:spPr>
        <a:xfrm>
          <a:off x="4504087" y="1659645"/>
          <a:ext cx="2236300" cy="113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Set de proteínas expressas na célula-tecido</a:t>
          </a:r>
          <a:endParaRPr lang="pt-BR" sz="1800" b="1" kern="1200" dirty="0"/>
        </a:p>
      </dsp:txBody>
      <dsp:txXfrm>
        <a:off x="4504087" y="1659645"/>
        <a:ext cx="2236300" cy="113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5851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8380B18-DFDE-4AEA-A070-34B08B3EE726}" type="datetimeFigureOut">
              <a:rPr lang="pt-BR" smtClean="0"/>
              <a:t>07/11/2021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7D5F141-DBE2-4A06-B215-2472074F6F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44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32AA92B-6578-49E5-AE4E-06C260C23EE8}" type="datetimeFigureOut">
              <a:rPr lang="pt-BR" smtClean="0"/>
              <a:t>07/11/2021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2B772C0-1D80-46B5-BBFF-ACC8F77C9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73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926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0004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3081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6159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1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6113" y="244475"/>
            <a:ext cx="2592387" cy="1944688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3616" y="2464672"/>
            <a:ext cx="6702887" cy="233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39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8663" y="230188"/>
            <a:ext cx="3092450" cy="23193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86049" y="2816799"/>
            <a:ext cx="8934035" cy="1139114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13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926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0004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3081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6159" indent="-241539" defTabSz="47469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174" algn="l"/>
                <a:tab pos="999702" algn="l"/>
                <a:tab pos="1501231" algn="l"/>
                <a:tab pos="2002759" algn="l"/>
                <a:tab pos="2504288" algn="l"/>
                <a:tab pos="3005816" algn="l"/>
                <a:tab pos="3507345" algn="l"/>
                <a:tab pos="4008872" algn="l"/>
                <a:tab pos="4510401" algn="l"/>
                <a:tab pos="5011929" algn="l"/>
                <a:tab pos="5513458" algn="l"/>
                <a:tab pos="6014986" algn="l"/>
                <a:tab pos="6516515" algn="l"/>
                <a:tab pos="7018043" algn="l"/>
                <a:tab pos="7519572" algn="l"/>
                <a:tab pos="8021100" algn="l"/>
                <a:tab pos="8522629" algn="l"/>
                <a:tab pos="9024156" algn="l"/>
                <a:tab pos="9525685" algn="l"/>
                <a:tab pos="10027213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3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6113" y="244475"/>
            <a:ext cx="2592387" cy="1944688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3616" y="2464672"/>
            <a:ext cx="6702887" cy="233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574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70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4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CFE4-7758-4D84-AC29-462A72AE7567}" type="datetime1">
              <a:rPr lang="pt-BR" smtClean="0"/>
              <a:t>07/11/2021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08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5005-883A-4880-8A91-558D4459E533}" type="datetime1">
              <a:rPr lang="pt-BR" smtClean="0"/>
              <a:t>07/11/2021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030C-2C9D-424B-8EB5-5EB35B94BA6B}" type="datetime1">
              <a:rPr lang="pt-BR" smtClean="0"/>
              <a:t>07/11/2021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31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D8F-A9DA-451B-A22A-5A65F4383B98}" type="datetime1">
              <a:rPr lang="pt-BR" smtClean="0"/>
              <a:t>07/11/2021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6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0F25-01A0-4417-826E-FC5592365CF9}" type="datetime1">
              <a:rPr lang="pt-BR" smtClean="0"/>
              <a:t>07/11/2021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75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9C37-8108-4572-A253-311A983F931B}" type="datetime1">
              <a:rPr lang="pt-BR" smtClean="0"/>
              <a:t>07/11/2021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7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3828-D55F-483C-BD17-D985D4F24122}" type="datetime1">
              <a:rPr lang="pt-BR" smtClean="0"/>
              <a:t>07/11/2021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7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2C2-8D00-4356-81A1-EE0D4583459F}" type="datetime1">
              <a:rPr lang="pt-BR" smtClean="0"/>
              <a:t>07/11/2021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9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4CD5-5C37-4F94-A61A-CBD8BA7A4C03}" type="datetime1">
              <a:rPr lang="pt-BR" smtClean="0"/>
              <a:t>07/11/2021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1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2E3B-6CAA-46F9-B5E1-05BF5EF9F5C4}" type="datetime1">
              <a:rPr lang="pt-BR" smtClean="0"/>
              <a:t>07/11/2021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3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7994-52CF-4DFF-B4F7-7FC7E0CE12F0}" type="datetime1">
              <a:rPr lang="pt-BR" smtClean="0"/>
              <a:t>07/11/2021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1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73A5-8B71-49A8-BD45-618ED52C0739}" type="datetime1">
              <a:rPr lang="pt-BR" smtClean="0"/>
              <a:t>07/11/2021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3582-2C2F-4863-AFDB-C680C147D9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4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idamarnunes@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t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"/><Relationship Id="rId4" Type="http://schemas.openxmlformats.org/officeDocument/2006/relationships/image" Target="../media/image22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ulse/glp-good-laboratory-practice-dr-ajay-mandal" TargetMode="Externa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7" Type="http://schemas.openxmlformats.org/officeDocument/2006/relationships/image" Target="../media/image35.tiff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"/><Relationship Id="rId5" Type="http://schemas.openxmlformats.org/officeDocument/2006/relationships/image" Target="../media/image1.jpeg"/><Relationship Id="rId4" Type="http://schemas.openxmlformats.org/officeDocument/2006/relationships/image" Target="../media/image33.t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ATUjAxNf6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llumina.com/science/technology/next-generation-sequencing.html" TargetMode="External"/><Relationship Id="rId4" Type="http://schemas.openxmlformats.org/officeDocument/2006/relationships/hyperlink" Target="https://www.news-medical.net/life-sciences/What-is-Mass-Spectrometry-(Portuguese).aspx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editora.com.br/review" TargetMode="External"/><Relationship Id="rId2" Type="http://schemas.openxmlformats.org/officeDocument/2006/relationships/hyperlink" Target="http://www.ornl.gov/TechResources/Human_Genome/publicat/primer2001/1.html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88640"/>
            <a:ext cx="900915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</a:rPr>
              <a:t>: </a:t>
            </a:r>
            <a:r>
              <a:rPr lang="pt-BR" altLang="en-US" sz="2600" dirty="0" err="1" smtClean="0">
                <a:solidFill>
                  <a:schemeClr val="tx1"/>
                </a:solidFill>
              </a:rPr>
              <a:t>Biorremediação</a:t>
            </a: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Aula: 10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</a:rPr>
              <a:t>Abordagens </a:t>
            </a:r>
            <a:r>
              <a:rPr lang="pt-BR" altLang="en-US" sz="4800" b="1" dirty="0" err="1" smtClean="0">
                <a:solidFill>
                  <a:srgbClr val="FF0000"/>
                </a:solidFill>
              </a:rPr>
              <a:t>Ômicas</a:t>
            </a:r>
            <a:r>
              <a:rPr lang="pt-BR" altLang="en-US" sz="4800" b="1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</a:rPr>
              <a:t>Genômica, </a:t>
            </a:r>
            <a:r>
              <a:rPr lang="pt-BR" altLang="en-US" sz="4800" b="1" dirty="0" err="1" smtClean="0">
                <a:solidFill>
                  <a:srgbClr val="FF0000"/>
                </a:solidFill>
              </a:rPr>
              <a:t>Transcriptômica</a:t>
            </a:r>
            <a:r>
              <a:rPr lang="pt-BR" altLang="en-US" sz="4800" b="1" dirty="0" smtClean="0">
                <a:solidFill>
                  <a:srgbClr val="FF0000"/>
                </a:solidFill>
              </a:rPr>
              <a:t> e </a:t>
            </a:r>
            <a:r>
              <a:rPr lang="pt-BR" altLang="en-US" sz="4800" b="1" dirty="0" err="1" smtClean="0">
                <a:solidFill>
                  <a:srgbClr val="FF0000"/>
                </a:solidFill>
              </a:rPr>
              <a:t>Proteômica</a:t>
            </a:r>
            <a:r>
              <a:rPr lang="pt-BR" altLang="en-US" sz="4800" b="1" smtClean="0">
                <a:solidFill>
                  <a:srgbClr val="FF0000"/>
                </a:solidFill>
              </a:rPr>
              <a:t> </a:t>
            </a:r>
            <a:endParaRPr lang="pt-BR" altLang="en-US" sz="4000" b="1" i="1" dirty="0">
              <a:solidFill>
                <a:srgbClr val="FF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Prof. Dra. Elidamar </a:t>
            </a:r>
            <a:r>
              <a:rPr lang="pt-BR" altLang="en-US" sz="2600" dirty="0">
                <a:solidFill>
                  <a:schemeClr val="tx1"/>
                </a:solidFill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</a:rPr>
              <a:t>: </a:t>
            </a:r>
            <a:r>
              <a:rPr lang="pt-BR" altLang="en-US" sz="2600" dirty="0" smtClean="0">
                <a:solidFill>
                  <a:srgbClr val="7030A0"/>
                </a:solidFill>
                <a:hlinkClick r:id="rId4"/>
              </a:rPr>
              <a:t>elidamarnunes@usp.br</a:t>
            </a:r>
            <a:endParaRPr lang="pt-BR" altLang="en-US" sz="2600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</a:rPr>
              <a:t>08 </a:t>
            </a:r>
            <a:r>
              <a:rPr lang="pt-BR" altLang="en-US" sz="2600" dirty="0">
                <a:solidFill>
                  <a:schemeClr val="tx1"/>
                </a:solidFill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</a:rPr>
              <a:t>Novembro de 2021</a:t>
            </a:r>
            <a:endParaRPr lang="pt-BR" altLang="en-US" sz="2600" dirty="0">
              <a:solidFill>
                <a:schemeClr val="tx1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6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131840" y="620688"/>
            <a:ext cx="322078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Eventos marcantes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9200"/>
            <a:ext cx="8856984" cy="4551634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83768" y="60954"/>
            <a:ext cx="518457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Histórico 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6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699792" y="709466"/>
            <a:ext cx="442175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Pesquisadores - Contribuições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7705" y="1607753"/>
            <a:ext cx="86938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Hans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Winkler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(Botânico alemão, 1920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cunhou o termo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Genoma“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Juntou palavras,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cromossoma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genoma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Porém a palavra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“genômica”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apareceu nos anos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80, amplamente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usada nos anos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Watson e Crick, Franklin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(Biólogos EUA/UK, 1953) – estrutura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Frederick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Sanger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(Bioquímico EUA, 1975) - primeiro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genômico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 genoma é a parte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muitas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ômicas</a:t>
            </a:r>
            <a:endParaRPr lang="pt-BR" sz="22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Mullis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(Bioquímico EUA, 1983) – Desenvolvimento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PCR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Shena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(Bioquímico EUA, 1985) – Desenvolvimento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Microarray</a:t>
            </a:r>
            <a:endParaRPr lang="pt-BR" sz="22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83768" y="60954"/>
            <a:ext cx="518457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Histórico 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3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887" y="1196985"/>
            <a:ext cx="8772601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 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lida com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descoberta e anotação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sequências genômicas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o genoma de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 em particular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estudo da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genética 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organismos.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determinação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apenas o começo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Analisamos genoma para: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Estudar 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de vários genes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(genômica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genes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organismo com os de outro (genômica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comparativa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pt-BR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Conhecer/gerar estruturas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ou mais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genes, proteínas, 	oferecendo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pistas sobre sua função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(genômica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estrutural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48405" y="512676"/>
            <a:ext cx="1859564" cy="546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i) 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15816" y="104767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1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209806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 é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 de entrada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examinar as outras ciências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sendo que 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informação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 genes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organismo/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genótipo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responsável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física final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organismo/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fenótipo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também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fenótipo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genoma é apenas um aspecto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complexo que mantém um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assim,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decodificar </a:t>
            </a:r>
            <a:endParaRPr lang="pt-BR" sz="2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1º. passo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entender o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porém,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si só,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 tudo </a:t>
            </a:r>
            <a:endParaRPr lang="pt-BR" sz="2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acontece dentro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um organismo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radveley.com/wp-content/uploads/2014/06/04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57632"/>
            <a:ext cx="3312368" cy="37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648405" y="512676"/>
            <a:ext cx="1859564" cy="546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i) 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915816" y="104767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4448" y="1484784"/>
            <a:ext cx="874948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Estuda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regulação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sua expressão ao nível da célula, órgão ou organismo,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momentos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e/ou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inteiro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possibilita o estudo 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expressão gênica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desenvolvimento 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Decifra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dinâmica da transcrição gênica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tradução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interações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proteína-proteína em todo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</a:t>
            </a:r>
          </a:p>
          <a:p>
            <a:pPr algn="just">
              <a:lnSpc>
                <a:spcPct val="150000"/>
              </a:lnSpc>
            </a:pPr>
            <a:endParaRPr lang="pt-BR" sz="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ferramentas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usadas nesses estudos com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expressão gênica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são o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microarrays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última geração – NGS (New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997494" y="690186"/>
            <a:ext cx="3243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107020" y="44625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1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528808"/>
            <a:ext cx="85913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Iniciou com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bacteriófago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1977 usando a técnica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Sanger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que, após o desenvolvimento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maturação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Sanger culminaram nos atuais instrumentos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sequenciaram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humano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Várias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alto rendimento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(NGS), surgiram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à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Sanger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possibilita 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maciço da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metagenômica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auxiliando 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decifrar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interações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gene-hospedeiro-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65978" y="592705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 do Sequenciamento NGS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15816" y="44625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9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8513" y="1477393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princípios da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Sanger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semelhantes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ambos usam a DNA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polimerase que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adiciona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nucleotídeos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fluorescentes em uma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cadeia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crescente de DNA, onde cada nucleotídeo incorporado é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identificado por seu marcador fluorescente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diferença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Sanger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o NGS é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sendo que, enquanto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Sanger sequencia apenas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único fragmento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DNA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vez,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 é massivamente paralelo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sequenciando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milhões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fragmentos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simultaneamente.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15816" y="44624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60956" y="596007"/>
            <a:ext cx="7902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 do Sequenciamento NGS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0185" y="4653136"/>
            <a:ext cx="53494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oferece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maior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descoberta,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Permitindo detectar novas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variantes ou raras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robusto.</a:t>
            </a: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7729"/>
            <a:ext cx="5803134" cy="2956883"/>
          </a:xfrm>
          <a:prstGeom prst="rect">
            <a:avLst/>
          </a:prstGeom>
        </p:spPr>
      </p:pic>
      <p:pic>
        <p:nvPicPr>
          <p:cNvPr id="2052" name="Picture 4" descr="https://www.illumina.com/content/dam/illumina-marketing/images/systems/v2/table-system-thumbs/table-graphic-system-mise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48" y="4293096"/>
            <a:ext cx="5395487" cy="26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894926" y="1082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65978" y="592705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 do Sequenciamento NGS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87624" y="667180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Tecnologias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667664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Microarranjo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DNA: coleção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pontos microscópicos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normalmente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preenchidos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DNA, contendo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sondas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determinadas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moléculas-alvo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produz resultados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quantitativos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expressão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gênica   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ferramenta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análise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expressão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gênica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permite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investigar a expressão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centenas/milhares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genes em determinada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amostra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através de uma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reação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hibridização</a:t>
            </a:r>
            <a:endParaRPr lang="pt-BR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87824" y="97583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gpht.com/-MEmVNU2tBjs/U3ya7G8ENxI/AAAAAAAABhs/jbDEZ9yPHpI/dna%252520microarray%252520principle_thumb%25255B5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87" y="2960477"/>
            <a:ext cx="5816924" cy="38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1611" y="1193082"/>
            <a:ext cx="8475153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A tecnologia é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baseada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hibridação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alvos marcados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derivados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amostras biológicas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diversas sondas de DNA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imobilizadas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uma matriz sólida, representando 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interesse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15816" y="104767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87624" y="667180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Funcional &amp; Tecnologias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-images-1.medium.com/max/2600/1*DCHoq94z9CTqopYxwaznU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07504" y="908720"/>
            <a:ext cx="9134287" cy="15121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pt-BR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Definições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pt-BR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Histórico 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61938" indent="-261938" algn="just">
              <a:lnSpc>
                <a:spcPct val="150000"/>
              </a:lnSpc>
              <a:spcBef>
                <a:spcPct val="0"/>
              </a:spcBef>
              <a:buClrTx/>
              <a:tabLst>
                <a:tab pos="261938" algn="l"/>
                <a:tab pos="263525" algn="l"/>
                <a:tab pos="5381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pt-BR" sz="2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i)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Genômica; </a:t>
            </a:r>
            <a:r>
              <a:rPr lang="pt-BR" altLang="en-US" sz="2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ii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Epigenômica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pt-BR" altLang="en-US" sz="2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iii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Genômica 	 Funcional; </a:t>
            </a:r>
            <a:r>
              <a:rPr lang="pt-BR" altLang="en-US" sz="2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iv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Transcriptoma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Proteômica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 </a:t>
            </a:r>
            <a:r>
              <a:rPr lang="pt-BR" altLang="en-US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vi)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Metabolômica</a:t>
            </a: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 </a:t>
            </a:r>
            <a:r>
              <a:rPr lang="pt-BR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Aplicações 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5. Prospecções Microbiológicas nas </a:t>
            </a:r>
            <a:r>
              <a:rPr lang="pt-BR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Como trabalhar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7. Desafios 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ClrTx/>
              <a:tabLst>
                <a:tab pos="174625" algn="l"/>
                <a:tab pos="2619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8. Questões das Ciências </a:t>
            </a:r>
            <a:r>
              <a:rPr lang="pt-BR" altLang="en-US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ClrTx/>
              <a:tabLst>
                <a:tab pos="174625" algn="l"/>
                <a:tab pos="2619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9. Mercado de Trabalho e Atuação profissional </a:t>
            </a:r>
          </a:p>
          <a:p>
            <a:pPr marL="363538" indent="-363538" algn="just">
              <a:lnSpc>
                <a:spcPct val="150000"/>
              </a:lnSpc>
              <a:spcBef>
                <a:spcPct val="0"/>
              </a:spcBef>
              <a:buClrTx/>
              <a:tabLst>
                <a:tab pos="174625" algn="l"/>
                <a:tab pos="2619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10.Revisão &amp; Atividades de Fixação (vídeo/prática)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pt-BR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491880" y="-36919"/>
            <a:ext cx="1872208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  <a:defRPr/>
            </a:pPr>
            <a:r>
              <a:rPr lang="pt-BR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Sumário</a:t>
            </a:r>
            <a:endParaRPr lang="pt-BR" alt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0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18" y="1700808"/>
            <a:ext cx="8568953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Transcriptoma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perfil de expressão gênica –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 o conjunto de todos 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RNA, ou seja, a identificação e quantificação de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mRNAs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pequenos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fluxo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básico de informação genética em uma célula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obedece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Dogma Central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Biologia Molecular. 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é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transcrito ou copiado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 informações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ribossomo, a fábrica de proteínas da célula,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depois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traduz a mensagem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proteína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52851" y="601095"/>
            <a:ext cx="2566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23828" y="78000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6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8641" y="1332120"/>
            <a:ext cx="862584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microarrays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 níveis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expressão gênica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medidos como a quantidade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amostra 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conjunto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RNA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marcados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fluorescência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hibridizados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 arranjo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intensidade do sinal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medido para uma determinada sonda é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proporcional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quantidade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ligado 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Existem dois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repositórios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principais para 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gênica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existentes: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Expression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Omnibus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(GEO)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850809" y="673784"/>
            <a:ext cx="5601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&amp; Análise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915816" y="25272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512" y="1127787"/>
            <a:ext cx="871296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estudo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200" dirty="0" err="1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ou seja, 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conjunto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todas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presentes/expressas em tecidos celulares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fornece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sobre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 das proteínas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sistemas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biológicos, sendo que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função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células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pode ser descrito pelas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sua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abundância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solidFill>
                <a:srgbClr val="3B383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altamente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variável ao longo do tempo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tipos de 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células, sendo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modificado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segundo 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alterações</a:t>
            </a:r>
            <a:r>
              <a:rPr lang="pt-BR" sz="2200" dirty="0" smtClean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seu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usada 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um mapa da rede de proteínas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interação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proteínas pode ser determinada para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vivo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endParaRPr lang="pt-BR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55876" y="71099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iv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23828" y="76578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6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8914"/>
            <a:ext cx="8697854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entender como 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e a função das proteínas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lhes permitem fazer o que fazem,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interagem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contribuem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processos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de </a:t>
            </a:r>
            <a:r>
              <a:rPr lang="pt-BR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"perfil de expressão" de proteínas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onde as proteínas são identificadas em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determinado momento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um organismo como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da expressão de um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estímulo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interações proteína-proteína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envolvidas nas reações de defesa das plantas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Universidade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Iowa, EUA, inclui a análise das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mudanças de proteína no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milho durante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baixas temperaturas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já que isso é um grande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as mudas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jovens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milho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80267" y="44625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12315" y="693137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iv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6633" y="1498700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 ferramenta muito usada no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 da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3B38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a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Spectrometria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Massa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identificadas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anticorpos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ELISAs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eletroforese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gel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Ferramenta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comum: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Microarrays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proteínas, 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captura proteínas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agentes fixados em sua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superfície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anticorpos, peptídeos, receptores, antígenos ou ácidos nucleicos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detecção e quantificação são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baseadas em fluorescência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identificar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interações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proteínas e fatores ativadores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transcrição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163221" y="512676"/>
            <a:ext cx="5529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Microarray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110949" y="-42461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4345" y="1318022"/>
            <a:ext cx="88541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analítica </a:t>
            </a:r>
            <a:r>
              <a:rPr lang="pt-BR" sz="2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detectar e identificar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meio da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sua 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 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caracterização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estrutural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princípio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físico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espectrômetro de massa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em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criar íons de compostos orgânicos,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separá-los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a sua taxa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massa/carga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detectá-los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qualitativa 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quantitativamente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da taxa m/z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frequentemente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aplicada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poluentes,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física atômica, 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parâmetros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termodinâmicos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outros áreas científicas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70" y="4365104"/>
            <a:ext cx="37619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987824" y="0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15616" y="648512"/>
            <a:ext cx="727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 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Spectrometria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Massa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6151" y="1157457"/>
            <a:ext cx="8618337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espectrometria de massa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(EM) depende da deflexão de átomos carregados por campos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magnéticos para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medir sua relação massa/carga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Ocorre em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amostra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partículas </a:t>
            </a:r>
            <a:endParaRPr lang="pt-BR" sz="2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Deflexão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 à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carga do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íon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Detecção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registrada como um espectro mostrando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picos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um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de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quantidade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relativa como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função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razão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38239" y="576403"/>
            <a:ext cx="7272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v) 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 de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Spectrometria</a:t>
            </a:r>
            <a:r>
              <a:rPr lang="pt-B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Massa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72" y="2276872"/>
            <a:ext cx="4366829" cy="1974225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262475" y="2164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79000" y="603895"/>
            <a:ext cx="2584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vi) </a:t>
            </a:r>
            <a:r>
              <a:rPr lang="pt-BR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Metabolômica</a:t>
            </a:r>
            <a:endParaRPr lang="pt-BR" sz="2200" b="1" dirty="0">
              <a:latin typeface="Comic Sans MS" panose="030F0702030302020204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1133356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o estudo/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análise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visa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quantificar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/determinar 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metabólitos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Metaboloma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metabólitos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estudo/análise dos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metabolismo de uma determinada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molécula ou substância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 no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Aplicações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ambientais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(plantas, organismos aquáticos: como respondem ao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microbiologia, nutrição,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pt-BR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Análises </a:t>
            </a:r>
            <a:r>
              <a:rPr lang="pt-BR" sz="2200" dirty="0" err="1" smtClean="0">
                <a:latin typeface="Times New Roman" panose="02020603050405020304" pitchFamily="18" charset="0"/>
              </a:rPr>
              <a:t>Metabolômicas</a:t>
            </a:r>
            <a:r>
              <a:rPr lang="pt-BR" sz="2200" dirty="0" smtClean="0">
                <a:latin typeface="Times New Roman" panose="02020603050405020304" pitchFamily="18" charset="0"/>
              </a:rPr>
              <a:t>: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localização</a:t>
            </a:r>
            <a:r>
              <a:rPr lang="pt-BR" sz="2200" dirty="0">
                <a:latin typeface="Times New Roman" panose="02020603050405020304" pitchFamily="18" charset="0"/>
              </a:rPr>
              <a:t> dos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metabólitos </a:t>
            </a:r>
            <a:r>
              <a:rPr lang="pt-BR" sz="2200" dirty="0">
                <a:latin typeface="Times New Roman" panose="02020603050405020304" pitchFamily="18" charset="0"/>
              </a:rPr>
              <a:t>nas células, tecidos ou corpos 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estudadas</a:t>
            </a:r>
            <a:r>
              <a:rPr lang="pt-BR" sz="2200" dirty="0">
                <a:latin typeface="Times New Roman" panose="02020603050405020304" pitchFamily="18" charset="0"/>
              </a:rPr>
              <a:t> por acoplamento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MALDI ou MS </a:t>
            </a:r>
            <a:r>
              <a:rPr lang="pt-BR" sz="2200" dirty="0">
                <a:latin typeface="Times New Roman" panose="02020603050405020304" pitchFamily="18" charset="0"/>
              </a:rPr>
              <a:t>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espectrometria de massa</a:t>
            </a:r>
            <a:r>
              <a:rPr lang="pt-BR" sz="2200" dirty="0">
                <a:latin typeface="Times New Roman" panose="02020603050405020304" pitchFamily="18" charset="0"/>
              </a:rPr>
              <a:t> para obter espectros através da amostra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varredura com laser</a:t>
            </a:r>
            <a:r>
              <a:rPr lang="pt-BR" sz="2200" dirty="0" smtClean="0">
                <a:latin typeface="Times New Roman" panose="02020603050405020304" pitchFamily="18" charset="0"/>
              </a:rPr>
              <a:t>.</a:t>
            </a:r>
            <a:endParaRPr lang="pt-BR" sz="2200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359198" y="-34858"/>
            <a:ext cx="302433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6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547664" y="646331"/>
            <a:ext cx="597666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Genoma Humano (HGP)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3" y="971389"/>
            <a:ext cx="8856985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HGP foi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esforço internacional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mapeamento e identificação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todos 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compõe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 James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Watson, 1990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chefe NIH, reuniu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5.000 cientistas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250 laboratórios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orçamento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$ 3-53 bilhões</a:t>
            </a:r>
          </a:p>
          <a:p>
            <a:pPr>
              <a:lnSpc>
                <a:spcPct val="150000"/>
              </a:lnSpc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Estabelecer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sequência completa do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humano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torná-la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acessível</a:t>
            </a:r>
          </a:p>
          <a:p>
            <a:pPr marL="711200" indent="-711200">
              <a:lnSpc>
                <a:spcPct val="150000"/>
              </a:lnSpc>
            </a:pP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Melhorar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tecnologia de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sequenciamento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11200" indent="-711200">
              <a:lnSpc>
                <a:spcPct val="150000"/>
              </a:lnSpc>
            </a:pP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Desenvolver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novos e mais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eficazes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variações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 sequencias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11200" indent="-711200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humanas, polimorfismos e outras variações no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4281853"/>
            <a:ext cx="2592289" cy="25807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3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5" y="1229923"/>
            <a:ext cx="885698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consorcio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publicou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 esboço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inicial na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2001, com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do genoma.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projeto,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precisão de 99,9%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</a:p>
          <a:p>
            <a:pPr marL="901700" indent="-901700"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de mais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genes de doenças</a:t>
            </a:r>
          </a:p>
          <a:p>
            <a:pPr marL="901700" indent="-901700" algn="just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produtos biotecnológicos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resultantes do conhecimento gerado pelo HGP, ensaios clínicos</a:t>
            </a:r>
          </a:p>
          <a:p>
            <a:pPr marL="901700" indent="-901700" algn="just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»Ferramentas-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competências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desenvolvidas servem para caracterizar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outros organismos importantes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349388" y="646331"/>
            <a:ext cx="637321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Genoma Humano (HGP)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9754"/>
            <a:ext cx="3730526" cy="329347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628276" y="-21285"/>
            <a:ext cx="2239867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2967" y="815301"/>
            <a:ext cx="832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Genômica,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(Ciências de Precisão)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772816"/>
            <a:ext cx="8757094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Ômica</a:t>
            </a:r>
            <a:r>
              <a:rPr lang="pt-BR" sz="2200" b="1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200" b="1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Ômics</a:t>
            </a:r>
            <a:r>
              <a:rPr lang="pt-BR" sz="2200" b="1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neologismo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língua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inglesa, refere-se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 da biologia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termina em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omica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genômica, </a:t>
            </a:r>
            <a:r>
              <a:rPr lang="pt-BR" sz="2200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dirty="0" err="1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endParaRPr lang="pt-BR" sz="2200" dirty="0" smtClean="0">
              <a:solidFill>
                <a:srgbClr val="1E25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1E25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 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transcritos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metabólitos e lipídeos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organismo</a:t>
            </a:r>
          </a:p>
          <a:p>
            <a:pPr algn="just">
              <a:lnSpc>
                <a:spcPct val="150000"/>
              </a:lnSpc>
            </a:pPr>
            <a:endParaRPr lang="pt-BR" sz="700" dirty="0" smtClean="0">
              <a:solidFill>
                <a:srgbClr val="1E252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caracterizar/quantificar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moléculas que traduzem em estrutura 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dinâmica no organismo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É uma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ferramenta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poderosa no </a:t>
            </a:r>
            <a:r>
              <a:rPr lang="pt-BR" sz="2200" dirty="0" smtClean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entendimento do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organismo 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ampla</a:t>
            </a:r>
            <a:r>
              <a:rPr lang="pt-BR" sz="2200" dirty="0">
                <a:solidFill>
                  <a:srgbClr val="1E25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42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6140" y="1362742"/>
            <a:ext cx="8784976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responsáveis ​​por um número infinito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tarefas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dentro da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célula,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sendo esse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conjunto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completo de proteínas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referido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seu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proteoma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Proteômica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estudo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e função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proteínas na célula, o qual é altamente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dinâmico,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mudando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tempos em tempos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resposta a diferentes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estímulos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ambientais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6140" y="4651146"/>
            <a:ext cx="8964215" cy="160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Projeto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Proteoma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HPP,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esforço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colaborativo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coordenado pela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Proteome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Objetiva observar/quantificar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proteínas produzidas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traduzidas do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187878" y="552433"/>
            <a:ext cx="66962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Projeto </a:t>
            </a: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Humana HPP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7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davidstreams.com/wp-content/uploads/2015/08/Tim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0051" cy="4252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347413" y="535461"/>
            <a:ext cx="644522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Genoma Humano (HGP)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3275856" y="4293096"/>
            <a:ext cx="432048" cy="208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851694" y="6343299"/>
            <a:ext cx="249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1995, 1. Genoma bacteriano  = Influenza</a:t>
            </a:r>
            <a:endParaRPr lang="pt-BR" sz="1600" b="1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215516" y="5297427"/>
            <a:ext cx="252536" cy="7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9894" y="6097077"/>
            <a:ext cx="269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600" b="1" dirty="0" smtClean="0"/>
              <a:t>1990, Lançamento HGP</a:t>
            </a:r>
          </a:p>
          <a:p>
            <a:pPr marL="285750" indent="-285750">
              <a:buFontTx/>
              <a:buChar char="-"/>
            </a:pPr>
            <a:r>
              <a:rPr lang="pt-BR" sz="1600" b="1" dirty="0" smtClean="0"/>
              <a:t>Mapeamento gene câncer mama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452320" y="6390697"/>
            <a:ext cx="151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2003, final HGP</a:t>
            </a:r>
            <a:endParaRPr lang="pt-BR" sz="1600" b="1" dirty="0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8233654" y="4139208"/>
            <a:ext cx="432048" cy="208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3829737" y="1510427"/>
            <a:ext cx="271728" cy="567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699792" y="118913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1972, DNA recombinante</a:t>
            </a:r>
            <a:endParaRPr lang="pt-BR" sz="1600" b="1" dirty="0"/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4893552" y="1721713"/>
            <a:ext cx="254512" cy="26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960138" y="1414023"/>
            <a:ext cx="249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1977, Sequenciador-Sanger</a:t>
            </a:r>
            <a:endParaRPr lang="pt-BR" sz="16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12246" y="1313647"/>
            <a:ext cx="1914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1953, Estrutura DNA </a:t>
            </a:r>
            <a:endParaRPr lang="pt-BR" sz="1600" b="1" dirty="0"/>
          </a:p>
        </p:txBody>
      </p:sp>
      <p:cxnSp>
        <p:nvCxnSpPr>
          <p:cNvPr id="28" name="Conector de Seta Reta 27"/>
          <p:cNvCxnSpPr/>
          <p:nvPr/>
        </p:nvCxnSpPr>
        <p:spPr>
          <a:xfrm flipH="1" flipV="1">
            <a:off x="2424210" y="1565625"/>
            <a:ext cx="427484" cy="418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7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936104" y="761377"/>
            <a:ext cx="7896759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 - Projeto Internacional Sequenciamento do Genoma do Arroz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384830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Projeto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sequenciamento do Arroz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 um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esforço colaborativo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vários laboratórios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públicos e privados em todo o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sequenciar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todo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genoma do arroz (12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cromossomos)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e, posteriormente, aplicar o conhecimento 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produção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arroz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2002, foram publicadas as minutas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sequências genômicas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duas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subespécies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arroz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término da análise, 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sequência do genoma do arroz servirá como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 modelo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outras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gramíneas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cereais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auxiliando na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 de genes importantes </a:t>
            </a:r>
            <a:endParaRPr lang="pt-BR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milho, trigo, aveia, sorgo 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milho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b/ba/Rice_grains_%28IRRI%29.jpg/1200px-Rice_grains_%28IRRI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93162"/>
            <a:ext cx="2762771" cy="18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4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834409" y="697869"/>
            <a:ext cx="525658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Áreas de aplicação - Microrganismos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484784"/>
            <a:ext cx="8784976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correspondem à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global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sistemas biológicos,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visando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quantificar e caracterizar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componentes nos sistemas celulares,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entender/quantificar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e vias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intracelulares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Abrangem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áreas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que, com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destas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surgem outras em 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especificam e diversificam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estudo da estrutura ou um grupo de compostos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celulares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maiores campos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atuação das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conhecimento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0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106947"/>
            <a:ext cx="885698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dotados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especializações e interações celulares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microrganismos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gerar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que auxiliam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determinação 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vias celulares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é fundamental na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compostos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bioativos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microbiológicos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representam um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domínio de investigação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complexo e laborioso, mas com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potencial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aplicações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industriais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aplicada ao conhecimento-uso dos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abordagem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valiosa, na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de princípios funcionais e dinâmicos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totais dos sistemas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celulares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871700" y="610776"/>
            <a:ext cx="525658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Áreas de aplicação - Microrganismos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17948" y="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Aplicações das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2174" y="142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123728" y="788579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581933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Microrganismos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são excelentes modelos para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aplicação das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, não somente pela facilidade em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cultivá-los</a:t>
            </a:r>
            <a:r>
              <a:rPr lang="pt-BR" sz="2200" dirty="0">
                <a:latin typeface="Times New Roman" panose="02020603050405020304" pitchFamily="18" charset="0"/>
              </a:rPr>
              <a:t>, mas por suas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redes complexas</a:t>
            </a:r>
            <a:r>
              <a:rPr lang="pt-BR" sz="2200" dirty="0">
                <a:latin typeface="Times New Roman" panose="02020603050405020304" pitchFamily="18" charset="0"/>
              </a:rPr>
              <a:t>, na qual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sintetizam compostos importantes </a:t>
            </a:r>
            <a:r>
              <a:rPr lang="pt-BR" sz="2200" dirty="0">
                <a:latin typeface="Times New Roman" panose="02020603050405020304" pitchFamily="18" charset="0"/>
              </a:rPr>
              <a:t>para diversos setores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industriais</a:t>
            </a:r>
            <a:r>
              <a:rPr lang="pt-BR" sz="2200" dirty="0">
                <a:latin typeface="Times New Roman" panose="02020603050405020304" pitchFamily="18" charset="0"/>
              </a:rPr>
              <a:t> e na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compreensão sistêmica </a:t>
            </a:r>
            <a:r>
              <a:rPr lang="pt-BR" sz="2200" dirty="0" smtClean="0">
                <a:latin typeface="Times New Roman" panose="02020603050405020304" pitchFamily="18" charset="0"/>
              </a:rPr>
              <a:t>celular</a:t>
            </a:r>
            <a:endParaRPr lang="pt-BR" sz="2200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desafios são grandes</a:t>
            </a:r>
            <a:r>
              <a:rPr lang="pt-BR" sz="2200" dirty="0">
                <a:latin typeface="Times New Roman" panose="02020603050405020304" pitchFamily="18" charset="0"/>
              </a:rPr>
              <a:t>, porém </a:t>
            </a:r>
            <a:r>
              <a:rPr lang="pt-BR" sz="2200" dirty="0" smtClean="0">
                <a:latin typeface="Times New Roman" panose="02020603050405020304" pitchFamily="18" charset="0"/>
              </a:rPr>
              <a:t>as ciências </a:t>
            </a:r>
            <a:r>
              <a:rPr lang="pt-BR" sz="2200" dirty="0" err="1"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amparadas pela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Bioinformática</a:t>
            </a:r>
            <a:r>
              <a:rPr lang="pt-BR" sz="2200" dirty="0" smtClean="0">
                <a:latin typeface="Times New Roman" panose="02020603050405020304" pitchFamily="18" charset="0"/>
              </a:rPr>
              <a:t>, fornecem </a:t>
            </a:r>
            <a:r>
              <a:rPr lang="pt-BR" sz="2200" dirty="0">
                <a:latin typeface="Times New Roman" panose="02020603050405020304" pitchFamily="18" charset="0"/>
              </a:rPr>
              <a:t>dados promissores </a:t>
            </a:r>
            <a:r>
              <a:rPr lang="pt-BR" sz="2200" dirty="0" smtClean="0">
                <a:latin typeface="Times New Roman" panose="02020603050405020304" pitchFamily="18" charset="0"/>
              </a:rPr>
              <a:t>que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embasam futuros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estudos </a:t>
            </a:r>
            <a:r>
              <a:rPr lang="pt-BR" sz="2200" dirty="0" smtClean="0">
                <a:latin typeface="Times New Roman" panose="02020603050405020304" pitchFamily="18" charset="0"/>
              </a:rPr>
              <a:t>vidando a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prospecção, desenvolvimento e inter-relação </a:t>
            </a:r>
            <a:r>
              <a:rPr lang="pt-BR" sz="2200" dirty="0">
                <a:latin typeface="Times New Roman" panose="02020603050405020304" pitchFamily="18" charset="0"/>
              </a:rPr>
              <a:t>com outros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seres vivos</a:t>
            </a:r>
            <a:r>
              <a:rPr lang="pt-BR" sz="2200" dirty="0">
                <a:latin typeface="Times New Roman" panose="02020603050405020304" pitchFamily="18" charset="0"/>
              </a:rPr>
              <a:t>.</a:t>
            </a:r>
            <a:endParaRPr lang="pt-BR" sz="2200" dirty="0">
              <a:effectLst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3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69624"/>
              </p:ext>
            </p:extLst>
          </p:nvPr>
        </p:nvGraphicFramePr>
        <p:xfrm>
          <a:off x="323528" y="1341328"/>
          <a:ext cx="8352929" cy="517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949">
                  <a:extLst>
                    <a:ext uri="{9D8B030D-6E8A-4147-A177-3AD203B41FA5}">
                      <a16:colId xmlns:a16="http://schemas.microsoft.com/office/drawing/2014/main" xmlns="" val="3427358738"/>
                    </a:ext>
                  </a:extLst>
                </a:gridCol>
                <a:gridCol w="3548148">
                  <a:extLst>
                    <a:ext uri="{9D8B030D-6E8A-4147-A177-3AD203B41FA5}">
                      <a16:colId xmlns:a16="http://schemas.microsoft.com/office/drawing/2014/main" xmlns="" val="2389091005"/>
                    </a:ext>
                  </a:extLst>
                </a:gridCol>
                <a:gridCol w="1995832">
                  <a:extLst>
                    <a:ext uri="{9D8B030D-6E8A-4147-A177-3AD203B41FA5}">
                      <a16:colId xmlns:a16="http://schemas.microsoft.com/office/drawing/2014/main" xmlns="" val="7122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ÔMICS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APLICAÇÂO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REFERÊNCIAS</a:t>
                      </a:r>
                      <a:endParaRPr lang="pt-B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590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effectLst/>
                        </a:rPr>
                        <a:t>T R A N S C R I P T Ô M I C A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Bactéria </a:t>
                      </a:r>
                      <a:r>
                        <a:rPr lang="pt-BR" sz="1500" kern="1200" dirty="0" err="1" smtClean="0">
                          <a:effectLst/>
                        </a:rPr>
                        <a:t>Xanthomonasa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xonopodi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spv</a:t>
                      </a:r>
                      <a:r>
                        <a:rPr lang="pt-BR" sz="1500" kern="1200" dirty="0" smtClean="0">
                          <a:effectLst/>
                        </a:rPr>
                        <a:t>. </a:t>
                      </a:r>
                      <a:r>
                        <a:rPr lang="pt-BR" sz="1500" kern="1200" dirty="0" err="1" smtClean="0">
                          <a:effectLst/>
                        </a:rPr>
                        <a:t>citri</a:t>
                      </a:r>
                      <a:r>
                        <a:rPr lang="pt-BR" sz="1500" kern="1200" dirty="0" smtClean="0">
                          <a:effectLst/>
                        </a:rPr>
                        <a:t>: identificaram expressão diferencial envolvidos em virulência e patogenicidade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Astua</a:t>
                      </a:r>
                      <a:r>
                        <a:rPr lang="pt-BR" sz="1500" kern="1200" dirty="0" smtClean="0">
                          <a:effectLst/>
                        </a:rPr>
                        <a:t>-Monge et al. (2005) AMARAL et.al.(2006)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535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Microalga </a:t>
                      </a:r>
                      <a:r>
                        <a:rPr lang="pt-BR" sz="1500" kern="1200" dirty="0" err="1" smtClean="0">
                          <a:effectLst/>
                        </a:rPr>
                        <a:t>Dunaliella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tertiolecta</a:t>
                      </a:r>
                      <a:r>
                        <a:rPr lang="pt-BR" sz="1500" kern="1200" dirty="0" smtClean="0">
                          <a:effectLst/>
                        </a:rPr>
                        <a:t>: identificaram </a:t>
                      </a:r>
                      <a:r>
                        <a:rPr lang="pt-BR" sz="1500" kern="1200" dirty="0" err="1" smtClean="0">
                          <a:effectLst/>
                        </a:rPr>
                        <a:t>enzi</a:t>
                      </a:r>
                      <a:r>
                        <a:rPr lang="pt-BR" sz="1500" kern="1200" dirty="0" smtClean="0">
                          <a:effectLst/>
                        </a:rPr>
                        <a:t>- </a:t>
                      </a:r>
                      <a:r>
                        <a:rPr lang="pt-BR" sz="1500" kern="1200" dirty="0" err="1" smtClean="0">
                          <a:effectLst/>
                        </a:rPr>
                        <a:t>mas-chaves</a:t>
                      </a:r>
                      <a:r>
                        <a:rPr lang="pt-BR" sz="1500" kern="1200" dirty="0" smtClean="0">
                          <a:effectLst/>
                        </a:rPr>
                        <a:t> e vias metabólicas visando obtenção de biocombustíveis.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Rismani-Yazdi</a:t>
                      </a:r>
                      <a:r>
                        <a:rPr lang="pt-BR" sz="1500" kern="1200" dirty="0" smtClean="0">
                          <a:effectLst/>
                        </a:rPr>
                        <a:t> et al. (2011)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270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Halobacterium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salinarum</a:t>
                      </a:r>
                      <a:r>
                        <a:rPr lang="pt-BR" sz="1500" kern="1200" dirty="0" smtClean="0">
                          <a:effectLst/>
                        </a:rPr>
                        <a:t>: identificaram </a:t>
                      </a:r>
                      <a:r>
                        <a:rPr lang="pt-BR" sz="1500" kern="1200" dirty="0" err="1" smtClean="0">
                          <a:effectLst/>
                        </a:rPr>
                        <a:t>RNAs</a:t>
                      </a:r>
                      <a:r>
                        <a:rPr lang="pt-BR" sz="1500" kern="1200" dirty="0" smtClean="0">
                          <a:effectLst/>
                        </a:rPr>
                        <a:t> não-</a:t>
                      </a:r>
                      <a:r>
                        <a:rPr lang="pt-BR" sz="1500" kern="1200" dirty="0" err="1" smtClean="0">
                          <a:effectLst/>
                        </a:rPr>
                        <a:t>codificantes</a:t>
                      </a:r>
                      <a:r>
                        <a:rPr lang="pt-BR" sz="1500" kern="1200" dirty="0" smtClean="0">
                          <a:effectLst/>
                        </a:rPr>
                        <a:t>, novas moléculas de RNA importantes na </a:t>
                      </a:r>
                      <a:r>
                        <a:rPr lang="pt-BR" sz="1500" kern="1200" dirty="0" err="1" smtClean="0">
                          <a:effectLst/>
                        </a:rPr>
                        <a:t>re</a:t>
                      </a:r>
                      <a:r>
                        <a:rPr lang="pt-BR" sz="1500" kern="1200" dirty="0" smtClean="0">
                          <a:effectLst/>
                        </a:rPr>
                        <a:t>- </a:t>
                      </a:r>
                      <a:r>
                        <a:rPr lang="pt-BR" sz="1500" kern="1200" dirty="0" err="1" smtClean="0">
                          <a:effectLst/>
                        </a:rPr>
                        <a:t>gulação</a:t>
                      </a:r>
                      <a:r>
                        <a:rPr lang="pt-BR" sz="1500" kern="1200" dirty="0" smtClean="0">
                          <a:effectLst/>
                        </a:rPr>
                        <a:t> gênica.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Koide</a:t>
                      </a:r>
                      <a:r>
                        <a:rPr lang="pt-BR" sz="1500" kern="1200" dirty="0" smtClean="0">
                          <a:effectLst/>
                        </a:rPr>
                        <a:t> et al. (2010)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013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Fungos </a:t>
                      </a:r>
                      <a:r>
                        <a:rPr lang="pt-BR" sz="1500" kern="1200" dirty="0" err="1" smtClean="0">
                          <a:effectLst/>
                        </a:rPr>
                        <a:t>entomopatogênicos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Metarhizium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anisopliae</a:t>
                      </a:r>
                      <a:r>
                        <a:rPr lang="pt-BR" sz="1500" kern="1200" dirty="0" smtClean="0">
                          <a:effectLst/>
                        </a:rPr>
                        <a:t> e </a:t>
                      </a:r>
                      <a:r>
                        <a:rPr lang="pt-BR" sz="1500" kern="1200" dirty="0" err="1" smtClean="0">
                          <a:effectLst/>
                        </a:rPr>
                        <a:t>Metarhizium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acridium</a:t>
                      </a:r>
                      <a:r>
                        <a:rPr lang="pt-BR" sz="1500" kern="1200" dirty="0" smtClean="0">
                          <a:effectLst/>
                        </a:rPr>
                        <a:t>: identificaram genes envolvidos no reconhecimento de vias metabólicas do hospedeiro e diferenciação do patógeno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Gao et al. (2011)</a:t>
                      </a:r>
                    </a:p>
                    <a:p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5517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err="1" smtClean="0">
                          <a:effectLst/>
                        </a:rPr>
                        <a:t>Chlorella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vulgaris</a:t>
                      </a:r>
                      <a:r>
                        <a:rPr lang="pt-BR" sz="1500" kern="1200" dirty="0" smtClean="0">
                          <a:effectLst/>
                        </a:rPr>
                        <a:t>: identificaram aumento no número de proteínas quando aplicado </a:t>
                      </a:r>
                      <a:r>
                        <a:rPr lang="pt-BR" sz="1500" kern="1200" dirty="0" err="1" smtClean="0">
                          <a:effectLst/>
                        </a:rPr>
                        <a:t>análi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ses</a:t>
                      </a:r>
                      <a:r>
                        <a:rPr lang="pt-BR" sz="1500" kern="1200" dirty="0" smtClean="0">
                          <a:effectLst/>
                        </a:rPr>
                        <a:t> </a:t>
                      </a:r>
                      <a:r>
                        <a:rPr lang="pt-BR" sz="1500" kern="1200" dirty="0" err="1" smtClean="0">
                          <a:effectLst/>
                        </a:rPr>
                        <a:t>transcriptômica</a:t>
                      </a:r>
                      <a:endParaRPr lang="pt-BR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 smtClean="0">
                          <a:effectLst/>
                        </a:rPr>
                        <a:t>Guarnieri et al. (2011)</a:t>
                      </a:r>
                    </a:p>
                    <a:p>
                      <a:endParaRPr lang="pt-B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535129"/>
                  </a:ext>
                </a:extLst>
              </a:tr>
            </a:tbl>
          </a:graphicData>
        </a:graphic>
      </p:graphicFrame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555776" y="679227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36104" y="118373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5554"/>
              </p:ext>
            </p:extLst>
          </p:nvPr>
        </p:nvGraphicFramePr>
        <p:xfrm>
          <a:off x="323528" y="1563265"/>
          <a:ext cx="8568952" cy="325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xmlns="" val="3427358738"/>
                    </a:ext>
                  </a:extLst>
                </a:gridCol>
                <a:gridCol w="4379266">
                  <a:extLst>
                    <a:ext uri="{9D8B030D-6E8A-4147-A177-3AD203B41FA5}">
                      <a16:colId xmlns:a16="http://schemas.microsoft.com/office/drawing/2014/main" xmlns="" val="2389091005"/>
                    </a:ext>
                  </a:extLst>
                </a:gridCol>
                <a:gridCol w="2047448">
                  <a:extLst>
                    <a:ext uri="{9D8B030D-6E8A-4147-A177-3AD203B41FA5}">
                      <a16:colId xmlns:a16="http://schemas.microsoft.com/office/drawing/2014/main" xmlns="" val="7122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ÔMICS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APLICAÇÂO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REFERÊNCIAS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59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effectLst/>
                        </a:rPr>
                        <a:t>P R O T E Ô M I C A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Mesófilo celulósico Clostridium </a:t>
                      </a:r>
                      <a:r>
                        <a:rPr lang="pt-BR" sz="1500" u="none" strike="noStrike" kern="1200" baseline="0" dirty="0" err="1" smtClean="0"/>
                        <a:t>phytofermentans</a:t>
                      </a:r>
                      <a:r>
                        <a:rPr lang="pt-BR" sz="1500" u="none" strike="noStrike" kern="1200" baseline="0" dirty="0" smtClean="0"/>
                        <a:t>: identificaram 2567 proteínas (65% do</a:t>
                      </a:r>
                    </a:p>
                    <a:p>
                      <a:pPr algn="just"/>
                      <a:r>
                        <a:rPr lang="pt-BR" sz="1500" u="none" strike="noStrike" kern="1200" baseline="0" dirty="0" err="1" smtClean="0"/>
                        <a:t>proteoma</a:t>
                      </a:r>
                      <a:r>
                        <a:rPr lang="pt-BR" sz="1500" u="none" strike="noStrike" kern="1200" baseline="0" dirty="0" smtClean="0"/>
                        <a:t>) e um modelo de fermentação de celulose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err="1" smtClean="0"/>
                        <a:t>Tolonen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535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Bactéria </a:t>
                      </a:r>
                      <a:r>
                        <a:rPr lang="pt-BR" sz="1500" u="none" strike="noStrike" kern="1200" baseline="0" dirty="0" err="1" smtClean="0"/>
                        <a:t>Streptomyces</a:t>
                      </a:r>
                      <a:r>
                        <a:rPr lang="pt-BR" sz="1500" u="none" strike="noStrike" kern="1200" baseline="0" dirty="0" smtClean="0"/>
                        <a:t>: identificaram componentes e dinâmicas descaracterizadas anteriormente nas redes celulares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err="1" smtClean="0"/>
                        <a:t>Zhou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270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Penicillium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chrysogenum</a:t>
                      </a:r>
                      <a:r>
                        <a:rPr lang="pt-BR" sz="1500" u="none" strike="noStrike" kern="1200" baseline="0" dirty="0" smtClean="0"/>
                        <a:t>: produção de penicilina nos </a:t>
                      </a:r>
                      <a:r>
                        <a:rPr lang="pt-BR" sz="1500" u="none" strike="noStrike" kern="1200" baseline="0" dirty="0" err="1" smtClean="0"/>
                        <a:t>Microcorpos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smtClean="0"/>
                        <a:t>Kiel et al. 2009)</a:t>
                      </a:r>
                    </a:p>
                    <a:p>
                      <a:r>
                        <a:rPr lang="pt-BR" sz="1500" u="none" strike="noStrike" kern="1200" baseline="0" dirty="0" smtClean="0"/>
                        <a:t>Oliveira &amp; </a:t>
                      </a:r>
                      <a:r>
                        <a:rPr lang="pt-BR" sz="1500" u="none" strike="noStrike" kern="1200" baseline="0" dirty="0" err="1" smtClean="0"/>
                        <a:t>Graaff</a:t>
                      </a:r>
                      <a:r>
                        <a:rPr lang="pt-BR" sz="1500" u="none" strike="noStrike" kern="1200" baseline="0" dirty="0" smtClean="0"/>
                        <a:t>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013332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Chlamydomonas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reinhardtii</a:t>
                      </a:r>
                      <a:r>
                        <a:rPr lang="pt-BR" sz="1500" u="none" strike="noStrike" kern="1200" baseline="0" dirty="0" smtClean="0"/>
                        <a:t>: identificaram 996 proteínas como plataforma de proteínas Recombinantes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kern="1200" baseline="0" dirty="0" err="1" smtClean="0"/>
                        <a:t>Terashima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551772"/>
                  </a:ext>
                </a:extLst>
              </a:tr>
            </a:tbl>
          </a:graphicData>
        </a:graphic>
      </p:graphicFrame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518094" y="721965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2174" y="142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518094" y="721965"/>
            <a:ext cx="482453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Prospecções e Desenvolvimento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97281"/>
              </p:ext>
            </p:extLst>
          </p:nvPr>
        </p:nvGraphicFramePr>
        <p:xfrm>
          <a:off x="323528" y="1563265"/>
          <a:ext cx="8568952" cy="416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xmlns="" val="3427358738"/>
                    </a:ext>
                  </a:extLst>
                </a:gridCol>
                <a:gridCol w="4379266">
                  <a:extLst>
                    <a:ext uri="{9D8B030D-6E8A-4147-A177-3AD203B41FA5}">
                      <a16:colId xmlns:a16="http://schemas.microsoft.com/office/drawing/2014/main" xmlns="" val="2389091005"/>
                    </a:ext>
                  </a:extLst>
                </a:gridCol>
                <a:gridCol w="2047448">
                  <a:extLst>
                    <a:ext uri="{9D8B030D-6E8A-4147-A177-3AD203B41FA5}">
                      <a16:colId xmlns:a16="http://schemas.microsoft.com/office/drawing/2014/main" xmlns="" val="712281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ÔMICS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APLICAÇÂO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REFERÊNCIAS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59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effectLst/>
                        </a:rPr>
                        <a:t>M E T A B O L Ô M I C A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Doença </a:t>
                      </a:r>
                      <a:r>
                        <a:rPr lang="pt-BR" sz="1500" u="none" strike="noStrike" kern="1200" baseline="0" dirty="0" err="1" smtClean="0"/>
                        <a:t>esca</a:t>
                      </a:r>
                      <a:r>
                        <a:rPr lang="pt-BR" sz="1500" u="none" strike="noStrike" kern="1200" baseline="0" dirty="0" smtClean="0"/>
                        <a:t> em vinha </a:t>
                      </a:r>
                      <a:r>
                        <a:rPr lang="pt-BR" sz="1500" u="none" strike="noStrike" kern="1200" baseline="0" dirty="0" err="1" smtClean="0"/>
                        <a:t>Vitis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vinifera</a:t>
                      </a:r>
                      <a:r>
                        <a:rPr lang="pt-BR" sz="1500" u="none" strike="noStrike" kern="1200" baseline="0" dirty="0" smtClean="0"/>
                        <a:t>: identificaram alteração em suas vias metabólicas quando a vinha esta sadia e doente.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Lima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535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Aspergillus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fumigatus</a:t>
                      </a:r>
                      <a:r>
                        <a:rPr lang="pt-BR" sz="1500" u="none" strike="noStrike" kern="1200" baseline="0" dirty="0" smtClean="0"/>
                        <a:t>: identificaram via da </a:t>
                      </a:r>
                      <a:r>
                        <a:rPr lang="pt-BR" sz="1500" u="none" strike="noStrike" kern="1200" baseline="0" dirty="0" err="1" smtClean="0"/>
                        <a:t>gliotoxina</a:t>
                      </a:r>
                      <a:r>
                        <a:rPr lang="pt-BR" sz="1500" u="none" strike="noStrike" kern="1200" baseline="0" dirty="0" smtClean="0"/>
                        <a:t> e que podem acelerar significativamente a descoberta de novas estruturas e anotação </a:t>
                      </a:r>
                      <a:r>
                        <a:rPr lang="pt-BR" sz="1500" u="none" strike="noStrike" kern="1200" baseline="0" dirty="0" err="1" smtClean="0"/>
                        <a:t>biossintética</a:t>
                      </a:r>
                      <a:r>
                        <a:rPr lang="pt-BR" sz="1500" u="none" strike="noStrike" kern="1200" baseline="0" dirty="0" smtClean="0"/>
                        <a:t>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Forseth</a:t>
                      </a:r>
                      <a:r>
                        <a:rPr lang="pt-BR" sz="1500" u="none" strike="noStrike" kern="1200" baseline="0" dirty="0" smtClean="0"/>
                        <a:t> et al. (2011)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270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Chlamydomonas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reinhardtii</a:t>
                      </a:r>
                      <a:r>
                        <a:rPr lang="pt-BR" sz="1500" u="none" strike="noStrike" kern="1200" baseline="0" dirty="0" smtClean="0"/>
                        <a:t> estirpe CC125: identificaram variações em seu perfil metabólico, identificando modificações que seus compostos sofrem a serem expostos à privação ou caso estejam repletos de Nutrientes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Lee &amp; </a:t>
                      </a:r>
                      <a:r>
                        <a:rPr lang="pt-BR" sz="1500" u="none" strike="noStrike" kern="1200" baseline="0" dirty="0" err="1" smtClean="0"/>
                        <a:t>Fiehn</a:t>
                      </a:r>
                      <a:r>
                        <a:rPr lang="pt-BR" sz="1500" u="none" strike="noStrike" kern="1200" baseline="0" dirty="0" smtClean="0"/>
                        <a:t> (2008)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013332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err="1" smtClean="0"/>
                        <a:t>Psedochori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cystis</a:t>
                      </a:r>
                      <a:r>
                        <a:rPr lang="pt-BR" sz="1500" u="none" strike="noStrike" kern="1200" baseline="0" dirty="0" smtClean="0"/>
                        <a:t> </a:t>
                      </a:r>
                      <a:r>
                        <a:rPr lang="pt-BR" sz="1500" u="none" strike="noStrike" kern="1200" baseline="0" dirty="0" err="1" smtClean="0"/>
                        <a:t>ellipsoidea</a:t>
                      </a:r>
                      <a:r>
                        <a:rPr lang="pt-BR" sz="1500" u="none" strike="noStrike" kern="1200" baseline="0" dirty="0" smtClean="0"/>
                        <a:t> MBIC 11204: identificaram alteração nos metabólitos quando se privam o nitrogênio e aperfeiçoaram as condições de</a:t>
                      </a:r>
                    </a:p>
                    <a:p>
                      <a:pPr algn="just"/>
                      <a:r>
                        <a:rPr lang="pt-BR" sz="1500" u="none" strike="noStrike" kern="1200" baseline="0" dirty="0" smtClean="0"/>
                        <a:t>cultivo para produzir eficientemente óleo industrial.</a:t>
                      </a:r>
                      <a:endParaRPr lang="pt-BR" sz="15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u="none" strike="noStrike" kern="1200" baseline="0" dirty="0" smtClean="0"/>
                        <a:t>Ito et al. (2013)</a:t>
                      </a:r>
                      <a:endParaRPr lang="pt-BR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551772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52174" y="1422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Prospecções Microbiológicas nas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4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1" y="1542372"/>
            <a:ext cx="874948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Compreende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abordagens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algoritmos aplicados a biologia e medicina usando ferramentas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da Informação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dados e software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mineração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integrar métodos heterogêneos para análise de conjuntos de dados produzidos e conjuntos de dados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existentes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de dados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por objetivo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combinar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alta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dimensionalidade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os grandes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conjuntos de dados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diferem no tipo de dados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coletados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Aplicações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montagem e anotação de genoma, identificação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expressos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(transcritos ou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a inferência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interação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proteica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19872" y="1117937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Bioinformática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8337" y="67889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Como trabalhar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3638897"/>
              </p:ext>
            </p:extLst>
          </p:nvPr>
        </p:nvGraphicFramePr>
        <p:xfrm>
          <a:off x="936104" y="1340768"/>
          <a:ext cx="73083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cisncancer.org/research/images/systems_pyramid-r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4458543" cy="23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8662" y="776028"/>
            <a:ext cx="832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Genômica,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Transcriptômica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Proteômica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(Ciências de Precisão)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49265" y="114398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Bioinformática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098" y="3668595"/>
            <a:ext cx="739856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análise dos dados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normalmente segue quatro etapas: 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identificação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moléculas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estatística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dados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vias e redes </a:t>
            </a:r>
          </a:p>
          <a:p>
            <a:pPr marL="801688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Modelagem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sistemas. </a:t>
            </a:r>
          </a:p>
        </p:txBody>
      </p:sp>
      <p:pic>
        <p:nvPicPr>
          <p:cNvPr id="8" name="Picture 2" descr="Frey and team to transform genomic medicine with deep learn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81" y="4797151"/>
            <a:ext cx="3471504" cy="20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2098" y="1605723"/>
            <a:ext cx="8626582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ferramentas de gerenciamento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conhecimento, anotação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mineração de dados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(GO),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PRoteomics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(PRIDE), modelo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do Experimento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Genômica Funcional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entre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9906" y="35742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frontiersin.org/files/Articles/259101/fpls-08-01065-HTML/image_m/fpls-08-01065-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20472" cy="44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755576" y="1237231"/>
            <a:ext cx="7848871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Overview do Fluxo de Trabalho - Tecnologias </a:t>
            </a: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8337" y="67889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0.gstatic.com/images?q=tbn:ANd9GcT7s6IqWewRBIT5ZVm38xuFaNl5QhQMPNdp4iSVym5NeMnMtMNp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60642"/>
            <a:ext cx="1806006" cy="15247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82069" y="1109021"/>
            <a:ext cx="8085934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Análises das Tecnologias </a:t>
            </a:r>
            <a:r>
              <a:rPr lang="pt-BR" altLang="en-US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Plataformas/Softwares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741">
            <a:off x="341421" y="1747101"/>
            <a:ext cx="3785843" cy="16631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340">
            <a:off x="4670243" y="3600093"/>
            <a:ext cx="4196338" cy="20008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949">
            <a:off x="4692946" y="1881958"/>
            <a:ext cx="4201666" cy="16275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082">
            <a:off x="601463" y="3759679"/>
            <a:ext cx="3635440" cy="207590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908337" y="-47043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8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73" y="1959746"/>
            <a:ext cx="6865306" cy="473122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8337" y="67889"/>
            <a:ext cx="7833398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6. Ferramentas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Como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trabalhar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01221" y="1324602"/>
            <a:ext cx="604867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Métodos/Design Científico &amp; Experimental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1" y="188640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7. Desafios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4920" y="1340768"/>
            <a:ext cx="8568952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Um </a:t>
            </a:r>
            <a:r>
              <a:rPr lang="pt-BR" sz="2200" dirty="0">
                <a:latin typeface="Times New Roman" panose="02020603050405020304" pitchFamily="18" charset="0"/>
              </a:rPr>
              <a:t>dos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desafios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das </a:t>
            </a:r>
            <a:r>
              <a:rPr lang="pt-BR" sz="2200" dirty="0" err="1"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</a:rPr>
              <a:t>está </a:t>
            </a:r>
            <a:r>
              <a:rPr lang="pt-BR" sz="2200" dirty="0">
                <a:latin typeface="Times New Roman" panose="02020603050405020304" pitchFamily="18" charset="0"/>
              </a:rPr>
              <a:t>em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desenvolver métodos </a:t>
            </a:r>
            <a:r>
              <a:rPr lang="pt-BR" sz="2200" dirty="0">
                <a:latin typeface="Times New Roman" panose="02020603050405020304" pitchFamily="18" charset="0"/>
              </a:rPr>
              <a:t>para lidar com </a:t>
            </a:r>
            <a:r>
              <a:rPr lang="pt-BR" sz="2200" dirty="0" smtClean="0">
                <a:latin typeface="Times New Roman" panose="02020603050405020304" pitchFamily="18" charset="0"/>
              </a:rPr>
              <a:t>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enorme quantidade 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dados </a:t>
            </a:r>
            <a:r>
              <a:rPr lang="pt-BR" sz="2200" dirty="0" smtClean="0">
                <a:latin typeface="Times New Roman" panose="02020603050405020304" pitchFamily="18" charset="0"/>
              </a:rPr>
              <a:t>gerados, sendo na maioria das vezes, conjuntos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heterogêneos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Esse processo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integração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pode ser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facilitado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pelo uso da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bioinformática</a:t>
            </a:r>
            <a:r>
              <a:rPr lang="pt-BR" sz="2200" dirty="0"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</a:rPr>
              <a:t>que é fundamental na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análise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na compreensão dos dados </a:t>
            </a:r>
            <a:r>
              <a:rPr lang="pt-BR" sz="2200" dirty="0" smtClean="0">
                <a:latin typeface="Times New Roman" panose="02020603050405020304" pitchFamily="18" charset="0"/>
              </a:rPr>
              <a:t>produzidos em diferentes </a:t>
            </a:r>
            <a:r>
              <a:rPr lang="pt-BR" sz="2200" dirty="0">
                <a:latin typeface="Times New Roman" panose="02020603050405020304" pitchFamily="18" charset="0"/>
              </a:rPr>
              <a:t>áreas das 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Ômicas</a:t>
            </a:r>
            <a:endParaRPr lang="pt-BR" sz="22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Embora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estejam diretamente correlacionadas ao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modificações pós-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traducionais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(PTM) e as interações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ambientais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impedem a previsão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apenas da análise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expressão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gênica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131840" y="790225"/>
            <a:ext cx="266429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Gerais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051721" y="188640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7. Desafios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0904" y="948690"/>
            <a:ext cx="8751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Genômica: 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Qualidade </a:t>
            </a:r>
            <a:r>
              <a:rPr lang="pt-BR" sz="2200" i="1" dirty="0" smtClean="0">
                <a:latin typeface="Times New Roman" panose="02020603050405020304" pitchFamily="18" charset="0"/>
              </a:rPr>
              <a:t>dos dados produzidos pelos sequenciadores NGS, é fundamental quando se lida com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grandes quantidades de dados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plataformas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tem seus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próprios desvios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sistemáticos que devem ser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considerados em projetos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análise de dados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Conjuntos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maiores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permitem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precisão dos níveis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transcrição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estatística associada, porém,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dados duvidosos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visualização,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e interpretação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exigem níveis de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perícia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computacionais</a:t>
            </a:r>
            <a:endParaRPr lang="pt-BR" sz="2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131840" y="790225"/>
            <a:ext cx="316835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Específicos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9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974143"/>
            <a:ext cx="8568952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Ferramentas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robustos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análises 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0" indent="-711200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Ferramentas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computacionais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alto rendimento 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eliminar distorção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sistemática</a:t>
            </a:r>
          </a:p>
          <a:p>
            <a:pPr marL="711200" indent="-711200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Explorar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sejam</a:t>
            </a:r>
          </a:p>
          <a:p>
            <a:pPr marL="989013" indent="-989013" algn="just">
              <a:lnSpc>
                <a:spcPct val="150000"/>
              </a:lnSpc>
              <a:spcAft>
                <a:spcPts val="0"/>
              </a:spcAft>
            </a:pP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biologicamente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significativos 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051721" y="188640"/>
            <a:ext cx="503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7. Desafios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das Ciências </a:t>
            </a:r>
            <a:r>
              <a:rPr lang="pt-BR" altLang="en-U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3218"/>
            <a:ext cx="3992860" cy="2800961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131840" y="790225"/>
            <a:ext cx="316835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Específicos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5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media-exp1.licdn.com/dms/image/C4D12AQEd7hXCqZQwVw/article-cover_image-shrink_600_2000/0?e=1587600000&amp;v=beta&amp;t=wrPn0KFsRZjObr8jbHst8xnDGP0nLEw947Rmj8wm4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" y="2204864"/>
            <a:ext cx="5796135" cy="31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3.amazonaws.com/lowres.cartoonstock.com/science-genome_sequencing-genetics-genetic-gm-gene-aton782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77858"/>
            <a:ext cx="3528392" cy="36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56517" y="725672"/>
            <a:ext cx="4513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Controle de Qualidade - Ética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7381" y="133994"/>
            <a:ext cx="3451454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8. Questões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10456" y="1806748"/>
            <a:ext cx="443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GLP: GOOD LABORATORY PRACTICE</a:t>
            </a:r>
            <a:endParaRPr lang="pt-BR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ars.els-cdn.com/content/image/1-s2.0-S0273230017303094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9" y="1628800"/>
            <a:ext cx="8594918" cy="47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456517" y="765284"/>
            <a:ext cx="4513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Controle de Qualidade - Ética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381" y="133994"/>
            <a:ext cx="3451454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8. Questões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4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6103" y="54453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9. Mercado de Trabalho e Atuação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Profissional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8051" y="1282948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Atuação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Ciências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Agrárias </a:t>
            </a:r>
            <a:endParaRPr lang="pt-BR" sz="2200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Ciências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Alimentares</a:t>
            </a:r>
            <a:endParaRPr lang="pt-BR" sz="2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Qualidade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Pesquisa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Clínica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Especialista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Conformidade</a:t>
            </a:r>
            <a:endParaRPr lang="pt-BR" sz="2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Segurança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lang="pt-BR" sz="2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Proteção 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....(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43044" y="607164"/>
            <a:ext cx="4982454" cy="544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Oportunidades nas Ciências </a:t>
            </a:r>
            <a:r>
              <a:rPr lang="pt-BR" altLang="en-U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00808"/>
            <a:ext cx="856895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Apesar </a:t>
            </a:r>
            <a:r>
              <a:rPr lang="pt-BR" sz="2200" dirty="0">
                <a:latin typeface="Times New Roman" panose="02020603050405020304" pitchFamily="18" charset="0"/>
              </a:rPr>
              <a:t>dos </a:t>
            </a:r>
            <a:r>
              <a:rPr lang="pt-BR" sz="2200" dirty="0" smtClean="0">
                <a:latin typeface="Times New Roman" panose="02020603050405020304" pitchFamily="18" charset="0"/>
              </a:rPr>
              <a:t>avanços proporcionados pela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genômica</a:t>
            </a:r>
            <a:r>
              <a:rPr lang="pt-BR" sz="2200" dirty="0" smtClean="0">
                <a:latin typeface="Times New Roman" panose="02020603050405020304" pitchFamily="18" charset="0"/>
              </a:rPr>
              <a:t>, </a:t>
            </a:r>
            <a:r>
              <a:rPr lang="pt-BR" sz="2200" dirty="0">
                <a:latin typeface="Times New Roman" panose="02020603050405020304" pitchFamily="18" charset="0"/>
              </a:rPr>
              <a:t>há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necessidade</a:t>
            </a:r>
            <a:r>
              <a:rPr lang="pt-BR" sz="2200" dirty="0">
                <a:latin typeface="Times New Roman" panose="02020603050405020304" pitchFamily="18" charset="0"/>
              </a:rPr>
              <a:t> de compreender o organismo em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nível sistêmico</a:t>
            </a:r>
            <a:r>
              <a:rPr lang="pt-BR" sz="2200" dirty="0">
                <a:latin typeface="Times New Roman" panose="02020603050405020304" pitchFamily="18" charset="0"/>
              </a:rPr>
              <a:t>, onde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gene</a:t>
            </a:r>
            <a:r>
              <a:rPr lang="pt-BR" sz="2200" dirty="0">
                <a:latin typeface="Times New Roman" panose="02020603050405020304" pitchFamily="18" charset="0"/>
              </a:rPr>
              <a:t>, não é mais uma entidade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isolada</a:t>
            </a:r>
            <a:r>
              <a:rPr lang="pt-BR" sz="2200" dirty="0">
                <a:latin typeface="Times New Roman" panose="02020603050405020304" pitchFamily="18" charset="0"/>
              </a:rPr>
              <a:t>, mas sim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informação de uma rede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complexa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2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Para </a:t>
            </a:r>
            <a:r>
              <a:rPr lang="pt-BR" sz="2200" dirty="0">
                <a:latin typeface="Times New Roman" panose="02020603050405020304" pitchFamily="18" charset="0"/>
              </a:rPr>
              <a:t>compreensão 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análise </a:t>
            </a:r>
            <a:r>
              <a:rPr lang="pt-BR" sz="2200" dirty="0">
                <a:latin typeface="Times New Roman" panose="02020603050405020304" pitchFamily="18" charset="0"/>
              </a:rPr>
              <a:t>desta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rede</a:t>
            </a:r>
            <a:r>
              <a:rPr lang="pt-BR" sz="2200" dirty="0" smtClean="0">
                <a:latin typeface="Times New Roman" panose="02020603050405020304" pitchFamily="18" charset="0"/>
              </a:rPr>
              <a:t>, </a:t>
            </a:r>
            <a:r>
              <a:rPr lang="pt-BR" sz="2200" dirty="0">
                <a:latin typeface="Times New Roman" panose="02020603050405020304" pitchFamily="18" charset="0"/>
              </a:rPr>
              <a:t>que envolve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célula - organismos</a:t>
            </a:r>
            <a:r>
              <a:rPr lang="pt-BR" sz="2200" dirty="0">
                <a:latin typeface="Times New Roman" panose="02020603050405020304" pitchFamily="18" charset="0"/>
              </a:rPr>
              <a:t>, com a integração dos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diferentes componentes do genoma funcional</a:t>
            </a:r>
            <a:r>
              <a:rPr lang="pt-BR" sz="2200" dirty="0">
                <a:latin typeface="Times New Roman" panose="02020603050405020304" pitchFamily="18" charset="0"/>
              </a:rPr>
              <a:t>, existe um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“movimento científico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”, </a:t>
            </a:r>
            <a:r>
              <a:rPr lang="pt-BR" sz="2200" dirty="0" smtClean="0">
                <a:latin typeface="Times New Roman" panose="02020603050405020304" pitchFamily="18" charset="0"/>
              </a:rPr>
              <a:t>denominado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pós-genômica</a:t>
            </a:r>
            <a:r>
              <a:rPr lang="pt-BR" sz="2200" dirty="0">
                <a:latin typeface="Times New Roman" panose="02020603050405020304" pitchFamily="18" charset="0"/>
              </a:rPr>
              <a:t>, ou análise </a:t>
            </a:r>
            <a:r>
              <a:rPr lang="pt-BR" sz="2200" dirty="0" smtClean="0">
                <a:latin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</a:rPr>
              <a:t>genoma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funcional</a:t>
            </a:r>
            <a:r>
              <a:rPr lang="pt-BR" sz="2200" dirty="0" smtClean="0">
                <a:latin typeface="Times New Roman" panose="02020603050405020304" pitchFamily="18" charset="0"/>
              </a:rPr>
              <a:t>.</a:t>
            </a:r>
            <a:endParaRPr lang="pt-BR" sz="2200" dirty="0">
              <a:effectLst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31045" y="73829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1" y="4381267"/>
            <a:ext cx="6600730" cy="228738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2164"/>
            <a:ext cx="4752528" cy="16528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407">
            <a:off x="5107463" y="3991582"/>
            <a:ext cx="3776541" cy="2230777"/>
          </a:xfrm>
          <a:prstGeom prst="rect">
            <a:avLst/>
          </a:prstGeom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98634" y="556784"/>
            <a:ext cx="4982454" cy="544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Oportunidades nas Ciências </a:t>
            </a:r>
            <a:r>
              <a:rPr lang="pt-BR" altLang="en-U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736">
            <a:off x="2101860" y="2790257"/>
            <a:ext cx="2687581" cy="16946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27">
            <a:off x="5112257" y="2163175"/>
            <a:ext cx="3949730" cy="162930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36103" y="27514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9. Mercado de Trabalho e Atuação </a:t>
            </a:r>
            <a:r>
              <a:rPr lang="pt-BR" alt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Profissional </a:t>
            </a:r>
            <a:endParaRPr lang="pt-BR" alt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88369" y="127195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712292"/>
            <a:ext cx="2917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que são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 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2484"/>
            <a:ext cx="6408712" cy="51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8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6" y="1772816"/>
            <a:ext cx="8624429" cy="4597969"/>
          </a:xfrm>
          <a:prstGeom prst="rect">
            <a:avLst/>
          </a:prstGeom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87824" y="843964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Fluxo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Overview 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88368" y="191790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3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12576" y="170080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alvos para 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cepas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Análisar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compreender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patologias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drogas-fármacos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compostos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alto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Disponibilizar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geradas em banco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15816" y="776887"/>
            <a:ext cx="4349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Objetivos das Ciências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NWVM omics Workshop – 16.07. – 17.07.2018, Hans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47443"/>
            <a:ext cx="2406774" cy="2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888368" y="191790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1436433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Têm sido usada no estudo/desenvolvimento de:</a:t>
            </a:r>
          </a:p>
          <a:p>
            <a:pPr marL="901700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Diagnóstico 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Medicina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personalizada</a:t>
            </a:r>
          </a:p>
          <a:p>
            <a:pPr marL="901700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Melhoramento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cultivares </a:t>
            </a:r>
          </a:p>
          <a:p>
            <a:pPr marL="901700">
              <a:lnSpc>
                <a:spcPct val="150000"/>
              </a:lnSpc>
            </a:pPr>
            <a:r>
              <a:rPr lang="pt-B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pt-BR" sz="2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Biomarcadores</a:t>
            </a:r>
            <a:endParaRPr lang="pt-BR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1673" y="643807"/>
            <a:ext cx="44518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Aplicações das Ciências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No Biomarker, No Trial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2" y="4005064"/>
            <a:ext cx="3902271" cy="27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79912" y="44624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378571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pt-BR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Ômica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descrita, há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técnicas específicas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constante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aperfeiçoamento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objetivo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estruturas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funcionamento de </a:t>
            </a:r>
            <a:r>
              <a:rPr lang="pt-BR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celulares (o que pode dificultar controle qualidade)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eração</a:t>
            </a:r>
            <a:r>
              <a:rPr lang="pt-BR" sz="2200" i="1" dirty="0" smtClean="0">
                <a:latin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</a:rPr>
              <a:t>massiva 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dados</a:t>
            </a:r>
            <a:r>
              <a:rPr lang="pt-BR" sz="2200" i="1" dirty="0">
                <a:latin typeface="Times New Roman" panose="02020603050405020304" pitchFamily="18" charset="0"/>
              </a:rPr>
              <a:t>, </a:t>
            </a:r>
            <a:r>
              <a:rPr lang="pt-BR" sz="2200" i="1" dirty="0" smtClean="0">
                <a:latin typeface="Times New Roman" panose="02020603050405020304" pitchFamily="18" charset="0"/>
              </a:rPr>
              <a:t>pode </a:t>
            </a:r>
            <a:r>
              <a:rPr lang="pt-BR" sz="2200" i="1" dirty="0">
                <a:latin typeface="Times New Roman" panose="02020603050405020304" pitchFamily="18" charset="0"/>
              </a:rPr>
              <a:t>resultar em muitas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publicações</a:t>
            </a:r>
            <a:r>
              <a:rPr lang="pt-BR" sz="2200" i="1" dirty="0">
                <a:latin typeface="Times New Roman" panose="02020603050405020304" pitchFamily="18" charset="0"/>
              </a:rPr>
              <a:t> </a:t>
            </a:r>
            <a:r>
              <a:rPr lang="pt-BR" sz="2200" i="1" dirty="0" smtClean="0">
                <a:latin typeface="Times New Roman" panose="02020603050405020304" pitchFamily="18" charset="0"/>
              </a:rPr>
              <a:t>de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pouca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qualidade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Desenvolvimento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de Ferramentas </a:t>
            </a:r>
            <a:r>
              <a:rPr lang="pt-BR" sz="2200" i="1" dirty="0">
                <a:latin typeface="Times New Roman" panose="02020603050405020304" pitchFamily="18" charset="0"/>
              </a:rPr>
              <a:t>e Softwares para </a:t>
            </a:r>
            <a:r>
              <a:rPr lang="pt-BR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análise</a:t>
            </a:r>
            <a:r>
              <a:rPr lang="pt-BR" sz="2200" i="1" dirty="0">
                <a:latin typeface="Times New Roman" panose="02020603050405020304" pitchFamily="18" charset="0"/>
              </a:rPr>
              <a:t> múltipla dos dados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latin typeface="Times New Roman" panose="02020603050405020304" pitchFamily="18" charset="0"/>
              </a:rPr>
              <a:t>	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pt-BR" sz="2200" i="1" dirty="0" smtClean="0">
                <a:latin typeface="Times New Roman" panose="02020603050405020304" pitchFamily="18" charset="0"/>
              </a:rPr>
              <a:t>Ferramentas </a:t>
            </a:r>
            <a:r>
              <a:rPr lang="pt-BR" sz="2200" i="1" dirty="0">
                <a:latin typeface="Times New Roman" panose="02020603050405020304" pitchFamily="18" charset="0"/>
              </a:rPr>
              <a:t>otimizadas de </a:t>
            </a:r>
            <a:r>
              <a:rPr lang="pt-BR" sz="22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agrupamento/gestão</a:t>
            </a:r>
            <a:r>
              <a:rPr lang="pt-BR" sz="2200" i="1" dirty="0" smtClean="0">
                <a:latin typeface="Times New Roman" panose="02020603050405020304" pitchFamily="18" charset="0"/>
              </a:rPr>
              <a:t> </a:t>
            </a:r>
            <a:r>
              <a:rPr lang="pt-BR" sz="2200" i="1" dirty="0">
                <a:latin typeface="Times New Roman" panose="02020603050405020304" pitchFamily="18" charset="0"/>
              </a:rPr>
              <a:t>das informações </a:t>
            </a:r>
            <a:r>
              <a:rPr lang="pt-BR" sz="2200" i="1" dirty="0" smtClean="0">
                <a:latin typeface="Times New Roman" panose="02020603050405020304" pitchFamily="18" charset="0"/>
              </a:rPr>
              <a:t>oriundas </a:t>
            </a:r>
            <a:r>
              <a:rPr lang="pt-BR" sz="2200" i="1" dirty="0">
                <a:latin typeface="Times New Roman" panose="02020603050405020304" pitchFamily="18" charset="0"/>
              </a:rPr>
              <a:t>das análises </a:t>
            </a:r>
            <a:r>
              <a:rPr lang="pt-BR" sz="2200" i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Ômicas</a:t>
            </a:r>
            <a:endParaRPr lang="pt-BR" sz="2200" i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31840" y="658705"/>
            <a:ext cx="42130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Desafios das Ciências </a:t>
            </a:r>
            <a:r>
              <a:rPr lang="pt-BR" altLang="en-US" sz="2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79912" y="73608"/>
            <a:ext cx="2155383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 Revisão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8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36096" y="1003115"/>
            <a:ext cx="35715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Técnicas </a:t>
            </a:r>
            <a:r>
              <a:rPr lang="pt-BR" sz="2400" b="1" dirty="0" err="1" smtClean="0"/>
              <a:t>Microarray</a:t>
            </a:r>
            <a:endParaRPr lang="pt-BR" sz="2400" b="1" dirty="0" smtClean="0"/>
          </a:p>
          <a:p>
            <a:pPr algn="ctr">
              <a:lnSpc>
                <a:spcPct val="150000"/>
              </a:lnSpc>
            </a:pPr>
            <a:r>
              <a:rPr lang="pt-BR" sz="2000" dirty="0">
                <a:hlinkClick r:id="rId3"/>
              </a:rPr>
              <a:t>https://</a:t>
            </a:r>
            <a:r>
              <a:rPr lang="pt-BR" sz="2000" dirty="0" smtClean="0">
                <a:hlinkClick r:id="rId3"/>
              </a:rPr>
              <a:t>www.youtube.com/watch?v=0ATUjAxNf6U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9756" y="1003115"/>
            <a:ext cx="460851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Técnicas Espectrometria de Massa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hlinkClick r:id="rId4"/>
              </a:rPr>
              <a:t>https</a:t>
            </a:r>
            <a:r>
              <a:rPr lang="pt-BR" sz="2000" dirty="0">
                <a:hlinkClick r:id="rId4"/>
              </a:rPr>
              <a:t>://www.news-medical.net/life-sciences/What-is-Mass-Spectrometry-(Portuguese).</a:t>
            </a:r>
            <a:r>
              <a:rPr lang="pt-BR" sz="2000" dirty="0" smtClean="0">
                <a:hlinkClick r:id="rId4"/>
              </a:rPr>
              <a:t>aspx</a:t>
            </a:r>
            <a:endParaRPr lang="pt-BR" sz="2000" dirty="0"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476164" y="-27384"/>
            <a:ext cx="6444208" cy="4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Atividades de Fixação - Vídeos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756" y="3284984"/>
            <a:ext cx="9007691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Técnicas NGS-Sequenciamento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hlinkClick r:id="rId5"/>
              </a:rPr>
              <a:t>https://www.illumina.com/science/technology/next-generation-sequencing.html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3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/>
          </p:cNvSpPr>
          <p:nvPr/>
        </p:nvSpPr>
        <p:spPr>
          <a:xfrm>
            <a:off x="0" y="0"/>
            <a:ext cx="4067944" cy="443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Referências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764704"/>
            <a:ext cx="871296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Genomics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(2001)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primer.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http://www.ornl.gov/TechResources/Human_Genome/publicat/primer2001/1.html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Souza LL;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Rhoden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AS;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Pamphile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(2014) The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Tool for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micorganisms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Revista UNINGÁ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V.18,n.2,pp.16-21.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ISSN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2178-2571.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Openly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www.mastereditora.com.br/review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Ballereau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et al. (2013)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Metabolomics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Systems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Prokop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Csukás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Systems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Springer,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Dordrecht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Manzoni C, Kia DA,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Vandrovcova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(2018)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transcriptome and proteome: the rise of omics data and their integration in biomedical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Briefings in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19(2), 286–302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10.1093/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/bbw114.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Binneck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 As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Integrando 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bioinformação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(2004) Biotecnologia Ciência e Desenvolvimento, n. 32 – janeiro/junho.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0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wizardhealth.co/wp-content/uploads/2016/12/naslovprecizna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13984" y="404664"/>
            <a:ext cx="55300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Grata a todos pela Atenção!</a:t>
            </a:r>
          </a:p>
          <a:p>
            <a:endParaRPr lang="pt-BR" sz="2800" b="1" dirty="0" smtClean="0"/>
          </a:p>
          <a:p>
            <a:pPr algn="ctr"/>
            <a:r>
              <a:rPr lang="pt-BR" sz="2800" b="1" dirty="0" smtClean="0"/>
              <a:t>Prof. </a:t>
            </a:r>
            <a:r>
              <a:rPr lang="pt-BR" sz="2800" b="1" dirty="0" err="1" smtClean="0"/>
              <a:t>Elidamar</a:t>
            </a:r>
            <a:r>
              <a:rPr lang="pt-BR" sz="2800" b="1" dirty="0" smtClean="0"/>
              <a:t> Nunes</a:t>
            </a:r>
          </a:p>
          <a:p>
            <a:r>
              <a:rPr lang="pt-BR" sz="2800" b="1" dirty="0" err="1" smtClean="0"/>
              <a:t>Email</a:t>
            </a:r>
            <a:r>
              <a:rPr lang="pt-BR" sz="2800" b="1" dirty="0" smtClean="0"/>
              <a:t> : </a:t>
            </a:r>
            <a:r>
              <a:rPr lang="pt-BR" sz="2800" b="1" dirty="0" smtClean="0">
                <a:hlinkClick r:id="rId3"/>
              </a:rPr>
              <a:t>elidamarnunes@usp.br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7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097" y="1225072"/>
            <a:ext cx="877260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Genômica: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a aquisição dos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referentes ao genoma/sequência do material genético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organismo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ao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do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transcriptoma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requeridos pelas células. Os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determinam quais são 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estão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sendo expressos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 à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sistematizada de proteínas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É complementar as outras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Ômicas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genômica e </a:t>
            </a:r>
            <a:r>
              <a:rPr lang="pt-B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transcriptômica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Busca a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identidade de proteínas 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um organismo e suas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funções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.springernature.com/lw785/springer-static/image/chp%3A10.1007%2F978-1-60761-725-9_17/MediaObjects/193224_1_En_17_Fig1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19"/>
            <a:ext cx="3800635" cy="229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31045" y="73829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4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342950"/>
            <a:ext cx="885698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200" dirty="0">
                <a:latin typeface="Times New Roman" panose="02020603050405020304" pitchFamily="18" charset="0"/>
              </a:rPr>
              <a:t>é a caracterização </a:t>
            </a:r>
            <a:r>
              <a:rPr lang="pt-BR" sz="2200" dirty="0" smtClean="0">
                <a:latin typeface="Times New Roman" panose="02020603050405020304" pitchFamily="18" charset="0"/>
              </a:rPr>
              <a:t>de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todos os metabólitos </a:t>
            </a:r>
            <a:r>
              <a:rPr lang="pt-BR" sz="2200" dirty="0" smtClean="0">
                <a:latin typeface="Times New Roman" panose="02020603050405020304" pitchFamily="18" charset="0"/>
              </a:rPr>
              <a:t>em </a:t>
            </a:r>
            <a:r>
              <a:rPr lang="pt-BR" sz="2200" dirty="0">
                <a:latin typeface="Times New Roman" panose="02020603050405020304" pitchFamily="18" charset="0"/>
              </a:rPr>
              <a:t>um sistema </a:t>
            </a:r>
            <a:r>
              <a:rPr lang="pt-BR" sz="2200" dirty="0" smtClean="0">
                <a:latin typeface="Times New Roman" panose="02020603050405020304" pitchFamily="18" charset="0"/>
              </a:rPr>
              <a:t>biológico</a:t>
            </a:r>
            <a:endParaRPr lang="pt-BR" sz="2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4625" algn="l"/>
              </a:tabLst>
            </a:pPr>
            <a:endParaRPr lang="pt-BR" sz="7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Metabolitos (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lipídios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peptídeos, </a:t>
            </a:r>
            <a:r>
              <a:rPr lang="pt-BR" sz="2200" dirty="0" err="1" smtClean="0">
                <a:latin typeface="Times New Roman" panose="02020603050405020304" pitchFamily="18" charset="0"/>
              </a:rPr>
              <a:t>etc</a:t>
            </a:r>
            <a:r>
              <a:rPr lang="pt-BR" sz="2200" dirty="0">
                <a:latin typeface="Times New Roman" panose="02020603050405020304" pitchFamily="18" charset="0"/>
              </a:rPr>
              <a:t>), são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produtos </a:t>
            </a:r>
            <a:r>
              <a:rPr lang="pt-BR" sz="2200" dirty="0">
                <a:latin typeface="Times New Roman" panose="02020603050405020304" pitchFamily="18" charset="0"/>
              </a:rPr>
              <a:t>de reações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enzimáticas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que mediam processos biológicos, auxiliam 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entender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os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fenótipos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Metabólitos </a:t>
            </a:r>
            <a:r>
              <a:rPr lang="pt-BR" sz="2200" dirty="0">
                <a:latin typeface="Times New Roman" panose="02020603050405020304" pitchFamily="18" charset="0"/>
              </a:rPr>
              <a:t>podem ser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analisados</a:t>
            </a:r>
            <a:r>
              <a:rPr lang="pt-BR" sz="2200" dirty="0">
                <a:latin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</a:rPr>
              <a:t>​​por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RMN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espectroscopia de </a:t>
            </a:r>
            <a:r>
              <a:rPr lang="pt-BR" sz="2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massa-EM</a:t>
            </a:r>
            <a:r>
              <a:rPr lang="pt-BR" sz="2200" dirty="0" smtClean="0">
                <a:latin typeface="Times New Roman" panose="02020603050405020304" pitchFamily="18" charset="0"/>
              </a:rPr>
              <a:t>. Amplamente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utilizada em microbiologia</a:t>
            </a:r>
            <a:r>
              <a:rPr lang="pt-BR" sz="2200" dirty="0">
                <a:latin typeface="Times New Roman" panose="02020603050405020304" pitchFamily="18" charset="0"/>
              </a:rPr>
              <a:t>, nutrição,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agricultura</a:t>
            </a:r>
            <a:r>
              <a:rPr lang="pt-BR" sz="2200" dirty="0">
                <a:latin typeface="Times New Roman" panose="02020603050405020304" pitchFamily="18" charset="0"/>
              </a:rPr>
              <a:t> ciências ambientais e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farmacêuticas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Resumindo: o temo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significado coletivo, ou seja, de um </a:t>
            </a:r>
            <a:r>
              <a:rPr lang="pt-BR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técnicas</a:t>
            </a:r>
            <a:endParaRPr lang="pt-BR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31045" y="73829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endParaRPr lang="pt-BR" sz="2200" b="1" i="1" dirty="0">
              <a:latin typeface="Comic Sans MS" panose="030F0702030302020204" pitchFamily="66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dedge-files-live.s3.us-east-2.amazonaws.com/files/s3fs-public/Image/November-2017/129043_graphic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452395"/>
            <a:ext cx="4644008" cy="34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d3i71xaburhd42.cloudfront.net/c26c43972295d410d05cd96ee0b98a46199301b5/17-Figure1.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855"/>
            <a:ext cx="4506099" cy="32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63688" y="549841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Importância da Ciências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Ômicas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System </a:t>
            </a:r>
            <a:r>
              <a:rPr lang="pt-BR" sz="22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Biology</a:t>
            </a:r>
            <a:r>
              <a:rPr lang="pt-B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642218" y="-10958"/>
            <a:ext cx="2297934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Definições</a:t>
            </a:r>
            <a:endParaRPr lang="pt-BR" alt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147562"/>
            <a:ext cx="878497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genômica é fundamental </a:t>
            </a:r>
            <a:r>
              <a:rPr lang="pt-BR" sz="2200" dirty="0" smtClean="0">
                <a:latin typeface="Times New Roman" panose="02020603050405020304" pitchFamily="18" charset="0"/>
              </a:rPr>
              <a:t>para 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estudo-análise</a:t>
            </a:r>
            <a:r>
              <a:rPr lang="pt-BR" sz="2200" dirty="0" smtClean="0">
                <a:latin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</a:rPr>
              <a:t>de um </a:t>
            </a:r>
            <a:r>
              <a:rPr lang="pt-BR" sz="2200" dirty="0" smtClean="0">
                <a:latin typeface="Times New Roman" panose="02020603050405020304" pitchFamily="18" charset="0"/>
              </a:rPr>
              <a:t>organismo. Porém, com 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aumento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das sequências </a:t>
            </a:r>
            <a:r>
              <a:rPr lang="pt-BR" sz="2200" dirty="0">
                <a:latin typeface="Times New Roman" panose="02020603050405020304" pitchFamily="18" charset="0"/>
              </a:rPr>
              <a:t>genômicas, </a:t>
            </a:r>
            <a:r>
              <a:rPr lang="pt-BR" sz="2200" dirty="0" smtClean="0">
                <a:latin typeface="Times New Roman" panose="02020603050405020304" pitchFamily="18" charset="0"/>
              </a:rPr>
              <a:t>percebeu-se que, </a:t>
            </a:r>
            <a:r>
              <a:rPr lang="pt-BR" sz="2200" dirty="0">
                <a:latin typeface="Times New Roman" panose="02020603050405020304" pitchFamily="18" charset="0"/>
              </a:rPr>
              <a:t>somente </a:t>
            </a:r>
            <a:r>
              <a:rPr lang="pt-BR" sz="2200" dirty="0" smtClean="0">
                <a:latin typeface="Times New Roman" panose="02020603050405020304" pitchFamily="18" charset="0"/>
              </a:rPr>
              <a:t>a análise do </a:t>
            </a:r>
            <a:r>
              <a:rPr lang="pt-BR" sz="2200" dirty="0">
                <a:latin typeface="Times New Roman" panose="02020603050405020304" pitchFamily="18" charset="0"/>
              </a:rPr>
              <a:t>genoma, </a:t>
            </a:r>
            <a:r>
              <a:rPr lang="pt-BR" sz="2200" dirty="0" smtClean="0">
                <a:latin typeface="Times New Roman" panose="02020603050405020304" pitchFamily="18" charset="0"/>
              </a:rPr>
              <a:t>seria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insuficiente</a:t>
            </a:r>
            <a:r>
              <a:rPr lang="pt-BR" sz="2200" dirty="0" smtClean="0">
                <a:latin typeface="Times New Roman" panose="02020603050405020304" pitchFamily="18" charset="0"/>
              </a:rPr>
              <a:t> na análise de organismos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7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200" dirty="0" smtClean="0">
                <a:latin typeface="Times New Roman" panose="02020603050405020304" pitchFamily="18" charset="0"/>
              </a:rPr>
              <a:t>Assim</a:t>
            </a:r>
            <a:r>
              <a:rPr lang="pt-BR" sz="2200" dirty="0">
                <a:latin typeface="Times New Roman" panose="02020603050405020304" pitchFamily="18" charset="0"/>
              </a:rPr>
              <a:t>, surgiram as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Ômicas</a:t>
            </a:r>
            <a:r>
              <a:rPr lang="pt-BR" sz="2200" dirty="0">
                <a:latin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</a:rPr>
              <a:t>que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integra</a:t>
            </a:r>
            <a:r>
              <a:rPr lang="pt-BR" sz="2200" dirty="0">
                <a:latin typeface="Times New Roman" panose="02020603050405020304" pitchFamily="18" charset="0"/>
              </a:rPr>
              <a:t> diferentes dados do 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genoma </a:t>
            </a:r>
            <a:r>
              <a:rPr lang="pt-BR" sz="2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funcional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483768" y="60954"/>
            <a:ext cx="5184576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Histórico das Ciências </a:t>
            </a:r>
            <a:r>
              <a:rPr lang="pt-BR" altLang="en-US" sz="24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Ômicas</a:t>
            </a:r>
            <a:endParaRPr lang="pt-BR" alt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779912" y="625482"/>
            <a:ext cx="171750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0"/>
              </a:spcBef>
              <a:buSzPct val="100000"/>
            </a:pPr>
            <a:r>
              <a:rPr lang="pt-BR" altLang="en-US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Histórico</a:t>
            </a:r>
            <a:endParaRPr lang="pt-BR" altLang="en-US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5256584" cy="342736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03582-2C2F-4863-AFDB-C680C147D9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5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11335</TotalTime>
  <Words>3562</Words>
  <Application>Microsoft Office PowerPoint</Application>
  <PresentationFormat>Apresentação na tela (4:3)</PresentationFormat>
  <Paragraphs>501</Paragraphs>
  <Slides>58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4" baseType="lpstr">
      <vt:lpstr>Microsoft YaHei</vt:lpstr>
      <vt:lpstr>Arial</vt:lpstr>
      <vt:lpstr>Calibri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M Francoy</dc:creator>
  <cp:lastModifiedBy>Elidamar nunes</cp:lastModifiedBy>
  <cp:revision>1642</cp:revision>
  <cp:lastPrinted>2020-04-13T20:05:18Z</cp:lastPrinted>
  <dcterms:created xsi:type="dcterms:W3CDTF">2018-03-05T14:19:58Z</dcterms:created>
  <dcterms:modified xsi:type="dcterms:W3CDTF">2021-11-08T00:02:49Z</dcterms:modified>
</cp:coreProperties>
</file>