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4"/>
  </p:notesMasterIdLst>
  <p:handoutMasterIdLst>
    <p:handoutMasterId r:id="rId35"/>
  </p:handoutMasterIdLst>
  <p:sldIdLst>
    <p:sldId id="446" r:id="rId13"/>
    <p:sldId id="621" r:id="rId14"/>
    <p:sldId id="622" r:id="rId15"/>
    <p:sldId id="630" r:id="rId16"/>
    <p:sldId id="635" r:id="rId17"/>
    <p:sldId id="664" r:id="rId18"/>
    <p:sldId id="665" r:id="rId19"/>
    <p:sldId id="666" r:id="rId20"/>
    <p:sldId id="667" r:id="rId21"/>
    <p:sldId id="668" r:id="rId22"/>
    <p:sldId id="669" r:id="rId23"/>
    <p:sldId id="670" r:id="rId24"/>
    <p:sldId id="671" r:id="rId25"/>
    <p:sldId id="672" r:id="rId26"/>
    <p:sldId id="673" r:id="rId27"/>
    <p:sldId id="674" r:id="rId28"/>
    <p:sldId id="675" r:id="rId29"/>
    <p:sldId id="660" r:id="rId30"/>
    <p:sldId id="663" r:id="rId31"/>
    <p:sldId id="620" r:id="rId32"/>
    <p:sldId id="679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505150"/>
    <a:srgbClr val="205C77"/>
    <a:srgbClr val="00000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4" d="100"/>
          <a:sy n="114" d="100"/>
        </p:scale>
        <p:origin x="590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28.png"/><Relationship Id="rId3" Type="http://schemas.openxmlformats.org/officeDocument/2006/relationships/image" Target="../media/image96.png"/><Relationship Id="rId21" Type="http://schemas.openxmlformats.org/officeDocument/2006/relationships/image" Target="../media/image740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83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20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760.png"/><Relationship Id="rId10" Type="http://schemas.openxmlformats.org/officeDocument/2006/relationships/image" Target="../media/image103.png"/><Relationship Id="rId19" Type="http://schemas.openxmlformats.org/officeDocument/2006/relationships/image" Target="../media/image721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25.png"/><Relationship Id="rId22" Type="http://schemas.openxmlformats.org/officeDocument/2006/relationships/image" Target="../media/image7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18" Type="http://schemas.openxmlformats.org/officeDocument/2006/relationships/image" Target="../media/image132.png"/><Relationship Id="rId3" Type="http://schemas.openxmlformats.org/officeDocument/2006/relationships/image" Target="../media/image800.png"/><Relationship Id="rId21" Type="http://schemas.openxmlformats.org/officeDocument/2006/relationships/image" Target="../media/image134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17" Type="http://schemas.openxmlformats.org/officeDocument/2006/relationships/image" Target="../media/image98.png"/><Relationship Id="rId25" Type="http://schemas.openxmlformats.org/officeDocument/2006/relationships/image" Target="../media/image92.png"/><Relationship Id="rId2" Type="http://schemas.openxmlformats.org/officeDocument/2006/relationships/image" Target="../media/image790.png"/><Relationship Id="rId16" Type="http://schemas.openxmlformats.org/officeDocument/2006/relationships/image" Target="../media/image131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126.png"/><Relationship Id="rId24" Type="http://schemas.openxmlformats.org/officeDocument/2006/relationships/image" Target="../media/image137.png"/><Relationship Id="rId5" Type="http://schemas.openxmlformats.org/officeDocument/2006/relationships/image" Target="../media/image82.png"/><Relationship Id="rId15" Type="http://schemas.openxmlformats.org/officeDocument/2006/relationships/image" Target="../media/image130.png"/><Relationship Id="rId23" Type="http://schemas.openxmlformats.org/officeDocument/2006/relationships/image" Target="../media/image136.png"/><Relationship Id="rId10" Type="http://schemas.openxmlformats.org/officeDocument/2006/relationships/image" Target="../media/image87.png"/><Relationship Id="rId19" Type="http://schemas.openxmlformats.org/officeDocument/2006/relationships/image" Target="../media/image100.png"/><Relationship Id="rId4" Type="http://schemas.openxmlformats.org/officeDocument/2006/relationships/image" Target="../media/image810.png"/><Relationship Id="rId9" Type="http://schemas.openxmlformats.org/officeDocument/2006/relationships/image" Target="../media/image86.png"/><Relationship Id="rId14" Type="http://schemas.openxmlformats.org/officeDocument/2006/relationships/image" Target="../media/image129.png"/><Relationship Id="rId22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85.png"/><Relationship Id="rId18" Type="http://schemas.openxmlformats.org/officeDocument/2006/relationships/image" Target="../media/image193.png"/><Relationship Id="rId26" Type="http://schemas.openxmlformats.org/officeDocument/2006/relationships/image" Target="../media/image201.png"/><Relationship Id="rId3" Type="http://schemas.openxmlformats.org/officeDocument/2006/relationships/image" Target="../media/image21.png"/><Relationship Id="rId7" Type="http://schemas.openxmlformats.org/officeDocument/2006/relationships/image" Target="../media/image153.png"/><Relationship Id="rId12" Type="http://schemas.openxmlformats.org/officeDocument/2006/relationships/image" Target="../media/image167.png"/><Relationship Id="rId17" Type="http://schemas.openxmlformats.org/officeDocument/2006/relationships/image" Target="../media/image250.png"/><Relationship Id="rId25" Type="http://schemas.openxmlformats.org/officeDocument/2006/relationships/image" Target="../media/image200.png"/><Relationship Id="rId2" Type="http://schemas.openxmlformats.org/officeDocument/2006/relationships/image" Target="../media/image141.png"/><Relationship Id="rId16" Type="http://schemas.openxmlformats.org/officeDocument/2006/relationships/image" Target="../media/image191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59.png"/><Relationship Id="rId5" Type="http://schemas.openxmlformats.org/officeDocument/2006/relationships/image" Target="../media/image151.png"/><Relationship Id="rId15" Type="http://schemas.openxmlformats.org/officeDocument/2006/relationships/image" Target="../media/image190.png"/><Relationship Id="rId23" Type="http://schemas.openxmlformats.org/officeDocument/2006/relationships/image" Target="../media/image198.png"/><Relationship Id="rId10" Type="http://schemas.openxmlformats.org/officeDocument/2006/relationships/image" Target="../media/image156.png"/><Relationship Id="rId19" Type="http://schemas.openxmlformats.org/officeDocument/2006/relationships/image" Target="../media/image78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89.png"/><Relationship Id="rId22" Type="http://schemas.openxmlformats.org/officeDocument/2006/relationships/image" Target="../media/image1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213.png"/><Relationship Id="rId3" Type="http://schemas.openxmlformats.org/officeDocument/2006/relationships/image" Target="../media/image203.png"/><Relationship Id="rId7" Type="http://schemas.openxmlformats.org/officeDocument/2006/relationships/image" Target="../media/image113.png"/><Relationship Id="rId12" Type="http://schemas.openxmlformats.org/officeDocument/2006/relationships/image" Target="../media/image116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1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115.png"/><Relationship Id="rId14" Type="http://schemas.openxmlformats.org/officeDocument/2006/relationships/image" Target="../media/image2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06.png"/><Relationship Id="rId18" Type="http://schemas.openxmlformats.org/officeDocument/2006/relationships/image" Target="../media/image30.png"/><Relationship Id="rId26" Type="http://schemas.openxmlformats.org/officeDocument/2006/relationships/image" Target="../media/image37.png"/><Relationship Id="rId3" Type="http://schemas.openxmlformats.org/officeDocument/2006/relationships/image" Target="../media/image222.png"/><Relationship Id="rId21" Type="http://schemas.openxmlformats.org/officeDocument/2006/relationships/image" Target="../media/image33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5" Type="http://schemas.openxmlformats.org/officeDocument/2006/relationships/image" Target="../media/image36.png"/><Relationship Id="rId2" Type="http://schemas.openxmlformats.org/officeDocument/2006/relationships/image" Target="../media/image221.png"/><Relationship Id="rId16" Type="http://schemas.openxmlformats.org/officeDocument/2006/relationships/image" Target="../media/image290.png"/><Relationship Id="rId20" Type="http://schemas.openxmlformats.org/officeDocument/2006/relationships/image" Target="../media/image32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png"/><Relationship Id="rId11" Type="http://schemas.openxmlformats.org/officeDocument/2006/relationships/image" Target="../media/image170.png"/><Relationship Id="rId24" Type="http://schemas.openxmlformats.org/officeDocument/2006/relationships/image" Target="../media/image35.png"/><Relationship Id="rId5" Type="http://schemas.openxmlformats.org/officeDocument/2006/relationships/image" Target="../media/image140.png"/><Relationship Id="rId15" Type="http://schemas.openxmlformats.org/officeDocument/2006/relationships/image" Target="../media/image280.png"/><Relationship Id="rId23" Type="http://schemas.openxmlformats.org/officeDocument/2006/relationships/image" Target="../media/image34.png"/><Relationship Id="rId28" Type="http://schemas.openxmlformats.org/officeDocument/2006/relationships/image" Target="../media/image38.png"/><Relationship Id="rId10" Type="http://schemas.openxmlformats.org/officeDocument/2006/relationships/image" Target="../media/image160.png"/><Relationship Id="rId19" Type="http://schemas.openxmlformats.org/officeDocument/2006/relationships/image" Target="../media/image31.png"/><Relationship Id="rId31" Type="http://schemas.openxmlformats.org/officeDocument/2006/relationships/image" Target="../media/image41.png"/><Relationship Id="rId4" Type="http://schemas.openxmlformats.org/officeDocument/2006/relationships/image" Target="../media/image135.png"/><Relationship Id="rId9" Type="http://schemas.openxmlformats.org/officeDocument/2006/relationships/image" Target="../media/image228.png"/><Relationship Id="rId14" Type="http://schemas.openxmlformats.org/officeDocument/2006/relationships/image" Target="../media/image223.png"/><Relationship Id="rId22" Type="http://schemas.openxmlformats.org/officeDocument/2006/relationships/image" Target="../media/image241.png"/><Relationship Id="rId27" Type="http://schemas.openxmlformats.org/officeDocument/2006/relationships/image" Target="../media/image246.png"/><Relationship Id="rId30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5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1.png"/><Relationship Id="rId18" Type="http://schemas.openxmlformats.org/officeDocument/2006/relationships/image" Target="../media/image180.png"/><Relationship Id="rId26" Type="http://schemas.openxmlformats.org/officeDocument/2006/relationships/image" Target="../media/image1160.png"/><Relationship Id="rId3" Type="http://schemas.openxmlformats.org/officeDocument/2006/relationships/image" Target="../media/image930.png"/><Relationship Id="rId21" Type="http://schemas.openxmlformats.org/officeDocument/2006/relationships/image" Target="../media/image181.png"/><Relationship Id="rId7" Type="http://schemas.openxmlformats.org/officeDocument/2006/relationships/image" Target="../media/image970.png"/><Relationship Id="rId12" Type="http://schemas.openxmlformats.org/officeDocument/2006/relationships/image" Target="../media/image1020.png"/><Relationship Id="rId17" Type="http://schemas.openxmlformats.org/officeDocument/2006/relationships/image" Target="../media/image1070.png"/><Relationship Id="rId25" Type="http://schemas.openxmlformats.org/officeDocument/2006/relationships/image" Target="../media/image1150.png"/><Relationship Id="rId2" Type="http://schemas.openxmlformats.org/officeDocument/2006/relationships/image" Target="../media/image920.png"/><Relationship Id="rId16" Type="http://schemas.openxmlformats.org/officeDocument/2006/relationships/image" Target="../media/image1060.png"/><Relationship Id="rId20" Type="http://schemas.openxmlformats.org/officeDocument/2006/relationships/image" Target="../media/image1100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image" Target="../media/image1010.png"/><Relationship Id="rId24" Type="http://schemas.openxmlformats.org/officeDocument/2006/relationships/image" Target="../media/image13.png"/><Relationship Id="rId5" Type="http://schemas.openxmlformats.org/officeDocument/2006/relationships/image" Target="../media/image950.png"/><Relationship Id="rId15" Type="http://schemas.openxmlformats.org/officeDocument/2006/relationships/image" Target="../media/image1050.png"/><Relationship Id="rId23" Type="http://schemas.openxmlformats.org/officeDocument/2006/relationships/image" Target="../media/image1130.png"/><Relationship Id="rId28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090.png"/><Relationship Id="rId31" Type="http://schemas.openxmlformats.org/officeDocument/2006/relationships/image" Target="../media/image17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Relationship Id="rId14" Type="http://schemas.openxmlformats.org/officeDocument/2006/relationships/image" Target="../media/image12.png"/><Relationship Id="rId22" Type="http://schemas.openxmlformats.org/officeDocument/2006/relationships/image" Target="../media/image1120.png"/><Relationship Id="rId27" Type="http://schemas.openxmlformats.org/officeDocument/2006/relationships/image" Target="../media/image14.png"/><Relationship Id="rId30" Type="http://schemas.openxmlformats.org/officeDocument/2006/relationships/image" Target="../media/image12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390.png"/><Relationship Id="rId18" Type="http://schemas.openxmlformats.org/officeDocument/2006/relationships/image" Target="../media/image19.png"/><Relationship Id="rId3" Type="http://schemas.openxmlformats.org/officeDocument/2006/relationships/image" Target="../media/image18.gif"/><Relationship Id="rId7" Type="http://schemas.openxmlformats.org/officeDocument/2006/relationships/image" Target="../media/image1330.png"/><Relationship Id="rId12" Type="http://schemas.openxmlformats.org/officeDocument/2006/relationships/image" Target="../media/image1380.png"/><Relationship Id="rId17" Type="http://schemas.openxmlformats.org/officeDocument/2006/relationships/image" Target="../media/image18.png"/><Relationship Id="rId2" Type="http://schemas.openxmlformats.org/officeDocument/2006/relationships/image" Target="../media/image1290.png"/><Relationship Id="rId16" Type="http://schemas.openxmlformats.org/officeDocument/2006/relationships/image" Target="../media/image1420.pn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image" Target="../media/image1370.png"/><Relationship Id="rId5" Type="http://schemas.openxmlformats.org/officeDocument/2006/relationships/image" Target="../media/image1310.png"/><Relationship Id="rId15" Type="http://schemas.openxmlformats.org/officeDocument/2006/relationships/image" Target="../media/image1410.png"/><Relationship Id="rId10" Type="http://schemas.openxmlformats.org/officeDocument/2006/relationships/image" Target="../media/image1360.png"/><Relationship Id="rId19" Type="http://schemas.openxmlformats.org/officeDocument/2006/relationships/image" Target="../media/image20.png"/><Relationship Id="rId4" Type="http://schemas.openxmlformats.org/officeDocument/2006/relationships/image" Target="../media/image1300.png"/><Relationship Id="rId9" Type="http://schemas.openxmlformats.org/officeDocument/2006/relationships/image" Target="../media/image1350.png"/><Relationship Id="rId14" Type="http://schemas.openxmlformats.org/officeDocument/2006/relationships/image" Target="../media/image14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80.png"/><Relationship Id="rId3" Type="http://schemas.openxmlformats.org/officeDocument/2006/relationships/image" Target="../media/image27.png"/><Relationship Id="rId7" Type="http://schemas.openxmlformats.org/officeDocument/2006/relationships/image" Target="../media/image50.png"/><Relationship Id="rId12" Type="http://schemas.openxmlformats.org/officeDocument/2006/relationships/image" Target="../media/image6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6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7" Type="http://schemas.openxmlformats.org/officeDocument/2006/relationships/image" Target="../media/image15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500.png"/><Relationship Id="rId4" Type="http://schemas.openxmlformats.org/officeDocument/2006/relationships/image" Target="../media/image14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6924" y="-2391"/>
            <a:ext cx="5611631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21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Teorema Trabalho-Energia Cinética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11/11/2021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D1DA22-6E85-4673-8B9B-96CFE8F44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93" y="1180763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/>
          <p:cNvGrpSpPr/>
          <p:nvPr/>
        </p:nvGrpSpPr>
        <p:grpSpPr>
          <a:xfrm>
            <a:off x="5769355" y="-1357146"/>
            <a:ext cx="3212704" cy="3356067"/>
            <a:chOff x="2535180" y="858032"/>
            <a:chExt cx="3212704" cy="3356067"/>
          </a:xfrm>
        </p:grpSpPr>
        <p:grpSp>
          <p:nvGrpSpPr>
            <p:cNvPr id="24" name="Agrupar 23"/>
            <p:cNvGrpSpPr/>
            <p:nvPr/>
          </p:nvGrpSpPr>
          <p:grpSpPr>
            <a:xfrm>
              <a:off x="2535180" y="858032"/>
              <a:ext cx="3157901" cy="3356067"/>
              <a:chOff x="2761423" y="1998399"/>
              <a:chExt cx="3157901" cy="3356067"/>
            </a:xfrm>
          </p:grpSpPr>
          <p:sp>
            <p:nvSpPr>
              <p:cNvPr id="26" name="Elipse 25"/>
              <p:cNvSpPr/>
              <p:nvPr/>
            </p:nvSpPr>
            <p:spPr>
              <a:xfrm>
                <a:off x="2771385" y="2460598"/>
                <a:ext cx="3058283" cy="28938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2771385" y="1998399"/>
                <a:ext cx="3147939" cy="1909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2761423" y="3904695"/>
                <a:ext cx="1447669" cy="144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5" name="Retângulo 24"/>
            <p:cNvSpPr/>
            <p:nvPr/>
          </p:nvSpPr>
          <p:spPr>
            <a:xfrm>
              <a:off x="4125524" y="2389661"/>
              <a:ext cx="1622360" cy="925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" name="Conector de Seta Reta 2"/>
          <p:cNvCxnSpPr/>
          <p:nvPr/>
        </p:nvCxnSpPr>
        <p:spPr>
          <a:xfrm>
            <a:off x="7199023" y="504857"/>
            <a:ext cx="14817" cy="148166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H="1">
            <a:off x="7207361" y="1995252"/>
            <a:ext cx="1766921" cy="366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675387" y="1932549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387" y="1932549"/>
                <a:ext cx="183319" cy="276999"/>
              </a:xfrm>
              <a:prstGeom prst="rect">
                <a:avLst/>
              </a:prstGeom>
              <a:blipFill>
                <a:blip r:embed="rId2"/>
                <a:stretch>
                  <a:fillRect l="-20000" r="-13333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916861" y="501188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861" y="501188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33333" r="-30000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7213840" y="721807"/>
            <a:ext cx="1004537" cy="855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8224881" y="1577672"/>
            <a:ext cx="138546" cy="122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7206431" y="711276"/>
            <a:ext cx="1269696" cy="58459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8501005" y="1277490"/>
            <a:ext cx="142368" cy="1263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878359" y="1260234"/>
            <a:ext cx="431800" cy="36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sp>
        <p:nvSpPr>
          <p:cNvPr id="12" name="Arco 11"/>
          <p:cNvSpPr/>
          <p:nvPr/>
        </p:nvSpPr>
        <p:spPr>
          <a:xfrm rot="6973090">
            <a:off x="7092097" y="717866"/>
            <a:ext cx="463138" cy="37185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Arco 12"/>
          <p:cNvSpPr/>
          <p:nvPr/>
        </p:nvSpPr>
        <p:spPr>
          <a:xfrm rot="6973090">
            <a:off x="7080213" y="527289"/>
            <a:ext cx="397903" cy="304765"/>
          </a:xfrm>
          <a:prstGeom prst="arc">
            <a:avLst>
              <a:gd name="adj1" fmla="val 17145769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378668" y="1081998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668" y="1081998"/>
                <a:ext cx="14632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7220513" y="848531"/>
                <a:ext cx="19652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05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05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t-BR" sz="105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13" y="848531"/>
                <a:ext cx="196528" cy="161583"/>
              </a:xfrm>
              <a:prstGeom prst="rect">
                <a:avLst/>
              </a:prstGeom>
              <a:blipFill>
                <a:blip r:embed="rId5"/>
                <a:stretch>
                  <a:fillRect l="-15152" r="-303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/>
          <p:cNvCxnSpPr/>
          <p:nvPr/>
        </p:nvCxnSpPr>
        <p:spPr>
          <a:xfrm flipH="1">
            <a:off x="8232374" y="1615962"/>
            <a:ext cx="828821" cy="36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8657970" y="1324491"/>
            <a:ext cx="4177" cy="66622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8609027" y="1308185"/>
            <a:ext cx="25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omic Sans MS" panose="030F0702030302020204" pitchFamily="66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8809646" y="1646657"/>
                <a:ext cx="21243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646" y="1646657"/>
                <a:ext cx="212430" cy="310598"/>
              </a:xfrm>
              <a:prstGeom prst="rect">
                <a:avLst/>
              </a:prstGeom>
              <a:blipFill>
                <a:blip r:embed="rId6"/>
                <a:stretch>
                  <a:fillRect l="-22857" t="-41176" r="-100000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5591555" y="155002"/>
            <a:ext cx="355600" cy="48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8328550" y="1474967"/>
            <a:ext cx="153867" cy="12981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8210825" y="1394246"/>
                <a:ext cx="178574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5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sz="105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05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sz="105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25" y="1394246"/>
                <a:ext cx="178574" cy="161583"/>
              </a:xfrm>
              <a:prstGeom prst="rect">
                <a:avLst/>
              </a:prstGeom>
              <a:blipFill>
                <a:blip r:embed="rId7"/>
                <a:stretch>
                  <a:fillRect l="-20690" t="-34615" r="-96552" b="-1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/>
          <p:cNvSpPr txBox="1"/>
          <p:nvPr/>
        </p:nvSpPr>
        <p:spPr>
          <a:xfrm>
            <a:off x="7848888" y="771587"/>
            <a:ext cx="16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-32460" y="379232"/>
            <a:ext cx="6948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Objeto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suspenso por um fio de comprimento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</a:p>
          <a:p>
            <a:pPr algn="just" hangingPunct="0"/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objeto é puxado para o lado, da posição com o fio na vertical, </a:t>
            </a:r>
          </a:p>
          <a:p>
            <a:pPr algn="just" hangingPunct="0"/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força </a:t>
            </a:r>
            <a:r>
              <a:rPr lang="pt-BR" sz="16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horizontal até formar um ângulo </a:t>
            </a:r>
            <a:r>
              <a:rPr lang="pt-BR" sz="16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1600" i="1" baseline="-25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 a vertical. </a:t>
            </a:r>
          </a:p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Deslocamento 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lento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 sistema 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fica em equilíbrio durante o processo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/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trabalho realizado nesse deslocamento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cada força  no objeto.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0" y="18956"/>
            <a:ext cx="590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7, ex. 20. </a:t>
            </a:r>
            <a:r>
              <a:rPr lang="pt-BR" b="1" dirty="0">
                <a:solidFill>
                  <a:srgbClr val="0070C0"/>
                </a:solidFill>
              </a:rPr>
              <a:t>Trabalho de força que puxa um pêndulo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-29634" y="2209548"/>
            <a:ext cx="318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de corpo livre</a:t>
            </a:r>
          </a:p>
        </p:txBody>
      </p:sp>
      <p:grpSp>
        <p:nvGrpSpPr>
          <p:cNvPr id="63" name="Agrupar 62"/>
          <p:cNvGrpSpPr/>
          <p:nvPr/>
        </p:nvGrpSpPr>
        <p:grpSpPr>
          <a:xfrm>
            <a:off x="2325743" y="1957255"/>
            <a:ext cx="2077135" cy="1272778"/>
            <a:chOff x="2325743" y="1957255"/>
            <a:chExt cx="2077135" cy="1272778"/>
          </a:xfrm>
        </p:grpSpPr>
        <p:cxnSp>
          <p:nvCxnSpPr>
            <p:cNvPr id="39" name="Conector de Seta Reta 38"/>
            <p:cNvCxnSpPr/>
            <p:nvPr/>
          </p:nvCxnSpPr>
          <p:spPr>
            <a:xfrm>
              <a:off x="2972841" y="2031409"/>
              <a:ext cx="14818" cy="11986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41" idx="0"/>
            </p:cNvCxnSpPr>
            <p:nvPr/>
          </p:nvCxnSpPr>
          <p:spPr>
            <a:xfrm flipH="1">
              <a:off x="2325743" y="2681124"/>
              <a:ext cx="1985476" cy="2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4219559" y="2681124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559" y="2681124"/>
                  <a:ext cx="18331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000" r="-13333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2714741" y="1957255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741" y="1957255"/>
                  <a:ext cx="18671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2258" r="-25806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ector de Seta Reta 45"/>
            <p:cNvCxnSpPr/>
            <p:nvPr/>
          </p:nvCxnSpPr>
          <p:spPr>
            <a:xfrm flipV="1">
              <a:off x="2987658" y="2686541"/>
              <a:ext cx="1" cy="511018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/>
            <p:cNvCxnSpPr/>
            <p:nvPr/>
          </p:nvCxnSpPr>
          <p:spPr>
            <a:xfrm flipH="1">
              <a:off x="2992432" y="2697419"/>
              <a:ext cx="711735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/>
            <p:cNvCxnSpPr/>
            <p:nvPr/>
          </p:nvCxnSpPr>
          <p:spPr>
            <a:xfrm>
              <a:off x="2429610" y="2134382"/>
              <a:ext cx="532191" cy="546742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o 55"/>
            <p:cNvSpPr/>
            <p:nvPr/>
          </p:nvSpPr>
          <p:spPr>
            <a:xfrm rot="16504018">
              <a:off x="2807554" y="2510832"/>
              <a:ext cx="271426" cy="221696"/>
            </a:xfrm>
            <a:prstGeom prst="arc">
              <a:avLst>
                <a:gd name="adj1" fmla="val 17978301"/>
                <a:gd name="adj2" fmla="val 5578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2801754" y="2301531"/>
                  <a:ext cx="146322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1754" y="2301531"/>
                  <a:ext cx="146322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33333" r="-20833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/>
                <p:cNvSpPr txBox="1"/>
                <p:nvPr/>
              </p:nvSpPr>
              <p:spPr>
                <a:xfrm>
                  <a:off x="2429610" y="2310068"/>
                  <a:ext cx="20704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CaixaDeTex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610" y="2310068"/>
                  <a:ext cx="207044" cy="310598"/>
                </a:xfrm>
                <a:prstGeom prst="rect">
                  <a:avLst/>
                </a:prstGeom>
                <a:blipFill>
                  <a:blip r:embed="rId11"/>
                  <a:stretch>
                    <a:fillRect l="-26471" r="-20588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ixaDeTexto 59"/>
                <p:cNvSpPr txBox="1"/>
                <p:nvPr/>
              </p:nvSpPr>
              <p:spPr>
                <a:xfrm>
                  <a:off x="2697220" y="2766653"/>
                  <a:ext cx="2124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CaixaDeTex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220" y="2766653"/>
                  <a:ext cx="212429" cy="310598"/>
                </a:xfrm>
                <a:prstGeom prst="rect">
                  <a:avLst/>
                </a:prstGeom>
                <a:blipFill>
                  <a:blip r:embed="rId12"/>
                  <a:stretch>
                    <a:fillRect l="-22857" r="-22857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3289050" y="2370526"/>
                  <a:ext cx="21422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9050" y="2370526"/>
                  <a:ext cx="214225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25714" t="-43137" r="-97143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CaixaDeTexto 63"/>
              <p:cNvSpPr txBox="1"/>
              <p:nvPr/>
            </p:nvSpPr>
            <p:spPr>
              <a:xfrm>
                <a:off x="4585818" y="2217536"/>
                <a:ext cx="127002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18" y="2217536"/>
                <a:ext cx="1270028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702993" y="2874618"/>
                <a:ext cx="201311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993" y="2874618"/>
                <a:ext cx="2013115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5918457" y="2295998"/>
                <a:ext cx="1408270" cy="393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57" y="2295998"/>
                <a:ext cx="1408270" cy="393569"/>
              </a:xfrm>
              <a:prstGeom prst="rect">
                <a:avLst/>
              </a:prstGeom>
              <a:blipFill>
                <a:blip r:embed="rId16"/>
                <a:stretch>
                  <a:fillRect t="-12500" r="-13853" b="-15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/>
              <p:cNvSpPr/>
              <p:nvPr/>
            </p:nvSpPr>
            <p:spPr>
              <a:xfrm>
                <a:off x="7516569" y="2346780"/>
                <a:ext cx="16364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Retângulo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569" y="2346780"/>
                <a:ext cx="1636474" cy="338554"/>
              </a:xfrm>
              <a:prstGeom prst="rect">
                <a:avLst/>
              </a:prstGeom>
              <a:blipFill>
                <a:blip r:embed="rId17"/>
                <a:stretch>
                  <a:fillRect t="-12500" r="-12313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aixaDeTexto 67"/>
              <p:cNvSpPr txBox="1"/>
              <p:nvPr/>
            </p:nvSpPr>
            <p:spPr>
              <a:xfrm>
                <a:off x="111719" y="3892308"/>
                <a:ext cx="2241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9" y="3892308"/>
                <a:ext cx="2241511" cy="276999"/>
              </a:xfrm>
              <a:prstGeom prst="rect">
                <a:avLst/>
              </a:prstGeom>
              <a:blipFill>
                <a:blip r:embed="rId18"/>
                <a:stretch>
                  <a:fillRect l="-543" r="-163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eta para a Direita 68"/>
          <p:cNvSpPr/>
          <p:nvPr/>
        </p:nvSpPr>
        <p:spPr>
          <a:xfrm>
            <a:off x="2389099" y="3932196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3041486" y="3892307"/>
                <a:ext cx="1244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86" y="3892307"/>
                <a:ext cx="1244700" cy="276999"/>
              </a:xfrm>
              <a:prstGeom prst="rect">
                <a:avLst/>
              </a:prstGeom>
              <a:blipFill>
                <a:blip r:embed="rId19"/>
                <a:stretch>
                  <a:fillRect l="-3431" r="-294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CaixaDeTexto 70"/>
              <p:cNvSpPr txBox="1"/>
              <p:nvPr/>
            </p:nvSpPr>
            <p:spPr>
              <a:xfrm>
                <a:off x="111719" y="4245418"/>
                <a:ext cx="1828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9" y="4245418"/>
                <a:ext cx="1828769" cy="276999"/>
              </a:xfrm>
              <a:prstGeom prst="rect">
                <a:avLst/>
              </a:prstGeom>
              <a:blipFill>
                <a:blip r:embed="rId20"/>
                <a:stretch>
                  <a:fillRect l="-1333" r="-2333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Seta para a Direita 71"/>
          <p:cNvSpPr/>
          <p:nvPr/>
        </p:nvSpPr>
        <p:spPr>
          <a:xfrm>
            <a:off x="2389099" y="4285306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3041486" y="4245417"/>
                <a:ext cx="992836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86" y="4245417"/>
                <a:ext cx="992836" cy="47442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have Direita 73"/>
          <p:cNvSpPr/>
          <p:nvPr/>
        </p:nvSpPr>
        <p:spPr>
          <a:xfrm>
            <a:off x="4599315" y="3878348"/>
            <a:ext cx="223025" cy="644069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ixaDeTexto 74"/>
              <p:cNvSpPr txBox="1"/>
              <p:nvPr/>
            </p:nvSpPr>
            <p:spPr>
              <a:xfrm>
                <a:off x="4981045" y="3932196"/>
                <a:ext cx="1512144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5" name="CaixaDe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045" y="3932196"/>
                <a:ext cx="1512144" cy="52277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7479601" y="4083918"/>
                <a:ext cx="1375889" cy="27699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601" y="4083918"/>
                <a:ext cx="1375889" cy="276999"/>
              </a:xfrm>
              <a:prstGeom prst="rect">
                <a:avLst/>
              </a:prstGeom>
              <a:blipFill>
                <a:blip r:embed="rId23"/>
                <a:stretch>
                  <a:fillRect l="-3982" r="-265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Seta para a Direita 76"/>
          <p:cNvSpPr/>
          <p:nvPr/>
        </p:nvSpPr>
        <p:spPr>
          <a:xfrm>
            <a:off x="7068113" y="4123807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CaixaDeTexto 77"/>
          <p:cNvSpPr txBox="1"/>
          <p:nvPr/>
        </p:nvSpPr>
        <p:spPr>
          <a:xfrm>
            <a:off x="38553" y="3220543"/>
            <a:ext cx="46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Determinação da força F (2ª lei de Newton)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6F1CD4C5-E3C4-488F-8984-74427F4A4E09}"/>
                  </a:ext>
                </a:extLst>
              </p:cNvPr>
              <p:cNvSpPr txBox="1"/>
              <p:nvPr/>
            </p:nvSpPr>
            <p:spPr>
              <a:xfrm>
                <a:off x="38553" y="3570351"/>
                <a:ext cx="4282005" cy="370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sistema em equilíbrio durante o processo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6F1CD4C5-E3C4-488F-8984-74427F4A4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3" y="3570351"/>
                <a:ext cx="4282005" cy="370101"/>
              </a:xfrm>
              <a:prstGeom prst="rect">
                <a:avLst/>
              </a:prstGeom>
              <a:blipFill>
                <a:blip r:embed="rId24"/>
                <a:stretch>
                  <a:fillRect l="-711" t="-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525CCDF2-C1E7-47F4-A6E9-32FD420136E5}"/>
                  </a:ext>
                </a:extLst>
              </p:cNvPr>
              <p:cNvSpPr txBox="1"/>
              <p:nvPr/>
            </p:nvSpPr>
            <p:spPr>
              <a:xfrm>
                <a:off x="4901476" y="4473738"/>
                <a:ext cx="4159719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tem a direção e sentido de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enunciado)</a:t>
                </a: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525CCDF2-C1E7-47F4-A6E9-32FD42013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476" y="4473738"/>
                <a:ext cx="4159719" cy="368499"/>
              </a:xfrm>
              <a:prstGeom prst="rect">
                <a:avLst/>
              </a:prstGeom>
              <a:blipFill>
                <a:blip r:embed="rId25"/>
                <a:stretch>
                  <a:fillRect t="-1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0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/>
      <p:bldP spid="18" grpId="0"/>
      <p:bldP spid="19" grpId="0"/>
      <p:bldP spid="22" grpId="0"/>
      <p:bldP spid="35" grpId="0"/>
      <p:bldP spid="38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 animBg="1"/>
      <p:bldP spid="78" grpId="0"/>
      <p:bldP spid="62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/>
          <p:cNvSpPr/>
          <p:nvPr/>
        </p:nvSpPr>
        <p:spPr>
          <a:xfrm>
            <a:off x="5346235" y="1777300"/>
            <a:ext cx="355600" cy="48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5523965" y="3635"/>
            <a:ext cx="3212704" cy="3604499"/>
            <a:chOff x="2535180" y="609600"/>
            <a:chExt cx="3212704" cy="3604499"/>
          </a:xfrm>
        </p:grpSpPr>
        <p:grpSp>
          <p:nvGrpSpPr>
            <p:cNvPr id="18" name="Agrupar 17"/>
            <p:cNvGrpSpPr/>
            <p:nvPr/>
          </p:nvGrpSpPr>
          <p:grpSpPr>
            <a:xfrm>
              <a:off x="2535180" y="858032"/>
              <a:ext cx="3068245" cy="3356067"/>
              <a:chOff x="2761423" y="1998399"/>
              <a:chExt cx="3068245" cy="3356067"/>
            </a:xfrm>
          </p:grpSpPr>
          <p:sp>
            <p:nvSpPr>
              <p:cNvPr id="20" name="Elipse 19"/>
              <p:cNvSpPr/>
              <p:nvPr/>
            </p:nvSpPr>
            <p:spPr>
              <a:xfrm>
                <a:off x="2771385" y="2460598"/>
                <a:ext cx="3058283" cy="28938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2771385" y="1998399"/>
                <a:ext cx="3058283" cy="1909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2761423" y="3904695"/>
                <a:ext cx="1447669" cy="144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Retângulo 18"/>
            <p:cNvSpPr/>
            <p:nvPr/>
          </p:nvSpPr>
          <p:spPr>
            <a:xfrm>
              <a:off x="4125524" y="609600"/>
              <a:ext cx="1622360" cy="263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27822" y="41404"/>
            <a:ext cx="231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força F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7858" y="547573"/>
            <a:ext cx="291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paralelo 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37048" y="459514"/>
                <a:ext cx="125374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048" y="459514"/>
                <a:ext cx="1253741" cy="64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829706" y="354601"/>
                <a:ext cx="2228174" cy="728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06" y="354601"/>
                <a:ext cx="2228174" cy="728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07669" y="971106"/>
                <a:ext cx="3463384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mudan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vari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vel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9" y="971106"/>
                <a:ext cx="3463384" cy="472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946051" y="1059770"/>
                <a:ext cx="1210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051" y="1059770"/>
                <a:ext cx="1210268" cy="276999"/>
              </a:xfrm>
              <a:prstGeom prst="rect">
                <a:avLst/>
              </a:prstGeom>
              <a:blipFill>
                <a:blip r:embed="rId5"/>
                <a:stretch>
                  <a:fillRect l="-1508" r="-3015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790069" y="1064752"/>
                <a:ext cx="1641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069" y="1064752"/>
                <a:ext cx="1641027" cy="276999"/>
              </a:xfrm>
              <a:prstGeom prst="rect">
                <a:avLst/>
              </a:prstGeom>
              <a:blipFill>
                <a:blip r:embed="rId6"/>
                <a:stretch>
                  <a:fillRect l="-2974" r="-297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5252653" y="1124687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-48992" y="1384469"/>
                <a:ext cx="2978315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92" y="1384469"/>
                <a:ext cx="2978315" cy="6574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826214" y="1384469"/>
                <a:ext cx="2156680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214" y="1384469"/>
                <a:ext cx="2156680" cy="6574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846370" y="1393919"/>
                <a:ext cx="2142445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70" y="1393919"/>
                <a:ext cx="2142445" cy="657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972439" y="1538517"/>
                <a:ext cx="2030941" cy="349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(−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39" y="1538517"/>
                <a:ext cx="2030941" cy="349391"/>
              </a:xfrm>
              <a:prstGeom prst="rect">
                <a:avLst/>
              </a:prstGeom>
              <a:blipFill>
                <a:blip r:embed="rId10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-48992" y="2115872"/>
                <a:ext cx="27394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92" y="2115872"/>
                <a:ext cx="2739404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593755" y="2641827"/>
                <a:ext cx="1327479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55" y="2641827"/>
                <a:ext cx="1327479" cy="369332"/>
              </a:xfrm>
              <a:prstGeom prst="rect">
                <a:avLst/>
              </a:prstGeom>
              <a:blipFill>
                <a:blip r:embed="rId12"/>
                <a:stretch>
                  <a:fillRect b="-476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0800" y="2683322"/>
                <a:ext cx="1738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" y="2683322"/>
                <a:ext cx="173893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Agrupar 45"/>
          <p:cNvGrpSpPr/>
          <p:nvPr/>
        </p:nvGrpSpPr>
        <p:grpSpPr>
          <a:xfrm>
            <a:off x="6633039" y="2103018"/>
            <a:ext cx="2426215" cy="1728828"/>
            <a:chOff x="6633039" y="2103018"/>
            <a:chExt cx="2426215" cy="1728828"/>
          </a:xfrm>
        </p:grpSpPr>
        <p:cxnSp>
          <p:nvCxnSpPr>
            <p:cNvPr id="23" name="Conector de Seta Reta 22"/>
            <p:cNvCxnSpPr/>
            <p:nvPr/>
          </p:nvCxnSpPr>
          <p:spPr>
            <a:xfrm>
              <a:off x="6953703" y="2127155"/>
              <a:ext cx="14817" cy="14816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H="1">
              <a:off x="6962041" y="3617550"/>
              <a:ext cx="1766921" cy="366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8430067" y="3554847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0067" y="3554847"/>
                  <a:ext cx="183319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6671541" y="212348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1541" y="2123486"/>
                  <a:ext cx="186718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32258" r="-25806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ector reto 26"/>
            <p:cNvCxnSpPr/>
            <p:nvPr/>
          </p:nvCxnSpPr>
          <p:spPr>
            <a:xfrm>
              <a:off x="6968520" y="2344105"/>
              <a:ext cx="1004537" cy="855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7979561" y="3199970"/>
              <a:ext cx="138546" cy="1226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6961111" y="2333574"/>
              <a:ext cx="1269696" cy="58459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/>
            <p:cNvSpPr/>
            <p:nvPr/>
          </p:nvSpPr>
          <p:spPr>
            <a:xfrm>
              <a:off x="8255685" y="2899788"/>
              <a:ext cx="142368" cy="12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633039" y="2882532"/>
              <a:ext cx="431800" cy="36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L</a:t>
              </a:r>
            </a:p>
          </p:txBody>
        </p:sp>
        <p:sp>
          <p:nvSpPr>
            <p:cNvPr id="32" name="Arco 31"/>
            <p:cNvSpPr/>
            <p:nvPr/>
          </p:nvSpPr>
          <p:spPr>
            <a:xfrm rot="6973090">
              <a:off x="6846777" y="2340164"/>
              <a:ext cx="463138" cy="37185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Arco 32"/>
            <p:cNvSpPr/>
            <p:nvPr/>
          </p:nvSpPr>
          <p:spPr>
            <a:xfrm rot="6973090">
              <a:off x="6834893" y="2149587"/>
              <a:ext cx="397903" cy="304765"/>
            </a:xfrm>
            <a:prstGeom prst="arc">
              <a:avLst>
                <a:gd name="adj1" fmla="val 17145769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133348" y="2704296"/>
                  <a:ext cx="14632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348" y="2704296"/>
                  <a:ext cx="146322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29167" r="-25000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6975193" y="2470829"/>
                  <a:ext cx="196528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0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05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05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pt-BR" sz="105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193" y="2470829"/>
                  <a:ext cx="196528" cy="161583"/>
                </a:xfrm>
                <a:prstGeom prst="rect">
                  <a:avLst/>
                </a:prstGeom>
                <a:blipFill>
                  <a:blip r:embed="rId17"/>
                  <a:stretch>
                    <a:fillRect l="-15625" r="-625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ector de Seta Reta 35"/>
            <p:cNvCxnSpPr/>
            <p:nvPr/>
          </p:nvCxnSpPr>
          <p:spPr>
            <a:xfrm flipH="1">
              <a:off x="7987054" y="3238260"/>
              <a:ext cx="828821" cy="3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>
              <a:off x="8412650" y="2946789"/>
              <a:ext cx="4177" cy="6662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8363707" y="2930483"/>
              <a:ext cx="253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Comic Sans MS" panose="030F0702030302020204" pitchFamily="66" charset="0"/>
                </a:rPr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8856250" y="3084371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6250" y="3084371"/>
                  <a:ext cx="203004" cy="310598"/>
                </a:xfrm>
                <a:prstGeom prst="rect">
                  <a:avLst/>
                </a:prstGeom>
                <a:blipFill>
                  <a:blip r:embed="rId18"/>
                  <a:stretch>
                    <a:fillRect l="-30303" t="-43137" r="-100000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Conector de Seta Reta 40"/>
            <p:cNvCxnSpPr/>
            <p:nvPr/>
          </p:nvCxnSpPr>
          <p:spPr>
            <a:xfrm flipV="1">
              <a:off x="8083230" y="3097265"/>
              <a:ext cx="153867" cy="1298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7965505" y="3016544"/>
                  <a:ext cx="178574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5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pt-BR" sz="105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05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pt-BR" sz="1050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5505" y="3016544"/>
                  <a:ext cx="178574" cy="161583"/>
                </a:xfrm>
                <a:prstGeom prst="rect">
                  <a:avLst/>
                </a:prstGeom>
                <a:blipFill>
                  <a:blip r:embed="rId19"/>
                  <a:stretch>
                    <a:fillRect l="-20690" t="-34615" r="-96552" b="-115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aixaDeTexto 44"/>
            <p:cNvSpPr txBox="1"/>
            <p:nvPr/>
          </p:nvSpPr>
          <p:spPr>
            <a:xfrm>
              <a:off x="7560775" y="2356280"/>
              <a:ext cx="431800" cy="36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L</a:t>
              </a:r>
            </a:p>
          </p:txBody>
        </p:sp>
      </p:grpSp>
      <p:sp>
        <p:nvSpPr>
          <p:cNvPr id="47" name="Seta para a Direita 46"/>
          <p:cNvSpPr/>
          <p:nvPr/>
        </p:nvSpPr>
        <p:spPr>
          <a:xfrm>
            <a:off x="1904851" y="2733261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2488141" y="2656835"/>
                <a:ext cx="1967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41" y="2656835"/>
                <a:ext cx="1967911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2946428" y="2119537"/>
                <a:ext cx="2566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28" y="2119537"/>
                <a:ext cx="2566280" cy="369332"/>
              </a:xfrm>
              <a:prstGeom prst="rect">
                <a:avLst/>
              </a:prstGeom>
              <a:blipFill>
                <a:blip r:embed="rId2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ixaDeTexto 49"/>
          <p:cNvSpPr txBox="1"/>
          <p:nvPr/>
        </p:nvSpPr>
        <p:spPr>
          <a:xfrm>
            <a:off x="59885" y="3261301"/>
            <a:ext cx="231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força Peso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2170902" y="4264459"/>
                <a:ext cx="1411925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02" y="4264459"/>
                <a:ext cx="141192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4167440" y="3303696"/>
                <a:ext cx="171745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440" y="3303696"/>
                <a:ext cx="1717458" cy="298928"/>
              </a:xfrm>
              <a:prstGeom prst="rect">
                <a:avLst/>
              </a:prstGeom>
              <a:blipFill>
                <a:blip r:embed="rId23"/>
                <a:stretch>
                  <a:fillRect l="-2847" r="-2847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/>
          <p:cNvSpPr txBox="1"/>
          <p:nvPr/>
        </p:nvSpPr>
        <p:spPr>
          <a:xfrm>
            <a:off x="0" y="3738885"/>
            <a:ext cx="626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decorre dos sentidos opostos da força e do deslocamento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47917" y="4299285"/>
            <a:ext cx="231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2453901" y="3303696"/>
                <a:ext cx="1501950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01" y="3303696"/>
                <a:ext cx="1501950" cy="369332"/>
              </a:xfrm>
              <a:prstGeom prst="rect">
                <a:avLst/>
              </a:prstGeom>
              <a:blipFill>
                <a:blip r:embed="rId24"/>
                <a:stretch>
                  <a:fillRect b="-476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880349" y="4302749"/>
                <a:ext cx="104624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349" y="4302749"/>
                <a:ext cx="1046248" cy="310598"/>
              </a:xfrm>
              <a:prstGeom prst="rect">
                <a:avLst/>
              </a:prstGeom>
              <a:blipFill>
                <a:blip r:embed="rId25"/>
                <a:stretch>
                  <a:fillRect l="-5263" t="-31373" r="-5263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aixaDeTexto 56"/>
          <p:cNvSpPr txBox="1"/>
          <p:nvPr/>
        </p:nvSpPr>
        <p:spPr>
          <a:xfrm>
            <a:off x="5112268" y="4302749"/>
            <a:ext cx="3893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tração é perpendicular ao deslocamento !</a:t>
            </a:r>
          </a:p>
        </p:txBody>
      </p:sp>
    </p:spTree>
    <p:extLst>
      <p:ext uri="{BB962C8B-B14F-4D97-AF65-F5344CB8AC3E}">
        <p14:creationId xmlns:p14="http://schemas.microsoft.com/office/powerpoint/2010/main" val="26709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44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/>
      <p:bldP spid="55" grpId="0" animBg="1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82BEE-D58F-4166-A3E6-F455D17E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25878"/>
            <a:ext cx="6055743" cy="358169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70439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1612"/>
            <a:ext cx="509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Teorema Trabalho – Energia Cinética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0568" y="454964"/>
            <a:ext cx="7067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Ao aplicar uma força, um corpo varia sua velocidade de v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desenvolver uma forma diferente de descrever essa situação,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introduzindo o conceito 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energia cinética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9726" y="1334999"/>
            <a:ext cx="641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Inicialmente vamos encontrar o trabalho total devido a todas as forças que agem sobre um corpo.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00568" y="2064483"/>
                <a:ext cx="6305971" cy="108074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Método 1: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Determina-se a força resultante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em seguida calcula-se o trabalho realizado pela força resultante</a:t>
                </a:r>
              </a:p>
              <a:p>
                <a:pPr algn="ctr"/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𝑅𝑒𝑠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24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eslocamento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𝑑𝑠</m:t>
                            </m:r>
                          </m:e>
                        </m:acc>
                      </m:e>
                    </m:nary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68" y="2064483"/>
                <a:ext cx="6305971" cy="1080745"/>
              </a:xfrm>
              <a:prstGeom prst="rect">
                <a:avLst/>
              </a:prstGeom>
              <a:blipFill>
                <a:blip r:embed="rId2"/>
                <a:stretch>
                  <a:fillRect l="-675" t="-36313" b="-6871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0FB3E4C-9EF7-4C01-9B85-5FD9882ADD12}"/>
              </a:ext>
            </a:extLst>
          </p:cNvPr>
          <p:cNvGrpSpPr/>
          <p:nvPr/>
        </p:nvGrpSpPr>
        <p:grpSpPr>
          <a:xfrm>
            <a:off x="300568" y="3256043"/>
            <a:ext cx="8749303" cy="1389872"/>
            <a:chOff x="300568" y="3256043"/>
            <a:chExt cx="8749303" cy="1389872"/>
          </a:xfrm>
        </p:grpSpPr>
        <p:sp>
          <p:nvSpPr>
            <p:cNvPr id="7" name="CaixaDeTexto 6"/>
            <p:cNvSpPr txBox="1"/>
            <p:nvPr/>
          </p:nvSpPr>
          <p:spPr>
            <a:xfrm>
              <a:off x="300568" y="3256043"/>
              <a:ext cx="8749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 2: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Determina-se o trabalho realizado no deslocamento por cada força que está agindo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45778B1C-2DA7-4BA0-9389-FC3A33E4733D}"/>
                    </a:ext>
                  </a:extLst>
                </p:cNvPr>
                <p:cNvSpPr txBox="1"/>
                <p:nvPr/>
              </p:nvSpPr>
              <p:spPr>
                <a:xfrm>
                  <a:off x="717550" y="3588188"/>
                  <a:ext cx="7525496" cy="4485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4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esl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acc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       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4"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esl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acc>
                        </m:e>
                      </m:nary>
                    </m:oMath>
                  </a14:m>
                  <a:r>
                    <a:rPr lang="pt-BR" sz="1600" dirty="0"/>
                    <a:t>;           ...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4"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esl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acc>
                        </m:e>
                      </m:nary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45778B1C-2DA7-4BA0-9389-FC3A33E47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50" y="3588188"/>
                  <a:ext cx="7525496" cy="448584"/>
                </a:xfrm>
                <a:prstGeom prst="rect">
                  <a:avLst/>
                </a:prstGeom>
                <a:blipFill>
                  <a:blip r:embed="rId3"/>
                  <a:stretch>
                    <a:fillRect t="-90411" b="-15616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E2FDF7F6-48B0-4133-A5DC-004BAFF5F461}"/>
                    </a:ext>
                  </a:extLst>
                </p:cNvPr>
                <p:cNvSpPr txBox="1"/>
                <p:nvPr/>
              </p:nvSpPr>
              <p:spPr>
                <a:xfrm>
                  <a:off x="605368" y="3999584"/>
                  <a:ext cx="746311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em seguida somam-se todos os termos para encontrar o trabalho resultante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E2FDF7F6-48B0-4133-A5DC-004BAFF5F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68" y="3999584"/>
                  <a:ext cx="746311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653" t="-47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84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" y="11612"/>
            <a:ext cx="780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A relação entre Trabalho e Energia Cinética quando a força é </a:t>
            </a:r>
            <a:r>
              <a:rPr lang="pt-BR" sz="2000" dirty="0">
                <a:solidFill>
                  <a:srgbClr val="0070C0"/>
                </a:solidFill>
              </a:rPr>
              <a:t>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5250" y="450104"/>
                <a:ext cx="1294522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0" y="450104"/>
                <a:ext cx="1294522" cy="402931"/>
              </a:xfrm>
              <a:prstGeom prst="rect">
                <a:avLst/>
              </a:prstGeom>
              <a:blipFill>
                <a:blip r:embed="rId2"/>
                <a:stretch>
                  <a:fillRect t="-21212" r="-18310" b="-1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339772" y="375680"/>
                <a:ext cx="6525555" cy="60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corpo se move ao longo de um deslocamento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Essa força faz com que o corpo varie a sua velocidade de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72" y="375680"/>
                <a:ext cx="6525555" cy="604524"/>
              </a:xfrm>
              <a:prstGeom prst="rect">
                <a:avLst/>
              </a:prstGeom>
              <a:blipFill>
                <a:blip r:embed="rId3"/>
                <a:stretch>
                  <a:fillRect l="-561" t="-7071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0" y="1007494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forças constantes a aceleração é constante: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472407" y="902543"/>
                <a:ext cx="1613130" cy="4928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7" y="902543"/>
                <a:ext cx="1613130" cy="492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/>
          <p:cNvSpPr/>
          <p:nvPr/>
        </p:nvSpPr>
        <p:spPr>
          <a:xfrm>
            <a:off x="6268374" y="1038552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80519" y="938643"/>
                <a:ext cx="161595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519" y="938643"/>
                <a:ext cx="1615955" cy="391582"/>
              </a:xfrm>
              <a:prstGeom prst="rect">
                <a:avLst/>
              </a:prstGeom>
              <a:blipFill>
                <a:blip r:embed="rId5"/>
                <a:stretch>
                  <a:fillRect t="-20313" r="-755" b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-137674" y="1384198"/>
                <a:ext cx="2373607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674" y="1384198"/>
                <a:ext cx="2373607" cy="5848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299906" y="1507668"/>
                <a:ext cx="1190902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906" y="1507668"/>
                <a:ext cx="1190902" cy="358303"/>
              </a:xfrm>
              <a:prstGeom prst="rect">
                <a:avLst/>
              </a:prstGeom>
              <a:blipFill>
                <a:blip r:embed="rId7"/>
                <a:stretch>
                  <a:fillRect t="-11864" r="-14796"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186214" y="1370292"/>
                <a:ext cx="2373607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14" y="1370292"/>
                <a:ext cx="2373607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-11813" y="1944061"/>
                <a:ext cx="2460032" cy="618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13" y="1944061"/>
                <a:ext cx="2460032" cy="618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707696" y="1376063"/>
                <a:ext cx="2460032" cy="618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96" y="1376063"/>
                <a:ext cx="2460032" cy="618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771356" y="1877734"/>
                <a:ext cx="2184316" cy="583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356" y="1877734"/>
                <a:ext cx="2184316" cy="5836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ta para a Direita 16"/>
          <p:cNvSpPr/>
          <p:nvPr/>
        </p:nvSpPr>
        <p:spPr>
          <a:xfrm>
            <a:off x="5319488" y="2115730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886163" y="1883543"/>
                <a:ext cx="1583895" cy="583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163" y="1883543"/>
                <a:ext cx="1583895" cy="5836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19121" y="2620404"/>
                <a:ext cx="822469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1" y="2620404"/>
                <a:ext cx="822469" cy="276166"/>
              </a:xfrm>
              <a:prstGeom prst="rect">
                <a:avLst/>
              </a:prstGeom>
              <a:blipFill>
                <a:blip r:embed="rId13"/>
                <a:stretch>
                  <a:fillRect l="-5224" t="-35556" r="-38806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941590" y="2591037"/>
                <a:ext cx="966675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90" y="2591037"/>
                <a:ext cx="966675" cy="338554"/>
              </a:xfrm>
              <a:prstGeom prst="rect">
                <a:avLst/>
              </a:prstGeom>
              <a:blipFill>
                <a:blip r:embed="rId14"/>
                <a:stretch>
                  <a:fillRect t="-12500" r="-226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513960" y="2500164"/>
                <a:ext cx="3334911" cy="557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60" y="2500164"/>
                <a:ext cx="3334911" cy="5570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690970" y="2582220"/>
                <a:ext cx="2737610" cy="3281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).(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970" y="2582220"/>
                <a:ext cx="2737610" cy="328167"/>
              </a:xfrm>
              <a:prstGeom prst="rect">
                <a:avLst/>
              </a:prstGeom>
              <a:blipFill>
                <a:blip r:embed="rId16"/>
                <a:stretch>
                  <a:fillRect l="-2673" t="-18868" b="-226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39481" y="3094622"/>
                <a:ext cx="3797325" cy="3281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1" y="3094622"/>
                <a:ext cx="3797325" cy="328167"/>
              </a:xfrm>
              <a:prstGeom prst="rect">
                <a:avLst/>
              </a:prstGeom>
              <a:blipFill>
                <a:blip r:embed="rId17"/>
                <a:stretch>
                  <a:fillRect l="-1926" t="-18868" b="-24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166463" y="3105028"/>
                <a:ext cx="102130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63" y="3105028"/>
                <a:ext cx="1021305" cy="277768"/>
              </a:xfrm>
              <a:prstGeom prst="rect">
                <a:avLst/>
              </a:prstGeom>
              <a:blipFill>
                <a:blip r:embed="rId18"/>
                <a:stretch>
                  <a:fillRect l="-3571" t="-30435" r="-3095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5740563" y="3059846"/>
                <a:ext cx="2279752" cy="3281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563" y="3059846"/>
                <a:ext cx="2279752" cy="328167"/>
              </a:xfrm>
              <a:prstGeom prst="rect">
                <a:avLst/>
              </a:prstGeom>
              <a:blipFill>
                <a:blip r:embed="rId19"/>
                <a:stretch>
                  <a:fillRect l="-3209" t="-18519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-90747" y="3517019"/>
                <a:ext cx="2279752" cy="420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pt-BR" sz="16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747" y="3517019"/>
                <a:ext cx="2279752" cy="420115"/>
              </a:xfrm>
              <a:prstGeom prst="rect">
                <a:avLst/>
              </a:prstGeom>
              <a:blipFill>
                <a:blip r:embed="rId20"/>
                <a:stretch>
                  <a:fillRect t="-1449" b="-144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4000359" y="3523197"/>
                <a:ext cx="1353512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pt-BR" sz="16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59" y="3523197"/>
                <a:ext cx="1353512" cy="358303"/>
              </a:xfrm>
              <a:prstGeom prst="rect">
                <a:avLst/>
              </a:prstGeom>
              <a:blipFill>
                <a:blip r:embed="rId2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5707696" y="3527195"/>
                <a:ext cx="9896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pt-BR" sz="16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96" y="3527195"/>
                <a:ext cx="989695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7035911" y="3534067"/>
            <a:ext cx="200380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é a energia cinética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-11813" y="3941993"/>
                <a:ext cx="1314206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13" y="3941993"/>
                <a:ext cx="1314206" cy="55335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/>
          <p:cNvSpPr txBox="1"/>
          <p:nvPr/>
        </p:nvSpPr>
        <p:spPr>
          <a:xfrm>
            <a:off x="1226741" y="4049394"/>
            <a:ext cx="353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Grandeza escalar, unidade joule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4472407" y="3868524"/>
                <a:ext cx="2607209" cy="591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7" y="3868524"/>
                <a:ext cx="2607209" cy="59150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7035911" y="3987612"/>
            <a:ext cx="1360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Dimensões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650955" y="4445335"/>
                <a:ext cx="13635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55" y="4445335"/>
                <a:ext cx="136357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3083543" y="4479834"/>
            <a:ext cx="3262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Teorema Trabalho – Energia Cinética</a:t>
            </a:r>
          </a:p>
        </p:txBody>
      </p:sp>
      <p:sp>
        <p:nvSpPr>
          <p:cNvPr id="37" name="Seta para a Direita 36"/>
          <p:cNvSpPr/>
          <p:nvPr/>
        </p:nvSpPr>
        <p:spPr>
          <a:xfrm>
            <a:off x="4844647" y="2637519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 animBg="1"/>
      <p:bldP spid="31" grpId="0"/>
      <p:bldP spid="32" grpId="0"/>
      <p:bldP spid="33" grpId="0"/>
      <p:bldP spid="35" grpId="0" animBg="1"/>
      <p:bldP spid="36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82505" y="470235"/>
                <a:ext cx="13635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" y="470235"/>
                <a:ext cx="136357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504950" y="362513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realizado pelas forças agindo sobre um corpo é igual à variação da energia cinética do corpo.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889000"/>
            <a:ext cx="874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teorema é válido mesmo que as forças sejam variáveis com a posição.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Consequência: se o trabalho for nulo, a energia cinética permanece constante.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448375"/>
            <a:ext cx="88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trabalho: O trabalho é uma forma de transferir energia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um corpo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um corpo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devido a uma força que age sobre ele.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184" y="1985210"/>
            <a:ext cx="571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 geral a partir da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 + definição de trabalho 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844472" y="1863087"/>
                <a:ext cx="1438407" cy="7382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472" y="1863087"/>
                <a:ext cx="1438407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7766005" y="3954467"/>
            <a:ext cx="128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Válida em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dimensões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82505" y="2457554"/>
                <a:ext cx="118526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" y="2457554"/>
                <a:ext cx="1185261" cy="289182"/>
              </a:xfrm>
              <a:prstGeom prst="rect">
                <a:avLst/>
              </a:prstGeom>
              <a:blipFill>
                <a:blip r:embed="rId4"/>
                <a:stretch>
                  <a:fillRect l="-4124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240408" y="2329568"/>
                <a:ext cx="90306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08" y="2329568"/>
                <a:ext cx="903068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171378" y="2329568"/>
                <a:ext cx="120500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78" y="2329568"/>
                <a:ext cx="1205009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315872" y="2293022"/>
                <a:ext cx="102733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72" y="2293022"/>
                <a:ext cx="1027333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53432" y="3030186"/>
                <a:ext cx="256518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pt-BR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2" y="3030186"/>
                <a:ext cx="2565189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789237" y="3072646"/>
                <a:ext cx="2119491" cy="639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p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237" y="3072646"/>
                <a:ext cx="2119491" cy="639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979344" y="3066787"/>
                <a:ext cx="1475789" cy="63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344" y="3066787"/>
                <a:ext cx="1475789" cy="6310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525749" y="3066787"/>
                <a:ext cx="1514261" cy="63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749" y="3066787"/>
                <a:ext cx="1514261" cy="6310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4184" y="3892911"/>
                <a:ext cx="1760675" cy="911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" y="3892911"/>
                <a:ext cx="1760675" cy="911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681371" y="3904510"/>
                <a:ext cx="1695016" cy="671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71" y="3904510"/>
                <a:ext cx="1695016" cy="6714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76387" y="3889112"/>
                <a:ext cx="256929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87" y="3889112"/>
                <a:ext cx="2569293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190073" y="4009914"/>
                <a:ext cx="13635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73" y="4009914"/>
                <a:ext cx="1363578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CD7422BD-4997-4DDE-9272-B26704E7F5C6}"/>
              </a:ext>
            </a:extLst>
          </p:cNvPr>
          <p:cNvSpPr txBox="1"/>
          <p:nvPr/>
        </p:nvSpPr>
        <p:spPr>
          <a:xfrm>
            <a:off x="-1" y="11612"/>
            <a:ext cx="62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Dedução do Teorema Trabalho – Energia Cinética</a:t>
            </a:r>
          </a:p>
        </p:txBody>
      </p:sp>
    </p:spTree>
    <p:extLst>
      <p:ext uri="{BB962C8B-B14F-4D97-AF65-F5344CB8AC3E}">
        <p14:creationId xmlns:p14="http://schemas.microsoft.com/office/powerpoint/2010/main" val="10286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82BEE-D58F-4166-A3E6-F455D17E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25878"/>
            <a:ext cx="6055743" cy="358169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40144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" y="18956"/>
            <a:ext cx="734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7, exercício 24. O sinal do trabalho – relação com a velocidade</a:t>
            </a:r>
          </a:p>
        </p:txBody>
      </p:sp>
      <p:grpSp>
        <p:nvGrpSpPr>
          <p:cNvPr id="17" name="Group 625"/>
          <p:cNvGrpSpPr>
            <a:grpSpLocks/>
          </p:cNvGrpSpPr>
          <p:nvPr/>
        </p:nvGrpSpPr>
        <p:grpSpPr bwMode="auto">
          <a:xfrm>
            <a:off x="5833940" y="444578"/>
            <a:ext cx="3234069" cy="1910992"/>
            <a:chOff x="1588" y="6314"/>
            <a:chExt cx="3621" cy="2486"/>
          </a:xfrm>
        </p:grpSpPr>
        <p:cxnSp>
          <p:nvCxnSpPr>
            <p:cNvPr id="18" name="Line 626"/>
            <p:cNvCxnSpPr>
              <a:cxnSpLocks noChangeShapeType="1"/>
            </p:cNvCxnSpPr>
            <p:nvPr/>
          </p:nvCxnSpPr>
          <p:spPr bwMode="auto">
            <a:xfrm>
              <a:off x="2153" y="6314"/>
              <a:ext cx="0" cy="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627"/>
            <p:cNvCxnSpPr>
              <a:cxnSpLocks noChangeShapeType="1"/>
            </p:cNvCxnSpPr>
            <p:nvPr/>
          </p:nvCxnSpPr>
          <p:spPr bwMode="auto">
            <a:xfrm>
              <a:off x="2153" y="8114"/>
              <a:ext cx="3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628"/>
            <p:cNvSpPr txBox="1">
              <a:spLocks noChangeArrowheads="1"/>
            </p:cNvSpPr>
            <p:nvPr/>
          </p:nvSpPr>
          <p:spPr bwMode="auto">
            <a:xfrm>
              <a:off x="4875" y="8156"/>
              <a:ext cx="33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dirty="0"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</a:p>
          </p:txBody>
        </p:sp>
        <p:sp>
          <p:nvSpPr>
            <p:cNvPr id="21" name="Text Box 629"/>
            <p:cNvSpPr txBox="1">
              <a:spLocks noChangeArrowheads="1"/>
            </p:cNvSpPr>
            <p:nvPr/>
          </p:nvSpPr>
          <p:spPr bwMode="auto">
            <a:xfrm>
              <a:off x="1588" y="6407"/>
              <a:ext cx="56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v(m/s)</a:t>
              </a:r>
            </a:p>
          </p:txBody>
        </p:sp>
        <p:cxnSp>
          <p:nvCxnSpPr>
            <p:cNvPr id="22" name="Line 630"/>
            <p:cNvCxnSpPr>
              <a:cxnSpLocks noChangeShapeType="1"/>
            </p:cNvCxnSpPr>
            <p:nvPr/>
          </p:nvCxnSpPr>
          <p:spPr bwMode="auto">
            <a:xfrm flipV="1">
              <a:off x="2153" y="7326"/>
              <a:ext cx="567" cy="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631"/>
            <p:cNvCxnSpPr>
              <a:cxnSpLocks noChangeShapeType="1"/>
            </p:cNvCxnSpPr>
            <p:nvPr/>
          </p:nvCxnSpPr>
          <p:spPr bwMode="auto">
            <a:xfrm>
              <a:off x="2720" y="7326"/>
              <a:ext cx="6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632"/>
            <p:cNvCxnSpPr>
              <a:cxnSpLocks noChangeShapeType="1"/>
            </p:cNvCxnSpPr>
            <p:nvPr/>
          </p:nvCxnSpPr>
          <p:spPr bwMode="auto">
            <a:xfrm>
              <a:off x="3398" y="7326"/>
              <a:ext cx="906" cy="1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633"/>
            <p:cNvSpPr txBox="1">
              <a:spLocks noChangeArrowheads="1"/>
            </p:cNvSpPr>
            <p:nvPr/>
          </p:nvSpPr>
          <p:spPr bwMode="auto">
            <a:xfrm>
              <a:off x="1814" y="7889"/>
              <a:ext cx="4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6" name="Text Box 634"/>
            <p:cNvSpPr txBox="1">
              <a:spLocks noChangeArrowheads="1"/>
            </p:cNvSpPr>
            <p:nvPr/>
          </p:nvSpPr>
          <p:spPr bwMode="auto">
            <a:xfrm>
              <a:off x="2421" y="6921"/>
              <a:ext cx="36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" name="Text Box 635"/>
            <p:cNvSpPr txBox="1">
              <a:spLocks noChangeArrowheads="1"/>
            </p:cNvSpPr>
            <p:nvPr/>
          </p:nvSpPr>
          <p:spPr bwMode="auto">
            <a:xfrm>
              <a:off x="3285" y="6989"/>
              <a:ext cx="5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636"/>
            <p:cNvSpPr txBox="1">
              <a:spLocks noChangeArrowheads="1"/>
            </p:cNvSpPr>
            <p:nvPr/>
          </p:nvSpPr>
          <p:spPr bwMode="auto">
            <a:xfrm>
              <a:off x="3939" y="7720"/>
              <a:ext cx="453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9" name="Text Box 637"/>
            <p:cNvSpPr txBox="1">
              <a:spLocks noChangeArrowheads="1"/>
            </p:cNvSpPr>
            <p:nvPr/>
          </p:nvSpPr>
          <p:spPr bwMode="auto">
            <a:xfrm>
              <a:off x="4415" y="8350"/>
              <a:ext cx="792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30" name="Retângulo 29"/>
          <p:cNvSpPr/>
          <p:nvPr/>
        </p:nvSpPr>
        <p:spPr>
          <a:xfrm>
            <a:off x="46218" y="441124"/>
            <a:ext cx="556115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única força atua em uma partícula em movimento retilíneo. Um gráfico da velocidade da partícula como função do tempo é mostrado na figura ao lado. </a:t>
            </a:r>
          </a:p>
          <a:p>
            <a:pPr algn="just" hangingPunct="0">
              <a:spcAft>
                <a:spcPts val="600"/>
              </a:spcAft>
            </a:pP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sinal (positivo ou negativo) do trabalho realizado pela força sobre a partícula em cada um dos intervalos AB, BC, CD e 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29866" y="2986635"/>
                <a:ext cx="20479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Trecho AB 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&gt; 0 m/s;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pt-BR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m</a:t>
                </a:r>
                <a:br>
                  <a:rPr lang="pt-BR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6" y="2986635"/>
                <a:ext cx="2047942" cy="1077218"/>
              </a:xfrm>
              <a:prstGeom prst="rect">
                <a:avLst/>
              </a:prstGeom>
              <a:blipFill>
                <a:blip r:embed="rId2"/>
                <a:stretch>
                  <a:fillRect l="-1488" t="-1695" b="-22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29110" y="2272395"/>
                <a:ext cx="121943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0" y="2272395"/>
                <a:ext cx="1219436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413963" y="3009148"/>
                <a:ext cx="20479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Trecho BC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0 m/s;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pt-BR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m</a:t>
                </a:r>
                <a:br>
                  <a:rPr lang="pt-BR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63" y="3009148"/>
                <a:ext cx="2047942" cy="1077218"/>
              </a:xfrm>
              <a:prstGeom prst="rect">
                <a:avLst/>
              </a:prstGeom>
              <a:blipFill>
                <a:blip r:embed="rId4"/>
                <a:stretch>
                  <a:fillRect l="-1786" t="-1705" b="-28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4739026" y="2986635"/>
                <a:ext cx="20479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Trecho CD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&lt; 0 m/s;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pt-BR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m</a:t>
                </a:r>
                <a:br>
                  <a:rPr lang="pt-BR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26" y="2986635"/>
                <a:ext cx="2047942" cy="1077218"/>
              </a:xfrm>
              <a:prstGeom prst="rect">
                <a:avLst/>
              </a:prstGeom>
              <a:blipFill>
                <a:blip r:embed="rId5"/>
                <a:stretch>
                  <a:fillRect l="-1488" t="-1695" b="-22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6999516" y="2988736"/>
                <a:ext cx="20479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Trecho DE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&lt; 0 m/s;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pt-BR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 m</a:t>
                </a:r>
                <a:br>
                  <a:rPr lang="pt-BR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𝐷𝐸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6" y="2988736"/>
                <a:ext cx="2047942" cy="1077218"/>
              </a:xfrm>
              <a:prstGeom prst="rect">
                <a:avLst/>
              </a:prstGeom>
              <a:blipFill>
                <a:blip r:embed="rId6"/>
                <a:stretch>
                  <a:fillRect l="-1488" t="-1695" b="-2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6361816" y="459072"/>
            <a:ext cx="2688272" cy="1073150"/>
            <a:chOff x="3452176" y="2616200"/>
            <a:chExt cx="2569846" cy="904875"/>
          </a:xfrm>
        </p:grpSpPr>
        <p:cxnSp>
          <p:nvCxnSpPr>
            <p:cNvPr id="26" name="Line 664"/>
            <p:cNvCxnSpPr>
              <a:cxnSpLocks noChangeShapeType="1"/>
            </p:cNvCxnSpPr>
            <p:nvPr/>
          </p:nvCxnSpPr>
          <p:spPr bwMode="auto">
            <a:xfrm flipV="1">
              <a:off x="3850322" y="2616200"/>
              <a:ext cx="635" cy="904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Line 665"/>
            <p:cNvCxnSpPr>
              <a:cxnSpLocks noChangeShapeType="1"/>
            </p:cNvCxnSpPr>
            <p:nvPr/>
          </p:nvCxnSpPr>
          <p:spPr bwMode="auto">
            <a:xfrm>
              <a:off x="3741737" y="3170555"/>
              <a:ext cx="228028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666"/>
            <p:cNvCxnSpPr>
              <a:cxnSpLocks noChangeShapeType="1"/>
            </p:cNvCxnSpPr>
            <p:nvPr/>
          </p:nvCxnSpPr>
          <p:spPr bwMode="auto">
            <a:xfrm>
              <a:off x="4320857" y="3134995"/>
              <a:ext cx="0" cy="71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Line 669"/>
            <p:cNvCxnSpPr>
              <a:cxnSpLocks noChangeShapeType="1"/>
            </p:cNvCxnSpPr>
            <p:nvPr/>
          </p:nvCxnSpPr>
          <p:spPr bwMode="auto">
            <a:xfrm>
              <a:off x="3850322" y="2913380"/>
              <a:ext cx="101346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Line 671"/>
            <p:cNvCxnSpPr>
              <a:cxnSpLocks noChangeShapeType="1"/>
            </p:cNvCxnSpPr>
            <p:nvPr/>
          </p:nvCxnSpPr>
          <p:spPr bwMode="auto">
            <a:xfrm flipV="1">
              <a:off x="4863147" y="2917190"/>
              <a:ext cx="635" cy="253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Line 672"/>
            <p:cNvCxnSpPr>
              <a:cxnSpLocks noChangeShapeType="1"/>
            </p:cNvCxnSpPr>
            <p:nvPr/>
          </p:nvCxnSpPr>
          <p:spPr bwMode="auto">
            <a:xfrm flipV="1">
              <a:off x="5332412" y="2917190"/>
              <a:ext cx="635" cy="253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Line 674"/>
            <p:cNvCxnSpPr>
              <a:cxnSpLocks noChangeShapeType="1"/>
            </p:cNvCxnSpPr>
            <p:nvPr/>
          </p:nvCxnSpPr>
          <p:spPr bwMode="auto">
            <a:xfrm flipV="1">
              <a:off x="4311332" y="2907665"/>
              <a:ext cx="552450" cy="516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Line 675"/>
            <p:cNvCxnSpPr>
              <a:cxnSpLocks noChangeShapeType="1"/>
            </p:cNvCxnSpPr>
            <p:nvPr/>
          </p:nvCxnSpPr>
          <p:spPr bwMode="auto">
            <a:xfrm>
              <a:off x="4863782" y="2907665"/>
              <a:ext cx="470535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Line 676"/>
            <p:cNvCxnSpPr>
              <a:cxnSpLocks noChangeShapeType="1"/>
            </p:cNvCxnSpPr>
            <p:nvPr/>
          </p:nvCxnSpPr>
          <p:spPr bwMode="auto">
            <a:xfrm>
              <a:off x="5332412" y="2907665"/>
              <a:ext cx="325755" cy="253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5" name="Text Box 677"/>
            <p:cNvSpPr txBox="1">
              <a:spLocks noChangeArrowheads="1"/>
            </p:cNvSpPr>
            <p:nvPr/>
          </p:nvSpPr>
          <p:spPr bwMode="auto">
            <a:xfrm>
              <a:off x="3633152" y="2809240"/>
              <a:ext cx="144145" cy="18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" name="Text Box 678"/>
            <p:cNvSpPr txBox="1">
              <a:spLocks noChangeArrowheads="1"/>
            </p:cNvSpPr>
            <p:nvPr/>
          </p:nvSpPr>
          <p:spPr bwMode="auto">
            <a:xfrm>
              <a:off x="3581082" y="3303905"/>
              <a:ext cx="144145" cy="18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37" name="Text Box 679"/>
            <p:cNvSpPr txBox="1">
              <a:spLocks noChangeArrowheads="1"/>
            </p:cNvSpPr>
            <p:nvPr/>
          </p:nvSpPr>
          <p:spPr bwMode="auto">
            <a:xfrm>
              <a:off x="4244657" y="3178175"/>
              <a:ext cx="8953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8" name="Text Box 680"/>
            <p:cNvSpPr txBox="1">
              <a:spLocks noChangeArrowheads="1"/>
            </p:cNvSpPr>
            <p:nvPr/>
          </p:nvSpPr>
          <p:spPr bwMode="auto">
            <a:xfrm>
              <a:off x="4819967" y="3178175"/>
              <a:ext cx="8953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" name="Text Box 681"/>
            <p:cNvSpPr txBox="1">
              <a:spLocks noChangeArrowheads="1"/>
            </p:cNvSpPr>
            <p:nvPr/>
          </p:nvSpPr>
          <p:spPr bwMode="auto">
            <a:xfrm>
              <a:off x="5307647" y="3178175"/>
              <a:ext cx="8953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0" name="Text Box 682"/>
            <p:cNvSpPr txBox="1">
              <a:spLocks noChangeArrowheads="1"/>
            </p:cNvSpPr>
            <p:nvPr/>
          </p:nvSpPr>
          <p:spPr bwMode="auto">
            <a:xfrm>
              <a:off x="5623877" y="3195320"/>
              <a:ext cx="39814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i="1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</a:p>
          </p:txBody>
        </p:sp>
        <p:sp>
          <p:nvSpPr>
            <p:cNvPr id="41" name="Text Box 683"/>
            <p:cNvSpPr txBox="1">
              <a:spLocks noChangeArrowheads="1"/>
            </p:cNvSpPr>
            <p:nvPr/>
          </p:nvSpPr>
          <p:spPr bwMode="auto">
            <a:xfrm>
              <a:off x="3452176" y="2616200"/>
              <a:ext cx="47466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i="1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 (N)</a:t>
              </a: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0" y="18956"/>
            <a:ext cx="76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7, exercício 23. Energia cinética a partir do gráfico da força pela posição</a:t>
            </a:r>
          </a:p>
        </p:txBody>
      </p:sp>
      <p:cxnSp>
        <p:nvCxnSpPr>
          <p:cNvPr id="45" name="Line 674"/>
          <p:cNvCxnSpPr>
            <a:cxnSpLocks noChangeShapeType="1"/>
          </p:cNvCxnSpPr>
          <p:nvPr/>
        </p:nvCxnSpPr>
        <p:spPr bwMode="auto">
          <a:xfrm>
            <a:off x="6786945" y="1416999"/>
            <a:ext cx="48358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0" name="Retângulo 49"/>
          <p:cNvSpPr/>
          <p:nvPr/>
        </p:nvSpPr>
        <p:spPr>
          <a:xfrm>
            <a:off x="-8095" y="359687"/>
            <a:ext cx="6242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partícula de massa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desloca-se ao longo de uma reta. Entre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 m, ela está sujeita a uma força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cuja intensidade está representada no gráfico.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Calcule a velocidade da partícula depois de percorrer 2, 3, 4, 6 e 7 m, sabendo que sua velocidade em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m é de 3 m/s.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-15825" y="2362082"/>
                <a:ext cx="2380075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2362082"/>
                <a:ext cx="2380075" cy="7382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142096" y="1740230"/>
                <a:ext cx="136357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6" y="1740230"/>
                <a:ext cx="13635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242449" y="2407690"/>
                <a:ext cx="974177" cy="553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49" y="2407690"/>
                <a:ext cx="974177" cy="553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3210927" y="2568345"/>
                <a:ext cx="695190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927" y="2568345"/>
                <a:ext cx="695190" cy="254172"/>
              </a:xfrm>
              <a:prstGeom prst="rect">
                <a:avLst/>
              </a:prstGeom>
              <a:blipFill>
                <a:blip r:embed="rId5"/>
                <a:stretch>
                  <a:fillRect l="-4386" t="-7143" r="-7895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4223567" y="2555427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67" y="2555427"/>
                <a:ext cx="984500" cy="246221"/>
              </a:xfrm>
              <a:prstGeom prst="rect">
                <a:avLst/>
              </a:prstGeom>
              <a:blipFill>
                <a:blip r:embed="rId6"/>
                <a:stretch>
                  <a:fillRect l="-4348" r="-6832"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1834679" y="1604155"/>
                <a:ext cx="241155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79" y="1604155"/>
                <a:ext cx="2411558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eta para a Direita 57"/>
          <p:cNvSpPr/>
          <p:nvPr/>
        </p:nvSpPr>
        <p:spPr>
          <a:xfrm>
            <a:off x="4328062" y="1829639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4970169" y="1694692"/>
                <a:ext cx="148976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169" y="1694692"/>
                <a:ext cx="1489767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7197480" y="1500440"/>
                <a:ext cx="1644361" cy="8183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80" y="1500440"/>
                <a:ext cx="1644361" cy="818366"/>
              </a:xfrm>
              <a:prstGeom prst="rect">
                <a:avLst/>
              </a:prstGeom>
              <a:blipFill>
                <a:blip r:embed="rId9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5441135" y="2246775"/>
                <a:ext cx="1688091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2(−4)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35" y="2246775"/>
                <a:ext cx="1688091" cy="7275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eta para a Direita 61"/>
          <p:cNvSpPr/>
          <p:nvPr/>
        </p:nvSpPr>
        <p:spPr>
          <a:xfrm>
            <a:off x="7260564" y="2552440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7653033" y="2448679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2,2 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033" y="2448679"/>
                <a:ext cx="1399486" cy="358303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-15825" y="2987551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2987551"/>
                <a:ext cx="2424959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2324429" y="3179849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429" y="3179849"/>
                <a:ext cx="716029" cy="254172"/>
              </a:xfrm>
              <a:prstGeom prst="rect">
                <a:avLst/>
              </a:prstGeom>
              <a:blipFill>
                <a:blip r:embed="rId13"/>
                <a:stretch>
                  <a:fillRect l="-2542" t="-9756" r="-5932" b="-17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3258021" y="3179849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021" y="3179849"/>
                <a:ext cx="984500" cy="246221"/>
              </a:xfrm>
              <a:prstGeom prst="rect">
                <a:avLst/>
              </a:prstGeom>
              <a:blipFill>
                <a:blip r:embed="rId14"/>
                <a:stretch>
                  <a:fillRect l="-3704" r="-617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4286801" y="3126047"/>
                <a:ext cx="1725280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(2,2)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01" y="3126047"/>
                <a:ext cx="1725280" cy="318613"/>
              </a:xfrm>
              <a:prstGeom prst="rect">
                <a:avLst/>
              </a:prstGeom>
              <a:blipFill>
                <a:blip r:embed="rId15"/>
                <a:stretch>
                  <a:fillRect l="-707" r="-353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eta para a Direita 68"/>
          <p:cNvSpPr/>
          <p:nvPr/>
        </p:nvSpPr>
        <p:spPr>
          <a:xfrm>
            <a:off x="6037014" y="3190118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/>
              <p:cNvSpPr/>
              <p:nvPr/>
            </p:nvSpPr>
            <p:spPr>
              <a:xfrm>
                <a:off x="6429483" y="3086357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2,0 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0" name="Retângul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83" y="3086357"/>
                <a:ext cx="1399486" cy="358303"/>
              </a:xfrm>
              <a:prstGeom prst="rect">
                <a:avLst/>
              </a:prstGeom>
              <a:blipFill>
                <a:blip r:embed="rId16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/>
              <p:cNvSpPr/>
              <p:nvPr/>
            </p:nvSpPr>
            <p:spPr>
              <a:xfrm>
                <a:off x="-15825" y="3426070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3426070"/>
                <a:ext cx="2424959" cy="7382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2340254" y="3618368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54" y="3618368"/>
                <a:ext cx="716029" cy="254172"/>
              </a:xfrm>
              <a:prstGeom prst="rect">
                <a:avLst/>
              </a:prstGeom>
              <a:blipFill>
                <a:blip r:embed="rId18"/>
                <a:stretch>
                  <a:fillRect l="-2564" t="-9756" r="-6838" b="-17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3273846" y="3618368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46" y="3618368"/>
                <a:ext cx="984500" cy="246221"/>
              </a:xfrm>
              <a:prstGeom prst="rect">
                <a:avLst/>
              </a:prstGeom>
              <a:blipFill>
                <a:blip r:embed="rId19"/>
                <a:stretch>
                  <a:fillRect l="-3704" r="-617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4302626" y="3564566"/>
                <a:ext cx="1569789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26" y="3564566"/>
                <a:ext cx="1569789" cy="318613"/>
              </a:xfrm>
              <a:prstGeom prst="rect">
                <a:avLst/>
              </a:prstGeom>
              <a:blipFill>
                <a:blip r:embed="rId20"/>
                <a:stretch>
                  <a:fillRect l="-1167" r="-389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 para a Direita 74"/>
          <p:cNvSpPr/>
          <p:nvPr/>
        </p:nvSpPr>
        <p:spPr>
          <a:xfrm>
            <a:off x="6052839" y="3628637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/>
              <p:cNvSpPr/>
              <p:nvPr/>
            </p:nvSpPr>
            <p:spPr>
              <a:xfrm>
                <a:off x="6445308" y="3524876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2,2 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6" name="Retângulo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308" y="3524876"/>
                <a:ext cx="1399486" cy="358303"/>
              </a:xfrm>
              <a:prstGeom prst="rect">
                <a:avLst/>
              </a:prstGeom>
              <a:blipFill>
                <a:blip r:embed="rId21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/>
              <p:cNvSpPr/>
              <p:nvPr/>
            </p:nvSpPr>
            <p:spPr>
              <a:xfrm>
                <a:off x="-15825" y="3886237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6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7" name="Retângulo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3886237"/>
                <a:ext cx="2424959" cy="73821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2340254" y="4078535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54" y="4078535"/>
                <a:ext cx="716029" cy="254172"/>
              </a:xfrm>
              <a:prstGeom prst="rect">
                <a:avLst/>
              </a:prstGeom>
              <a:blipFill>
                <a:blip r:embed="rId23"/>
                <a:stretch>
                  <a:fillRect l="-2564" t="-9524" r="-6838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3321822" y="4104184"/>
                <a:ext cx="8306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22" y="4104184"/>
                <a:ext cx="830612" cy="246221"/>
              </a:xfrm>
              <a:prstGeom prst="rect">
                <a:avLst/>
              </a:prstGeom>
              <a:blipFill>
                <a:blip r:embed="rId24"/>
                <a:stretch>
                  <a:fillRect l="-5882" r="-7353"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/>
              <p:cNvSpPr txBox="1"/>
              <p:nvPr/>
            </p:nvSpPr>
            <p:spPr>
              <a:xfrm>
                <a:off x="4302626" y="4024733"/>
                <a:ext cx="1571391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(2,2)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0" name="CaixaDeTex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26" y="4024733"/>
                <a:ext cx="1571391" cy="318613"/>
              </a:xfrm>
              <a:prstGeom prst="rect">
                <a:avLst/>
              </a:prstGeom>
              <a:blipFill>
                <a:blip r:embed="rId25"/>
                <a:stretch>
                  <a:fillRect l="-1163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Seta para a Direita 80"/>
          <p:cNvSpPr/>
          <p:nvPr/>
        </p:nvSpPr>
        <p:spPr>
          <a:xfrm>
            <a:off x="6052839" y="4088804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/>
              <p:cNvSpPr/>
              <p:nvPr/>
            </p:nvSpPr>
            <p:spPr>
              <a:xfrm>
                <a:off x="6445308" y="3985043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3,0 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2" name="Retângulo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308" y="3985043"/>
                <a:ext cx="1399486" cy="358303"/>
              </a:xfrm>
              <a:prstGeom prst="rect">
                <a:avLst/>
              </a:prstGeom>
              <a:blipFill>
                <a:blip r:embed="rId2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/>
              <p:cNvSpPr/>
              <p:nvPr/>
            </p:nvSpPr>
            <p:spPr>
              <a:xfrm>
                <a:off x="-15825" y="4301576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7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3" name="Retângulo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4301576"/>
                <a:ext cx="2424959" cy="73821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2381760" y="4493874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760" y="4493874"/>
                <a:ext cx="716029" cy="254172"/>
              </a:xfrm>
              <a:prstGeom prst="rect">
                <a:avLst/>
              </a:prstGeom>
              <a:blipFill>
                <a:blip r:embed="rId28"/>
                <a:stretch>
                  <a:fillRect l="-2564" t="-9524" r="-6838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/>
              <p:cNvSpPr txBox="1"/>
              <p:nvPr/>
            </p:nvSpPr>
            <p:spPr>
              <a:xfrm>
                <a:off x="3315352" y="4493874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5" name="CaixaDeTexto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52" y="4493874"/>
                <a:ext cx="984500" cy="246221"/>
              </a:xfrm>
              <a:prstGeom prst="rect">
                <a:avLst/>
              </a:prstGeom>
              <a:blipFill>
                <a:blip r:embed="rId29"/>
                <a:stretch>
                  <a:fillRect l="-4348" r="-6832"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/>
              <p:cNvSpPr txBox="1"/>
              <p:nvPr/>
            </p:nvSpPr>
            <p:spPr>
              <a:xfrm>
                <a:off x="4344132" y="4440072"/>
                <a:ext cx="1569789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132" y="4440072"/>
                <a:ext cx="1569789" cy="318613"/>
              </a:xfrm>
              <a:prstGeom prst="rect">
                <a:avLst/>
              </a:prstGeom>
              <a:blipFill>
                <a:blip r:embed="rId30"/>
                <a:stretch>
                  <a:fillRect l="-1167" r="-389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eta para a Direita 86"/>
          <p:cNvSpPr/>
          <p:nvPr/>
        </p:nvSpPr>
        <p:spPr>
          <a:xfrm>
            <a:off x="6094345" y="4504143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/>
              <p:cNvSpPr/>
              <p:nvPr/>
            </p:nvSpPr>
            <p:spPr>
              <a:xfrm>
                <a:off x="6486814" y="4400382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3,2 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8" name="Retâ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814" y="4400382"/>
                <a:ext cx="1399486" cy="358303"/>
              </a:xfrm>
              <a:prstGeom prst="rect">
                <a:avLst/>
              </a:prstGeom>
              <a:blipFill>
                <a:blip r:embed="rId31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7" grpId="0"/>
      <p:bldP spid="58" grpId="0" animBg="1"/>
      <p:bldP spid="60" grpId="0" animBg="1"/>
      <p:bldP spid="61" grpId="0"/>
      <p:bldP spid="62" grpId="0" animBg="1"/>
      <p:bldP spid="63" grpId="0"/>
      <p:bldP spid="64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/>
      <p:bldP spid="75" grpId="0" animBg="1"/>
      <p:bldP spid="76" grpId="0"/>
      <p:bldP spid="77" grpId="0"/>
      <p:bldP spid="78" grpId="0"/>
      <p:bldP spid="79" grpId="0"/>
      <p:bldP spid="80" grpId="0"/>
      <p:bldP spid="81" grpId="0" animBg="1"/>
      <p:bldP spid="82" grpId="0"/>
      <p:bldP spid="83" grpId="0"/>
      <p:bldP spid="84" grpId="0"/>
      <p:bldP spid="85" grpId="0"/>
      <p:bldP spid="86" grpId="0"/>
      <p:bldP spid="87" grpId="0" animBg="1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821" y="358916"/>
            <a:ext cx="770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Se no ponto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m sua velocidade fosse 2 m/s, ela poderia chegar até o ponto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 m ? Justifique.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512" y="1263177"/>
                <a:ext cx="2659382" cy="818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" y="1263177"/>
                <a:ext cx="2659382" cy="818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60894" y="1286327"/>
                <a:ext cx="1095428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94" y="1286327"/>
                <a:ext cx="1095428" cy="622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550907" y="1448101"/>
                <a:ext cx="108965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7" y="1448101"/>
                <a:ext cx="1089657" cy="299249"/>
              </a:xfrm>
              <a:prstGeom prst="rect">
                <a:avLst/>
              </a:prstGeom>
              <a:blipFill>
                <a:blip r:embed="rId4"/>
                <a:stretch>
                  <a:fillRect l="-5056" r="-6742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70891" y="2126651"/>
                <a:ext cx="164436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1" y="2126651"/>
                <a:ext cx="1644361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27161" y="3133772"/>
                <a:ext cx="1688091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2(−4)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1" y="3133772"/>
                <a:ext cx="1688091" cy="727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eta para a Direita 22"/>
          <p:cNvSpPr/>
          <p:nvPr/>
        </p:nvSpPr>
        <p:spPr>
          <a:xfrm>
            <a:off x="2353357" y="3492240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745826" y="3388479"/>
                <a:ext cx="1243995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826" y="3388479"/>
                <a:ext cx="1243995" cy="358303"/>
              </a:xfrm>
              <a:prstGeom prst="rect">
                <a:avLst/>
              </a:prstGeom>
              <a:blipFill>
                <a:blip r:embed="rId8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4246263" y="3406185"/>
            <a:ext cx="43828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Logo, a partícula para na posição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01049D-EE65-4C09-A917-1627CD1A5A2B}"/>
              </a:ext>
            </a:extLst>
          </p:cNvPr>
          <p:cNvSpPr txBox="1"/>
          <p:nvPr/>
        </p:nvSpPr>
        <p:spPr>
          <a:xfrm>
            <a:off x="470030" y="3879762"/>
            <a:ext cx="788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em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 a força é negativa, a partícula passa a mover-se para a esquerda,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modo que não alcançará o ponto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m.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0960A48-AAC2-4DBA-9013-4BB14F700C72}"/>
              </a:ext>
            </a:extLst>
          </p:cNvPr>
          <p:cNvSpPr txBox="1"/>
          <p:nvPr/>
        </p:nvSpPr>
        <p:spPr>
          <a:xfrm>
            <a:off x="742108" y="4474233"/>
            <a:ext cx="72570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 é um ponto de inversão do movimento quando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m/s em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m.</a:t>
            </a:r>
          </a:p>
        </p:txBody>
      </p:sp>
      <p:grpSp>
        <p:nvGrpSpPr>
          <p:cNvPr id="45" name="Agrupar 44"/>
          <p:cNvGrpSpPr/>
          <p:nvPr/>
        </p:nvGrpSpPr>
        <p:grpSpPr>
          <a:xfrm>
            <a:off x="5828371" y="981245"/>
            <a:ext cx="3189249" cy="1590969"/>
            <a:chOff x="5828371" y="981245"/>
            <a:chExt cx="3189249" cy="1590969"/>
          </a:xfrm>
        </p:grpSpPr>
        <p:grpSp>
          <p:nvGrpSpPr>
            <p:cNvPr id="27" name="Agrupar 26"/>
            <p:cNvGrpSpPr/>
            <p:nvPr/>
          </p:nvGrpSpPr>
          <p:grpSpPr>
            <a:xfrm>
              <a:off x="5828371" y="981245"/>
              <a:ext cx="3189249" cy="1590969"/>
              <a:chOff x="3452176" y="2616200"/>
              <a:chExt cx="2569846" cy="904875"/>
            </a:xfrm>
          </p:grpSpPr>
          <p:cxnSp>
            <p:nvCxnSpPr>
              <p:cNvPr id="28" name="Line 664"/>
              <p:cNvCxnSpPr>
                <a:cxnSpLocks noChangeShapeType="1"/>
              </p:cNvCxnSpPr>
              <p:nvPr/>
            </p:nvCxnSpPr>
            <p:spPr bwMode="auto">
              <a:xfrm flipV="1">
                <a:off x="3850322" y="2616200"/>
                <a:ext cx="635" cy="904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Line 665"/>
              <p:cNvCxnSpPr>
                <a:cxnSpLocks noChangeShapeType="1"/>
              </p:cNvCxnSpPr>
              <p:nvPr/>
            </p:nvCxnSpPr>
            <p:spPr bwMode="auto">
              <a:xfrm>
                <a:off x="3741737" y="3170555"/>
                <a:ext cx="228028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Line 666"/>
              <p:cNvCxnSpPr>
                <a:cxnSpLocks noChangeShapeType="1"/>
              </p:cNvCxnSpPr>
              <p:nvPr/>
            </p:nvCxnSpPr>
            <p:spPr bwMode="auto">
              <a:xfrm>
                <a:off x="4320857" y="3134995"/>
                <a:ext cx="0" cy="717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Line 669"/>
              <p:cNvCxnSpPr>
                <a:cxnSpLocks noChangeShapeType="1"/>
              </p:cNvCxnSpPr>
              <p:nvPr/>
            </p:nvCxnSpPr>
            <p:spPr bwMode="auto">
              <a:xfrm>
                <a:off x="3850322" y="2913380"/>
                <a:ext cx="101346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Line 671"/>
              <p:cNvCxnSpPr>
                <a:cxnSpLocks noChangeShapeType="1"/>
              </p:cNvCxnSpPr>
              <p:nvPr/>
            </p:nvCxnSpPr>
            <p:spPr bwMode="auto">
              <a:xfrm flipV="1">
                <a:off x="4863147" y="2917190"/>
                <a:ext cx="635" cy="253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Line 672"/>
              <p:cNvCxnSpPr>
                <a:cxnSpLocks noChangeShapeType="1"/>
              </p:cNvCxnSpPr>
              <p:nvPr/>
            </p:nvCxnSpPr>
            <p:spPr bwMode="auto">
              <a:xfrm flipV="1">
                <a:off x="5332412" y="2917190"/>
                <a:ext cx="635" cy="253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Line 674"/>
              <p:cNvCxnSpPr>
                <a:cxnSpLocks noChangeShapeType="1"/>
              </p:cNvCxnSpPr>
              <p:nvPr/>
            </p:nvCxnSpPr>
            <p:spPr bwMode="auto">
              <a:xfrm flipV="1">
                <a:off x="4311332" y="2907665"/>
                <a:ext cx="552450" cy="516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Line 675"/>
              <p:cNvCxnSpPr>
                <a:cxnSpLocks noChangeShapeType="1"/>
              </p:cNvCxnSpPr>
              <p:nvPr/>
            </p:nvCxnSpPr>
            <p:spPr bwMode="auto">
              <a:xfrm>
                <a:off x="4863782" y="2907665"/>
                <a:ext cx="470535" cy="6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Line 676"/>
              <p:cNvCxnSpPr>
                <a:cxnSpLocks noChangeShapeType="1"/>
              </p:cNvCxnSpPr>
              <p:nvPr/>
            </p:nvCxnSpPr>
            <p:spPr bwMode="auto">
              <a:xfrm>
                <a:off x="5332412" y="2907665"/>
                <a:ext cx="325755" cy="2533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 Box 677"/>
              <p:cNvSpPr txBox="1">
                <a:spLocks noChangeArrowheads="1"/>
              </p:cNvSpPr>
              <p:nvPr/>
            </p:nvSpPr>
            <p:spPr bwMode="auto">
              <a:xfrm>
                <a:off x="3633152" y="2809240"/>
                <a:ext cx="144145" cy="1816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 Box 678"/>
              <p:cNvSpPr txBox="1">
                <a:spLocks noChangeArrowheads="1"/>
              </p:cNvSpPr>
              <p:nvPr/>
            </p:nvSpPr>
            <p:spPr bwMode="auto">
              <a:xfrm>
                <a:off x="3581082" y="3303905"/>
                <a:ext cx="144145" cy="1816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39" name="Text Box 679"/>
              <p:cNvSpPr txBox="1">
                <a:spLocks noChangeArrowheads="1"/>
              </p:cNvSpPr>
              <p:nvPr/>
            </p:nvSpPr>
            <p:spPr bwMode="auto">
              <a:xfrm>
                <a:off x="4244657" y="3178175"/>
                <a:ext cx="8953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Text Box 680"/>
              <p:cNvSpPr txBox="1">
                <a:spLocks noChangeArrowheads="1"/>
              </p:cNvSpPr>
              <p:nvPr/>
            </p:nvSpPr>
            <p:spPr bwMode="auto">
              <a:xfrm>
                <a:off x="4819967" y="3178175"/>
                <a:ext cx="8953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1" name="Text Box 681"/>
              <p:cNvSpPr txBox="1">
                <a:spLocks noChangeArrowheads="1"/>
              </p:cNvSpPr>
              <p:nvPr/>
            </p:nvSpPr>
            <p:spPr bwMode="auto">
              <a:xfrm>
                <a:off x="5307647" y="3178175"/>
                <a:ext cx="8953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2" name="Text Box 682"/>
              <p:cNvSpPr txBox="1">
                <a:spLocks noChangeArrowheads="1"/>
              </p:cNvSpPr>
              <p:nvPr/>
            </p:nvSpPr>
            <p:spPr bwMode="auto">
              <a:xfrm>
                <a:off x="5623877" y="3195320"/>
                <a:ext cx="39814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 i="1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</a:p>
            </p:txBody>
          </p:sp>
          <p:sp>
            <p:nvSpPr>
              <p:cNvPr id="43" name="Text Box 683"/>
              <p:cNvSpPr txBox="1">
                <a:spLocks noChangeArrowheads="1"/>
              </p:cNvSpPr>
              <p:nvPr/>
            </p:nvSpPr>
            <p:spPr bwMode="auto">
              <a:xfrm>
                <a:off x="3452176" y="2616200"/>
                <a:ext cx="474663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 i="1" dirty="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200" dirty="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(N)</a:t>
                </a:r>
              </a:p>
            </p:txBody>
          </p:sp>
        </p:grpSp>
        <p:cxnSp>
          <p:nvCxnSpPr>
            <p:cNvPr id="44" name="Line 674"/>
            <p:cNvCxnSpPr>
              <a:cxnSpLocks noChangeShapeType="1"/>
            </p:cNvCxnSpPr>
            <p:nvPr/>
          </p:nvCxnSpPr>
          <p:spPr bwMode="auto">
            <a:xfrm>
              <a:off x="6323269" y="2401394"/>
              <a:ext cx="5831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861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1" grpId="0"/>
      <p:bldP spid="22" grpId="0"/>
      <p:bldP spid="23" grpId="0" animBg="1"/>
      <p:bldP spid="24" grpId="0"/>
      <p:bldP spid="25" grpId="0" animBg="1"/>
      <p:bldP spid="2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Trabalho e Energia Cinética</a:t>
            </a:r>
          </a:p>
          <a:p>
            <a:r>
              <a:rPr lang="pt-BR" b="1" dirty="0"/>
              <a:t>Livro texto - HRK</a:t>
            </a:r>
          </a:p>
          <a:p>
            <a:r>
              <a:rPr lang="pt-BR" dirty="0"/>
              <a:t>11.1 Trabalho e Energia</a:t>
            </a:r>
          </a:p>
          <a:p>
            <a:r>
              <a:rPr lang="pt-BR" dirty="0"/>
              <a:t>11.2 Trabalho realizado por uma força constante</a:t>
            </a:r>
          </a:p>
          <a:p>
            <a:r>
              <a:rPr lang="pt-BR" dirty="0"/>
              <a:t>11.3 Potência</a:t>
            </a:r>
          </a:p>
          <a:p>
            <a:r>
              <a:rPr lang="pt-BR" b="1" dirty="0"/>
              <a:t>11.4 Trabalho realizado por uma força variável</a:t>
            </a:r>
          </a:p>
          <a:p>
            <a:r>
              <a:rPr lang="pt-BR" b="1" dirty="0"/>
              <a:t>11.6 Teorema do Trabalho – Energia</a:t>
            </a:r>
          </a:p>
          <a:p>
            <a:r>
              <a:rPr lang="pt-BR" dirty="0"/>
              <a:t>11.8 Energia cinética em colisões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208949" y="2539290"/>
            <a:ext cx="869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trabalho.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Calcular o trabalho de uma força constante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potência – taxa de realização de trabalho/tempo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Calcular o trabalho de uma força variável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Definir a energia de movimento = energia cinética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Relacionar trabalho com energia cinética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Verificar o comportamento da Energia Cinética nas colisões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851836"/>
            <a:ext cx="8420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XI dos Conceitos de Matemática Básica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8 aberto até 17/11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7, avançar!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Entrega do relatório 4 hoje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5 abre amanhã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122026" y="3040349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Capítulo 11 Trabalho e energia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/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/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tângulo 128">
            <a:extLst>
              <a:ext uri="{FF2B5EF4-FFF2-40B4-BE49-F238E27FC236}">
                <a16:creationId xmlns:a16="http://schemas.microsoft.com/office/drawing/2014/main" id="{757D2890-A7E5-48F9-9B43-D97943C66A26}"/>
              </a:ext>
            </a:extLst>
          </p:cNvPr>
          <p:cNvSpPr/>
          <p:nvPr/>
        </p:nvSpPr>
        <p:spPr>
          <a:xfrm>
            <a:off x="4546373" y="1283861"/>
            <a:ext cx="72000" cy="92493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11.4 Trabalho realizado por uma força variável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1717" y="367641"/>
            <a:ext cx="693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Exemplos:     Força de uma mola (variável)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Gravidade (constante próximo à superfície)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blipFill>
                <a:blip r:embed="rId2"/>
                <a:stretch>
                  <a:fillRect l="-16667" r="-555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blipFill>
                <a:blip r:embed="rId3"/>
                <a:stretch>
                  <a:fillRect l="-16667" r="-2778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blipFill>
                <a:blip r:embed="rId4"/>
                <a:stretch>
                  <a:fillRect l="-11111" r="-8333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blipFill>
                <a:blip r:embed="rId5"/>
                <a:stretch>
                  <a:fillRect l="-1212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/>
          <p:cNvCxnSpPr>
            <a:stCxn id="20" idx="0"/>
          </p:cNvCxnSpPr>
          <p:nvPr/>
        </p:nvCxnSpPr>
        <p:spPr>
          <a:xfrm flipH="1">
            <a:off x="722797" y="1394929"/>
            <a:ext cx="63883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7" idx="0"/>
          </p:cNvCxnSpPr>
          <p:nvPr/>
        </p:nvCxnSpPr>
        <p:spPr>
          <a:xfrm flipH="1">
            <a:off x="705151" y="1578634"/>
            <a:ext cx="42770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024851" y="1578634"/>
            <a:ext cx="216000" cy="6170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253633" y="1394929"/>
            <a:ext cx="216000" cy="80420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77248" y="1280410"/>
            <a:ext cx="216000" cy="91532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Agrupar 43"/>
          <p:cNvGrpSpPr/>
          <p:nvPr/>
        </p:nvGrpSpPr>
        <p:grpSpPr>
          <a:xfrm>
            <a:off x="482549" y="957629"/>
            <a:ext cx="2043519" cy="2244788"/>
            <a:chOff x="482549" y="957629"/>
            <a:chExt cx="2043519" cy="2244788"/>
          </a:xfrm>
        </p:grpSpPr>
        <p:cxnSp>
          <p:nvCxnSpPr>
            <p:cNvPr id="5" name="Conector de Seta Reta 4"/>
            <p:cNvCxnSpPr/>
            <p:nvPr/>
          </p:nvCxnSpPr>
          <p:spPr>
            <a:xfrm>
              <a:off x="723483" y="1014175"/>
              <a:ext cx="0" cy="119562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>
              <a:off x="711502" y="2206631"/>
              <a:ext cx="1657048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/>
            <p:cNvSpPr/>
            <p:nvPr/>
          </p:nvSpPr>
          <p:spPr>
            <a:xfrm rot="18298616">
              <a:off x="664574" y="1340924"/>
              <a:ext cx="1985239" cy="1737748"/>
            </a:xfrm>
            <a:prstGeom prst="arc">
              <a:avLst>
                <a:gd name="adj1" fmla="val 15504790"/>
                <a:gd name="adj2" fmla="val 20365426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3333" b="-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tângulo 28"/>
          <p:cNvSpPr/>
          <p:nvPr/>
        </p:nvSpPr>
        <p:spPr>
          <a:xfrm>
            <a:off x="1704416" y="1260704"/>
            <a:ext cx="216000" cy="93843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blipFill>
                <a:blip r:embed="rId8"/>
                <a:stretch>
                  <a:fillRect l="-8000" r="-1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1334581" y="2194782"/>
            <a:ext cx="499531" cy="184666"/>
            <a:chOff x="4907063" y="2822317"/>
            <a:chExt cx="551876" cy="184666"/>
          </a:xfrm>
        </p:grpSpPr>
        <p:cxnSp>
          <p:nvCxnSpPr>
            <p:cNvPr id="34" name="Conector de Seta Reta 33"/>
            <p:cNvCxnSpPr/>
            <p:nvPr/>
          </p:nvCxnSpPr>
          <p:spPr>
            <a:xfrm flipH="1">
              <a:off x="4907063" y="2929469"/>
              <a:ext cx="12280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>
              <a:off x="5308718" y="2927350"/>
              <a:ext cx="15022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3913" r="-23913" b="-3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ixaDeTexto 45"/>
              <p:cNvSpPr txBox="1"/>
              <p:nvPr/>
            </p:nvSpPr>
            <p:spPr>
              <a:xfrm>
                <a:off x="1410972" y="1585337"/>
                <a:ext cx="3960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72" y="1585337"/>
                <a:ext cx="396000" cy="215444"/>
              </a:xfrm>
              <a:prstGeom prst="rect">
                <a:avLst/>
              </a:prstGeom>
              <a:blipFill>
                <a:blip r:embed="rId10"/>
                <a:stretch>
                  <a:fillRect r="-3077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de Seta Reta 46"/>
          <p:cNvCxnSpPr/>
          <p:nvPr/>
        </p:nvCxnSpPr>
        <p:spPr>
          <a:xfrm flipH="1">
            <a:off x="1018085" y="1578634"/>
            <a:ext cx="6767" cy="63116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1930433" y="1277571"/>
            <a:ext cx="0" cy="91086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Agrupar 81"/>
          <p:cNvGrpSpPr/>
          <p:nvPr/>
        </p:nvGrpSpPr>
        <p:grpSpPr>
          <a:xfrm>
            <a:off x="3526029" y="967012"/>
            <a:ext cx="2071604" cy="2244788"/>
            <a:chOff x="454464" y="957629"/>
            <a:chExt cx="2071604" cy="2244788"/>
          </a:xfrm>
        </p:grpSpPr>
        <p:grpSp>
          <p:nvGrpSpPr>
            <p:cNvPr id="83" name="Agrupar 82"/>
            <p:cNvGrpSpPr/>
            <p:nvPr/>
          </p:nvGrpSpPr>
          <p:grpSpPr>
            <a:xfrm>
              <a:off x="482549" y="957629"/>
              <a:ext cx="2043519" cy="2244788"/>
              <a:chOff x="482549" y="957629"/>
              <a:chExt cx="2043519" cy="2244788"/>
            </a:xfrm>
          </p:grpSpPr>
          <p:cxnSp>
            <p:nvCxnSpPr>
              <p:cNvPr id="106" name="Conector de Seta Reta 105"/>
              <p:cNvCxnSpPr/>
              <p:nvPr/>
            </p:nvCxnSpPr>
            <p:spPr>
              <a:xfrm>
                <a:off x="723483" y="1014175"/>
                <a:ext cx="0" cy="1195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de Seta Reta 106"/>
              <p:cNvCxnSpPr/>
              <p:nvPr/>
            </p:nvCxnSpPr>
            <p:spPr>
              <a:xfrm flipH="1">
                <a:off x="708327" y="2206631"/>
                <a:ext cx="1657048" cy="3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Arco 107"/>
              <p:cNvSpPr/>
              <p:nvPr/>
            </p:nvSpPr>
            <p:spPr>
              <a:xfrm rot="18298616">
                <a:off x="664574" y="1340924"/>
                <a:ext cx="1985239" cy="1737748"/>
              </a:xfrm>
              <a:prstGeom prst="arc">
                <a:avLst>
                  <a:gd name="adj1" fmla="val 15504790"/>
                  <a:gd name="adj2" fmla="val 20365426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CaixaDeTexto 108"/>
                  <p:cNvSpPr txBox="1"/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09" name="CaixaDeTexto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CaixaDeTexto 109"/>
                  <p:cNvSpPr txBox="1"/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0" name="CaixaDeTexto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2" r="-18519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5556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667" r="-2778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blipFill>
                  <a:blip r:embed="rId11"/>
                  <a:stretch>
                    <a:fillRect l="-8108" r="-8108" b="-26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tângulo 87"/>
            <p:cNvSpPr/>
            <p:nvPr/>
          </p:nvSpPr>
          <p:spPr>
            <a:xfrm>
              <a:off x="988196" y="1638300"/>
              <a:ext cx="72000" cy="5565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CaixaDeTexto 88"/>
                <p:cNvSpPr txBox="1"/>
                <p:nvPr/>
              </p:nvSpPr>
              <p:spPr>
                <a:xfrm>
                  <a:off x="1989232" y="1117445"/>
                  <a:ext cx="46063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>
            <p:sp>
              <p:nvSpPr>
                <p:cNvPr id="89" name="CaixaDeTexto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32" y="1117445"/>
                  <a:ext cx="460639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7895" r="-11842" b="-3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tângulo 89"/>
            <p:cNvSpPr/>
            <p:nvPr/>
          </p:nvSpPr>
          <p:spPr>
            <a:xfrm>
              <a:off x="1070414" y="1552575"/>
              <a:ext cx="73365" cy="6454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149041" y="1457299"/>
              <a:ext cx="72000" cy="7407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1227294" y="1387475"/>
              <a:ext cx="72000" cy="8105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1309688" y="1335803"/>
              <a:ext cx="70403" cy="8651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388527" y="1301750"/>
              <a:ext cx="72000" cy="8931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1572312" y="1270000"/>
              <a:ext cx="72000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1658819" y="1270000"/>
              <a:ext cx="72000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1741144" y="1270000"/>
              <a:ext cx="714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1826121" y="1270000"/>
              <a:ext cx="589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9" name="Agrupar 98"/>
            <p:cNvGrpSpPr/>
            <p:nvPr/>
          </p:nvGrpSpPr>
          <p:grpSpPr>
            <a:xfrm>
              <a:off x="1270728" y="2190218"/>
              <a:ext cx="409438" cy="398289"/>
              <a:chOff x="1261203" y="2190218"/>
              <a:chExt cx="409438" cy="398289"/>
            </a:xfrm>
          </p:grpSpPr>
          <p:cxnSp>
            <p:nvCxnSpPr>
              <p:cNvPr id="102" name="Conector de Seta Reta 101"/>
              <p:cNvCxnSpPr/>
              <p:nvPr/>
            </p:nvCxnSpPr>
            <p:spPr>
              <a:xfrm flipH="1">
                <a:off x="1334581" y="2301934"/>
                <a:ext cx="11115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de Seta Reta 102"/>
              <p:cNvCxnSpPr/>
              <p:nvPr/>
            </p:nvCxnSpPr>
            <p:spPr>
              <a:xfrm flipH="1">
                <a:off x="1534668" y="2303049"/>
                <a:ext cx="135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4" name="CaixaDeTexto 103"/>
                  <p:cNvSpPr txBox="1"/>
                  <p:nvPr/>
                </p:nvSpPr>
                <p:spPr>
                  <a:xfrm>
                    <a:off x="1405473" y="2190218"/>
                    <a:ext cx="182417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>
              <p:sp>
                <p:nvSpPr>
                  <p:cNvPr id="104" name="CaixaDeTexto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5473" y="2190218"/>
                    <a:ext cx="182417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6667" t="-3333" r="-16667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/>
                  <p:cNvSpPr/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5" name="Retângulo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0" name="Conector de Seta Reta 99"/>
            <p:cNvCxnSpPr/>
            <p:nvPr/>
          </p:nvCxnSpPr>
          <p:spPr>
            <a:xfrm>
              <a:off x="990593" y="1649413"/>
              <a:ext cx="1" cy="54864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de Seta Reta 100"/>
            <p:cNvCxnSpPr/>
            <p:nvPr/>
          </p:nvCxnSpPr>
          <p:spPr>
            <a:xfrm>
              <a:off x="1892333" y="1277571"/>
              <a:ext cx="0" cy="9108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Agrupar 110"/>
          <p:cNvGrpSpPr/>
          <p:nvPr/>
        </p:nvGrpSpPr>
        <p:grpSpPr>
          <a:xfrm>
            <a:off x="6668834" y="1010858"/>
            <a:ext cx="2043519" cy="2244788"/>
            <a:chOff x="4441232" y="1160158"/>
            <a:chExt cx="2043519" cy="2244788"/>
          </a:xfrm>
        </p:grpSpPr>
        <p:grpSp>
          <p:nvGrpSpPr>
            <p:cNvPr id="112" name="Agrupar 111"/>
            <p:cNvGrpSpPr/>
            <p:nvPr/>
          </p:nvGrpSpPr>
          <p:grpSpPr>
            <a:xfrm>
              <a:off x="4441232" y="1160158"/>
              <a:ext cx="2043519" cy="2244788"/>
              <a:chOff x="482549" y="957629"/>
              <a:chExt cx="2043519" cy="2244788"/>
            </a:xfrm>
          </p:grpSpPr>
          <p:grpSp>
            <p:nvGrpSpPr>
              <p:cNvPr id="114" name="Agrupar 113"/>
              <p:cNvGrpSpPr/>
              <p:nvPr/>
            </p:nvGrpSpPr>
            <p:grpSpPr>
              <a:xfrm>
                <a:off x="482549" y="957629"/>
                <a:ext cx="2043519" cy="2244788"/>
                <a:chOff x="482549" y="957629"/>
                <a:chExt cx="2043519" cy="2244788"/>
              </a:xfrm>
            </p:grpSpPr>
            <p:cxnSp>
              <p:nvCxnSpPr>
                <p:cNvPr id="122" name="Conector de Seta Reta 121"/>
                <p:cNvCxnSpPr/>
                <p:nvPr/>
              </p:nvCxnSpPr>
              <p:spPr>
                <a:xfrm>
                  <a:off x="723483" y="1014175"/>
                  <a:ext cx="0" cy="11956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ector de Seta Reta 122"/>
                <p:cNvCxnSpPr/>
                <p:nvPr/>
              </p:nvCxnSpPr>
              <p:spPr>
                <a:xfrm flipH="1">
                  <a:off x="708327" y="2206631"/>
                  <a:ext cx="1657048" cy="31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Arco 123"/>
                <p:cNvSpPr/>
                <p:nvPr/>
              </p:nvSpPr>
              <p:spPr>
                <a:xfrm rot="18298616">
                  <a:off x="664574" y="1340924"/>
                  <a:ext cx="1985239" cy="1737748"/>
                </a:xfrm>
                <a:prstGeom prst="arc">
                  <a:avLst>
                    <a:gd name="adj1" fmla="val 15504790"/>
                    <a:gd name="adj2" fmla="val 20365426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CaixaDeTexto 124"/>
                    <p:cNvSpPr txBox="1"/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5" name="CaixaDeTexto 1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CaixaDeTexto 125"/>
                    <p:cNvSpPr txBox="1"/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6" name="CaixaDeTexto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2222" r="-18519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CaixaDeTexto 114"/>
                  <p:cNvSpPr txBox="1"/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5" name="CaixaDeTexto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108" r="-8108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CaixaDeTexto 115"/>
                  <p:cNvSpPr txBox="1"/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6" name="CaixaDeTexto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121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Retângulo 116"/>
              <p:cNvSpPr/>
              <p:nvPr/>
            </p:nvSpPr>
            <p:spPr>
              <a:xfrm>
                <a:off x="983372" y="1640838"/>
                <a:ext cx="64569" cy="55398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CaixaDeTexto 117"/>
                  <p:cNvSpPr txBox="1"/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8" name="CaixaDeTexto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895" r="-11842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Retângulo 118"/>
              <p:cNvSpPr/>
              <p:nvPr/>
            </p:nvSpPr>
            <p:spPr>
              <a:xfrm>
                <a:off x="1826121" y="1270000"/>
                <a:ext cx="58991" cy="9249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20" name="Conector de Seta Reta 119"/>
              <p:cNvCxnSpPr/>
              <p:nvPr/>
            </p:nvCxnSpPr>
            <p:spPr>
              <a:xfrm>
                <a:off x="990593" y="1649413"/>
                <a:ext cx="1" cy="5486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de Seta Reta 120"/>
              <p:cNvCxnSpPr/>
              <p:nvPr/>
            </p:nvCxnSpPr>
            <p:spPr>
              <a:xfrm>
                <a:off x="1892333" y="1277571"/>
                <a:ext cx="0" cy="9108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orma Livre 112"/>
            <p:cNvSpPr/>
            <p:nvPr/>
          </p:nvSpPr>
          <p:spPr>
            <a:xfrm>
              <a:off x="4956175" y="1466850"/>
              <a:ext cx="862013" cy="933735"/>
            </a:xfrm>
            <a:custGeom>
              <a:avLst/>
              <a:gdLst>
                <a:gd name="connsiteX0" fmla="*/ 14288 w 862013"/>
                <a:gd name="connsiteY0" fmla="*/ 379413 h 941388"/>
                <a:gd name="connsiteX1" fmla="*/ 92075 w 862013"/>
                <a:gd name="connsiteY1" fmla="*/ 292100 h 941388"/>
                <a:gd name="connsiteX2" fmla="*/ 179388 w 862013"/>
                <a:gd name="connsiteY2" fmla="*/ 217488 h 941388"/>
                <a:gd name="connsiteX3" fmla="*/ 298450 w 862013"/>
                <a:gd name="connsiteY3" fmla="*/ 133350 h 941388"/>
                <a:gd name="connsiteX4" fmla="*/ 412750 w 862013"/>
                <a:gd name="connsiteY4" fmla="*/ 74613 h 941388"/>
                <a:gd name="connsiteX5" fmla="*/ 576263 w 862013"/>
                <a:gd name="connsiteY5" fmla="*/ 19050 h 941388"/>
                <a:gd name="connsiteX6" fmla="*/ 682625 w 862013"/>
                <a:gd name="connsiteY6" fmla="*/ 4763 h 941388"/>
                <a:gd name="connsiteX7" fmla="*/ 860425 w 862013"/>
                <a:gd name="connsiteY7" fmla="*/ 0 h 941388"/>
                <a:gd name="connsiteX8" fmla="*/ 862013 w 862013"/>
                <a:gd name="connsiteY8" fmla="*/ 941388 h 941388"/>
                <a:gd name="connsiteX9" fmla="*/ 0 w 862013"/>
                <a:gd name="connsiteY9" fmla="*/ 938213 h 941388"/>
                <a:gd name="connsiteX10" fmla="*/ 14288 w 862013"/>
                <a:gd name="connsiteY10" fmla="*/ 379413 h 94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013" h="941388">
                  <a:moveTo>
                    <a:pt x="14288" y="379413"/>
                  </a:moveTo>
                  <a:lnTo>
                    <a:pt x="92075" y="292100"/>
                  </a:lnTo>
                  <a:lnTo>
                    <a:pt x="179388" y="217488"/>
                  </a:lnTo>
                  <a:lnTo>
                    <a:pt x="298450" y="133350"/>
                  </a:lnTo>
                  <a:lnTo>
                    <a:pt x="412750" y="74613"/>
                  </a:lnTo>
                  <a:lnTo>
                    <a:pt x="576263" y="19050"/>
                  </a:lnTo>
                  <a:lnTo>
                    <a:pt x="682625" y="4763"/>
                  </a:lnTo>
                  <a:lnTo>
                    <a:pt x="860425" y="0"/>
                  </a:lnTo>
                  <a:cubicBezTo>
                    <a:pt x="860954" y="313796"/>
                    <a:pt x="861484" y="627592"/>
                    <a:pt x="862013" y="941388"/>
                  </a:cubicBezTo>
                  <a:lnTo>
                    <a:pt x="0" y="938213"/>
                  </a:lnTo>
                  <a:cubicBezTo>
                    <a:pt x="529" y="749830"/>
                    <a:pt x="1059" y="561446"/>
                    <a:pt x="14288" y="379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aixaDeTexto 126"/>
              <p:cNvSpPr txBox="1"/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CaixaDeTexto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blipFill>
                <a:blip r:embed="rId18"/>
                <a:stretch>
                  <a:fillRect l="-16216" r="-16216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ixaDeTexto 127"/>
              <p:cNvSpPr txBox="1"/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variável unidimensional</a:t>
                </a:r>
              </a:p>
            </p:txBody>
          </p:sp>
        </mc:Choice>
        <mc:Fallback xmlns="">
          <p:sp>
            <p:nvSpPr>
              <p:cNvPr id="128" name="CaixaDeTexto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blipFill>
                <a:blip r:embed="rId1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ixaDeTexto 129"/>
              <p:cNvSpPr txBox="1"/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Dividir o intervalo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muitos intervalos</a:t>
                </a: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Dentro de cada intervalo considera-se F </a:t>
                </a:r>
                <a:r>
                  <a:rPr lang="pt-B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cte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0" name="CaixaDe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blipFill>
                <a:blip r:embed="rId20"/>
                <a:stretch>
                  <a:fillRect l="-496" t="-2273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ixaDeTexto 130"/>
              <p:cNvSpPr txBox="1"/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CaixaDeTexto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blipFill>
                <a:blip r:embed="rId21"/>
                <a:stretch>
                  <a:fillRect l="-12963" r="-11111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Conector de Seta Reta 131"/>
          <p:cNvCxnSpPr/>
          <p:nvPr/>
        </p:nvCxnSpPr>
        <p:spPr>
          <a:xfrm flipH="1">
            <a:off x="3786616" y="1634152"/>
            <a:ext cx="31556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e Seta Reta 133"/>
          <p:cNvCxnSpPr/>
          <p:nvPr/>
        </p:nvCxnSpPr>
        <p:spPr>
          <a:xfrm flipH="1">
            <a:off x="3801772" y="1402066"/>
            <a:ext cx="59415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aixaDeTexto 136"/>
              <p:cNvSpPr txBox="1"/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CaixaDeTexto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blipFill>
                <a:blip r:embed="rId22"/>
                <a:stretch>
                  <a:fillRect l="-3550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aixaDeTexto 137"/>
              <p:cNvSpPr txBox="1"/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CaixaDeTexto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blipFill>
                <a:blip r:embed="rId23"/>
                <a:stretch>
                  <a:fillRect l="-4142" r="-592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CaixaDeTexto 138"/>
              <p:cNvSpPr txBox="1"/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39" name="CaixaDeTexto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blipFill>
                <a:blip r:embed="rId24"/>
                <a:stretch>
                  <a:fillRect l="-1829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aixaDeTexto 139"/>
              <p:cNvSpPr txBox="1"/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0" name="CaixaDeTexto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blipFill>
                <a:blip r:embed="rId25"/>
                <a:stretch>
                  <a:fillRect l="-81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aixaDeTexto 140"/>
              <p:cNvSpPr txBox="1"/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1" name="CaixaDeTexto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blipFill>
                <a:blip r:embed="rId26"/>
                <a:stretch>
                  <a:fillRect l="-948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CaixaDeTexto 141"/>
              <p:cNvSpPr txBox="1"/>
              <p:nvPr/>
            </p:nvSpPr>
            <p:spPr>
              <a:xfrm>
                <a:off x="3695286" y="3449638"/>
                <a:ext cx="1552733" cy="778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2" name="CaixaDeTexto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86" y="3449638"/>
                <a:ext cx="1552733" cy="7789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CaixaDeTexto 142"/>
              <p:cNvSpPr txBox="1"/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Cálculo exato quando </a:t>
                </a:r>
                <a14:m>
                  <m:oMath xmlns:m="http://schemas.openxmlformats.org/officeDocument/2006/math">
                    <m:r>
                      <a:rPr lang="pt-B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intervalos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3" name="CaixaDeTexto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blipFill>
                <a:blip r:embed="rId28"/>
                <a:stretch>
                  <a:fillRect l="-761" t="-2326" b="-93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CaixaDeTexto 143"/>
              <p:cNvSpPr txBox="1"/>
              <p:nvPr/>
            </p:nvSpPr>
            <p:spPr>
              <a:xfrm>
                <a:off x="7071271" y="2849678"/>
                <a:ext cx="1585882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pt-B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144" name="CaixaDeTexto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71" y="2849678"/>
                <a:ext cx="1585882" cy="60580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aixaDeTexto 144"/>
              <p:cNvSpPr txBox="1"/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5" name="CaixaDeTexto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CaixaDeTexto 145"/>
              <p:cNvSpPr txBox="1"/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Essa integral é proporcional à área entre a curva e o eixo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𝑥𝑓</m:t>
                    </m:r>
                    <m:r>
                      <a:rPr lang="pt-B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basta usar as unidades dos eixos. Se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positivo e se a partícula mover-se no sentido positivo, então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será positivo.</a:t>
                </a:r>
              </a:p>
            </p:txBody>
          </p:sp>
        </mc:Choice>
        <mc:Fallback>
          <p:sp>
            <p:nvSpPr>
              <p:cNvPr id="146" name="CaixaDeTexto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blipFill>
                <a:blip r:embed="rId31"/>
                <a:stretch>
                  <a:fillRect l="-478" t="-637" r="-478" b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20" grpId="0" animBg="1"/>
      <p:bldP spid="21" grpId="0" animBg="1"/>
      <p:bldP spid="29" grpId="0" animBg="1"/>
      <p:bldP spid="30" grpId="0"/>
      <p:bldP spid="46" grpId="0"/>
      <p:bldP spid="127" grpId="0"/>
      <p:bldP spid="128" grpId="0"/>
      <p:bldP spid="130" grpId="0"/>
      <p:bldP spid="131" grpId="0"/>
      <p:bldP spid="137" grpId="0"/>
      <p:bldP spid="138" grpId="0"/>
      <p:bldP spid="139" grpId="0"/>
      <p:bldP spid="140" grpId="0"/>
      <p:bldP spid="141" grpId="0"/>
      <p:bldP spid="142" grpId="0" animBg="1"/>
      <p:bldP spid="143" grpId="0"/>
      <p:bldP spid="144" grpId="0"/>
      <p:bldP spid="145" grpId="0" animBg="1"/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02683"/>
            <a:ext cx="6798733" cy="45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1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Qual o trabalho realizado pela força da mola quando for distendida do seu estado inicial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até o estado final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) ?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blipFill>
                <a:blip r:embed="rId2"/>
                <a:stretch>
                  <a:fillRect l="-640" t="-5455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3" y="651934"/>
            <a:ext cx="2449468" cy="1632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Trabalho negativo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blipFill>
                <a:blip r:embed="rId8"/>
                <a:stretch>
                  <a:fillRect l="-1563" t="-7813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sentido da força da mola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oposto ao deslocamento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blipFill>
                <a:blip r:embed="rId9"/>
                <a:stretch>
                  <a:fillRect l="-98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>
            <a:off x="3349420" y="2515204"/>
            <a:ext cx="0" cy="1764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48031" y="3707660"/>
            <a:ext cx="3243281" cy="31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2245113" y="2821714"/>
            <a:ext cx="2222809" cy="1780023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blipFill>
                <a:blip r:embed="rId10"/>
                <a:stretch>
                  <a:fillRect l="-6667" r="-12381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blipFill>
                <a:blip r:embed="rId11"/>
                <a:stretch>
                  <a:fillRect l="-4167" t="-2222" r="-1354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3537855" y="3080353"/>
            <a:ext cx="11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distensão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61736" y="3968804"/>
            <a:ext cx="16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blipFill>
                <a:blip r:embed="rId12"/>
                <a:stretch>
                  <a:fillRect l="-4545" r="-389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blipFill>
                <a:blip r:embed="rId13"/>
                <a:stretch>
                  <a:fillRect l="-8108" r="-8108" b="-2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blipFill>
                <a:blip r:embed="rId14"/>
                <a:stretch>
                  <a:fillRect l="-9091" r="-3030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blipFill>
                <a:blip r:embed="rId15"/>
                <a:stretch>
                  <a:fillRect l="-882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blipFill>
                <a:blip r:embed="rId16"/>
                <a:stretch>
                  <a:fillRect l="-8108" r="-8108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rma Livre 28"/>
          <p:cNvSpPr/>
          <p:nvPr/>
        </p:nvSpPr>
        <p:spPr>
          <a:xfrm>
            <a:off x="2328333" y="290200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 29"/>
          <p:cNvSpPr/>
          <p:nvPr/>
        </p:nvSpPr>
        <p:spPr>
          <a:xfrm rot="10800000">
            <a:off x="3753836" y="371405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572229" y="2714471"/>
                <a:ext cx="2099806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,0→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2714471"/>
                <a:ext cx="2099806" cy="610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/>
              <p:cNvSpPr txBox="1"/>
              <p:nvPr/>
            </p:nvSpPr>
            <p:spPr>
              <a:xfrm>
                <a:off x="5536985" y="4017783"/>
                <a:ext cx="196261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85" y="4017783"/>
                <a:ext cx="1962616" cy="402931"/>
              </a:xfrm>
              <a:prstGeom prst="rect">
                <a:avLst/>
              </a:prstGeom>
              <a:blipFill>
                <a:blip r:embed="rId18"/>
                <a:stretch>
                  <a:fillRect l="-2484" t="-22727" r="-6522" b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ixaDeTexto 32"/>
              <p:cNvSpPr txBox="1"/>
              <p:nvPr/>
            </p:nvSpPr>
            <p:spPr>
              <a:xfrm>
                <a:off x="7511112" y="4091379"/>
                <a:ext cx="14805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dirty="0"/>
                  <a:t> </a:t>
                </a:r>
              </a:p>
              <a:p>
                <a:pPr/>
                <a:r>
                  <a:rPr lang="pt-BR" dirty="0"/>
                  <a:t>neste caso 0</a:t>
                </a:r>
                <a:r>
                  <a:rPr lang="pt-BR" dirty="0">
                    <a:sym typeface="Wingdings" panose="05000000000000000000" pitchFamily="2" charset="2"/>
                  </a:rPr>
                  <a:t></a:t>
                </a:r>
                <a:r>
                  <a:rPr lang="pt-BR" i="1" dirty="0">
                    <a:sym typeface="Wingdings" panose="05000000000000000000" pitchFamily="2" charset="2"/>
                  </a:rPr>
                  <a:t>x</a:t>
                </a:r>
                <a:endParaRPr lang="pt-BR" i="1" dirty="0"/>
              </a:p>
            </p:txBody>
          </p:sp>
        </mc:Choice>
        <mc:Fallback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12" y="4091379"/>
                <a:ext cx="1480598" cy="553998"/>
              </a:xfrm>
              <a:prstGeom prst="rect">
                <a:avLst/>
              </a:prstGeom>
              <a:blipFill>
                <a:blip r:embed="rId19"/>
                <a:stretch>
                  <a:fillRect l="-9465" r="-9053" b="-252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42" y="3327884"/>
            <a:ext cx="2463412" cy="61585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82E661-CF59-4716-95B3-688AFB01DEA3}"/>
              </a:ext>
            </a:extLst>
          </p:cNvPr>
          <p:cNvSpPr txBox="1"/>
          <p:nvPr/>
        </p:nvSpPr>
        <p:spPr>
          <a:xfrm>
            <a:off x="0" y="4311147"/>
            <a:ext cx="799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caso, equilíbrio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v=0  a=0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pt-BR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=0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vão existir duas forças de mesmo  módulo e opostas, fazendo trabalhos com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sinais diferentes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/>
      <p:bldP spid="3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01833"/>
            <a:ext cx="86658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3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Considere uma mola com constante elástica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15,0 N/cm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3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o valor mínimo do trabalho de uma força externa que alongue a mola em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7,60 mm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partir:</a:t>
            </a:r>
          </a:p>
          <a:p>
            <a:pPr marL="342900" lvl="0" indent="-342900" algn="just" hangingPunct="0">
              <a:spcAft>
                <a:spcPts val="30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sua posição distendida.</a:t>
            </a:r>
            <a:r>
              <a:rPr lang="pt-BR" dirty="0"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527B539-CE14-431F-A3A4-CCA778EA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45731"/>
            <a:ext cx="7804646" cy="351784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</a:rPr>
              <a:t>Lista 7. Exercício 17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efeito do potencial parabólico com a elongação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619" y="3349964"/>
            <a:ext cx="545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 da posição em que já está alongada 7,60 mm.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13219" y="1666388"/>
                <a:ext cx="136486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9" y="1666388"/>
                <a:ext cx="1364861" cy="64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503686" y="1672905"/>
                <a:ext cx="64722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6" y="1672905"/>
                <a:ext cx="647228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103604" y="1682629"/>
                <a:ext cx="1373196" cy="561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604" y="1682629"/>
                <a:ext cx="1373196" cy="561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339666" y="1853800"/>
                <a:ext cx="23188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𝑚𝑜𝑙𝑎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66" y="1853800"/>
                <a:ext cx="2318840" cy="246221"/>
              </a:xfrm>
              <a:prstGeom prst="rect">
                <a:avLst/>
              </a:prstGeom>
              <a:blipFill>
                <a:blip r:embed="rId5"/>
                <a:stretch>
                  <a:fillRect l="-1579" r="-1316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6476800" y="1620447"/>
                <a:ext cx="855811" cy="726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800" y="1620447"/>
                <a:ext cx="855811" cy="7268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626504" y="1650919"/>
                <a:ext cx="898003" cy="51482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504" y="1650919"/>
                <a:ext cx="898003" cy="51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17190" y="2303409"/>
            <a:ext cx="219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Substituindo os valores:</a:t>
            </a:r>
          </a:p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(atenção às unidades)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137049" y="2158653"/>
                <a:ext cx="2531078" cy="758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(7,6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49" y="2158653"/>
                <a:ext cx="2531078" cy="758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749217" y="2517803"/>
                <a:ext cx="2257734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=0,043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=0,043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17" y="2517803"/>
                <a:ext cx="2257734" cy="246221"/>
              </a:xfrm>
              <a:prstGeom prst="rect">
                <a:avLst/>
              </a:prstGeom>
              <a:blipFill>
                <a:blip r:embed="rId9"/>
                <a:stretch>
                  <a:fillRect l="-1081" r="-2162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81362" y="3001599"/>
            <a:ext cx="8443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força da mola será negativo, pois a força e o deslocamento têm sentidos opostos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81362" y="3777389"/>
                <a:ext cx="1373196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2" y="3777389"/>
                <a:ext cx="1373196" cy="5609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492161" y="3733024"/>
                <a:ext cx="855812" cy="728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61" y="3733024"/>
                <a:ext cx="855812" cy="728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456925" y="3810884"/>
                <a:ext cx="1265025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925" y="3810884"/>
                <a:ext cx="1265025" cy="5153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855492" y="3667739"/>
                <a:ext cx="3901517" cy="733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−(7,6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492" y="3667739"/>
                <a:ext cx="3901517" cy="7339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861014" y="3958598"/>
                <a:ext cx="126579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=0,130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014" y="3958598"/>
                <a:ext cx="1265796" cy="276999"/>
              </a:xfrm>
              <a:prstGeom prst="rect">
                <a:avLst/>
              </a:prstGeom>
              <a:blipFill>
                <a:blip r:embed="rId14"/>
                <a:stretch>
                  <a:fillRect l="-4348" r="-6280" b="-28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74CA7224-5F6C-440B-A81A-B95AB032F6AA}"/>
              </a:ext>
            </a:extLst>
          </p:cNvPr>
          <p:cNvSpPr txBox="1"/>
          <p:nvPr/>
        </p:nvSpPr>
        <p:spPr>
          <a:xfrm>
            <a:off x="121490" y="1278953"/>
            <a:ext cx="763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mínimo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força externa exatamente oposta à força da mola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C0F3895-F85D-444C-8820-21BA7EEF3E8C}"/>
              </a:ext>
            </a:extLst>
          </p:cNvPr>
          <p:cNvSpPr txBox="1"/>
          <p:nvPr/>
        </p:nvSpPr>
        <p:spPr>
          <a:xfrm>
            <a:off x="7006951" y="2322009"/>
            <a:ext cx="205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positivo, força e deslocamento no mesmo sentido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DF324D-275B-439F-AB6C-8CAE66563DAC}"/>
              </a:ext>
            </a:extLst>
          </p:cNvPr>
          <p:cNvSpPr txBox="1"/>
          <p:nvPr/>
        </p:nvSpPr>
        <p:spPr>
          <a:xfrm>
            <a:off x="1827300" y="4489203"/>
            <a:ext cx="677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Mesmo deslocamento, trabalho 3 vezes maior! Porque a força é variável</a:t>
            </a:r>
          </a:p>
        </p:txBody>
      </p:sp>
    </p:spTree>
    <p:extLst>
      <p:ext uri="{BB962C8B-B14F-4D97-AF65-F5344CB8AC3E}">
        <p14:creationId xmlns:p14="http://schemas.microsoft.com/office/powerpoint/2010/main" val="848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7" grpId="0"/>
      <p:bldP spid="18" grpId="0"/>
      <p:bldP spid="19" grpId="0"/>
      <p:bldP spid="20" grpId="0"/>
      <p:bldP spid="21" grpId="0" animBg="1"/>
      <p:bldP spid="2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82BEE-D58F-4166-A3E6-F455D17E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25878"/>
            <a:ext cx="6055743" cy="358169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629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49" y="43934"/>
            <a:ext cx="640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11.5 Trabalho de uma força em duas dimensões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433529" y="867887"/>
                <a:ext cx="143141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867887"/>
                <a:ext cx="1431417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694563" y="821720"/>
                <a:ext cx="186801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3" y="821720"/>
                <a:ext cx="1868012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blipFill>
                <a:blip r:embed="rId4"/>
                <a:stretch>
                  <a:fillRect l="-1103" t="-37500" r="-19485" b="-160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37032" y="1872591"/>
                <a:ext cx="2793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dirty="0"/>
                  <a:t>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então: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32" y="1872591"/>
                <a:ext cx="2793522" cy="276999"/>
              </a:xfrm>
              <a:prstGeom prst="rect">
                <a:avLst/>
              </a:prstGeom>
              <a:blipFill>
                <a:blip r:embed="rId5"/>
                <a:stretch>
                  <a:fillRect l="-2183" t="-43478" r="-87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575394" y="2603760"/>
                <a:ext cx="143141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" y="2603760"/>
                <a:ext cx="1431417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31118</TotalTime>
  <Words>2083</Words>
  <Application>Microsoft Office PowerPoint</Application>
  <PresentationFormat>Apresentação na tela (16:9)</PresentationFormat>
  <Paragraphs>352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21</vt:i4>
      </vt:variant>
    </vt:vector>
  </HeadingPairs>
  <TitlesOfParts>
    <vt:vector size="44" baseType="lpstr">
      <vt:lpstr>Arial</vt:lpstr>
      <vt:lpstr>Calibri</vt:lpstr>
      <vt:lpstr>Cambria Math</vt:lpstr>
      <vt:lpstr>CG Times (W1)</vt:lpstr>
      <vt:lpstr>Comic Sans MS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Lista 7. Exercício 17 efeito do potencial parabólico com a elongação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1578</cp:revision>
  <dcterms:created xsi:type="dcterms:W3CDTF">2016-03-09T00:36:12Z</dcterms:created>
  <dcterms:modified xsi:type="dcterms:W3CDTF">2021-11-10T14:37:43Z</dcterms:modified>
</cp:coreProperties>
</file>