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34"/>
  </p:notesMasterIdLst>
  <p:handoutMasterIdLst>
    <p:handoutMasterId r:id="rId35"/>
  </p:handoutMasterIdLst>
  <p:sldIdLst>
    <p:sldId id="446" r:id="rId13"/>
    <p:sldId id="621" r:id="rId14"/>
    <p:sldId id="622" r:id="rId15"/>
    <p:sldId id="645" r:id="rId16"/>
    <p:sldId id="625" r:id="rId17"/>
    <p:sldId id="652" r:id="rId18"/>
    <p:sldId id="653" r:id="rId19"/>
    <p:sldId id="647" r:id="rId20"/>
    <p:sldId id="629" r:id="rId21"/>
    <p:sldId id="643" r:id="rId22"/>
    <p:sldId id="644" r:id="rId23"/>
    <p:sldId id="650" r:id="rId24"/>
    <p:sldId id="630" r:id="rId25"/>
    <p:sldId id="631" r:id="rId26"/>
    <p:sldId id="634" r:id="rId27"/>
    <p:sldId id="635" r:id="rId28"/>
    <p:sldId id="636" r:id="rId29"/>
    <p:sldId id="637" r:id="rId30"/>
    <p:sldId id="651" r:id="rId31"/>
    <p:sldId id="620" r:id="rId32"/>
    <p:sldId id="592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o Vanin" initials="VV" lastIdx="1" clrIdx="0">
    <p:extLst>
      <p:ext uri="{19B8F6BF-5375-455C-9EA6-DF929625EA0E}">
        <p15:presenceInfo xmlns:p15="http://schemas.microsoft.com/office/powerpoint/2012/main" userId="ab049b3e1bfdcd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688"/>
    <a:srgbClr val="7B2629"/>
    <a:srgbClr val="C0C1BF"/>
    <a:srgbClr val="90272A"/>
    <a:srgbClr val="4D4D4F"/>
    <a:srgbClr val="505150"/>
    <a:srgbClr val="205C77"/>
    <a:srgbClr val="000000"/>
    <a:srgbClr val="226A8A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0"/>
  </p:normalViewPr>
  <p:slideViewPr>
    <p:cSldViewPr snapToGrid="0" snapToObjects="1">
      <p:cViewPr varScale="1">
        <p:scale>
          <a:sx n="110" d="100"/>
          <a:sy n="110" d="100"/>
        </p:scale>
        <p:origin x="78" y="16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10/11/2021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49.png"/><Relationship Id="rId12" Type="http://schemas.openxmlformats.org/officeDocument/2006/relationships/image" Target="../media/image18.png"/><Relationship Id="rId2" Type="http://schemas.openxmlformats.org/officeDocument/2006/relationships/image" Target="../media/image14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1.png"/><Relationship Id="rId11" Type="http://schemas.openxmlformats.org/officeDocument/2006/relationships/image" Target="../media/image153.png"/><Relationship Id="rId5" Type="http://schemas.openxmlformats.org/officeDocument/2006/relationships/image" Target="../media/image148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image" Target="../media/image1431.png"/><Relationship Id="rId9" Type="http://schemas.openxmlformats.org/officeDocument/2006/relationships/image" Target="../media/image151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18" Type="http://schemas.openxmlformats.org/officeDocument/2006/relationships/image" Target="../media/image25.png"/><Relationship Id="rId26" Type="http://schemas.openxmlformats.org/officeDocument/2006/relationships/image" Target="../media/image178.png"/><Relationship Id="rId3" Type="http://schemas.openxmlformats.org/officeDocument/2006/relationships/image" Target="../media/image1570.png"/><Relationship Id="rId21" Type="http://schemas.openxmlformats.org/officeDocument/2006/relationships/image" Target="../media/image175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5" Type="http://schemas.openxmlformats.org/officeDocument/2006/relationships/image" Target="../media/image26.png"/><Relationship Id="rId2" Type="http://schemas.openxmlformats.org/officeDocument/2006/relationships/image" Target="../media/image158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11" Type="http://schemas.openxmlformats.org/officeDocument/2006/relationships/image" Target="../media/image23.png"/><Relationship Id="rId24" Type="http://schemas.openxmlformats.org/officeDocument/2006/relationships/image" Target="../media/image173.png"/><Relationship Id="rId5" Type="http://schemas.openxmlformats.org/officeDocument/2006/relationships/image" Target="../media/image159.png"/><Relationship Id="rId15" Type="http://schemas.openxmlformats.org/officeDocument/2006/relationships/image" Target="../media/image24.png"/><Relationship Id="rId23" Type="http://schemas.openxmlformats.org/officeDocument/2006/relationships/image" Target="../media/image177.png"/><Relationship Id="rId10" Type="http://schemas.openxmlformats.org/officeDocument/2006/relationships/image" Target="../media/image22.png"/><Relationship Id="rId4" Type="http://schemas.openxmlformats.org/officeDocument/2006/relationships/image" Target="../media/image1580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Relationship Id="rId22" Type="http://schemas.openxmlformats.org/officeDocument/2006/relationships/image" Target="../media/image176.png"/><Relationship Id="rId27" Type="http://schemas.openxmlformats.org/officeDocument/2006/relationships/image" Target="../media/image17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0.png"/><Relationship Id="rId13" Type="http://schemas.openxmlformats.org/officeDocument/2006/relationships/image" Target="../media/image1030.png"/><Relationship Id="rId18" Type="http://schemas.openxmlformats.org/officeDocument/2006/relationships/image" Target="../media/image180.png"/><Relationship Id="rId26" Type="http://schemas.openxmlformats.org/officeDocument/2006/relationships/image" Target="../media/image1160.png"/><Relationship Id="rId3" Type="http://schemas.openxmlformats.org/officeDocument/2006/relationships/image" Target="../media/image930.png"/><Relationship Id="rId21" Type="http://schemas.openxmlformats.org/officeDocument/2006/relationships/image" Target="../media/image181.png"/><Relationship Id="rId7" Type="http://schemas.openxmlformats.org/officeDocument/2006/relationships/image" Target="../media/image970.png"/><Relationship Id="rId12" Type="http://schemas.openxmlformats.org/officeDocument/2006/relationships/image" Target="../media/image1020.png"/><Relationship Id="rId17" Type="http://schemas.openxmlformats.org/officeDocument/2006/relationships/image" Target="../media/image1070.png"/><Relationship Id="rId25" Type="http://schemas.openxmlformats.org/officeDocument/2006/relationships/image" Target="../media/image1150.png"/><Relationship Id="rId2" Type="http://schemas.openxmlformats.org/officeDocument/2006/relationships/image" Target="../media/image920.png"/><Relationship Id="rId16" Type="http://schemas.openxmlformats.org/officeDocument/2006/relationships/image" Target="../media/image1060.png"/><Relationship Id="rId20" Type="http://schemas.openxmlformats.org/officeDocument/2006/relationships/image" Target="../media/image1100.png"/><Relationship Id="rId29" Type="http://schemas.openxmlformats.org/officeDocument/2006/relationships/image" Target="../media/image1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0.png"/><Relationship Id="rId11" Type="http://schemas.openxmlformats.org/officeDocument/2006/relationships/image" Target="../media/image1010.png"/><Relationship Id="rId24" Type="http://schemas.openxmlformats.org/officeDocument/2006/relationships/image" Target="../media/image1140.png"/><Relationship Id="rId5" Type="http://schemas.openxmlformats.org/officeDocument/2006/relationships/image" Target="../media/image950.png"/><Relationship Id="rId15" Type="http://schemas.openxmlformats.org/officeDocument/2006/relationships/image" Target="../media/image1050.png"/><Relationship Id="rId23" Type="http://schemas.openxmlformats.org/officeDocument/2006/relationships/image" Target="../media/image1130.png"/><Relationship Id="rId28" Type="http://schemas.openxmlformats.org/officeDocument/2006/relationships/image" Target="../media/image1180.png"/><Relationship Id="rId10" Type="http://schemas.openxmlformats.org/officeDocument/2006/relationships/image" Target="../media/image146.png"/><Relationship Id="rId19" Type="http://schemas.openxmlformats.org/officeDocument/2006/relationships/image" Target="../media/image1090.png"/><Relationship Id="rId31" Type="http://schemas.openxmlformats.org/officeDocument/2006/relationships/image" Target="../media/image183.png"/><Relationship Id="rId4" Type="http://schemas.openxmlformats.org/officeDocument/2006/relationships/image" Target="../media/image940.png"/><Relationship Id="rId9" Type="http://schemas.openxmlformats.org/officeDocument/2006/relationships/image" Target="../media/image990.png"/><Relationship Id="rId14" Type="http://schemas.openxmlformats.org/officeDocument/2006/relationships/image" Target="../media/image1040.png"/><Relationship Id="rId22" Type="http://schemas.openxmlformats.org/officeDocument/2006/relationships/image" Target="../media/image1120.png"/><Relationship Id="rId27" Type="http://schemas.openxmlformats.org/officeDocument/2006/relationships/image" Target="../media/image182.png"/><Relationship Id="rId30" Type="http://schemas.openxmlformats.org/officeDocument/2006/relationships/image" Target="../media/image120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0.png"/><Relationship Id="rId7" Type="http://schemas.openxmlformats.org/officeDocument/2006/relationships/image" Target="../media/image18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5" Type="http://schemas.openxmlformats.org/officeDocument/2006/relationships/image" Target="../media/image14.jpeg"/><Relationship Id="rId4" Type="http://schemas.openxmlformats.org/officeDocument/2006/relationships/image" Target="../media/image1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0.png"/><Relationship Id="rId13" Type="http://schemas.openxmlformats.org/officeDocument/2006/relationships/image" Target="../media/image1390.png"/><Relationship Id="rId18" Type="http://schemas.openxmlformats.org/officeDocument/2006/relationships/image" Target="../media/image1440.png"/><Relationship Id="rId3" Type="http://schemas.openxmlformats.org/officeDocument/2006/relationships/image" Target="../media/image13.gif"/><Relationship Id="rId7" Type="http://schemas.openxmlformats.org/officeDocument/2006/relationships/image" Target="../media/image1330.png"/><Relationship Id="rId12" Type="http://schemas.openxmlformats.org/officeDocument/2006/relationships/image" Target="../media/image1380.png"/><Relationship Id="rId17" Type="http://schemas.openxmlformats.org/officeDocument/2006/relationships/image" Target="../media/image188.png"/><Relationship Id="rId2" Type="http://schemas.openxmlformats.org/officeDocument/2006/relationships/image" Target="../media/image1290.png"/><Relationship Id="rId16" Type="http://schemas.openxmlformats.org/officeDocument/2006/relationships/image" Target="../media/image1420.png"/><Relationship Id="rId20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0.png"/><Relationship Id="rId11" Type="http://schemas.openxmlformats.org/officeDocument/2006/relationships/image" Target="../media/image1370.png"/><Relationship Id="rId5" Type="http://schemas.openxmlformats.org/officeDocument/2006/relationships/image" Target="../media/image1310.png"/><Relationship Id="rId15" Type="http://schemas.openxmlformats.org/officeDocument/2006/relationships/image" Target="../media/image1410.png"/><Relationship Id="rId10" Type="http://schemas.openxmlformats.org/officeDocument/2006/relationships/image" Target="../media/image1360.png"/><Relationship Id="rId19" Type="http://schemas.openxmlformats.org/officeDocument/2006/relationships/image" Target="../media/image1450.png"/><Relationship Id="rId4" Type="http://schemas.openxmlformats.org/officeDocument/2006/relationships/image" Target="../media/image1300.png"/><Relationship Id="rId9" Type="http://schemas.openxmlformats.org/officeDocument/2006/relationships/image" Target="../media/image1350.png"/><Relationship Id="rId14" Type="http://schemas.openxmlformats.org/officeDocument/2006/relationships/image" Target="../media/image140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10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0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820.png"/><Relationship Id="rId7" Type="http://schemas.openxmlformats.org/officeDocument/2006/relationships/image" Target="../media/image143.png"/><Relationship Id="rId12" Type="http://schemas.openxmlformats.org/officeDocument/2006/relationships/image" Target="../media/image15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0.png"/><Relationship Id="rId11" Type="http://schemas.openxmlformats.org/officeDocument/2006/relationships/image" Target="../media/image1402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41.png"/><Relationship Id="rId9" Type="http://schemas.openxmlformats.org/officeDocument/2006/relationships/image" Target="../media/image1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54157" y="0"/>
            <a:ext cx="7067014" cy="10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sz="2100" b="1" kern="0" dirty="0">
                <a:ea typeface="+mj-ea"/>
                <a:cs typeface="Arial" pitchFamily="34" charset="0"/>
              </a:rPr>
              <a:t>4300153 – Segundo semestre de 2020</a:t>
            </a:r>
          </a:p>
          <a:p>
            <a:pPr marL="1714500" lvl="3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20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Potência. Trabalho de força variável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41730" y="3938095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b="1" kern="0" dirty="0">
                <a:solidFill>
                  <a:srgbClr val="002060"/>
                </a:solidFill>
              </a:rPr>
              <a:t>, </a:t>
            </a:r>
            <a:r>
              <a:rPr lang="pt-BR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b="1" kern="0" dirty="0">
                <a:solidFill>
                  <a:srgbClr val="002060"/>
                </a:solidFill>
              </a:rPr>
              <a:t>8/11/2021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9C0F58D-A7ED-4439-8EB3-79C08F7037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21" y="1180763"/>
            <a:ext cx="4979014" cy="278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87334"/>
            <a:ext cx="886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ainda não estamos livres dos apagões, é bom saber como subir escadas longas. Considere que um ser humano consegue desenvolver no máximo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 W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energia mecânica com as pernas por um tempo longo. </a:t>
            </a: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velocidade adequada para subir uma escada com muitos degraus na condição do enunciado.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3842" y="20812"/>
            <a:ext cx="4444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 – Ex. 10: </a:t>
            </a:r>
            <a:r>
              <a:rPr lang="pt-BR" b="1" dirty="0">
                <a:solidFill>
                  <a:srgbClr val="0070C0"/>
                </a:solidFill>
              </a:rPr>
              <a:t>como subir uma escada longa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44521" y="1553873"/>
                <a:ext cx="10956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21" y="1553873"/>
                <a:ext cx="1095621" cy="276999"/>
              </a:xfrm>
              <a:prstGeom prst="rect">
                <a:avLst/>
              </a:prstGeom>
              <a:blipFill>
                <a:blip r:embed="rId2"/>
                <a:stretch>
                  <a:fillRect l="-2793" t="-2222" r="-7821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606427" y="1553873"/>
                <a:ext cx="19788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degrau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=15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427" y="1553873"/>
                <a:ext cx="1978875" cy="276999"/>
              </a:xfrm>
              <a:prstGeom prst="rect">
                <a:avLst/>
              </a:prstGeom>
              <a:blipFill>
                <a:blip r:embed="rId3"/>
                <a:stretch>
                  <a:fillRect l="-3395" r="-1543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056003" y="1553873"/>
                <a:ext cx="8545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003" y="1553873"/>
                <a:ext cx="854593" cy="276999"/>
              </a:xfrm>
              <a:prstGeom prst="rect">
                <a:avLst/>
              </a:prstGeom>
              <a:blipFill>
                <a:blip r:embed="rId4"/>
                <a:stretch>
                  <a:fillRect l="-4965" r="-4965" b="-2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297749" y="1553873"/>
                <a:ext cx="22075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=70×10=700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749" y="1553873"/>
                <a:ext cx="2207592" cy="276999"/>
              </a:xfrm>
              <a:prstGeom prst="rect">
                <a:avLst/>
              </a:prstGeom>
              <a:blipFill>
                <a:blip r:embed="rId5"/>
                <a:stretch>
                  <a:fillRect l="-1381" r="-1657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8077974" y="1553873"/>
                <a:ext cx="786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𝐹𝑣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974" y="1553873"/>
                <a:ext cx="786626" cy="276999"/>
              </a:xfrm>
              <a:prstGeom prst="rect">
                <a:avLst/>
              </a:prstGeom>
              <a:blipFill>
                <a:blip r:embed="rId6"/>
                <a:stretch>
                  <a:fillRect l="-5426" r="-6202" b="-8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146655" y="2164360"/>
                <a:ext cx="23291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metro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≈6,7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degraus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5" y="2164360"/>
                <a:ext cx="2329163" cy="276999"/>
              </a:xfrm>
              <a:prstGeom prst="rect">
                <a:avLst/>
              </a:prstGeom>
              <a:blipFill>
                <a:blip r:embed="rId7"/>
                <a:stretch>
                  <a:fillRect l="-1832" t="-2222" r="-3403" b="-3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192044" y="2017698"/>
                <a:ext cx="2105705" cy="7750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100 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700 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pt-BR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kg</m:t>
                              </m:r>
                              <m:r>
                                <a:rPr lang="pt-BR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pt-BR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044" y="2017698"/>
                <a:ext cx="2105705" cy="7750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6013975" y="2147171"/>
                <a:ext cx="15334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=0,143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975" y="2147171"/>
                <a:ext cx="1533497" cy="276999"/>
              </a:xfrm>
              <a:prstGeom prst="rect">
                <a:avLst/>
              </a:prstGeom>
              <a:blipFill>
                <a:blip r:embed="rId9"/>
                <a:stretch>
                  <a:fillRect l="-797" t="-2174" r="-1195" b="-3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-6634" y="2792718"/>
                <a:ext cx="8084608" cy="5443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velocidade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em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degraus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=0,143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=0,143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6,7 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degraus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=0,96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degraus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34" y="2792718"/>
                <a:ext cx="8084608" cy="5443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477527" y="3625523"/>
                <a:ext cx="6996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𝑣𝑡</m:t>
                      </m:r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27" y="3625523"/>
                <a:ext cx="699679" cy="276999"/>
              </a:xfrm>
              <a:prstGeom prst="rect">
                <a:avLst/>
              </a:prstGeom>
              <a:blipFill>
                <a:blip r:embed="rId11"/>
                <a:stretch>
                  <a:fillRect l="-3478" r="-6087" b="-444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006315" y="3482604"/>
                <a:ext cx="5911811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andares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andares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20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degraus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andar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=200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degraus</m:t>
                      </m:r>
                    </m:oMath>
                  </m:oMathPara>
                </a14:m>
                <a:endParaRPr lang="pt-BR" b="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315" y="3482604"/>
                <a:ext cx="5911811" cy="5260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307148" y="4073525"/>
                <a:ext cx="1860317" cy="574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200 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degraus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1,0 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degrau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pt-BR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48" y="4073525"/>
                <a:ext cx="1860317" cy="5745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2534444" y="4221353"/>
                <a:ext cx="14162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=200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444" y="4221353"/>
                <a:ext cx="1416222" cy="276999"/>
              </a:xfrm>
              <a:prstGeom prst="rect">
                <a:avLst/>
              </a:prstGeom>
              <a:blipFill>
                <a:blip r:embed="rId14"/>
                <a:stretch>
                  <a:fillRect l="-431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432300" y="4219955"/>
                <a:ext cx="1346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≈3,3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pt-BR" dirty="0"/>
                  <a:t> </a:t>
                </a: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00" y="4219955"/>
                <a:ext cx="1346522" cy="276999"/>
              </a:xfrm>
              <a:prstGeom prst="rect">
                <a:avLst/>
              </a:prstGeom>
              <a:blipFill>
                <a:blip r:embed="rId15"/>
                <a:stretch>
                  <a:fillRect l="-5882" r="-452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9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Tela 611"/>
          <p:cNvGrpSpPr/>
          <p:nvPr/>
        </p:nvGrpSpPr>
        <p:grpSpPr>
          <a:xfrm>
            <a:off x="7062788" y="730873"/>
            <a:ext cx="7190740" cy="5370830"/>
            <a:chOff x="0" y="0"/>
            <a:chExt cx="7190740" cy="5370830"/>
          </a:xfrm>
        </p:grpSpPr>
        <p:sp>
          <p:nvSpPr>
            <p:cNvPr id="4" name="Retângulo 3"/>
            <p:cNvSpPr/>
            <p:nvPr/>
          </p:nvSpPr>
          <p:spPr>
            <a:xfrm>
              <a:off x="5226685" y="3947795"/>
              <a:ext cx="1964055" cy="1423035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5" name="AutoShape 613"/>
            <p:cNvSpPr>
              <a:spLocks noChangeArrowheads="1"/>
            </p:cNvSpPr>
            <p:nvPr/>
          </p:nvSpPr>
          <p:spPr bwMode="auto">
            <a:xfrm flipV="1">
              <a:off x="26035" y="240030"/>
              <a:ext cx="1865630" cy="770890"/>
            </a:xfrm>
            <a:custGeom>
              <a:avLst/>
              <a:gdLst>
                <a:gd name="G0" fmla="+- 10800 0 0"/>
                <a:gd name="G1" fmla="+- 21600 0 10800"/>
                <a:gd name="G2" fmla="*/ 10800 1 2"/>
                <a:gd name="G3" fmla="+- 21600 0 G2"/>
                <a:gd name="G4" fmla="+/ 10800 21600 2"/>
                <a:gd name="G5" fmla="+/ G1 0 2"/>
                <a:gd name="G6" fmla="*/ 21600 21600 10800"/>
                <a:gd name="G7" fmla="*/ G6 1 2"/>
                <a:gd name="G8" fmla="+- 21600 0 G7"/>
                <a:gd name="G9" fmla="*/ 21600 1 2"/>
                <a:gd name="G10" fmla="+- 10800 0 G9"/>
                <a:gd name="G11" fmla="?: G10 G8 0"/>
                <a:gd name="G12" fmla="?: G10 G7 21600"/>
                <a:gd name="T0" fmla="*/ 16200 w 21600"/>
                <a:gd name="T1" fmla="*/ 10800 h 21600"/>
                <a:gd name="T2" fmla="*/ 10800 w 21600"/>
                <a:gd name="T3" fmla="*/ 21600 h 21600"/>
                <a:gd name="T4" fmla="*/ 5400 w 21600"/>
                <a:gd name="T5" fmla="*/ 10800 h 21600"/>
                <a:gd name="T6" fmla="*/ 10800 w 21600"/>
                <a:gd name="T7" fmla="*/ 0 h 21600"/>
                <a:gd name="T8" fmla="*/ 7200 w 21600"/>
                <a:gd name="T9" fmla="*/ 7200 h 21600"/>
                <a:gd name="T10" fmla="*/ 14400 w 21600"/>
                <a:gd name="T11" fmla="*/ 14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00" y="21600"/>
                  </a:lnTo>
                  <a:lnTo>
                    <a:pt x="10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6" name="Rectangle 614"/>
            <p:cNvSpPr>
              <a:spLocks noChangeArrowheads="1"/>
            </p:cNvSpPr>
            <p:nvPr/>
          </p:nvSpPr>
          <p:spPr bwMode="auto">
            <a:xfrm>
              <a:off x="984250" y="220980"/>
              <a:ext cx="905510" cy="7899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" name="Rectangle 615"/>
            <p:cNvSpPr>
              <a:spLocks noChangeArrowheads="1"/>
            </p:cNvSpPr>
            <p:nvPr/>
          </p:nvSpPr>
          <p:spPr bwMode="auto">
            <a:xfrm rot="19116974">
              <a:off x="76835" y="612775"/>
              <a:ext cx="221615" cy="22098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8" name="Oval 616"/>
            <p:cNvSpPr>
              <a:spLocks noChangeArrowheads="1"/>
            </p:cNvSpPr>
            <p:nvPr/>
          </p:nvSpPr>
          <p:spPr bwMode="auto">
            <a:xfrm>
              <a:off x="958215" y="0"/>
              <a:ext cx="220980" cy="221615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sp>
          <p:nvSpPr>
            <p:cNvPr id="9" name="Rectangle 617"/>
            <p:cNvSpPr>
              <a:spLocks noChangeArrowheads="1"/>
            </p:cNvSpPr>
            <p:nvPr/>
          </p:nvSpPr>
          <p:spPr bwMode="auto">
            <a:xfrm>
              <a:off x="1007110" y="125730"/>
              <a:ext cx="126365" cy="16002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t-BR"/>
            </a:p>
          </p:txBody>
        </p:sp>
        <p:cxnSp>
          <p:nvCxnSpPr>
            <p:cNvPr id="10" name="Line 618"/>
            <p:cNvCxnSpPr>
              <a:cxnSpLocks noChangeShapeType="1"/>
            </p:cNvCxnSpPr>
            <p:nvPr/>
          </p:nvCxnSpPr>
          <p:spPr bwMode="auto">
            <a:xfrm rot="8264" flipV="1">
              <a:off x="242570" y="4445"/>
              <a:ext cx="782955" cy="6515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Line 619"/>
            <p:cNvCxnSpPr>
              <a:cxnSpLocks noChangeShapeType="1"/>
            </p:cNvCxnSpPr>
            <p:nvPr/>
          </p:nvCxnSpPr>
          <p:spPr bwMode="auto">
            <a:xfrm>
              <a:off x="1687195" y="240030"/>
              <a:ext cx="3175" cy="7708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620"/>
            <p:cNvCxnSpPr>
              <a:cxnSpLocks noChangeShapeType="1"/>
            </p:cNvCxnSpPr>
            <p:nvPr/>
          </p:nvCxnSpPr>
          <p:spPr bwMode="auto">
            <a:xfrm>
              <a:off x="0" y="1129030"/>
              <a:ext cx="99758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621"/>
            <p:cNvCxnSpPr>
              <a:cxnSpLocks noChangeShapeType="1"/>
            </p:cNvCxnSpPr>
            <p:nvPr/>
          </p:nvCxnSpPr>
          <p:spPr bwMode="auto">
            <a:xfrm>
              <a:off x="26035" y="1010920"/>
              <a:ext cx="635" cy="2216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622"/>
            <p:cNvCxnSpPr>
              <a:cxnSpLocks noChangeShapeType="1"/>
            </p:cNvCxnSpPr>
            <p:nvPr/>
          </p:nvCxnSpPr>
          <p:spPr bwMode="auto">
            <a:xfrm>
              <a:off x="1021715" y="1010920"/>
              <a:ext cx="635" cy="2216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 Box 623"/>
            <p:cNvSpPr txBox="1">
              <a:spLocks noChangeArrowheads="1"/>
            </p:cNvSpPr>
            <p:nvPr/>
          </p:nvSpPr>
          <p:spPr bwMode="auto">
            <a:xfrm>
              <a:off x="1354348" y="556260"/>
              <a:ext cx="543032" cy="20828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 dirty="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28,2 m</a:t>
              </a:r>
            </a:p>
          </p:txBody>
        </p:sp>
        <p:sp>
          <p:nvSpPr>
            <p:cNvPr id="16" name="Text Box 624"/>
            <p:cNvSpPr txBox="1">
              <a:spLocks noChangeArrowheads="1"/>
            </p:cNvSpPr>
            <p:nvPr/>
          </p:nvSpPr>
          <p:spPr bwMode="auto">
            <a:xfrm>
              <a:off x="296018" y="1155941"/>
              <a:ext cx="480360" cy="17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algn="just" hangingPunct="0">
                <a:spcAft>
                  <a:spcPts val="600"/>
                </a:spcAft>
              </a:pPr>
              <a:r>
                <a:rPr lang="pt-BR" sz="1200">
                  <a:effectLst/>
                  <a:latin typeface="CG Times (W1)"/>
                  <a:ea typeface="Times New Roman" panose="02020603050405020304" pitchFamily="18" charset="0"/>
                  <a:cs typeface="Times New Roman" panose="02020603050405020304" pitchFamily="18" charset="0"/>
                </a:rPr>
                <a:t>39,4 m</a:t>
              </a:r>
            </a:p>
          </p:txBody>
        </p:sp>
      </p:grpSp>
      <p:sp>
        <p:nvSpPr>
          <p:cNvPr id="17" name="Retângulo 16"/>
          <p:cNvSpPr/>
          <p:nvPr/>
        </p:nvSpPr>
        <p:spPr>
          <a:xfrm>
            <a:off x="0" y="341695"/>
            <a:ext cx="7151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 guincho arrasta um bloco de granito com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1380 kg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uma velocidade constante igual a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1,34 m/s 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 um plano inclinado. O coeficiente de atrito cinético entre o bloco e o plano inclinado é 0,41.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3842" y="20812"/>
            <a:ext cx="5424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7 – Ex. 12: </a:t>
            </a:r>
            <a:r>
              <a:rPr lang="pt-BR" b="1" dirty="0">
                <a:solidFill>
                  <a:srgbClr val="0070C0"/>
                </a:solidFill>
              </a:rPr>
              <a:t>potência do guincho no plano inclinado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-32532" y="1096427"/>
            <a:ext cx="58427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potência fornecida pelo guincho.</a:t>
            </a:r>
          </a:p>
        </p:txBody>
      </p:sp>
      <p:grpSp>
        <p:nvGrpSpPr>
          <p:cNvPr id="32" name="Agrupar 31"/>
          <p:cNvGrpSpPr/>
          <p:nvPr/>
        </p:nvGrpSpPr>
        <p:grpSpPr>
          <a:xfrm>
            <a:off x="6536840" y="862099"/>
            <a:ext cx="1508015" cy="867521"/>
            <a:chOff x="6536840" y="862099"/>
            <a:chExt cx="1508015" cy="867521"/>
          </a:xfrm>
        </p:grpSpPr>
        <p:cxnSp>
          <p:nvCxnSpPr>
            <p:cNvPr id="21" name="Conector reto 20"/>
            <p:cNvCxnSpPr/>
            <p:nvPr/>
          </p:nvCxnSpPr>
          <p:spPr>
            <a:xfrm flipH="1" flipV="1">
              <a:off x="6717895" y="866314"/>
              <a:ext cx="780081" cy="863306"/>
            </a:xfrm>
            <a:prstGeom prst="line">
              <a:avLst/>
            </a:prstGeom>
            <a:ln w="19050">
              <a:solidFill>
                <a:schemeClr val="tx1"/>
              </a:solidFill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 rot="19000025">
                  <a:off x="7712387" y="864146"/>
                  <a:ext cx="33246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000025">
                  <a:off x="7712387" y="864146"/>
                  <a:ext cx="332468" cy="21544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Conector reto 22"/>
            <p:cNvCxnSpPr/>
            <p:nvPr/>
          </p:nvCxnSpPr>
          <p:spPr>
            <a:xfrm flipV="1">
              <a:off x="6963013" y="953454"/>
              <a:ext cx="848559" cy="741132"/>
            </a:xfrm>
            <a:prstGeom prst="line">
              <a:avLst/>
            </a:prstGeom>
            <a:ln w="12700">
              <a:solidFill>
                <a:schemeClr val="tx1"/>
              </a:solidFill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 rot="18520110">
                  <a:off x="6507944" y="890995"/>
                  <a:ext cx="273236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520110">
                  <a:off x="6507944" y="890995"/>
                  <a:ext cx="273236" cy="215444"/>
                </a:xfrm>
                <a:prstGeom prst="rect">
                  <a:avLst/>
                </a:prstGeom>
                <a:blipFill>
                  <a:blip r:embed="rId3"/>
                  <a:stretch>
                    <a:fillRect r="-7143" b="-344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Agrupar 45"/>
          <p:cNvGrpSpPr/>
          <p:nvPr/>
        </p:nvGrpSpPr>
        <p:grpSpPr>
          <a:xfrm>
            <a:off x="6717895" y="923736"/>
            <a:ext cx="806223" cy="1197817"/>
            <a:chOff x="6717895" y="923736"/>
            <a:chExt cx="806223" cy="1197817"/>
          </a:xfrm>
        </p:grpSpPr>
        <p:cxnSp>
          <p:nvCxnSpPr>
            <p:cNvPr id="29" name="Conector reto 28"/>
            <p:cNvCxnSpPr/>
            <p:nvPr/>
          </p:nvCxnSpPr>
          <p:spPr>
            <a:xfrm flipV="1">
              <a:off x="7246967" y="1196077"/>
              <a:ext cx="277151" cy="249185"/>
            </a:xfrm>
            <a:prstGeom prst="line">
              <a:avLst/>
            </a:prstGeom>
            <a:ln w="19050">
              <a:solidFill>
                <a:srgbClr val="FF0000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H="1">
              <a:off x="7062789" y="1617455"/>
              <a:ext cx="201470" cy="136186"/>
            </a:xfrm>
            <a:prstGeom prst="line">
              <a:avLst/>
            </a:prstGeom>
            <a:ln w="19050">
              <a:solidFill>
                <a:srgbClr val="FF0000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7241992" y="1442434"/>
              <a:ext cx="22267" cy="399865"/>
            </a:xfrm>
            <a:prstGeom prst="line">
              <a:avLst/>
            </a:prstGeom>
            <a:ln w="19050">
              <a:solidFill>
                <a:srgbClr val="FF0000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flipH="1" flipV="1">
              <a:off x="6967238" y="1138019"/>
              <a:ext cx="274754" cy="304415"/>
            </a:xfrm>
            <a:prstGeom prst="line">
              <a:avLst/>
            </a:prstGeom>
            <a:ln w="19050">
              <a:solidFill>
                <a:srgbClr val="FF0000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ixaDeTexto 41"/>
                <p:cNvSpPr txBox="1"/>
                <p:nvPr/>
              </p:nvSpPr>
              <p:spPr>
                <a:xfrm>
                  <a:off x="7043274" y="923736"/>
                  <a:ext cx="213392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oMath>
                    </m:oMathPara>
                  </a14:m>
                  <a:endParaRPr lang="pt-B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CaixaDe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3274" y="923736"/>
                  <a:ext cx="213392" cy="276166"/>
                </a:xfrm>
                <a:prstGeom prst="rect">
                  <a:avLst/>
                </a:prstGeom>
                <a:blipFill>
                  <a:blip r:embed="rId4"/>
                  <a:stretch>
                    <a:fillRect l="-17143" r="-17143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ixaDeTexto 42"/>
                <p:cNvSpPr txBox="1"/>
                <p:nvPr/>
              </p:nvSpPr>
              <p:spPr>
                <a:xfrm>
                  <a:off x="7137167" y="1845387"/>
                  <a:ext cx="189347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oMath>
                    </m:oMathPara>
                  </a14:m>
                  <a:endParaRPr lang="pt-B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CaixaDeTexto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167" y="1845387"/>
                  <a:ext cx="189347" cy="276166"/>
                </a:xfrm>
                <a:prstGeom prst="rect">
                  <a:avLst/>
                </a:prstGeom>
                <a:blipFill>
                  <a:blip r:embed="rId5"/>
                  <a:stretch>
                    <a:fillRect l="-22581" t="-35556" r="-93548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7340093" y="987623"/>
                  <a:ext cx="184025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0093" y="987623"/>
                  <a:ext cx="184025" cy="276166"/>
                </a:xfrm>
                <a:prstGeom prst="rect">
                  <a:avLst/>
                </a:prstGeom>
                <a:blipFill>
                  <a:blip r:embed="rId6"/>
                  <a:stretch>
                    <a:fillRect l="-20000" r="-23333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6717895" y="1655739"/>
                  <a:ext cx="331566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</m:oMath>
                    </m:oMathPara>
                  </a14:m>
                  <a:endParaRPr lang="pt-B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7895" y="1655739"/>
                  <a:ext cx="331566" cy="276166"/>
                </a:xfrm>
                <a:prstGeom prst="rect">
                  <a:avLst/>
                </a:prstGeom>
                <a:blipFill>
                  <a:blip r:embed="rId7"/>
                  <a:stretch>
                    <a:fillRect l="-11111" t="-35556" r="-51852" b="-1555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Arco 46"/>
          <p:cNvSpPr/>
          <p:nvPr/>
        </p:nvSpPr>
        <p:spPr>
          <a:xfrm rot="961097" flipV="1">
            <a:off x="7334773" y="1497399"/>
            <a:ext cx="241600" cy="238371"/>
          </a:xfrm>
          <a:prstGeom prst="arc">
            <a:avLst>
              <a:gd name="adj1" fmla="val 18812439"/>
              <a:gd name="adj2" fmla="val 7634357"/>
            </a:avLst>
          </a:prstGeom>
          <a:noFill/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7442360" y="1359215"/>
                <a:ext cx="45179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2360" y="1359215"/>
                <a:ext cx="45179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7200840" y="1527989"/>
                <a:ext cx="253592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1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40" y="1527989"/>
                <a:ext cx="253592" cy="2462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o 49"/>
          <p:cNvSpPr/>
          <p:nvPr/>
        </p:nvSpPr>
        <p:spPr>
          <a:xfrm rot="5922695" flipV="1">
            <a:off x="7247119" y="1495858"/>
            <a:ext cx="45752" cy="76979"/>
          </a:xfrm>
          <a:prstGeom prst="arc">
            <a:avLst>
              <a:gd name="adj1" fmla="val 18812439"/>
              <a:gd name="adj2" fmla="val 7048414"/>
            </a:avLst>
          </a:prstGeom>
          <a:noFill/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87808" y="1596624"/>
                <a:ext cx="375500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(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8" y="1596624"/>
                <a:ext cx="3755002" cy="246221"/>
              </a:xfrm>
              <a:prstGeom prst="rect">
                <a:avLst/>
              </a:prstGeom>
              <a:blipFill>
                <a:blip r:embed="rId10"/>
                <a:stretch>
                  <a:fillRect l="-325" r="-1623" b="-3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55934" y="1949619"/>
                <a:ext cx="23262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4" y="1949619"/>
                <a:ext cx="2326214" cy="246221"/>
              </a:xfrm>
              <a:prstGeom prst="rect">
                <a:avLst/>
              </a:prstGeom>
              <a:blipFill>
                <a:blip r:embed="rId11"/>
                <a:stretch>
                  <a:fillRect b="-2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890047" y="2277024"/>
                <a:ext cx="86735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47" y="2277024"/>
                <a:ext cx="867353" cy="246221"/>
              </a:xfrm>
              <a:prstGeom prst="rect">
                <a:avLst/>
              </a:prstGeom>
              <a:blipFill>
                <a:blip r:embed="rId12"/>
                <a:stretch>
                  <a:fillRect l="-4225" r="-5634" b="-2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2481306" y="1949310"/>
                <a:ext cx="17917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  <m:r>
                      <a:rPr lang="pt-BR" sz="16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pt-BR" sz="1600" dirty="0"/>
                  <a:t>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6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(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ii</m:t>
                    </m:r>
                    <m: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306" y="1949310"/>
                <a:ext cx="1791773" cy="246221"/>
              </a:xfrm>
              <a:prstGeom prst="rect">
                <a:avLst/>
              </a:prstGeom>
              <a:blipFill>
                <a:blip r:embed="rId13"/>
                <a:stretch>
                  <a:fillRect l="-3061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2624753" y="2291029"/>
                <a:ext cx="13592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𝑎𝑡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753" y="2291029"/>
                <a:ext cx="1359218" cy="246221"/>
              </a:xfrm>
              <a:prstGeom prst="rect">
                <a:avLst/>
              </a:prstGeom>
              <a:blipFill>
                <a:blip r:embed="rId14"/>
                <a:stretch>
                  <a:fillRect l="-3139" r="-2691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ixaDeTexto 58"/>
              <p:cNvSpPr txBox="1"/>
              <p:nvPr/>
            </p:nvSpPr>
            <p:spPr>
              <a:xfrm>
                <a:off x="-17877" y="2698346"/>
                <a:ext cx="340465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𝑃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9" name="CaixaDeTexto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877" y="2698346"/>
                <a:ext cx="3404650" cy="246221"/>
              </a:xfrm>
              <a:prstGeom prst="rect">
                <a:avLst/>
              </a:prstGeom>
              <a:blipFill>
                <a:blip r:embed="rId15"/>
                <a:stretch>
                  <a:fillRect r="-716" b="-2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/>
              <p:cNvSpPr txBox="1"/>
              <p:nvPr/>
            </p:nvSpPr>
            <p:spPr>
              <a:xfrm>
                <a:off x="3465169" y="2681519"/>
                <a:ext cx="23640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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sen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0" name="CaixaDeTexto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69" y="2681519"/>
                <a:ext cx="2364044" cy="246221"/>
              </a:xfrm>
              <a:prstGeom prst="rect">
                <a:avLst/>
              </a:prstGeom>
              <a:blipFill>
                <a:blip r:embed="rId16"/>
                <a:stretch>
                  <a:fillRect r="-1289" b="-3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aixaDeTexto 60"/>
              <p:cNvSpPr txBox="1"/>
              <p:nvPr/>
            </p:nvSpPr>
            <p:spPr>
              <a:xfrm>
                <a:off x="132146" y="3110968"/>
                <a:ext cx="42412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1380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∙9,8∙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0,582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+0,41∙0,813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=12380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1" name="CaixaDeTexto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46" y="3110968"/>
                <a:ext cx="4241226" cy="246221"/>
              </a:xfrm>
              <a:prstGeom prst="rect">
                <a:avLst/>
              </a:prstGeom>
              <a:blipFill>
                <a:blip r:embed="rId17"/>
                <a:stretch>
                  <a:fillRect l="-719" r="-576" b="-48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/>
              <p:cNvSpPr/>
              <p:nvPr/>
            </p:nvSpPr>
            <p:spPr>
              <a:xfrm>
                <a:off x="87808" y="3418235"/>
                <a:ext cx="1920141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=1,24×1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2" name="Retângulo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08" y="3418235"/>
                <a:ext cx="192014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/>
              <p:cNvSpPr txBox="1"/>
              <p:nvPr/>
            </p:nvSpPr>
            <p:spPr>
              <a:xfrm>
                <a:off x="155606" y="3879554"/>
                <a:ext cx="87549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3" name="CaixaDeTexto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06" y="3879554"/>
                <a:ext cx="875496" cy="52591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ixaDeTexto 63"/>
              <p:cNvSpPr txBox="1"/>
              <p:nvPr/>
            </p:nvSpPr>
            <p:spPr>
              <a:xfrm>
                <a:off x="932691" y="3843272"/>
                <a:ext cx="1070101" cy="823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64" name="CaixaDeTexto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91" y="3843272"/>
                <a:ext cx="1070101" cy="8234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aixaDeTexto 64"/>
              <p:cNvSpPr txBox="1"/>
              <p:nvPr/>
            </p:nvSpPr>
            <p:spPr>
              <a:xfrm>
                <a:off x="2272320" y="3972022"/>
                <a:ext cx="882228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5" name="CaixaDeTexto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320" y="3972022"/>
                <a:ext cx="882228" cy="310598"/>
              </a:xfrm>
              <a:prstGeom prst="rect">
                <a:avLst/>
              </a:prstGeom>
              <a:blipFill>
                <a:blip r:embed="rId23"/>
                <a:stretch>
                  <a:fillRect l="-5556" t="-43137" r="-38889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aixaDeTexto 66"/>
              <p:cNvSpPr txBox="1"/>
              <p:nvPr/>
            </p:nvSpPr>
            <p:spPr>
              <a:xfrm>
                <a:off x="3473779" y="3988821"/>
                <a:ext cx="22674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BR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1,34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7" name="CaixaDeTexto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779" y="3988821"/>
                <a:ext cx="2267416" cy="276999"/>
              </a:xfrm>
              <a:prstGeom prst="rect">
                <a:avLst/>
              </a:prstGeom>
              <a:blipFill>
                <a:blip r:embed="rId24"/>
                <a:stretch>
                  <a:fillRect l="-2151" t="-4348" r="-2151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5955041" y="4006019"/>
                <a:ext cx="1846852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6,6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041" y="4006019"/>
                <a:ext cx="1846852" cy="276999"/>
              </a:xfrm>
              <a:prstGeom prst="rect">
                <a:avLst/>
              </a:prstGeom>
              <a:blipFill>
                <a:blip r:embed="rId25"/>
                <a:stretch>
                  <a:fillRect l="-2310" t="-2174" r="-2310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7B15D89E-D140-44FE-9E3E-EC3D4017CC29}"/>
              </a:ext>
            </a:extLst>
          </p:cNvPr>
          <p:cNvSpPr/>
          <p:nvPr/>
        </p:nvSpPr>
        <p:spPr>
          <a:xfrm>
            <a:off x="1859345" y="2210120"/>
            <a:ext cx="621961" cy="38002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25" name="Agrupar 24"/>
          <p:cNvGrpSpPr/>
          <p:nvPr/>
        </p:nvGrpSpPr>
        <p:grpSpPr>
          <a:xfrm>
            <a:off x="6029381" y="2239663"/>
            <a:ext cx="2989473" cy="1178880"/>
            <a:chOff x="6029381" y="2239663"/>
            <a:chExt cx="2989473" cy="1178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FE2B9227-3B1F-485B-8F25-565726EEA3B9}"/>
                    </a:ext>
                  </a:extLst>
                </p:cNvPr>
                <p:cNvSpPr txBox="1"/>
                <p:nvPr/>
              </p:nvSpPr>
              <p:spPr>
                <a:xfrm>
                  <a:off x="6040915" y="2239663"/>
                  <a:ext cx="2890087" cy="5659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sen</m:t>
                            </m:r>
                          </m:fName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28,2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28,2</m:t>
                                        </m:r>
                                      </m:e>
                                      <m:sup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39,4</m:t>
                                        </m:r>
                                      </m:e>
                                      <m:sup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fun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=0,582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FE2B9227-3B1F-485B-8F25-565726EEA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915" y="2239663"/>
                  <a:ext cx="2890087" cy="565924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02B7D375-800A-4D5F-B397-0D939F13E122}"/>
                    </a:ext>
                  </a:extLst>
                </p:cNvPr>
                <p:cNvSpPr txBox="1"/>
                <p:nvPr/>
              </p:nvSpPr>
              <p:spPr>
                <a:xfrm>
                  <a:off x="6029381" y="2852619"/>
                  <a:ext cx="2989473" cy="5659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39,4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28,2</m:t>
                                        </m:r>
                                      </m:e>
                                      <m:sup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39,4</m:t>
                                        </m:r>
                                      </m:e>
                                      <m:sup>
                                        <m:r>
                                          <a:rPr lang="pt-BR" sz="1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fun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=0,813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6" name="CaixaDeTexto 25">
                  <a:extLst>
                    <a:ext uri="{FF2B5EF4-FFF2-40B4-BE49-F238E27FC236}">
                      <a16:creationId xmlns:a16="http://schemas.microsoft.com/office/drawing/2014/main" id="{02B7D375-800A-4D5F-B397-0D939F13E1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9381" y="2852619"/>
                  <a:ext cx="2989473" cy="565924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8296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  <p:bldP spid="50" grpId="0" animBg="1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 animBg="1"/>
      <p:bldP spid="63" grpId="0"/>
      <p:bldP spid="64" grpId="0"/>
      <p:bldP spid="65" grpId="0"/>
      <p:bldP spid="67" grpId="0"/>
      <p:bldP spid="6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973C6-840D-46B7-8785-D180B2CE1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3" y="11498"/>
            <a:ext cx="5291418" cy="405360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2168454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50" y="43934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11.4 Trabalho realizado por uma força variável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31718" y="367641"/>
            <a:ext cx="8420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Exemplos:     Força de uma mola (variável)</a:t>
            </a:r>
          </a:p>
          <a:p>
            <a:r>
              <a:rPr lang="pt-B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Gravidade (constante próxima a superfície; varia a distâncias planetárias)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454464" y="1225167"/>
                <a:ext cx="2218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64" y="1225167"/>
                <a:ext cx="221856" cy="215444"/>
              </a:xfrm>
              <a:prstGeom prst="rect">
                <a:avLst/>
              </a:prstGeom>
              <a:blipFill>
                <a:blip r:embed="rId2"/>
                <a:stretch>
                  <a:fillRect l="-16667" r="-5556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56548" y="1457299"/>
                <a:ext cx="2176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48" y="1457299"/>
                <a:ext cx="217688" cy="215444"/>
              </a:xfrm>
              <a:prstGeom prst="rect">
                <a:avLst/>
              </a:prstGeom>
              <a:blipFill>
                <a:blip r:embed="rId3"/>
                <a:stretch>
                  <a:fillRect l="-16667" r="-2778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893714" y="2166206"/>
                <a:ext cx="222818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714" y="2166206"/>
                <a:ext cx="222818" cy="232692"/>
              </a:xfrm>
              <a:prstGeom prst="rect">
                <a:avLst/>
              </a:prstGeom>
              <a:blipFill>
                <a:blip r:embed="rId4"/>
                <a:stretch>
                  <a:fillRect l="-11111" r="-8333" b="-2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926021" y="2195733"/>
                <a:ext cx="2025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21" y="2195733"/>
                <a:ext cx="202555" cy="215444"/>
              </a:xfrm>
              <a:prstGeom prst="rect">
                <a:avLst/>
              </a:prstGeom>
              <a:blipFill>
                <a:blip r:embed="rId5"/>
                <a:stretch>
                  <a:fillRect l="-12121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de Seta Reta 13"/>
          <p:cNvCxnSpPr>
            <a:stCxn id="20" idx="0"/>
          </p:cNvCxnSpPr>
          <p:nvPr/>
        </p:nvCxnSpPr>
        <p:spPr>
          <a:xfrm flipH="1">
            <a:off x="722797" y="1394929"/>
            <a:ext cx="612896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17" idx="0"/>
          </p:cNvCxnSpPr>
          <p:nvPr/>
        </p:nvCxnSpPr>
        <p:spPr>
          <a:xfrm flipH="1">
            <a:off x="705151" y="1578634"/>
            <a:ext cx="410694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1024852" y="1578634"/>
            <a:ext cx="181985" cy="6170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253634" y="1394929"/>
            <a:ext cx="164117" cy="80420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477248" y="1280410"/>
            <a:ext cx="190232" cy="91532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4" name="Agrupar 43"/>
          <p:cNvGrpSpPr/>
          <p:nvPr/>
        </p:nvGrpSpPr>
        <p:grpSpPr>
          <a:xfrm>
            <a:off x="482549" y="957629"/>
            <a:ext cx="2043519" cy="2244788"/>
            <a:chOff x="482549" y="957629"/>
            <a:chExt cx="2043519" cy="2244788"/>
          </a:xfrm>
        </p:grpSpPr>
        <p:cxnSp>
          <p:nvCxnSpPr>
            <p:cNvPr id="5" name="Conector de Seta Reta 4"/>
            <p:cNvCxnSpPr/>
            <p:nvPr/>
          </p:nvCxnSpPr>
          <p:spPr>
            <a:xfrm>
              <a:off x="723483" y="1014175"/>
              <a:ext cx="0" cy="1195625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Seta Reta 5"/>
            <p:cNvCxnSpPr/>
            <p:nvPr/>
          </p:nvCxnSpPr>
          <p:spPr>
            <a:xfrm flipH="1">
              <a:off x="711502" y="2206631"/>
              <a:ext cx="1657048" cy="316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o 7"/>
            <p:cNvSpPr/>
            <p:nvPr/>
          </p:nvSpPr>
          <p:spPr>
            <a:xfrm rot="18298616">
              <a:off x="664574" y="1340924"/>
              <a:ext cx="1985239" cy="1737748"/>
            </a:xfrm>
            <a:prstGeom prst="arc">
              <a:avLst>
                <a:gd name="adj1" fmla="val 15504790"/>
                <a:gd name="adj2" fmla="val 20365426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2304010" y="2174830"/>
                  <a:ext cx="18043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4010" y="2174830"/>
                  <a:ext cx="180434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13333" b="-28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482549" y="957629"/>
                  <a:ext cx="16568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549" y="957629"/>
                  <a:ext cx="165686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22222" r="-18519" b="-857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tângulo 28"/>
          <p:cNvSpPr/>
          <p:nvPr/>
        </p:nvSpPr>
        <p:spPr>
          <a:xfrm>
            <a:off x="1724588" y="1260704"/>
            <a:ext cx="199152" cy="93843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1960605" y="1117445"/>
                <a:ext cx="46063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605" y="1117445"/>
                <a:ext cx="460639" cy="215444"/>
              </a:xfrm>
              <a:prstGeom prst="rect">
                <a:avLst/>
              </a:prstGeom>
              <a:blipFill>
                <a:blip r:embed="rId8"/>
                <a:stretch>
                  <a:fillRect l="-8000" r="-12000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Agrupar 38"/>
          <p:cNvGrpSpPr/>
          <p:nvPr/>
        </p:nvGrpSpPr>
        <p:grpSpPr>
          <a:xfrm>
            <a:off x="1334581" y="2194782"/>
            <a:ext cx="499531" cy="184666"/>
            <a:chOff x="4907063" y="2822317"/>
            <a:chExt cx="551876" cy="184666"/>
          </a:xfrm>
        </p:grpSpPr>
        <p:cxnSp>
          <p:nvCxnSpPr>
            <p:cNvPr id="34" name="Conector de Seta Reta 33"/>
            <p:cNvCxnSpPr/>
            <p:nvPr/>
          </p:nvCxnSpPr>
          <p:spPr>
            <a:xfrm flipH="1">
              <a:off x="4907063" y="2929469"/>
              <a:ext cx="122805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stealt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36"/>
            <p:cNvCxnSpPr/>
            <p:nvPr/>
          </p:nvCxnSpPr>
          <p:spPr>
            <a:xfrm flipH="1">
              <a:off x="5308718" y="2927350"/>
              <a:ext cx="150221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/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/>
                <p:cNvSpPr txBox="1"/>
                <p:nvPr/>
              </p:nvSpPr>
              <p:spPr>
                <a:xfrm>
                  <a:off x="5022850" y="2822317"/>
                  <a:ext cx="309252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sz="12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pt-BR" sz="1200" dirty="0"/>
                </a:p>
              </p:txBody>
            </p:sp>
          </mc:Choice>
          <mc:Fallback xmlns="">
            <p:sp>
              <p:nvSpPr>
                <p:cNvPr id="38" name="CaixaDeTex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2850" y="2822317"/>
                  <a:ext cx="309252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23913" r="-23913" b="-3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1410973" y="1585337"/>
                <a:ext cx="3302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pt-B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973" y="1585337"/>
                <a:ext cx="330219" cy="215444"/>
              </a:xfrm>
              <a:prstGeom prst="rect">
                <a:avLst/>
              </a:prstGeom>
              <a:blipFill>
                <a:blip r:embed="rId10"/>
                <a:stretch>
                  <a:fillRect l="-10909" r="-10909" b="-1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ctor de Seta Reta 46"/>
          <p:cNvCxnSpPr/>
          <p:nvPr/>
        </p:nvCxnSpPr>
        <p:spPr>
          <a:xfrm flipH="1">
            <a:off x="1018085" y="1578634"/>
            <a:ext cx="6767" cy="631166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/>
          <p:nvPr/>
        </p:nvCxnSpPr>
        <p:spPr>
          <a:xfrm>
            <a:off x="1930433" y="1277571"/>
            <a:ext cx="0" cy="91086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Agrupar 81"/>
          <p:cNvGrpSpPr/>
          <p:nvPr/>
        </p:nvGrpSpPr>
        <p:grpSpPr>
          <a:xfrm>
            <a:off x="3532753" y="967012"/>
            <a:ext cx="2071604" cy="2244788"/>
            <a:chOff x="454464" y="957629"/>
            <a:chExt cx="2071604" cy="2244788"/>
          </a:xfrm>
        </p:grpSpPr>
        <p:grpSp>
          <p:nvGrpSpPr>
            <p:cNvPr id="83" name="Agrupar 82"/>
            <p:cNvGrpSpPr/>
            <p:nvPr/>
          </p:nvGrpSpPr>
          <p:grpSpPr>
            <a:xfrm>
              <a:off x="482549" y="957629"/>
              <a:ext cx="2043519" cy="2244788"/>
              <a:chOff x="482549" y="957629"/>
              <a:chExt cx="2043519" cy="2244788"/>
            </a:xfrm>
          </p:grpSpPr>
          <p:cxnSp>
            <p:nvCxnSpPr>
              <p:cNvPr id="106" name="Conector de Seta Reta 105"/>
              <p:cNvCxnSpPr/>
              <p:nvPr/>
            </p:nvCxnSpPr>
            <p:spPr>
              <a:xfrm>
                <a:off x="723483" y="1014175"/>
                <a:ext cx="0" cy="11956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ector de Seta Reta 106"/>
              <p:cNvCxnSpPr/>
              <p:nvPr/>
            </p:nvCxnSpPr>
            <p:spPr>
              <a:xfrm flipH="1">
                <a:off x="708327" y="2206631"/>
                <a:ext cx="1657048" cy="31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Arco 107"/>
              <p:cNvSpPr/>
              <p:nvPr/>
            </p:nvSpPr>
            <p:spPr>
              <a:xfrm rot="18298616">
                <a:off x="664574" y="1340924"/>
                <a:ext cx="1985239" cy="1737748"/>
              </a:xfrm>
              <a:prstGeom prst="arc">
                <a:avLst>
                  <a:gd name="adj1" fmla="val 15504790"/>
                  <a:gd name="adj2" fmla="val 20365426"/>
                </a:avLst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CaixaDeTexto 108"/>
                  <p:cNvSpPr txBox="1"/>
                  <p:nvPr/>
                </p:nvSpPr>
                <p:spPr>
                  <a:xfrm>
                    <a:off x="2304010" y="2174830"/>
                    <a:ext cx="180434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09" name="CaixaDeTexto 10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4010" y="2174830"/>
                    <a:ext cx="180434" cy="2154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333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CaixaDeTexto 109"/>
                  <p:cNvSpPr txBox="1"/>
                  <p:nvPr/>
                </p:nvSpPr>
                <p:spPr>
                  <a:xfrm>
                    <a:off x="482549" y="957629"/>
                    <a:ext cx="165686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0" name="CaixaDeTexto 10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2549" y="957629"/>
                    <a:ext cx="165686" cy="21544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2222" r="-18519" b="-857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CaixaDeTexto 83"/>
                <p:cNvSpPr txBox="1"/>
                <p:nvPr/>
              </p:nvSpPr>
              <p:spPr>
                <a:xfrm>
                  <a:off x="454464" y="1225167"/>
                  <a:ext cx="22185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4" name="CaixaDeTexto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464" y="1225167"/>
                  <a:ext cx="221856" cy="215444"/>
                </a:xfrm>
                <a:prstGeom prst="rect">
                  <a:avLst/>
                </a:prstGeom>
                <a:blipFill>
                  <a:blip r:embed="rId2"/>
                  <a:stretch>
                    <a:fillRect l="-16667" r="-5556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CaixaDeTexto 84"/>
                <p:cNvSpPr txBox="1"/>
                <p:nvPr/>
              </p:nvSpPr>
              <p:spPr>
                <a:xfrm>
                  <a:off x="456548" y="1457299"/>
                  <a:ext cx="21768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5" name="CaixaDeTexto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548" y="1457299"/>
                  <a:ext cx="217688" cy="215444"/>
                </a:xfrm>
                <a:prstGeom prst="rect">
                  <a:avLst/>
                </a:prstGeom>
                <a:blipFill>
                  <a:blip r:embed="rId3"/>
                  <a:stretch>
                    <a:fillRect l="-16667" r="-2778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ixaDeTexto 85"/>
                <p:cNvSpPr txBox="1"/>
                <p:nvPr/>
              </p:nvSpPr>
              <p:spPr>
                <a:xfrm>
                  <a:off x="1854727" y="2186703"/>
                  <a:ext cx="222818" cy="2326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6" name="CaixaDeTexto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4727" y="2186703"/>
                  <a:ext cx="222818" cy="232692"/>
                </a:xfrm>
                <a:prstGeom prst="rect">
                  <a:avLst/>
                </a:prstGeom>
                <a:blipFill>
                  <a:blip r:embed="rId11"/>
                  <a:stretch>
                    <a:fillRect l="-8108" r="-8108" b="-2631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ixaDeTexto 86"/>
                <p:cNvSpPr txBox="1"/>
                <p:nvPr/>
              </p:nvSpPr>
              <p:spPr>
                <a:xfrm>
                  <a:off x="926021" y="2195733"/>
                  <a:ext cx="20255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7" name="CaixaDeTexto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021" y="2195733"/>
                  <a:ext cx="202555" cy="215444"/>
                </a:xfrm>
                <a:prstGeom prst="rect">
                  <a:avLst/>
                </a:prstGeom>
                <a:blipFill>
                  <a:blip r:embed="rId12"/>
                  <a:stretch>
                    <a:fillRect l="-12121"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Retângulo 87"/>
            <p:cNvSpPr/>
            <p:nvPr/>
          </p:nvSpPr>
          <p:spPr>
            <a:xfrm>
              <a:off x="988196" y="1638300"/>
              <a:ext cx="59745" cy="55652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CaixaDeTexto 88"/>
                <p:cNvSpPr txBox="1"/>
                <p:nvPr/>
              </p:nvSpPr>
              <p:spPr>
                <a:xfrm>
                  <a:off x="1960605" y="1117445"/>
                  <a:ext cx="46063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9" name="CaixaDeTexto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605" y="1117445"/>
                  <a:ext cx="460639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8000" r="-12000" b="-3428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Retângulo 89"/>
            <p:cNvSpPr/>
            <p:nvPr/>
          </p:nvSpPr>
          <p:spPr>
            <a:xfrm>
              <a:off x="1063690" y="1552575"/>
              <a:ext cx="73365" cy="64548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1" name="Retângulo 90"/>
            <p:cNvSpPr/>
            <p:nvPr/>
          </p:nvSpPr>
          <p:spPr>
            <a:xfrm>
              <a:off x="1155765" y="1457299"/>
              <a:ext cx="76540" cy="74075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2" name="Retângulo 91"/>
            <p:cNvSpPr/>
            <p:nvPr/>
          </p:nvSpPr>
          <p:spPr>
            <a:xfrm>
              <a:off x="1254190" y="1387475"/>
              <a:ext cx="81600" cy="81058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3" name="Retângulo 92"/>
            <p:cNvSpPr/>
            <p:nvPr/>
          </p:nvSpPr>
          <p:spPr>
            <a:xfrm>
              <a:off x="1356756" y="1332889"/>
              <a:ext cx="70403" cy="8651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4" name="Retângulo 93"/>
            <p:cNvSpPr/>
            <p:nvPr/>
          </p:nvSpPr>
          <p:spPr>
            <a:xfrm>
              <a:off x="1449044" y="1301750"/>
              <a:ext cx="67763" cy="89318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5" name="Retângulo 94"/>
            <p:cNvSpPr/>
            <p:nvPr/>
          </p:nvSpPr>
          <p:spPr>
            <a:xfrm>
              <a:off x="1544294" y="1270000"/>
              <a:ext cx="70938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6" name="Retângulo 95"/>
            <p:cNvSpPr/>
            <p:nvPr/>
          </p:nvSpPr>
          <p:spPr>
            <a:xfrm>
              <a:off x="1639544" y="1270000"/>
              <a:ext cx="63409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7" name="Retângulo 96"/>
            <p:cNvSpPr/>
            <p:nvPr/>
          </p:nvSpPr>
          <p:spPr>
            <a:xfrm>
              <a:off x="1727696" y="1270000"/>
              <a:ext cx="71491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8" name="Retângulo 97"/>
            <p:cNvSpPr/>
            <p:nvPr/>
          </p:nvSpPr>
          <p:spPr>
            <a:xfrm>
              <a:off x="1826121" y="1270000"/>
              <a:ext cx="58991" cy="9249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99" name="Agrupar 98"/>
            <p:cNvGrpSpPr/>
            <p:nvPr/>
          </p:nvGrpSpPr>
          <p:grpSpPr>
            <a:xfrm>
              <a:off x="1270728" y="2190219"/>
              <a:ext cx="397738" cy="398288"/>
              <a:chOff x="1261203" y="2190219"/>
              <a:chExt cx="397738" cy="398288"/>
            </a:xfrm>
          </p:grpSpPr>
          <p:cxnSp>
            <p:nvCxnSpPr>
              <p:cNvPr id="102" name="Conector de Seta Reta 101"/>
              <p:cNvCxnSpPr/>
              <p:nvPr/>
            </p:nvCxnSpPr>
            <p:spPr>
              <a:xfrm flipH="1">
                <a:off x="1334581" y="2301934"/>
                <a:ext cx="111157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stealth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ector de Seta Reta 102"/>
              <p:cNvCxnSpPr/>
              <p:nvPr/>
            </p:nvCxnSpPr>
            <p:spPr>
              <a:xfrm flipH="1">
                <a:off x="1521220" y="2303049"/>
                <a:ext cx="135973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headEnd type="none"/>
                <a:tailEnd type="stealt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CaixaDeTexto 103"/>
                  <p:cNvSpPr txBox="1"/>
                  <p:nvPr/>
                </p:nvSpPr>
                <p:spPr>
                  <a:xfrm>
                    <a:off x="1405473" y="2190219"/>
                    <a:ext cx="139462" cy="1846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2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</m:oMath>
                      </m:oMathPara>
                    </a14:m>
                    <a:endParaRPr lang="pt-BR" sz="1200" dirty="0"/>
                  </a:p>
                </p:txBody>
              </p:sp>
            </mc:Choice>
            <mc:Fallback xmlns="">
              <p:sp>
                <p:nvSpPr>
                  <p:cNvPr id="104" name="CaixaDeTexto 10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5473" y="2190219"/>
                    <a:ext cx="139462" cy="18466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4783" r="-39130" b="-3666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tângulo 104"/>
                  <p:cNvSpPr/>
                  <p:nvPr/>
                </p:nvSpPr>
                <p:spPr>
                  <a:xfrm>
                    <a:off x="1261203" y="2311508"/>
                    <a:ext cx="397738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pt-B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sz="1200" dirty="0"/>
                  </a:p>
                </p:txBody>
              </p:sp>
            </mc:Choice>
            <mc:Fallback xmlns="">
              <p:sp>
                <p:nvSpPr>
                  <p:cNvPr id="105" name="Retângulo 10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1203" y="2311508"/>
                    <a:ext cx="397738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0" name="Conector de Seta Reta 99"/>
            <p:cNvCxnSpPr/>
            <p:nvPr/>
          </p:nvCxnSpPr>
          <p:spPr>
            <a:xfrm>
              <a:off x="990593" y="1649413"/>
              <a:ext cx="1" cy="54864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de Seta Reta 100"/>
            <p:cNvCxnSpPr/>
            <p:nvPr/>
          </p:nvCxnSpPr>
          <p:spPr>
            <a:xfrm>
              <a:off x="1892333" y="1277571"/>
              <a:ext cx="0" cy="91086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Agrupar 110"/>
          <p:cNvGrpSpPr/>
          <p:nvPr/>
        </p:nvGrpSpPr>
        <p:grpSpPr>
          <a:xfrm>
            <a:off x="6668834" y="1010858"/>
            <a:ext cx="2043519" cy="2244788"/>
            <a:chOff x="4441232" y="1160158"/>
            <a:chExt cx="2043519" cy="2244788"/>
          </a:xfrm>
        </p:grpSpPr>
        <p:grpSp>
          <p:nvGrpSpPr>
            <p:cNvPr id="112" name="Agrupar 111"/>
            <p:cNvGrpSpPr/>
            <p:nvPr/>
          </p:nvGrpSpPr>
          <p:grpSpPr>
            <a:xfrm>
              <a:off x="4441232" y="1160158"/>
              <a:ext cx="2043519" cy="2244788"/>
              <a:chOff x="482549" y="957629"/>
              <a:chExt cx="2043519" cy="2244788"/>
            </a:xfrm>
          </p:grpSpPr>
          <p:grpSp>
            <p:nvGrpSpPr>
              <p:cNvPr id="114" name="Agrupar 113"/>
              <p:cNvGrpSpPr/>
              <p:nvPr/>
            </p:nvGrpSpPr>
            <p:grpSpPr>
              <a:xfrm>
                <a:off x="482549" y="957629"/>
                <a:ext cx="2043519" cy="2244788"/>
                <a:chOff x="482549" y="957629"/>
                <a:chExt cx="2043519" cy="2244788"/>
              </a:xfrm>
            </p:grpSpPr>
            <p:cxnSp>
              <p:nvCxnSpPr>
                <p:cNvPr id="122" name="Conector de Seta Reta 121"/>
                <p:cNvCxnSpPr/>
                <p:nvPr/>
              </p:nvCxnSpPr>
              <p:spPr>
                <a:xfrm>
                  <a:off x="723483" y="1014175"/>
                  <a:ext cx="0" cy="119562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Conector de Seta Reta 122"/>
                <p:cNvCxnSpPr/>
                <p:nvPr/>
              </p:nvCxnSpPr>
              <p:spPr>
                <a:xfrm flipH="1">
                  <a:off x="708327" y="2206631"/>
                  <a:ext cx="1657048" cy="316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Arco 123"/>
                <p:cNvSpPr/>
                <p:nvPr/>
              </p:nvSpPr>
              <p:spPr>
                <a:xfrm rot="18298616">
                  <a:off x="664574" y="1340924"/>
                  <a:ext cx="1985239" cy="1737748"/>
                </a:xfrm>
                <a:prstGeom prst="arc">
                  <a:avLst>
                    <a:gd name="adj1" fmla="val 15504790"/>
                    <a:gd name="adj2" fmla="val 20365426"/>
                  </a:avLst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5" name="CaixaDeTexto 124"/>
                    <p:cNvSpPr txBox="1"/>
                    <p:nvPr/>
                  </p:nvSpPr>
                  <p:spPr>
                    <a:xfrm>
                      <a:off x="2304010" y="2174830"/>
                      <a:ext cx="180434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pt-BR" sz="1400" dirty="0"/>
                    </a:p>
                  </p:txBody>
                </p:sp>
              </mc:Choice>
              <mc:Fallback xmlns="">
                <p:sp>
                  <p:nvSpPr>
                    <p:cNvPr id="125" name="CaixaDeTexto 1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04010" y="2174830"/>
                      <a:ext cx="180434" cy="215444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137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6" name="CaixaDeTexto 125"/>
                    <p:cNvSpPr txBox="1"/>
                    <p:nvPr/>
                  </p:nvSpPr>
                  <p:spPr>
                    <a:xfrm>
                      <a:off x="482549" y="957629"/>
                      <a:ext cx="165686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oMath>
                        </m:oMathPara>
                      </a14:m>
                      <a:endParaRPr lang="pt-BR" sz="1400" dirty="0"/>
                    </a:p>
                  </p:txBody>
                </p:sp>
              </mc:Choice>
              <mc:Fallback xmlns="">
                <p:sp>
                  <p:nvSpPr>
                    <p:cNvPr id="126" name="CaixaDeTexto 1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2549" y="957629"/>
                      <a:ext cx="165686" cy="21544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2222" r="-18519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CaixaDeTexto 114"/>
                  <p:cNvSpPr txBox="1"/>
                  <p:nvPr/>
                </p:nvSpPr>
                <p:spPr>
                  <a:xfrm>
                    <a:off x="1854727" y="2186703"/>
                    <a:ext cx="222818" cy="23269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5" name="CaixaDeTexto 1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4727" y="2186703"/>
                    <a:ext cx="222818" cy="23269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8108" r="-8108" b="-2307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CaixaDeTexto 115"/>
                  <p:cNvSpPr txBox="1"/>
                  <p:nvPr/>
                </p:nvSpPr>
                <p:spPr>
                  <a:xfrm>
                    <a:off x="926021" y="2195733"/>
                    <a:ext cx="202555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6" name="CaixaDeTexto 1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6021" y="2195733"/>
                    <a:ext cx="202555" cy="21544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2121" b="-1714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7" name="Retângulo 116"/>
              <p:cNvSpPr/>
              <p:nvPr/>
            </p:nvSpPr>
            <p:spPr>
              <a:xfrm>
                <a:off x="983372" y="1640838"/>
                <a:ext cx="64569" cy="55398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CaixaDeTexto 117"/>
                  <p:cNvSpPr txBox="1"/>
                  <p:nvPr/>
                </p:nvSpPr>
                <p:spPr>
                  <a:xfrm>
                    <a:off x="1960605" y="1117445"/>
                    <a:ext cx="460639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118" name="CaixaDeTexto 1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0605" y="1117445"/>
                    <a:ext cx="460639" cy="21544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7895" r="-11842" b="-3714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9" name="Retângulo 118"/>
              <p:cNvSpPr/>
              <p:nvPr/>
            </p:nvSpPr>
            <p:spPr>
              <a:xfrm>
                <a:off x="1826121" y="1270000"/>
                <a:ext cx="58991" cy="92493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20" name="Conector de Seta Reta 119"/>
              <p:cNvCxnSpPr/>
              <p:nvPr/>
            </p:nvCxnSpPr>
            <p:spPr>
              <a:xfrm>
                <a:off x="990593" y="1649413"/>
                <a:ext cx="1" cy="54864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ector de Seta Reta 120"/>
              <p:cNvCxnSpPr/>
              <p:nvPr/>
            </p:nvCxnSpPr>
            <p:spPr>
              <a:xfrm>
                <a:off x="1892333" y="1277571"/>
                <a:ext cx="0" cy="91086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Forma Livre 112"/>
            <p:cNvSpPr/>
            <p:nvPr/>
          </p:nvSpPr>
          <p:spPr>
            <a:xfrm>
              <a:off x="4956175" y="1466850"/>
              <a:ext cx="862013" cy="933735"/>
            </a:xfrm>
            <a:custGeom>
              <a:avLst/>
              <a:gdLst>
                <a:gd name="connsiteX0" fmla="*/ 14288 w 862013"/>
                <a:gd name="connsiteY0" fmla="*/ 379413 h 941388"/>
                <a:gd name="connsiteX1" fmla="*/ 92075 w 862013"/>
                <a:gd name="connsiteY1" fmla="*/ 292100 h 941388"/>
                <a:gd name="connsiteX2" fmla="*/ 179388 w 862013"/>
                <a:gd name="connsiteY2" fmla="*/ 217488 h 941388"/>
                <a:gd name="connsiteX3" fmla="*/ 298450 w 862013"/>
                <a:gd name="connsiteY3" fmla="*/ 133350 h 941388"/>
                <a:gd name="connsiteX4" fmla="*/ 412750 w 862013"/>
                <a:gd name="connsiteY4" fmla="*/ 74613 h 941388"/>
                <a:gd name="connsiteX5" fmla="*/ 576263 w 862013"/>
                <a:gd name="connsiteY5" fmla="*/ 19050 h 941388"/>
                <a:gd name="connsiteX6" fmla="*/ 682625 w 862013"/>
                <a:gd name="connsiteY6" fmla="*/ 4763 h 941388"/>
                <a:gd name="connsiteX7" fmla="*/ 860425 w 862013"/>
                <a:gd name="connsiteY7" fmla="*/ 0 h 941388"/>
                <a:gd name="connsiteX8" fmla="*/ 862013 w 862013"/>
                <a:gd name="connsiteY8" fmla="*/ 941388 h 941388"/>
                <a:gd name="connsiteX9" fmla="*/ 0 w 862013"/>
                <a:gd name="connsiteY9" fmla="*/ 938213 h 941388"/>
                <a:gd name="connsiteX10" fmla="*/ 14288 w 862013"/>
                <a:gd name="connsiteY10" fmla="*/ 379413 h 941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2013" h="941388">
                  <a:moveTo>
                    <a:pt x="14288" y="379413"/>
                  </a:moveTo>
                  <a:lnTo>
                    <a:pt x="92075" y="292100"/>
                  </a:lnTo>
                  <a:lnTo>
                    <a:pt x="179388" y="217488"/>
                  </a:lnTo>
                  <a:lnTo>
                    <a:pt x="298450" y="133350"/>
                  </a:lnTo>
                  <a:lnTo>
                    <a:pt x="412750" y="74613"/>
                  </a:lnTo>
                  <a:lnTo>
                    <a:pt x="576263" y="19050"/>
                  </a:lnTo>
                  <a:lnTo>
                    <a:pt x="682625" y="4763"/>
                  </a:lnTo>
                  <a:lnTo>
                    <a:pt x="860425" y="0"/>
                  </a:lnTo>
                  <a:cubicBezTo>
                    <a:pt x="860954" y="313796"/>
                    <a:pt x="861484" y="627592"/>
                    <a:pt x="862013" y="941388"/>
                  </a:cubicBezTo>
                  <a:lnTo>
                    <a:pt x="0" y="938213"/>
                  </a:lnTo>
                  <a:cubicBezTo>
                    <a:pt x="529" y="749830"/>
                    <a:pt x="1059" y="561446"/>
                    <a:pt x="14288" y="3794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CaixaDeTexto 126"/>
              <p:cNvSpPr txBox="1"/>
              <p:nvPr/>
            </p:nvSpPr>
            <p:spPr>
              <a:xfrm>
                <a:off x="7542545" y="1706955"/>
                <a:ext cx="22660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pt-B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CaixaDeTexto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545" y="1706955"/>
                <a:ext cx="226600" cy="215444"/>
              </a:xfrm>
              <a:prstGeom prst="rect">
                <a:avLst/>
              </a:prstGeom>
              <a:blipFill>
                <a:blip r:embed="rId18"/>
                <a:stretch>
                  <a:fillRect l="-16216" r="-16216" b="-85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aixaDeTexto 127"/>
              <p:cNvSpPr txBox="1"/>
              <p:nvPr/>
            </p:nvSpPr>
            <p:spPr>
              <a:xfrm>
                <a:off x="-82132" y="2493365"/>
                <a:ext cx="34786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Força variável unidimensional</a:t>
                </a:r>
              </a:p>
            </p:txBody>
          </p:sp>
        </mc:Choice>
        <mc:Fallback xmlns="">
          <p:sp>
            <p:nvSpPr>
              <p:cNvPr id="128" name="CaixaDeTexto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132" y="2493365"/>
                <a:ext cx="3478650" cy="338554"/>
              </a:xfrm>
              <a:prstGeom prst="rect">
                <a:avLst/>
              </a:prstGeom>
              <a:blipFill>
                <a:blip r:embed="rId1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aixaDeTexto 129"/>
              <p:cNvSpPr txBox="1"/>
              <p:nvPr/>
            </p:nvSpPr>
            <p:spPr>
              <a:xfrm>
                <a:off x="-26945" y="2813307"/>
                <a:ext cx="3690086" cy="540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Dividir o intervalo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em muitos intervalos</a:t>
                </a:r>
              </a:p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Dentro de cada intervalo considera-se F </a:t>
                </a:r>
                <a:r>
                  <a:rPr lang="pt-BR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cte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0" name="CaixaDeTexto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45" y="2813307"/>
                <a:ext cx="3690086" cy="540469"/>
              </a:xfrm>
              <a:prstGeom prst="rect">
                <a:avLst/>
              </a:prstGeom>
              <a:blipFill>
                <a:blip r:embed="rId20"/>
                <a:stretch>
                  <a:fillRect l="-496" t="-2273" b="-11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aixaDeTexto 130"/>
              <p:cNvSpPr txBox="1"/>
              <p:nvPr/>
            </p:nvSpPr>
            <p:spPr>
              <a:xfrm>
                <a:off x="4363814" y="1630015"/>
                <a:ext cx="3302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pt-B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</m:oMath>
                  </m:oMathPara>
                </a14:m>
                <a:endParaRPr lang="pt-B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CaixaDeTexto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814" y="1630015"/>
                <a:ext cx="330219" cy="215444"/>
              </a:xfrm>
              <a:prstGeom prst="rect">
                <a:avLst/>
              </a:prstGeom>
              <a:blipFill>
                <a:blip r:embed="rId21"/>
                <a:stretch>
                  <a:fillRect l="-12963" r="-11111" b="-8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Conector de Seta Reta 131"/>
          <p:cNvCxnSpPr/>
          <p:nvPr/>
        </p:nvCxnSpPr>
        <p:spPr>
          <a:xfrm flipH="1">
            <a:off x="3786616" y="1634152"/>
            <a:ext cx="315567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de Seta Reta 133"/>
          <p:cNvCxnSpPr/>
          <p:nvPr/>
        </p:nvCxnSpPr>
        <p:spPr>
          <a:xfrm flipH="1">
            <a:off x="3801772" y="1402066"/>
            <a:ext cx="594157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aixaDeTexto 136"/>
              <p:cNvSpPr txBox="1"/>
              <p:nvPr/>
            </p:nvSpPr>
            <p:spPr>
              <a:xfrm>
                <a:off x="3740976" y="2556595"/>
                <a:ext cx="10306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7" name="CaixaDeTexto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976" y="2556595"/>
                <a:ext cx="1030603" cy="215444"/>
              </a:xfrm>
              <a:prstGeom prst="rect">
                <a:avLst/>
              </a:prstGeom>
              <a:blipFill>
                <a:blip r:embed="rId22"/>
                <a:stretch>
                  <a:fillRect l="-3550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aixaDeTexto 137"/>
              <p:cNvSpPr txBox="1"/>
              <p:nvPr/>
            </p:nvSpPr>
            <p:spPr>
              <a:xfrm>
                <a:off x="3736201" y="2800352"/>
                <a:ext cx="10306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CaixaDeTexto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201" y="2800352"/>
                <a:ext cx="1030603" cy="215444"/>
              </a:xfrm>
              <a:prstGeom prst="rect">
                <a:avLst/>
              </a:prstGeom>
              <a:blipFill>
                <a:blip r:embed="rId23"/>
                <a:stretch>
                  <a:fillRect l="-4142" r="-592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CaixaDeTexto 138"/>
              <p:cNvSpPr txBox="1"/>
              <p:nvPr/>
            </p:nvSpPr>
            <p:spPr>
              <a:xfrm>
                <a:off x="4942153" y="2544405"/>
                <a:ext cx="9991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39" name="CaixaDeTexto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153" y="2544405"/>
                <a:ext cx="999120" cy="215444"/>
              </a:xfrm>
              <a:prstGeom prst="rect">
                <a:avLst/>
              </a:prstGeom>
              <a:blipFill>
                <a:blip r:embed="rId24"/>
                <a:stretch>
                  <a:fillRect l="-1829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aixaDeTexto 139"/>
              <p:cNvSpPr txBox="1"/>
              <p:nvPr/>
            </p:nvSpPr>
            <p:spPr>
              <a:xfrm>
                <a:off x="4937916" y="2795031"/>
                <a:ext cx="14917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0" name="CaixaDeTexto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916" y="2795031"/>
                <a:ext cx="1491754" cy="215444"/>
              </a:xfrm>
              <a:prstGeom prst="rect">
                <a:avLst/>
              </a:prstGeom>
              <a:blipFill>
                <a:blip r:embed="rId25"/>
                <a:stretch>
                  <a:fillRect l="-816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CaixaDeTexto 140"/>
              <p:cNvSpPr txBox="1"/>
              <p:nvPr/>
            </p:nvSpPr>
            <p:spPr>
              <a:xfrm>
                <a:off x="3715283" y="3153101"/>
                <a:ext cx="25667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sSub>
                        <m:sSubPr>
                          <m:ctrlP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1" name="CaixaDeTexto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283" y="3153101"/>
                <a:ext cx="2566728" cy="215444"/>
              </a:xfrm>
              <a:prstGeom prst="rect">
                <a:avLst/>
              </a:prstGeom>
              <a:blipFill>
                <a:blip r:embed="rId26"/>
                <a:stretch>
                  <a:fillRect l="-948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CaixaDeTexto 141"/>
              <p:cNvSpPr txBox="1"/>
              <p:nvPr/>
            </p:nvSpPr>
            <p:spPr>
              <a:xfrm>
                <a:off x="3695286" y="3449638"/>
                <a:ext cx="1419748" cy="7789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2" name="CaixaDeTexto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286" y="3449638"/>
                <a:ext cx="1419748" cy="77893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CaixaDeTexto 142"/>
              <p:cNvSpPr txBox="1"/>
              <p:nvPr/>
            </p:nvSpPr>
            <p:spPr>
              <a:xfrm>
                <a:off x="6737444" y="2406875"/>
                <a:ext cx="24022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Solução exata quando </a:t>
                </a:r>
                <a14:m>
                  <m:oMath xmlns:m="http://schemas.openxmlformats.org/officeDocument/2006/math">
                    <m:r>
                      <a:rPr lang="pt-BR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pt-B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Número de intervalos N</a:t>
                </a:r>
                <a:r>
                  <a:rPr lang="pt-BR" sz="1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CaixaDeTexto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444" y="2406875"/>
                <a:ext cx="2402287" cy="523220"/>
              </a:xfrm>
              <a:prstGeom prst="rect">
                <a:avLst/>
              </a:prstGeom>
              <a:blipFill>
                <a:blip r:embed="rId28"/>
                <a:stretch>
                  <a:fillRect l="-761" t="-2326" b="-104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aixaDeTexto 143"/>
              <p:cNvSpPr txBox="1"/>
              <p:nvPr/>
            </p:nvSpPr>
            <p:spPr>
              <a:xfrm>
                <a:off x="7071271" y="2849678"/>
                <a:ext cx="1471878" cy="605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pt-BR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4" name="CaixaDeTexto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271" y="2849678"/>
                <a:ext cx="1471878" cy="60580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CaixaDeTexto 144"/>
              <p:cNvSpPr txBox="1"/>
              <p:nvPr/>
            </p:nvSpPr>
            <p:spPr>
              <a:xfrm>
                <a:off x="7065941" y="3469003"/>
                <a:ext cx="1377428" cy="49077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45" name="CaixaDeTexto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941" y="3469003"/>
                <a:ext cx="1377428" cy="490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CaixaDeTexto 145"/>
              <p:cNvSpPr txBox="1"/>
              <p:nvPr/>
            </p:nvSpPr>
            <p:spPr>
              <a:xfrm>
                <a:off x="5355793" y="3934407"/>
                <a:ext cx="383012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Essa integral é proporcional à área entre a curva e o eixo x entre </a:t>
                </a:r>
                <a14:m>
                  <m:oMath xmlns:m="http://schemas.openxmlformats.org/officeDocument/2006/math"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14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𝑥𝑓</m:t>
                    </m:r>
                    <m:r>
                      <a:rPr lang="pt-BR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basta usar as unidades dos eixos. Se F(x) for positivo e se a partícula mover-se no sentido positivo, então W será positivo.</a:t>
                </a:r>
              </a:p>
            </p:txBody>
          </p:sp>
        </mc:Choice>
        <mc:Fallback xmlns="">
          <p:sp>
            <p:nvSpPr>
              <p:cNvPr id="146" name="CaixaDeTexto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93" y="3934407"/>
                <a:ext cx="3830129" cy="954107"/>
              </a:xfrm>
              <a:prstGeom prst="rect">
                <a:avLst/>
              </a:prstGeom>
              <a:blipFill>
                <a:blip r:embed="rId31"/>
                <a:stretch>
                  <a:fillRect l="-478" t="-637" r="-478" b="-57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0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7" grpId="0" animBg="1"/>
      <p:bldP spid="20" grpId="0" animBg="1"/>
      <p:bldP spid="21" grpId="0" animBg="1"/>
      <p:bldP spid="29" grpId="0" animBg="1"/>
      <p:bldP spid="30" grpId="0"/>
      <p:bldP spid="46" grpId="0"/>
      <p:bldP spid="127" grpId="0"/>
      <p:bldP spid="128" grpId="0"/>
      <p:bldP spid="130" grpId="0"/>
      <p:bldP spid="131" grpId="0"/>
      <p:bldP spid="137" grpId="0"/>
      <p:bldP spid="138" grpId="0"/>
      <p:bldP spid="139" grpId="0"/>
      <p:bldP spid="140" grpId="0"/>
      <p:bldP spid="141" grpId="0"/>
      <p:bldP spid="142" grpId="0" animBg="1"/>
      <p:bldP spid="143" grpId="0"/>
      <p:bldP spid="144" grpId="0"/>
      <p:bldP spid="145" grpId="0" animBg="1"/>
      <p:bldP spid="1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50" y="43934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Trabalho realizado pela força de uma mola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58977" r="41747" b="15192"/>
          <a:stretch/>
        </p:blipFill>
        <p:spPr>
          <a:xfrm>
            <a:off x="2093384" y="497989"/>
            <a:ext cx="5533307" cy="434494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5667" y="718121"/>
            <a:ext cx="165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DISTENSÃO</a:t>
            </a:r>
          </a:p>
        </p:txBody>
      </p:sp>
    </p:spTree>
    <p:extLst>
      <p:ext uri="{BB962C8B-B14F-4D97-AF65-F5344CB8AC3E}">
        <p14:creationId xmlns:p14="http://schemas.microsoft.com/office/powerpoint/2010/main" val="140614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50" y="43934"/>
            <a:ext cx="547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Trabalho realizado pela força de uma mola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67267" y="687400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COMPRESSÃO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8" t="58977" r="12609" b="15192"/>
          <a:stretch/>
        </p:blipFill>
        <p:spPr>
          <a:xfrm>
            <a:off x="2802467" y="503311"/>
            <a:ext cx="4250266" cy="43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8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99" y="302683"/>
            <a:ext cx="6798733" cy="453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15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33" y="651934"/>
            <a:ext cx="2045758" cy="136383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28601" y="485801"/>
            <a:ext cx="3793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da mola 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força restauradora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8601" y="855133"/>
            <a:ext cx="6163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mola tende a restaurar o corpo à sua posição de equilíbrio (x = 0 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28601" y="1130194"/>
                <a:ext cx="5444066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o movimento for devagar, então: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𝑚𝑜𝑙𝑎</m:t>
                        </m:r>
                      </m:sub>
                    </m:sSub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130194"/>
                <a:ext cx="5444066" cy="368499"/>
              </a:xfrm>
              <a:prstGeom prst="rect">
                <a:avLst/>
              </a:prstGeom>
              <a:blipFill>
                <a:blip r:embed="rId3"/>
                <a:stretch>
                  <a:fillRect l="-672" t="-13115" b="-196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Agrupar 13"/>
          <p:cNvGrpSpPr/>
          <p:nvPr/>
        </p:nvGrpSpPr>
        <p:grpSpPr>
          <a:xfrm>
            <a:off x="228601" y="1530691"/>
            <a:ext cx="5444066" cy="348960"/>
            <a:chOff x="228601" y="1530691"/>
            <a:chExt cx="5444066" cy="348960"/>
          </a:xfrm>
        </p:grpSpPr>
        <p:sp>
          <p:nvSpPr>
            <p:cNvPr id="6" name="CaixaDeTexto 5"/>
            <p:cNvSpPr txBox="1"/>
            <p:nvPr/>
          </p:nvSpPr>
          <p:spPr>
            <a:xfrm>
              <a:off x="3187700" y="1541097"/>
              <a:ext cx="2484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força não é constante !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228601" y="1530691"/>
                  <a:ext cx="370840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Quando maior </a:t>
                  </a:r>
                  <a14:m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maior a força</a:t>
                  </a:r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1" y="1530691"/>
                  <a:ext cx="3708400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987" t="-5357" b="-2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CaixaDeTexto 7"/>
          <p:cNvSpPr txBox="1"/>
          <p:nvPr/>
        </p:nvSpPr>
        <p:spPr>
          <a:xfrm>
            <a:off x="228601" y="2026556"/>
            <a:ext cx="9313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Observa-se que (por aproximação): A intensidade da força varia </a:t>
            </a:r>
            <a:r>
              <a:rPr lang="pt-BR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linearmente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a distância</a:t>
            </a:r>
            <a:endParaRPr lang="pt-BR" sz="1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8533" y="3427491"/>
            <a:ext cx="698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 equação é válida enquanto você não destrói a mola (esticando demais).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18533" y="4340488"/>
            <a:ext cx="818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sinal negativo indica que a força tem sentido contrário à distensão ou compressão da mola</a:t>
            </a:r>
          </a:p>
        </p:txBody>
      </p:sp>
      <p:pic>
        <p:nvPicPr>
          <p:cNvPr id="3074" name="Picture 2" descr="Representação gráfica da força versus a deformaçã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51" y="2363601"/>
            <a:ext cx="2308225" cy="181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Agrupar 16"/>
          <p:cNvGrpSpPr/>
          <p:nvPr/>
        </p:nvGrpSpPr>
        <p:grpSpPr>
          <a:xfrm>
            <a:off x="491065" y="2442916"/>
            <a:ext cx="6559091" cy="732444"/>
            <a:chOff x="491065" y="2442916"/>
            <a:chExt cx="6559091" cy="732444"/>
          </a:xfrm>
        </p:grpSpPr>
        <p:grpSp>
          <p:nvGrpSpPr>
            <p:cNvPr id="15" name="Agrupar 14"/>
            <p:cNvGrpSpPr/>
            <p:nvPr/>
          </p:nvGrpSpPr>
          <p:grpSpPr>
            <a:xfrm>
              <a:off x="491065" y="2442916"/>
              <a:ext cx="6559091" cy="440633"/>
              <a:chOff x="491066" y="2442916"/>
              <a:chExt cx="5977468" cy="4406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CaixaDeTexto 8"/>
                  <p:cNvSpPr txBox="1"/>
                  <p:nvPr/>
                </p:nvSpPr>
                <p:spPr>
                  <a:xfrm>
                    <a:off x="491066" y="2555084"/>
                    <a:ext cx="945772" cy="276999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9" name="CaixaDeTexto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066" y="2555084"/>
                    <a:ext cx="945772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88" b="-869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CaixaDeTexto 9"/>
              <p:cNvSpPr txBox="1"/>
              <p:nvPr/>
            </p:nvSpPr>
            <p:spPr>
              <a:xfrm>
                <a:off x="1570565" y="2514495"/>
                <a:ext cx="14816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Lei de </a:t>
                </a:r>
                <a:r>
                  <a:rPr lang="pt-BR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Hooke</a:t>
                </a:r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CaixaDeTexto 10"/>
                  <p:cNvSpPr txBox="1"/>
                  <p:nvPr/>
                </p:nvSpPr>
                <p:spPr>
                  <a:xfrm>
                    <a:off x="3280834" y="2442916"/>
                    <a:ext cx="3187700" cy="4406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</a:t>
                    </a:r>
                    <a:r>
                      <a: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é a constante da mola</a:t>
                    </a:r>
                    <a14:m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pt-BR" sz="1600" i="1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a14:m>
                    <a:r>
                      <a:rPr lang="pt-B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11" name="CaixaDeTexto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80834" y="2442916"/>
                    <a:ext cx="3187700" cy="44063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045" b="-555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CaixaDeTexto 15"/>
            <p:cNvSpPr txBox="1"/>
            <p:nvPr/>
          </p:nvSpPr>
          <p:spPr>
            <a:xfrm>
              <a:off x="3540007" y="2836806"/>
              <a:ext cx="31805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Unidade no SI: N/m ou kg/s</a:t>
              </a:r>
              <a:r>
                <a:rPr lang="pt-BR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623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0" y="72109"/>
                <a:ext cx="7620000" cy="66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solidFill>
                      <a:srgbClr val="0070C0"/>
                    </a:solidFill>
                  </a:rPr>
                  <a:t>Qual o trabalho realizado pela força da mola quando for distendida do seu estado inicial (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 até o estado final (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) ?</a:t>
                </a:r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109"/>
                <a:ext cx="7620000" cy="668581"/>
              </a:xfrm>
              <a:prstGeom prst="rect">
                <a:avLst/>
              </a:prstGeom>
              <a:blipFill>
                <a:blip r:embed="rId2"/>
                <a:stretch>
                  <a:fillRect l="-640" t="-5455" b="-1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23" y="651934"/>
            <a:ext cx="2449468" cy="16329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74074" y="817308"/>
                <a:ext cx="1573957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74" y="817308"/>
                <a:ext cx="1573957" cy="560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886624" y="817858"/>
                <a:ext cx="1447640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24" y="817858"/>
                <a:ext cx="1447640" cy="560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324195" y="817858"/>
                <a:ext cx="1317925" cy="560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𝑥𝑓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95" y="817858"/>
                <a:ext cx="1317925" cy="560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668508" y="864820"/>
                <a:ext cx="1494383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508" y="864820"/>
                <a:ext cx="1494383" cy="4658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-12701" y="1523999"/>
                <a:ext cx="3513667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Trabalho negativo quando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01" y="1523999"/>
                <a:ext cx="3513667" cy="391582"/>
              </a:xfrm>
              <a:prstGeom prst="rect">
                <a:avLst/>
              </a:prstGeom>
              <a:blipFill>
                <a:blip r:embed="rId8"/>
                <a:stretch>
                  <a:fillRect l="-1563" t="-7813" b="-187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-19051" y="1915581"/>
                <a:ext cx="55647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sentido da força da mola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é oposto ao deslocamento</a:t>
                </a: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051" y="1915581"/>
                <a:ext cx="5564718" cy="369332"/>
              </a:xfrm>
              <a:prstGeom prst="rect">
                <a:avLst/>
              </a:prstGeom>
              <a:blipFill>
                <a:blip r:embed="rId9"/>
                <a:stretch>
                  <a:fillRect l="-986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ctor de Seta Reta 9"/>
          <p:cNvCxnSpPr/>
          <p:nvPr/>
        </p:nvCxnSpPr>
        <p:spPr>
          <a:xfrm>
            <a:off x="3349420" y="2515204"/>
            <a:ext cx="0" cy="219226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1748031" y="3707660"/>
            <a:ext cx="3243281" cy="316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 flipV="1">
            <a:off x="2245113" y="2821714"/>
            <a:ext cx="2222809" cy="1780023"/>
          </a:xfrm>
          <a:prstGeom prst="straightConnector1">
            <a:avLst/>
          </a:prstGeom>
          <a:ln>
            <a:solidFill>
              <a:srgbClr val="0070C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684340" y="2488455"/>
                <a:ext cx="639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340" y="2488455"/>
                <a:ext cx="639855" cy="276999"/>
              </a:xfrm>
              <a:prstGeom prst="rect">
                <a:avLst/>
              </a:prstGeom>
              <a:blipFill>
                <a:blip r:embed="rId10"/>
                <a:stretch>
                  <a:fillRect l="-6667" r="-12381" b="-347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734752" y="3740784"/>
                <a:ext cx="5848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752" y="3740784"/>
                <a:ext cx="584840" cy="276999"/>
              </a:xfrm>
              <a:prstGeom prst="rect">
                <a:avLst/>
              </a:prstGeom>
              <a:blipFill>
                <a:blip r:embed="rId11"/>
                <a:stretch>
                  <a:fillRect l="-4167" t="-2222" r="-13542" b="-3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ixaDeTexto 20"/>
          <p:cNvSpPr txBox="1"/>
          <p:nvPr/>
        </p:nvSpPr>
        <p:spPr>
          <a:xfrm>
            <a:off x="3537855" y="3080353"/>
            <a:ext cx="119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distensão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1861736" y="3968804"/>
            <a:ext cx="163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compressão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1551865" y="2500445"/>
                <a:ext cx="9440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pt-BR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65" y="2500445"/>
                <a:ext cx="944041" cy="246221"/>
              </a:xfrm>
              <a:prstGeom prst="rect">
                <a:avLst/>
              </a:prstGeom>
              <a:blipFill>
                <a:blip r:embed="rId12"/>
                <a:stretch>
                  <a:fillRect l="-4545" r="-3896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2245113" y="3729658"/>
                <a:ext cx="222818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113" y="3729658"/>
                <a:ext cx="222818" cy="232692"/>
              </a:xfrm>
              <a:prstGeom prst="rect">
                <a:avLst/>
              </a:prstGeom>
              <a:blipFill>
                <a:blip r:embed="rId13"/>
                <a:stretch>
                  <a:fillRect l="-8108" r="-8108" b="-236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853899" y="3740784"/>
                <a:ext cx="2025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899" y="3740784"/>
                <a:ext cx="202555" cy="215444"/>
              </a:xfrm>
              <a:prstGeom prst="rect">
                <a:avLst/>
              </a:prstGeom>
              <a:blipFill>
                <a:blip r:embed="rId14"/>
                <a:stretch>
                  <a:fillRect l="-9091" r="-3030" b="-171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3678157" y="3453074"/>
                <a:ext cx="2025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157" y="3453074"/>
                <a:ext cx="202556" cy="215444"/>
              </a:xfrm>
              <a:prstGeom prst="rect">
                <a:avLst/>
              </a:prstGeom>
              <a:blipFill>
                <a:blip r:embed="rId15"/>
                <a:stretch>
                  <a:fillRect l="-8824" b="-1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245105" y="3453229"/>
                <a:ext cx="222817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105" y="3453229"/>
                <a:ext cx="222817" cy="232692"/>
              </a:xfrm>
              <a:prstGeom prst="rect">
                <a:avLst/>
              </a:prstGeom>
              <a:blipFill>
                <a:blip r:embed="rId16"/>
                <a:stretch>
                  <a:fillRect l="-8108" r="-8108" b="-2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orma Livre 28"/>
          <p:cNvSpPr/>
          <p:nvPr/>
        </p:nvSpPr>
        <p:spPr>
          <a:xfrm>
            <a:off x="2328333" y="2902001"/>
            <a:ext cx="630767" cy="803350"/>
          </a:xfrm>
          <a:custGeom>
            <a:avLst/>
            <a:gdLst>
              <a:gd name="connsiteX0" fmla="*/ 4234 w 630767"/>
              <a:gd name="connsiteY0" fmla="*/ 825500 h 825500"/>
              <a:gd name="connsiteX1" fmla="*/ 0 w 630767"/>
              <a:gd name="connsiteY1" fmla="*/ 0 h 825500"/>
              <a:gd name="connsiteX2" fmla="*/ 630767 w 630767"/>
              <a:gd name="connsiteY2" fmla="*/ 508000 h 825500"/>
              <a:gd name="connsiteX3" fmla="*/ 630767 w 630767"/>
              <a:gd name="connsiteY3" fmla="*/ 821267 h 825500"/>
              <a:gd name="connsiteX4" fmla="*/ 4234 w 630767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767" h="825500">
                <a:moveTo>
                  <a:pt x="4234" y="825500"/>
                </a:moveTo>
                <a:cubicBezTo>
                  <a:pt x="2823" y="550333"/>
                  <a:pt x="1411" y="275167"/>
                  <a:pt x="0" y="0"/>
                </a:cubicBezTo>
                <a:lnTo>
                  <a:pt x="630767" y="508000"/>
                </a:lnTo>
                <a:lnTo>
                  <a:pt x="630767" y="821267"/>
                </a:lnTo>
                <a:lnTo>
                  <a:pt x="4234" y="825500"/>
                </a:lnTo>
                <a:close/>
              </a:path>
            </a:pathLst>
          </a:cu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orma Livre 29"/>
          <p:cNvSpPr/>
          <p:nvPr/>
        </p:nvSpPr>
        <p:spPr>
          <a:xfrm rot="10800000">
            <a:off x="3753836" y="3714051"/>
            <a:ext cx="630767" cy="803350"/>
          </a:xfrm>
          <a:custGeom>
            <a:avLst/>
            <a:gdLst>
              <a:gd name="connsiteX0" fmla="*/ 4234 w 630767"/>
              <a:gd name="connsiteY0" fmla="*/ 825500 h 825500"/>
              <a:gd name="connsiteX1" fmla="*/ 0 w 630767"/>
              <a:gd name="connsiteY1" fmla="*/ 0 h 825500"/>
              <a:gd name="connsiteX2" fmla="*/ 630767 w 630767"/>
              <a:gd name="connsiteY2" fmla="*/ 508000 h 825500"/>
              <a:gd name="connsiteX3" fmla="*/ 630767 w 630767"/>
              <a:gd name="connsiteY3" fmla="*/ 821267 h 825500"/>
              <a:gd name="connsiteX4" fmla="*/ 4234 w 630767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767" h="825500">
                <a:moveTo>
                  <a:pt x="4234" y="825500"/>
                </a:moveTo>
                <a:cubicBezTo>
                  <a:pt x="2823" y="550333"/>
                  <a:pt x="1411" y="275167"/>
                  <a:pt x="0" y="0"/>
                </a:cubicBezTo>
                <a:lnTo>
                  <a:pt x="630767" y="508000"/>
                </a:lnTo>
                <a:lnTo>
                  <a:pt x="630767" y="821267"/>
                </a:lnTo>
                <a:lnTo>
                  <a:pt x="4234" y="825500"/>
                </a:lnTo>
                <a:close/>
              </a:path>
            </a:pathLst>
          </a:cu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5572229" y="2714471"/>
                <a:ext cx="1591590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29" y="2714471"/>
                <a:ext cx="1591590" cy="61093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572229" y="4179988"/>
                <a:ext cx="1962616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29" y="4179988"/>
                <a:ext cx="1962616" cy="402931"/>
              </a:xfrm>
              <a:prstGeom prst="rect">
                <a:avLst/>
              </a:prstGeom>
              <a:blipFill>
                <a:blip r:embed="rId18"/>
                <a:stretch>
                  <a:fillRect l="-2484" t="-21212" r="-6522" b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7534845" y="4254112"/>
                <a:ext cx="12706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845" y="4254112"/>
                <a:ext cx="1270604" cy="276999"/>
              </a:xfrm>
              <a:prstGeom prst="rect">
                <a:avLst/>
              </a:prstGeom>
              <a:blipFill>
                <a:blip r:embed="rId19"/>
                <a:stretch>
                  <a:fillRect l="-1442" r="-3846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Imagem 3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15" y="3462203"/>
            <a:ext cx="2463412" cy="61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973C6-840D-46B7-8785-D180B2CE1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3" y="11498"/>
            <a:ext cx="5291418" cy="405360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243086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949" y="76782"/>
            <a:ext cx="90048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Trabalho e Energia Cinética</a:t>
            </a:r>
          </a:p>
          <a:p>
            <a:r>
              <a:rPr lang="pt-BR" b="1" dirty="0"/>
              <a:t>Livro texto - HRK</a:t>
            </a:r>
          </a:p>
          <a:p>
            <a:r>
              <a:rPr lang="pt-BR" b="1" dirty="0"/>
              <a:t>11.1 Trabalho e Energia</a:t>
            </a:r>
          </a:p>
          <a:p>
            <a:r>
              <a:rPr lang="pt-BR" b="1" dirty="0"/>
              <a:t>11.2 Trabalho realizado por uma força constante</a:t>
            </a:r>
          </a:p>
          <a:p>
            <a:r>
              <a:rPr lang="pt-BR" b="1" dirty="0"/>
              <a:t>11.3 Potência</a:t>
            </a:r>
          </a:p>
          <a:p>
            <a:r>
              <a:rPr lang="pt-BR" dirty="0"/>
              <a:t>11.4 Trabalho realizado por uma força variável</a:t>
            </a:r>
          </a:p>
          <a:p>
            <a:r>
              <a:rPr lang="pt-BR" dirty="0"/>
              <a:t>11.6 Teorema do Trabalho – Energia</a:t>
            </a:r>
          </a:p>
          <a:p>
            <a:r>
              <a:rPr lang="pt-BR" dirty="0"/>
              <a:t>11.8 Energia cinética em colisões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5992ED-F437-4BD3-A6EB-288B1219FFD9}"/>
              </a:ext>
            </a:extLst>
          </p:cNvPr>
          <p:cNvSpPr txBox="1"/>
          <p:nvPr/>
        </p:nvSpPr>
        <p:spPr>
          <a:xfrm>
            <a:off x="208949" y="2718689"/>
            <a:ext cx="8693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Objetivos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Por que/para que definir energia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trabalho.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Calcular o trabalho de uma força constante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potência – taxa de realização de trabalho/tempo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Definir a energia de movimento = energia cinética</a:t>
            </a:r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5467" y="586591"/>
            <a:ext cx="84204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 online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 7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Capítulo XI dos Conceitos de Matemática Básica – questionário em breve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R4  – entrega 11/11.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das monitorias</a:t>
            </a:r>
          </a:p>
        </p:txBody>
      </p:sp>
    </p:spTree>
    <p:extLst>
      <p:ext uri="{BB962C8B-B14F-4D97-AF65-F5344CB8AC3E}">
        <p14:creationId xmlns:p14="http://schemas.microsoft.com/office/powerpoint/2010/main" val="115831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2712" y="834179"/>
            <a:ext cx="9004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Livro texto - HRK</a:t>
            </a:r>
          </a:p>
          <a:p>
            <a:endParaRPr lang="pt-BR" sz="2000" b="1" dirty="0"/>
          </a:p>
          <a:p>
            <a:endParaRPr lang="pt-BR" sz="2000" b="1" dirty="0"/>
          </a:p>
          <a:p>
            <a:r>
              <a:rPr lang="pt-BR" sz="2000" b="1" dirty="0"/>
              <a:t>Capítulo 11 Trabalho e energia</a:t>
            </a:r>
          </a:p>
          <a:p>
            <a:r>
              <a:rPr lang="pt-BR" sz="2000" b="1" dirty="0"/>
              <a:t>			Energia cinética – energia relacionada com o movimento</a:t>
            </a:r>
          </a:p>
          <a:p>
            <a:endParaRPr lang="pt-BR" sz="2000" b="1" dirty="0"/>
          </a:p>
          <a:p>
            <a:r>
              <a:rPr lang="pt-BR" sz="2000" b="1" dirty="0"/>
              <a:t>Capítulo 12  Energia potencial</a:t>
            </a:r>
          </a:p>
          <a:p>
            <a:endParaRPr lang="pt-BR" sz="2000" b="1" dirty="0"/>
          </a:p>
          <a:p>
            <a:r>
              <a:rPr lang="pt-BR" sz="2000" b="1" dirty="0"/>
              <a:t>Capítulo 13 Conservação da Energia Mecânica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208949" y="69673"/>
            <a:ext cx="389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Próximos capítulos (resto do semestre)</a:t>
            </a:r>
          </a:p>
        </p:txBody>
      </p:sp>
    </p:spTree>
    <p:extLst>
      <p:ext uri="{BB962C8B-B14F-4D97-AF65-F5344CB8AC3E}">
        <p14:creationId xmlns:p14="http://schemas.microsoft.com/office/powerpoint/2010/main" val="24836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E972AE45-663B-4025-B649-2DAE047E748F}"/>
              </a:ext>
            </a:extLst>
          </p:cNvPr>
          <p:cNvSpPr/>
          <p:nvPr/>
        </p:nvSpPr>
        <p:spPr>
          <a:xfrm>
            <a:off x="4371765" y="1256647"/>
            <a:ext cx="711435" cy="34999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27B539-CE14-431F-A3A4-CCA778EA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9" y="45731"/>
            <a:ext cx="5245200" cy="351784"/>
          </a:xfrm>
        </p:spPr>
        <p:txBody>
          <a:bodyPr>
            <a:noAutofit/>
          </a:bodyPr>
          <a:lstStyle/>
          <a:p>
            <a:pPr algn="l"/>
            <a:r>
              <a:rPr lang="pt-BR" sz="2800" dirty="0">
                <a:solidFill>
                  <a:srgbClr val="0070C0"/>
                </a:solidFill>
              </a:rPr>
              <a:t>Integrais do movimento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95C1CA7-2D7B-4A5A-822C-AC71A0D3F6A6}"/>
              </a:ext>
            </a:extLst>
          </p:cNvPr>
          <p:cNvGrpSpPr/>
          <p:nvPr/>
        </p:nvGrpSpPr>
        <p:grpSpPr>
          <a:xfrm>
            <a:off x="49505" y="364814"/>
            <a:ext cx="8066429" cy="1329339"/>
            <a:chOff x="49505" y="364814"/>
            <a:chExt cx="8066429" cy="1329339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EA763C9B-7A7D-40E2-AA06-93A40ED91280}"/>
                </a:ext>
              </a:extLst>
            </p:cNvPr>
            <p:cNvSpPr txBox="1"/>
            <p:nvPr/>
          </p:nvSpPr>
          <p:spPr>
            <a:xfrm>
              <a:off x="49505" y="364814"/>
              <a:ext cx="61240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Já estudamos uma integral do movimento: a quantidade de movimento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3546B907-9A57-4BFE-A38E-FD5D4619C041}"/>
                    </a:ext>
                  </a:extLst>
                </p:cNvPr>
                <p:cNvSpPr txBox="1"/>
                <p:nvPr/>
              </p:nvSpPr>
              <p:spPr>
                <a:xfrm>
                  <a:off x="103128" y="627322"/>
                  <a:ext cx="8012806" cy="10668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𝑑𝑣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𝑑𝑡</m:t>
                        </m:r>
                        <m:r>
                          <a:rPr lang="pt-BR" sz="16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  <m:r>
                          <a:rPr lang="pt-BR" sz="1600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nary>
                          <m:naryPr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𝑟𝑒𝑠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=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nary>
                              <m:nary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pt-BR" sz="16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nary>
                        <m:naryPr>
                          <m:ctrlP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pt-BR" sz="1600" dirty="0"/>
                    <a:t>   ou   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pt-BR" sz="1600" dirty="0"/>
                    <a:t>       			</a:t>
                  </a:r>
                </a:p>
              </p:txBody>
            </p:sp>
          </mc:Choice>
          <mc:Fallback xmlns="">
            <p:sp>
              <p:nvSpPr>
                <p:cNvPr id="7" name="CaixaDeTexto 6">
                  <a:extLst>
                    <a:ext uri="{FF2B5EF4-FFF2-40B4-BE49-F238E27FC236}">
                      <a16:creationId xmlns:a16="http://schemas.microsoft.com/office/drawing/2014/main" id="{3546B907-9A57-4BFE-A38E-FD5D4619C0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28" y="627322"/>
                  <a:ext cx="8012806" cy="1066831"/>
                </a:xfrm>
                <a:prstGeom prst="rect">
                  <a:avLst/>
                </a:prstGeom>
                <a:blipFill>
                  <a:blip r:embed="rId2"/>
                  <a:stretch>
                    <a:fillRect b="-5828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34DB73D-30AD-4B11-8DC4-F83F5DEBC998}"/>
                  </a:ext>
                </a:extLst>
              </p:cNvPr>
              <p:cNvSpPr txBox="1"/>
              <p:nvPr/>
            </p:nvSpPr>
            <p:spPr>
              <a:xfrm>
                <a:off x="541357" y="2544319"/>
                <a:ext cx="2459512" cy="73135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pt-BR" sz="1600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 </m:t>
                              </m:r>
                              <m:sSup>
                                <m:sSupPr>
                                  <m:ctrlPr>
                                    <a:rPr lang="pt-BR" sz="1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pt-BR" sz="1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734DB73D-30AD-4B11-8DC4-F83F5DEBC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57" y="2544319"/>
                <a:ext cx="2459512" cy="7313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70D2575-5A93-4707-B3CE-F3604D0974E0}"/>
                  </a:ext>
                </a:extLst>
              </p:cNvPr>
              <p:cNvSpPr txBox="1"/>
              <p:nvPr/>
            </p:nvSpPr>
            <p:spPr>
              <a:xfrm>
                <a:off x="3901888" y="2646420"/>
                <a:ext cx="4690680" cy="439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1600" dirty="0"/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</m:oMath>
                </a14:m>
                <a:r>
                  <a:rPr lang="pt-BR" sz="1600" i="1" dirty="0"/>
                  <a:t> </a:t>
                </a:r>
                <a:r>
                  <a:rPr lang="pt-BR" sz="1600" dirty="0"/>
                  <a:t>= </a:t>
                </a:r>
                <a:r>
                  <a:rPr lang="pt-BR" sz="1600" b="1" dirty="0">
                    <a:solidFill>
                      <a:srgbClr val="FF0000"/>
                    </a:solidFill>
                  </a:rPr>
                  <a:t>constante</a:t>
                </a:r>
                <a:r>
                  <a:rPr lang="pt-BR" sz="1600" dirty="0"/>
                  <a:t> </a:t>
                </a:r>
                <a:r>
                  <a:rPr lang="pt-BR" sz="1600" dirty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𝑟𝑒𝑠</m:t>
                        </m:r>
                      </m:sub>
                    </m:sSub>
                    <m:r>
                      <a:rPr lang="pt-BR" sz="16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pt-BR" sz="16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1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sz="1600" i="0">
                        <a:latin typeface="Cambria Math" panose="02040503050406030204" pitchFamily="18" charset="0"/>
                      </a:rPr>
                      <m:t> </m:t>
                    </m:r>
                    <m:d>
                      <m:dPr>
                        <m:ctrlPr>
                          <a:rPr lang="pt-BR" sz="16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pt-BR" sz="16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t-B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pt-BR" sz="16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A70D2575-5A93-4707-B3CE-F3604D097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888" y="2646420"/>
                <a:ext cx="4690680" cy="439992"/>
              </a:xfrm>
              <a:prstGeom prst="rect">
                <a:avLst/>
              </a:prstGeom>
              <a:blipFill>
                <a:blip r:embed="rId4"/>
                <a:stretch>
                  <a:fillRect l="-649"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Agrupar 5">
            <a:extLst>
              <a:ext uri="{FF2B5EF4-FFF2-40B4-BE49-F238E27FC236}">
                <a16:creationId xmlns:a16="http://schemas.microsoft.com/office/drawing/2014/main" id="{45F8C4C8-6BB6-4BB6-89DB-A3646C846A5B}"/>
              </a:ext>
            </a:extLst>
          </p:cNvPr>
          <p:cNvGrpSpPr/>
          <p:nvPr/>
        </p:nvGrpSpPr>
        <p:grpSpPr>
          <a:xfrm>
            <a:off x="-7629" y="1623111"/>
            <a:ext cx="8299586" cy="941827"/>
            <a:chOff x="-49525" y="1432707"/>
            <a:chExt cx="8474217" cy="9418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D8F382CD-DD49-42ED-AF4D-463496096CC0}"/>
                    </a:ext>
                  </a:extLst>
                </p:cNvPr>
                <p:cNvSpPr txBox="1"/>
                <p:nvPr/>
              </p:nvSpPr>
              <p:spPr>
                <a:xfrm>
                  <a:off x="-49525" y="1686151"/>
                  <a:ext cx="5616648" cy="55983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 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 </m:t>
                        </m:r>
                        <m:f>
                          <m:f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f>
                          <m:fPr>
                            <m:ctrlPr>
                              <a:rPr lang="pt-BR" sz="16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 ⇒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𝑟𝑒𝑠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pt-BR" sz="16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𝑚𝑣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𝑑𝑣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>
                  <a:extLst>
                    <a:ext uri="{FF2B5EF4-FFF2-40B4-BE49-F238E27FC236}">
                      <a16:creationId xmlns:a16="http://schemas.microsoft.com/office/drawing/2014/main" id="{D8F382CD-DD49-42ED-AF4D-463496096C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9525" y="1686151"/>
                  <a:ext cx="5616648" cy="5598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AD9D0FD0-39B5-47CA-B3E8-0D7148432517}"/>
                    </a:ext>
                  </a:extLst>
                </p:cNvPr>
                <p:cNvSpPr txBox="1"/>
                <p:nvPr/>
              </p:nvSpPr>
              <p:spPr>
                <a:xfrm>
                  <a:off x="5289492" y="1719611"/>
                  <a:ext cx="3135200" cy="65492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subSup"/>
                            <m:ctrlPr>
                              <a:rPr lang="pt-BR" sz="16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pt-B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pt-BR" sz="16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  <m:e>
                            <m:r>
                              <a:rPr lang="pt-BR" sz="1600" i="0">
                                <a:latin typeface="Cambria Math" panose="02040503050406030204" pitchFamily="18" charset="0"/>
                              </a:rPr>
                              <m:t> </m:t>
                            </m:r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𝑟𝑒𝑠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subSup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pt-BR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pt-BR" sz="16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sz="16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pt-BR" sz="1600" i="0">
                                    <a:latin typeface="Cambria Math" panose="02040503050406030204" pitchFamily="18" charset="0"/>
                                  </a:rPr>
                                  <m:t> 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𝑑𝑣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9" name="CaixaDeTexto 8">
                  <a:extLst>
                    <a:ext uri="{FF2B5EF4-FFF2-40B4-BE49-F238E27FC236}">
                      <a16:creationId xmlns:a16="http://schemas.microsoft.com/office/drawing/2014/main" id="{AD9D0FD0-39B5-47CA-B3E8-0D71484325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9492" y="1719611"/>
                  <a:ext cx="3135200" cy="65492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73C10AAB-C12A-43C5-A582-88C4BA59745D}"/>
                </a:ext>
              </a:extLst>
            </p:cNvPr>
            <p:cNvSpPr txBox="1"/>
            <p:nvPr/>
          </p:nvSpPr>
          <p:spPr>
            <a:xfrm>
              <a:off x="239059" y="1432707"/>
              <a:ext cx="34741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A integral no espaço dá outra grandeza:</a:t>
              </a:r>
            </a:p>
          </p:txBody>
        </p:sp>
      </p:grp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1677234B-4FAD-44EF-A37B-45093291DDBD}"/>
              </a:ext>
            </a:extLst>
          </p:cNvPr>
          <p:cNvSpPr/>
          <p:nvPr/>
        </p:nvSpPr>
        <p:spPr>
          <a:xfrm>
            <a:off x="5221365" y="1553510"/>
            <a:ext cx="1252800" cy="338554"/>
          </a:xfrm>
          <a:prstGeom prst="wedgeEllipseCallout">
            <a:avLst>
              <a:gd name="adj1" fmla="val 53287"/>
              <a:gd name="adj2" fmla="val 101299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espaço</a:t>
            </a:r>
          </a:p>
        </p:txBody>
      </p:sp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F68E64CD-EE53-452D-94E0-358E72B5287D}"/>
              </a:ext>
            </a:extLst>
          </p:cNvPr>
          <p:cNvSpPr/>
          <p:nvPr/>
        </p:nvSpPr>
        <p:spPr>
          <a:xfrm>
            <a:off x="6358800" y="1256647"/>
            <a:ext cx="1200705" cy="394787"/>
          </a:xfrm>
          <a:prstGeom prst="wedgeEllipseCallout">
            <a:avLst>
              <a:gd name="adj1" fmla="val -53035"/>
              <a:gd name="adj2" fmla="val -86670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29786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grupar 30"/>
          <p:cNvGrpSpPr/>
          <p:nvPr/>
        </p:nvGrpSpPr>
        <p:grpSpPr>
          <a:xfrm>
            <a:off x="298956" y="469690"/>
            <a:ext cx="2801500" cy="1768332"/>
            <a:chOff x="298956" y="469690"/>
            <a:chExt cx="2801500" cy="1768332"/>
          </a:xfrm>
        </p:grpSpPr>
        <p:grpSp>
          <p:nvGrpSpPr>
            <p:cNvPr id="2" name="Agrupar 1"/>
            <p:cNvGrpSpPr/>
            <p:nvPr/>
          </p:nvGrpSpPr>
          <p:grpSpPr>
            <a:xfrm>
              <a:off x="298956" y="469690"/>
              <a:ext cx="2801500" cy="1768332"/>
              <a:chOff x="4717791" y="439628"/>
              <a:chExt cx="2801500" cy="1768332"/>
            </a:xfrm>
          </p:grpSpPr>
          <p:cxnSp>
            <p:nvCxnSpPr>
              <p:cNvPr id="3" name="Conector reto 2"/>
              <p:cNvCxnSpPr/>
              <p:nvPr/>
            </p:nvCxnSpPr>
            <p:spPr>
              <a:xfrm flipH="1" flipV="1">
                <a:off x="5806848" y="439628"/>
                <a:ext cx="734609" cy="174257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Conector reto 3"/>
              <p:cNvCxnSpPr/>
              <p:nvPr/>
            </p:nvCxnSpPr>
            <p:spPr>
              <a:xfrm flipV="1">
                <a:off x="5738020" y="788558"/>
                <a:ext cx="1732359" cy="841254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ector de Seta Reta 4"/>
              <p:cNvCxnSpPr/>
              <p:nvPr/>
            </p:nvCxnSpPr>
            <p:spPr>
              <a:xfrm>
                <a:off x="6199757" y="1390122"/>
                <a:ext cx="0" cy="69328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CaixaDeTexto 5"/>
                  <p:cNvSpPr txBox="1"/>
                  <p:nvPr/>
                </p:nvSpPr>
                <p:spPr>
                  <a:xfrm>
                    <a:off x="5391730" y="1733656"/>
                    <a:ext cx="913931" cy="24160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  <m:r>
                                <a:rPr lang="pt-BR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sz="1400" dirty="0"/>
                  </a:p>
                </p:txBody>
              </p:sp>
            </mc:Choice>
            <mc:Fallback xmlns="">
              <p:sp>
                <p:nvSpPr>
                  <p:cNvPr id="6" name="CaixaDeTexto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1730" y="1733656"/>
                    <a:ext cx="913931" cy="24160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30000" r="-12667" b="-2500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CaixaDeTexto 6"/>
                  <p:cNvSpPr txBox="1"/>
                  <p:nvPr/>
                </p:nvSpPr>
                <p:spPr>
                  <a:xfrm>
                    <a:off x="7304745" y="797227"/>
                    <a:ext cx="21454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pt-BR" sz="2000" dirty="0"/>
                  </a:p>
                </p:txBody>
              </p:sp>
            </mc:Choice>
            <mc:Fallback xmlns="">
              <p:sp>
                <p:nvSpPr>
                  <p:cNvPr id="7" name="CaixaDeTexto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745" y="797227"/>
                    <a:ext cx="214546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111" r="-8333" b="-200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CaixaDeTexto 7"/>
                  <p:cNvSpPr txBox="1"/>
                  <p:nvPr/>
                </p:nvSpPr>
                <p:spPr>
                  <a:xfrm>
                    <a:off x="5542802" y="673351"/>
                    <a:ext cx="219163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pt-BR" sz="2000" dirty="0"/>
                  </a:p>
                </p:txBody>
              </p:sp>
            </mc:Choice>
            <mc:Fallback xmlns="">
              <p:sp>
                <p:nvSpPr>
                  <p:cNvPr id="8" name="CaixaDeTexto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42802" y="673351"/>
                    <a:ext cx="219163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5000" r="-25000" b="-27451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Arco 8"/>
              <p:cNvSpPr/>
              <p:nvPr/>
            </p:nvSpPr>
            <p:spPr>
              <a:xfrm rot="961097" flipV="1">
                <a:off x="4943334" y="1955660"/>
                <a:ext cx="183839" cy="252300"/>
              </a:xfrm>
              <a:prstGeom prst="arc">
                <a:avLst>
                  <a:gd name="adj1" fmla="val 21303200"/>
                  <a:gd name="adj2" fmla="val 5628138"/>
                </a:avLst>
              </a:prstGeom>
              <a:noFill/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tângulo 9"/>
                  <p:cNvSpPr/>
                  <p:nvPr/>
                </p:nvSpPr>
                <p:spPr>
                  <a:xfrm>
                    <a:off x="5030841" y="1828822"/>
                    <a:ext cx="451790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Retângulo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0841" y="1828822"/>
                    <a:ext cx="451790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Conector reto 10"/>
              <p:cNvCxnSpPr/>
              <p:nvPr/>
            </p:nvCxnSpPr>
            <p:spPr>
              <a:xfrm flipV="1">
                <a:off x="4748982" y="1079482"/>
                <a:ext cx="2100306" cy="1031746"/>
              </a:xfrm>
              <a:prstGeom prst="line">
                <a:avLst/>
              </a:prstGeom>
              <a:ln>
                <a:solidFill>
                  <a:srgbClr val="7B262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to 11"/>
              <p:cNvCxnSpPr/>
              <p:nvPr/>
            </p:nvCxnSpPr>
            <p:spPr>
              <a:xfrm>
                <a:off x="4717791" y="2108719"/>
                <a:ext cx="2637322" cy="0"/>
              </a:xfrm>
              <a:prstGeom prst="line">
                <a:avLst/>
              </a:prstGeom>
              <a:ln w="19050">
                <a:solidFill>
                  <a:srgbClr val="90272A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Arco 12"/>
              <p:cNvSpPr/>
              <p:nvPr/>
            </p:nvSpPr>
            <p:spPr>
              <a:xfrm rot="961097">
                <a:off x="6112103" y="1598587"/>
                <a:ext cx="213809" cy="150951"/>
              </a:xfrm>
              <a:prstGeom prst="arc">
                <a:avLst>
                  <a:gd name="adj1" fmla="val 21303200"/>
                  <a:gd name="adj2" fmla="val 5628138"/>
                </a:avLst>
              </a:prstGeom>
              <a:noFill/>
              <a:ln>
                <a:solidFill>
                  <a:srgbClr val="00206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tângulo 13"/>
                  <p:cNvSpPr/>
                  <p:nvPr/>
                </p:nvSpPr>
                <p:spPr>
                  <a:xfrm>
                    <a:off x="6085384" y="1692518"/>
                    <a:ext cx="451790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pt-BR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tângulo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5384" y="1692518"/>
                    <a:ext cx="451790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Retângulo 14"/>
              <p:cNvSpPr/>
              <p:nvPr/>
            </p:nvSpPr>
            <p:spPr>
              <a:xfrm rot="20091911">
                <a:off x="5845539" y="1049435"/>
                <a:ext cx="600293" cy="342027"/>
              </a:xfrm>
              <a:prstGeom prst="rect">
                <a:avLst/>
              </a:prstGeom>
              <a:pattFill prst="horzBrick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90272A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7" name="Conector de Seta Reta 16"/>
              <p:cNvCxnSpPr>
                <a:stCxn id="15" idx="0"/>
              </p:cNvCxnSpPr>
              <p:nvPr/>
            </p:nvCxnSpPr>
            <p:spPr>
              <a:xfrm flipH="1" flipV="1">
                <a:off x="5872207" y="583753"/>
                <a:ext cx="200841" cy="48187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tângulo 17"/>
                  <p:cNvSpPr/>
                  <p:nvPr/>
                </p:nvSpPr>
                <p:spPr>
                  <a:xfrm>
                    <a:off x="5919846" y="562909"/>
                    <a:ext cx="422743" cy="4029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pt-BR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8" name="Retângulo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9846" y="562909"/>
                    <a:ext cx="422743" cy="40293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3" name="Conector de Seta Reta 22"/>
            <p:cNvCxnSpPr/>
            <p:nvPr/>
          </p:nvCxnSpPr>
          <p:spPr>
            <a:xfrm flipV="1">
              <a:off x="2131389" y="992345"/>
              <a:ext cx="588259" cy="269225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2355300" y="1149915"/>
                  <a:ext cx="348300" cy="3186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𝑎𝑡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5300" y="1149915"/>
                  <a:ext cx="348300" cy="318613"/>
                </a:xfrm>
                <a:prstGeom prst="rect">
                  <a:avLst/>
                </a:prstGeom>
                <a:blipFill>
                  <a:blip r:embed="rId8"/>
                  <a:stretch>
                    <a:fillRect l="-22414" t="-42308" r="-58621" b="-3269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Conector de Seta Reta 27"/>
            <p:cNvCxnSpPr/>
            <p:nvPr/>
          </p:nvCxnSpPr>
          <p:spPr>
            <a:xfrm flipH="1">
              <a:off x="700036" y="1183599"/>
              <a:ext cx="545718" cy="3006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840484" y="1064168"/>
                  <a:ext cx="195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484" y="1064168"/>
                  <a:ext cx="19588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8125" t="-46667" r="-100000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CaixaDeTexto 31"/>
          <p:cNvSpPr txBox="1"/>
          <p:nvPr/>
        </p:nvSpPr>
        <p:spPr>
          <a:xfrm>
            <a:off x="23753" y="49174"/>
            <a:ext cx="2080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Exemplos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4185253" y="914443"/>
            <a:ext cx="3646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peso: realiza trabalho positivo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de atrito: realiza trabalho negativo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 normal: NÃO realiza trabalho</a:t>
            </a:r>
          </a:p>
        </p:txBody>
      </p:sp>
      <p:sp>
        <p:nvSpPr>
          <p:cNvPr id="34" name="Chave Esquerda 33"/>
          <p:cNvSpPr/>
          <p:nvPr/>
        </p:nvSpPr>
        <p:spPr>
          <a:xfrm>
            <a:off x="3984610" y="955178"/>
            <a:ext cx="222250" cy="1314390"/>
          </a:xfrm>
          <a:prstGeom prst="leftBrac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105816" y="2363934"/>
            <a:ext cx="592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 preso por uma corda girando em círculo horizontal</a:t>
            </a:r>
          </a:p>
        </p:txBody>
      </p:sp>
      <p:grpSp>
        <p:nvGrpSpPr>
          <p:cNvPr id="55" name="Agrupar 54"/>
          <p:cNvGrpSpPr/>
          <p:nvPr/>
        </p:nvGrpSpPr>
        <p:grpSpPr>
          <a:xfrm>
            <a:off x="493257" y="2802008"/>
            <a:ext cx="1610582" cy="892812"/>
            <a:chOff x="493257" y="2802008"/>
            <a:chExt cx="1610582" cy="892812"/>
          </a:xfrm>
        </p:grpSpPr>
        <p:sp>
          <p:nvSpPr>
            <p:cNvPr id="36" name="Elipse 35"/>
            <p:cNvSpPr/>
            <p:nvPr/>
          </p:nvSpPr>
          <p:spPr>
            <a:xfrm>
              <a:off x="493257" y="3067975"/>
              <a:ext cx="1610582" cy="626845"/>
            </a:xfrm>
            <a:prstGeom prst="ellipse">
              <a:avLst/>
            </a:prstGeom>
            <a:noFill/>
            <a:ln w="25400">
              <a:solidFill>
                <a:srgbClr val="C0C1B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8" name="Conector reto 37"/>
            <p:cNvCxnSpPr>
              <a:stCxn id="36" idx="1"/>
            </p:cNvCxnSpPr>
            <p:nvPr/>
          </p:nvCxnSpPr>
          <p:spPr>
            <a:xfrm>
              <a:off x="729121" y="3159774"/>
              <a:ext cx="590064" cy="221624"/>
            </a:xfrm>
            <a:prstGeom prst="line">
              <a:avLst/>
            </a:prstGeom>
            <a:ln>
              <a:solidFill>
                <a:srgbClr val="90272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/>
            <p:cNvCxnSpPr>
              <a:stCxn id="36" idx="1"/>
            </p:cNvCxnSpPr>
            <p:nvPr/>
          </p:nvCxnSpPr>
          <p:spPr>
            <a:xfrm flipV="1">
              <a:off x="729121" y="2961604"/>
              <a:ext cx="651179" cy="1981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765851" y="3257030"/>
                  <a:ext cx="20704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solidFill>
                                  <a:srgbClr val="7B262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solidFill>
                                  <a:srgbClr val="7B2629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oMath>
                    </m:oMathPara>
                  </a14:m>
                  <a:endParaRPr lang="pt-BR" dirty="0">
                    <a:solidFill>
                      <a:srgbClr val="7B2629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851" y="3257030"/>
                  <a:ext cx="207044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26471" r="-20588" b="-980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CaixaDeTexto 44"/>
                <p:cNvSpPr txBox="1"/>
                <p:nvPr/>
              </p:nvSpPr>
              <p:spPr>
                <a:xfrm>
                  <a:off x="894941" y="2802008"/>
                  <a:ext cx="19588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5" name="CaixaDeTexto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941" y="2802008"/>
                  <a:ext cx="19588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8125" t="-46667" r="-100000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Elipse 45"/>
            <p:cNvSpPr/>
            <p:nvPr/>
          </p:nvSpPr>
          <p:spPr>
            <a:xfrm>
              <a:off x="683824" y="3118219"/>
              <a:ext cx="111512" cy="751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2309684" y="2875379"/>
                <a:ext cx="184025" cy="276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acc>
                    </m:oMath>
                  </m:oMathPara>
                </a14:m>
                <a:endParaRPr lang="pt-B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84" y="2875379"/>
                <a:ext cx="184025" cy="276166"/>
              </a:xfrm>
              <a:prstGeom prst="rect">
                <a:avLst/>
              </a:prstGeom>
              <a:blipFill>
                <a:blip r:embed="rId12"/>
                <a:stretch>
                  <a:fillRect l="-23333" r="-20000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CaixaDeTexto 47"/>
          <p:cNvSpPr txBox="1"/>
          <p:nvPr/>
        </p:nvSpPr>
        <p:spPr>
          <a:xfrm>
            <a:off x="2468742" y="2829465"/>
            <a:ext cx="3247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a tração  - não é constante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277238" y="3136802"/>
                <a:ext cx="3439160" cy="637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Considerando </a:t>
                </a:r>
                <a14:m>
                  <m:oMath xmlns:m="http://schemas.openxmlformats.org/officeDocument/2006/math">
                    <m:r>
                      <a:rPr lang="pt-B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⃗"/>
                        <m:ctrlP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pequeno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pt-B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⊥∆</m:t>
                    </m:r>
                    <m:acc>
                      <m:accPr>
                        <m:chr m:val="⃗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br>
                  <a:rPr lang="pt-BR" sz="16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ã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𝑟𝑒𝑎𝑙𝑖𝑧𝑎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𝑡𝑟𝑎𝑏𝑎𝑙h𝑜</m:t>
                      </m:r>
                    </m:oMath>
                  </m:oMathPara>
                </a14:m>
                <a:endPara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238" y="3136802"/>
                <a:ext cx="3439160" cy="637547"/>
              </a:xfrm>
              <a:prstGeom prst="rect">
                <a:avLst/>
              </a:prstGeom>
              <a:blipFill>
                <a:blip r:embed="rId13"/>
                <a:stretch>
                  <a:fillRect l="-1064" t="-1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/>
          <p:cNvSpPr txBox="1"/>
          <p:nvPr/>
        </p:nvSpPr>
        <p:spPr>
          <a:xfrm>
            <a:off x="454467" y="3999503"/>
            <a:ext cx="1691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Definição formal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2309684" y="3985428"/>
                <a:ext cx="2300310" cy="302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84" y="3985428"/>
                <a:ext cx="2300310" cy="302390"/>
              </a:xfrm>
              <a:prstGeom prst="rect">
                <a:avLst/>
              </a:prstGeom>
              <a:blipFill>
                <a:blip r:embed="rId14"/>
                <a:stretch>
                  <a:fillRect l="-265" t="-30612" r="-265" b="-40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5527836" y="3831430"/>
                <a:ext cx="1161728" cy="64588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836" y="3831430"/>
                <a:ext cx="1161728" cy="6458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CaixaDeTexto 53"/>
          <p:cNvSpPr txBox="1"/>
          <p:nvPr/>
        </p:nvSpPr>
        <p:spPr>
          <a:xfrm>
            <a:off x="5428035" y="4477312"/>
            <a:ext cx="1598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Integral de linha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E586EE9-780F-4DB9-97FC-CA538EBA5211}"/>
              </a:ext>
            </a:extLst>
          </p:cNvPr>
          <p:cNvSpPr txBox="1"/>
          <p:nvPr/>
        </p:nvSpPr>
        <p:spPr>
          <a:xfrm>
            <a:off x="3307976" y="449284"/>
            <a:ext cx="4523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No deslocamento ao descer o plano:</a:t>
            </a:r>
          </a:p>
        </p:txBody>
      </p:sp>
    </p:spTree>
    <p:extLst>
      <p:ext uri="{BB962C8B-B14F-4D97-AF65-F5344CB8AC3E}">
        <p14:creationId xmlns:p14="http://schemas.microsoft.com/office/powerpoint/2010/main" val="117012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/>
      <p:bldP spid="47" grpId="0"/>
      <p:bldP spid="48" grpId="0"/>
      <p:bldP spid="50" grpId="0"/>
      <p:bldP spid="51" grpId="0"/>
      <p:bldP spid="52" grpId="0"/>
      <p:bldP spid="53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658" y="14373"/>
            <a:ext cx="5691352" cy="382918"/>
          </a:xfrm>
        </p:spPr>
        <p:txBody>
          <a:bodyPr>
            <a:noAutofit/>
          </a:bodyPr>
          <a:lstStyle/>
          <a:p>
            <a:r>
              <a:rPr lang="pt-BR" sz="2800" dirty="0"/>
              <a:t>Problematizando potência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8231" y="472967"/>
            <a:ext cx="4653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Dicionário: Qualidade de </a:t>
            </a:r>
            <a:r>
              <a:rPr lang="pt-BR" sz="1600" dirty="0">
                <a:solidFill>
                  <a:srgbClr val="0070C0"/>
                </a:solidFill>
              </a:rPr>
              <a:t>potente</a:t>
            </a:r>
            <a:r>
              <a:rPr lang="pt-BR" sz="1600" dirty="0"/>
              <a:t>; poderio, poder.</a:t>
            </a:r>
          </a:p>
        </p:txBody>
      </p:sp>
      <p:sp>
        <p:nvSpPr>
          <p:cNvPr id="5" name="Texto Explicativo Retangular 4"/>
          <p:cNvSpPr/>
          <p:nvPr/>
        </p:nvSpPr>
        <p:spPr>
          <a:xfrm>
            <a:off x="315310" y="1034220"/>
            <a:ext cx="2402665" cy="901788"/>
          </a:xfrm>
          <a:prstGeom prst="wedgeRectCallout">
            <a:avLst>
              <a:gd name="adj1" fmla="val 49013"/>
              <a:gd name="adj2" fmla="val -82637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Potente: Que pode. </a:t>
            </a:r>
          </a:p>
          <a:p>
            <a:pPr algn="ctr"/>
            <a:r>
              <a:rPr lang="pt-BR" sz="1600" dirty="0"/>
              <a:t>Que tem a faculdade de fazer ou produzir algo.</a:t>
            </a:r>
          </a:p>
        </p:txBody>
      </p:sp>
      <p:pic>
        <p:nvPicPr>
          <p:cNvPr id="1026" name="Picture 2" descr="Resultado de imagem para Imagem ônibus escolar. Tamanho: 154 x 103. Fonte: www.roservalramos.com.b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6"/>
          <a:stretch/>
        </p:blipFill>
        <p:spPr bwMode="auto">
          <a:xfrm>
            <a:off x="3650067" y="1016343"/>
            <a:ext cx="1686877" cy="91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826937" y="937566"/>
            <a:ext cx="2762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Furou o pneu do ônibus. Preciso levantá-lo 10 cm para fazer a troca, </a:t>
            </a:r>
          </a:p>
          <a:p>
            <a:r>
              <a:rPr lang="pt-BR" sz="1600" dirty="0"/>
              <a:t>mas um ônibus tem 8 ton...</a:t>
            </a:r>
          </a:p>
        </p:txBody>
      </p:sp>
      <p:sp>
        <p:nvSpPr>
          <p:cNvPr id="8" name="Retângulo Arredondado 7"/>
          <p:cNvSpPr/>
          <p:nvPr/>
        </p:nvSpPr>
        <p:spPr>
          <a:xfrm>
            <a:off x="548640" y="2421583"/>
            <a:ext cx="977462" cy="472966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2000 kg</a:t>
            </a:r>
          </a:p>
        </p:txBody>
      </p:sp>
      <p:sp>
        <p:nvSpPr>
          <p:cNvPr id="15" name="Retângulo Arredondado 14"/>
          <p:cNvSpPr/>
          <p:nvPr/>
        </p:nvSpPr>
        <p:spPr>
          <a:xfrm>
            <a:off x="549790" y="2278347"/>
            <a:ext cx="977462" cy="472966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2000 kg</a:t>
            </a: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1797269" y="2751313"/>
            <a:ext cx="0" cy="143236"/>
          </a:xfrm>
          <a:prstGeom prst="straightConnector1">
            <a:avLst/>
          </a:prstGeom>
          <a:ln w="9525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1903150" y="2655675"/>
            <a:ext cx="814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10 cm</a:t>
            </a:r>
          </a:p>
        </p:txBody>
      </p:sp>
      <p:grpSp>
        <p:nvGrpSpPr>
          <p:cNvPr id="24" name="Agrupar 23"/>
          <p:cNvGrpSpPr/>
          <p:nvPr/>
        </p:nvGrpSpPr>
        <p:grpSpPr>
          <a:xfrm>
            <a:off x="693683" y="2894549"/>
            <a:ext cx="2173579" cy="1154036"/>
            <a:chOff x="693683" y="2894549"/>
            <a:chExt cx="2173579" cy="1154036"/>
          </a:xfrm>
        </p:grpSpPr>
        <p:sp>
          <p:nvSpPr>
            <p:cNvPr id="9" name="Trapezoide 8"/>
            <p:cNvSpPr/>
            <p:nvPr/>
          </p:nvSpPr>
          <p:spPr>
            <a:xfrm>
              <a:off x="781967" y="3241390"/>
              <a:ext cx="485578" cy="807195"/>
            </a:xfrm>
            <a:prstGeom prst="trapezoid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990074" y="2894549"/>
              <a:ext cx="59909" cy="3468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 rot="19659059">
              <a:off x="1121033" y="3295324"/>
              <a:ext cx="648000" cy="7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 rot="2024992">
              <a:off x="1083498" y="3641036"/>
              <a:ext cx="667407" cy="76725"/>
            </a:xfrm>
            <a:prstGeom prst="rect">
              <a:avLst/>
            </a:prstGeom>
            <a:solidFill>
              <a:schemeClr val="bg1">
                <a:lumMod val="50000"/>
                <a:alpha val="19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Arco 10"/>
            <p:cNvSpPr/>
            <p:nvPr/>
          </p:nvSpPr>
          <p:spPr>
            <a:xfrm>
              <a:off x="693683" y="3025007"/>
              <a:ext cx="1103586" cy="966821"/>
            </a:xfrm>
            <a:prstGeom prst="arc">
              <a:avLst>
                <a:gd name="adj1" fmla="val 19567792"/>
                <a:gd name="adj2" fmla="val 2284991"/>
              </a:avLst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8" name="Conector de Seta Reta 17"/>
            <p:cNvCxnSpPr/>
            <p:nvPr/>
          </p:nvCxnSpPr>
          <p:spPr>
            <a:xfrm>
              <a:off x="1949669" y="3096217"/>
              <a:ext cx="0" cy="8640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CaixaDeTexto 19"/>
            <p:cNvSpPr txBox="1"/>
            <p:nvPr/>
          </p:nvSpPr>
          <p:spPr>
            <a:xfrm>
              <a:off x="2052436" y="3358940"/>
              <a:ext cx="8148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1 m</a:t>
              </a:r>
            </a:p>
          </p:txBody>
        </p:sp>
      </p:grpSp>
      <p:sp>
        <p:nvSpPr>
          <p:cNvPr id="19" name="CaixaDeTexto 18"/>
          <p:cNvSpPr txBox="1"/>
          <p:nvPr/>
        </p:nvSpPr>
        <p:spPr>
          <a:xfrm>
            <a:off x="2598821" y="2223362"/>
            <a:ext cx="6462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 força necessária para mover o braço do macaco hidráulico é 100 N e o percurso do braço, 1,00 m </a:t>
            </a:r>
            <a:r>
              <a:rPr lang="pt-BR" sz="1600" dirty="0">
                <a:sym typeface="Wingdings" panose="05000000000000000000" pitchFamily="2" charset="2"/>
              </a:rPr>
              <a:t> consigo transferir 100 J=0,1 </a:t>
            </a:r>
            <a:r>
              <a:rPr lang="pt-BR" sz="1600" dirty="0" err="1">
                <a:sym typeface="Wingdings" panose="05000000000000000000" pitchFamily="2" charset="2"/>
              </a:rPr>
              <a:t>kJ</a:t>
            </a:r>
            <a:r>
              <a:rPr lang="pt-BR" sz="1600" dirty="0">
                <a:sym typeface="Wingdings" panose="05000000000000000000" pitchFamily="2" charset="2"/>
              </a:rPr>
              <a:t>.</a:t>
            </a:r>
          </a:p>
          <a:p>
            <a:r>
              <a:rPr lang="pt-BR" sz="1600" dirty="0">
                <a:sym typeface="Wingdings" panose="05000000000000000000" pitchFamily="2" charset="2"/>
              </a:rPr>
              <a:t>É possível fazer esse percurso do braço em 1 s.</a:t>
            </a:r>
            <a:endParaRPr lang="pt-BR" sz="16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655176" y="3105888"/>
            <a:ext cx="6343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Massa de 2000 kg </a:t>
            </a:r>
            <a:r>
              <a:rPr lang="pt-BR" sz="1600" dirty="0">
                <a:sym typeface="Wingdings" panose="05000000000000000000" pitchFamily="2" charset="2"/>
              </a:rPr>
              <a:t> peso 20 </a:t>
            </a:r>
            <a:r>
              <a:rPr lang="pt-BR" sz="1600" dirty="0" err="1">
                <a:sym typeface="Wingdings" panose="05000000000000000000" pitchFamily="2" charset="2"/>
              </a:rPr>
              <a:t>kN</a:t>
            </a:r>
            <a:r>
              <a:rPr lang="pt-BR" sz="1600" dirty="0">
                <a:sym typeface="Wingdings" panose="05000000000000000000" pitchFamily="2" charset="2"/>
              </a:rPr>
              <a:t>;   20 </a:t>
            </a:r>
            <a:r>
              <a:rPr lang="pt-BR" sz="1600" dirty="0" err="1">
                <a:sym typeface="Wingdings" panose="05000000000000000000" pitchFamily="2" charset="2"/>
              </a:rPr>
              <a:t>kN</a:t>
            </a:r>
            <a:r>
              <a:rPr lang="pt-BR" sz="1600" dirty="0">
                <a:sym typeface="Wingdings" panose="05000000000000000000" pitchFamily="2" charset="2"/>
              </a:rPr>
              <a:t> </a:t>
            </a:r>
            <a:r>
              <a:rPr lang="pt-BR" sz="1600" dirty="0">
                <a:sym typeface="Symbol" panose="05050102010706020507" pitchFamily="18" charset="2"/>
              </a:rPr>
              <a:t> d = 0,1 </a:t>
            </a:r>
            <a:r>
              <a:rPr lang="pt-BR" sz="1600" dirty="0" err="1">
                <a:sym typeface="Symbol" panose="05050102010706020507" pitchFamily="18" charset="2"/>
              </a:rPr>
              <a:t>kJ</a:t>
            </a:r>
            <a:r>
              <a:rPr lang="pt-BR" sz="1600" dirty="0">
                <a:sym typeface="Wingdings" panose="05000000000000000000" pitchFamily="2" charset="2"/>
              </a:rPr>
              <a:t> d=0,005 m</a:t>
            </a:r>
          </a:p>
          <a:p>
            <a:endParaRPr lang="pt-BR" sz="1600" dirty="0">
              <a:sym typeface="Wingdings" panose="05000000000000000000" pitchFamily="2" charset="2"/>
            </a:endParaRPr>
          </a:p>
          <a:p>
            <a:r>
              <a:rPr lang="pt-BR" sz="1600" dirty="0">
                <a:sym typeface="Wingdings" panose="05000000000000000000" pitchFamily="2" charset="2"/>
              </a:rPr>
              <a:t>Para subir 10 cm movo o braço 0,1/0,005 = 20 vezes</a:t>
            </a:r>
            <a:endParaRPr lang="pt-B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1948354" y="3960217"/>
                <a:ext cx="71131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Com uma força de 21 </a:t>
                </a:r>
                <a:r>
                  <a:rPr lang="pt-BR" dirty="0" err="1"/>
                  <a:t>kN</a:t>
                </a:r>
                <a:r>
                  <a:rPr lang="pt-BR" dirty="0"/>
                  <a:t>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pt-BR" dirty="0"/>
                  <a:t> m/s</a:t>
                </a:r>
                <a:r>
                  <a:rPr lang="pt-BR" baseline="30000" dirty="0"/>
                  <a:t>2</a:t>
                </a:r>
                <a:r>
                  <a:rPr lang="pt-BR" dirty="0"/>
                  <a:t> </a:t>
                </a:r>
                <a:r>
                  <a:rPr lang="pt-BR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=0,5</m:t>
                    </m:r>
                  </m:oMath>
                </a14:m>
                <a:r>
                  <a:rPr lang="pt-BR" dirty="0">
                    <a:sym typeface="Wingdings" panose="05000000000000000000" pitchFamily="2" charset="2"/>
                  </a:rPr>
                  <a:t> s  P = 4,2 kW</a:t>
                </a:r>
              </a:p>
              <a:p>
                <a:endParaRPr lang="pt-BR" dirty="0">
                  <a:sym typeface="Wingdings" panose="05000000000000000000" pitchFamily="2" charset="2"/>
                </a:endParaRPr>
              </a:p>
              <a:p>
                <a:r>
                  <a:rPr lang="pt-BR" dirty="0">
                    <a:sym typeface="Wingdings" panose="05000000000000000000" pitchFamily="2" charset="2"/>
                  </a:rPr>
                  <a:t>Com o macaco,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~20</m:t>
                    </m:r>
                  </m:oMath>
                </a14:m>
                <a:r>
                  <a:rPr lang="pt-BR" dirty="0">
                    <a:sym typeface="Wingdings" panose="05000000000000000000" pitchFamily="2" charset="2"/>
                  </a:rPr>
                  <a:t> s, P = 2 </a:t>
                </a:r>
                <a:r>
                  <a:rPr lang="pt-BR" dirty="0" err="1">
                    <a:sym typeface="Wingdings" panose="05000000000000000000" pitchFamily="2" charset="2"/>
                  </a:rPr>
                  <a:t>kJ</a:t>
                </a:r>
                <a:r>
                  <a:rPr lang="pt-BR" dirty="0">
                    <a:sym typeface="Wingdings" panose="05000000000000000000" pitchFamily="2" charset="2"/>
                  </a:rPr>
                  <a:t>/20 s = 0,1 kW</a:t>
                </a:r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354" y="3960217"/>
                <a:ext cx="7113144" cy="923330"/>
              </a:xfrm>
              <a:prstGeom prst="rect">
                <a:avLst/>
              </a:prstGeom>
              <a:blipFill>
                <a:blip r:embed="rId3"/>
                <a:stretch>
                  <a:fillRect l="-772" t="-4636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59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15" grpId="0" animBg="1"/>
      <p:bldP spid="17" grpId="0"/>
      <p:bldP spid="19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971584" cy="83449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Potência mecânica máxima  observada em humanos (atletas homens de classe internacional)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18" y="700267"/>
            <a:ext cx="7599984" cy="414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844748" y="834497"/>
            <a:ext cx="20143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Ordens de grandeza para humanos:</a:t>
            </a:r>
          </a:p>
          <a:p>
            <a:endParaRPr lang="pt-BR" sz="1600" dirty="0"/>
          </a:p>
          <a:p>
            <a:r>
              <a:rPr lang="pt-BR" sz="1600" dirty="0"/>
              <a:t>Esforço continuado, pessoa com saúde: 50 – 150 W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954078" y="2750481"/>
            <a:ext cx="1686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Calor irradiado: ~ 100 W</a:t>
            </a:r>
          </a:p>
          <a:p>
            <a:pPr algn="ctr"/>
            <a:r>
              <a:rPr lang="pt-BR" sz="1600" dirty="0"/>
              <a:t>(8 MJ/24 h)</a:t>
            </a:r>
          </a:p>
          <a:p>
            <a:pPr algn="ctr"/>
            <a:r>
              <a:rPr lang="pt-BR" sz="1600" dirty="0"/>
              <a:t>2 000 Cal ~ 8MJ</a:t>
            </a:r>
          </a:p>
        </p:txBody>
      </p:sp>
      <p:sp>
        <p:nvSpPr>
          <p:cNvPr id="7" name="Texto Explicativo Retangular 6"/>
          <p:cNvSpPr/>
          <p:nvPr/>
        </p:nvSpPr>
        <p:spPr>
          <a:xfrm>
            <a:off x="7063407" y="4050848"/>
            <a:ext cx="1577009" cy="789907"/>
          </a:xfrm>
          <a:prstGeom prst="wedgeRectCallout">
            <a:avLst>
              <a:gd name="adj1" fmla="val -245"/>
              <a:gd name="adj2" fmla="val -88846"/>
            </a:avLst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 </a:t>
            </a:r>
            <a:r>
              <a:rPr lang="pt-BR" sz="1600" dirty="0"/>
              <a:t>caloria</a:t>
            </a:r>
            <a:r>
              <a:rPr lang="pt-BR" dirty="0"/>
              <a:t> alimentar vale 1 kcal...</a:t>
            </a:r>
          </a:p>
        </p:txBody>
      </p:sp>
    </p:spTree>
    <p:extLst>
      <p:ext uri="{BB962C8B-B14F-4D97-AF65-F5344CB8AC3E}">
        <p14:creationId xmlns:p14="http://schemas.microsoft.com/office/powerpoint/2010/main" val="181856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973C6-840D-46B7-8785-D180B2CE1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3" y="11498"/>
            <a:ext cx="5291418" cy="405360"/>
          </a:xfrm>
        </p:spPr>
        <p:txBody>
          <a:bodyPr>
            <a:noAutofit/>
          </a:bodyPr>
          <a:lstStyle/>
          <a:p>
            <a:r>
              <a:rPr lang="pt-BR" sz="2800" dirty="0"/>
              <a:t>Rascunho</a:t>
            </a:r>
          </a:p>
        </p:txBody>
      </p:sp>
    </p:spTree>
    <p:extLst>
      <p:ext uri="{BB962C8B-B14F-4D97-AF65-F5344CB8AC3E}">
        <p14:creationId xmlns:p14="http://schemas.microsoft.com/office/powerpoint/2010/main" val="83367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350" y="43934"/>
            <a:ext cx="280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11.3 Potência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3350" y="403994"/>
            <a:ext cx="662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Potência é a taxa com a qual o trabalho é realizado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3350" y="764054"/>
            <a:ext cx="662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Energia liberada por unidade de tempo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536700" y="1279851"/>
                <a:ext cx="1237005" cy="51674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𝑑𝑖𝑎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700" y="1279851"/>
                <a:ext cx="1237005" cy="5167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798545" y="1275267"/>
                <a:ext cx="1858970" cy="52591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𝑖𝑛𝑠𝑡𝑎𝑛𝑡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â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𝑛𝑒𝑎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545" y="1275267"/>
                <a:ext cx="1858970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344645" y="1935114"/>
                <a:ext cx="4637990" cy="495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Unidade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no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SI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watt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645" y="1935114"/>
                <a:ext cx="4637990" cy="495264"/>
              </a:xfrm>
              <a:prstGeom prst="rect">
                <a:avLst/>
              </a:prstGeom>
              <a:blipFill>
                <a:blip r:embed="rId4"/>
                <a:stretch>
                  <a:fillRect l="-1183" b="-60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08322" y="1924068"/>
                <a:ext cx="4109250" cy="522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Dimensão de 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𝑀𝐿𝐿</m:t>
                        </m:r>
                      </m:num>
                      <m:den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22" y="1924068"/>
                <a:ext cx="4109250" cy="522707"/>
              </a:xfrm>
              <a:prstGeom prst="rect">
                <a:avLst/>
              </a:prstGeom>
              <a:blipFill>
                <a:blip r:embed="rId5"/>
                <a:stretch>
                  <a:fillRect l="-1335" b="-70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368300" y="2427313"/>
            <a:ext cx="7713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Quilowatt-hora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ilowatt-hora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 unidade de energia (companhia elétrica)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5895" y="2815108"/>
            <a:ext cx="66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kWh é o trabalho realizado em uma hora por um agente trabalhando a uma taxa constante de 1 kW.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479456" y="3458785"/>
                <a:ext cx="87549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𝑑𝑊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56" y="3458785"/>
                <a:ext cx="875496" cy="52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1859791" y="3583241"/>
                <a:ext cx="1338187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𝑑𝑊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791" y="3583241"/>
                <a:ext cx="1338187" cy="310598"/>
              </a:xfrm>
              <a:prstGeom prst="rect">
                <a:avLst/>
              </a:prstGeom>
              <a:blipFill>
                <a:blip r:embed="rId7"/>
                <a:stretch>
                  <a:fillRect l="-4091" t="-45098" r="-26364" b="-78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421891" y="3566442"/>
                <a:ext cx="1575688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𝑐𝑜𝑛𝑠𝑡𝑎𝑛𝑡𝑒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891" y="3566442"/>
                <a:ext cx="1575688" cy="310598"/>
              </a:xfrm>
              <a:prstGeom prst="rect">
                <a:avLst/>
              </a:prstGeom>
              <a:blipFill>
                <a:blip r:embed="rId8"/>
                <a:stretch>
                  <a:fillRect l="-1544" t="-41176" r="-2317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5477998" y="3459369"/>
                <a:ext cx="1073499" cy="546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998" y="3459369"/>
                <a:ext cx="1073499" cy="5464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33601" y="4103503"/>
                <a:ext cx="952761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01" y="4103503"/>
                <a:ext cx="952761" cy="310598"/>
              </a:xfrm>
              <a:prstGeom prst="rect">
                <a:avLst/>
              </a:prstGeom>
              <a:blipFill>
                <a:blip r:embed="rId10"/>
                <a:stretch>
                  <a:fillRect l="-5128" t="-43137" r="-37179" b="-9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1532103" y="4042135"/>
            <a:ext cx="194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(produto escalar)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3713509" y="4100604"/>
                <a:ext cx="37585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𝐹𝑣</m:t>
                    </m:r>
                  </m:oMath>
                </a14:m>
                <a:r>
                  <a:rPr lang="pt-BR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 movimentos em uma dimensão</a:t>
                </a: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509" y="4100604"/>
                <a:ext cx="3758593" cy="276999"/>
              </a:xfrm>
              <a:prstGeom prst="rect">
                <a:avLst/>
              </a:prstGeom>
              <a:blipFill>
                <a:blip r:embed="rId11"/>
                <a:stretch>
                  <a:fillRect l="-2107" t="-15556" r="-1459" b="-422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536700" y="4462260"/>
                <a:ext cx="4962070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forem antiparalelos, a potência é negativa </a:t>
                </a: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700" y="4462260"/>
                <a:ext cx="4962070" cy="402931"/>
              </a:xfrm>
              <a:prstGeom prst="rect">
                <a:avLst/>
              </a:prstGeom>
              <a:blipFill>
                <a:blip r:embed="rId12"/>
                <a:stretch>
                  <a:fillRect l="-983" t="-21212" b="-242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6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28134</TotalTime>
  <Words>1483</Words>
  <Application>Microsoft Office PowerPoint</Application>
  <PresentationFormat>Apresentação na tela (16:9)</PresentationFormat>
  <Paragraphs>249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21</vt:i4>
      </vt:variant>
    </vt:vector>
  </HeadingPairs>
  <TitlesOfParts>
    <vt:vector size="43" baseType="lpstr">
      <vt:lpstr>Arial</vt:lpstr>
      <vt:lpstr>Calibri</vt:lpstr>
      <vt:lpstr>Cambria Math</vt:lpstr>
      <vt:lpstr>CG Times (W1)</vt:lpstr>
      <vt:lpstr>Courier New</vt:lpstr>
      <vt:lpstr>Eau</vt:lpstr>
      <vt:lpstr>Eau Sans Bold</vt:lpstr>
      <vt:lpstr>Eau Sans Bold Lining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Integrais do movimento</vt:lpstr>
      <vt:lpstr>Apresentação do PowerPoint</vt:lpstr>
      <vt:lpstr>Problematizando potência</vt:lpstr>
      <vt:lpstr>Potência mecânica máxima  observada em humanos (atletas homens de classe internacional)</vt:lpstr>
      <vt:lpstr>Rascunho</vt:lpstr>
      <vt:lpstr>Apresentação do PowerPoint</vt:lpstr>
      <vt:lpstr>Apresentação do PowerPoint</vt:lpstr>
      <vt:lpstr>Apresentação do PowerPoint</vt:lpstr>
      <vt:lpstr>Rascunho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Rascunho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1530</cp:revision>
  <dcterms:created xsi:type="dcterms:W3CDTF">2016-03-09T00:36:12Z</dcterms:created>
  <dcterms:modified xsi:type="dcterms:W3CDTF">2021-11-10T11:18:55Z</dcterms:modified>
</cp:coreProperties>
</file>