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3"/>
  </p:notesMasterIdLst>
  <p:handoutMasterIdLst>
    <p:handoutMasterId r:id="rId24"/>
  </p:handoutMasterIdLst>
  <p:sldIdLst>
    <p:sldId id="446" r:id="rId13"/>
    <p:sldId id="594" r:id="rId14"/>
    <p:sldId id="605" r:id="rId15"/>
    <p:sldId id="599" r:id="rId16"/>
    <p:sldId id="606" r:id="rId17"/>
    <p:sldId id="603" r:id="rId18"/>
    <p:sldId id="607" r:id="rId19"/>
    <p:sldId id="601" r:id="rId20"/>
    <p:sldId id="602" r:id="rId21"/>
    <p:sldId id="59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90272A"/>
    <a:srgbClr val="000000"/>
    <a:srgbClr val="7B2629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30"/>
  </p:normalViewPr>
  <p:slideViewPr>
    <p:cSldViewPr snapToGrid="0" snapToObjects="1">
      <p:cViewPr varScale="1">
        <p:scale>
          <a:sx n="110" d="100"/>
          <a:sy n="110" d="100"/>
        </p:scale>
        <p:origin x="126" y="31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EFED5E-4924-4EDE-9F14-01434BAA8535}" type="slidenum">
              <a:rPr lang="pt-BR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7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phet.colorado.edu/sims/cheerpj/motion-series/latest/motion-series.html?simulation=forces-and-motion&amp;locale=pt_BR" TargetMode="Externa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11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1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21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hyperlink" Target="http://www.fep.if.usp.br/~fisfoto/guias/roteiro_incertezas_2015.pdf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210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8715" y="-131627"/>
            <a:ext cx="4527238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Aula 19, parte 2. Desvio-padrão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>
                <a:solidFill>
                  <a:srgbClr val="002060"/>
                </a:solidFill>
              </a:rPr>
              <a:t>8-9/11/2021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99B7715-A6CA-476B-8B7F-244D31370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Perguntas ?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5245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2400" dirty="0">
                <a:solidFill>
                  <a:srgbClr val="0070C0"/>
                </a:solidFill>
              </a:rPr>
              <a:t>Conceitos envolvidos em uma medida experimental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289" y="618517"/>
            <a:ext cx="8725711" cy="387566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en-US" sz="1600" dirty="0"/>
              <a:t>Definindo: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en-US" sz="1600" dirty="0"/>
          </a:p>
          <a:p>
            <a:pPr eaLnBrk="1" hangingPunct="1"/>
            <a:r>
              <a:rPr lang="pt-BR" altLang="en-US" sz="1600" dirty="0"/>
              <a:t>Erro = </a:t>
            </a:r>
            <a:r>
              <a:rPr lang="pt-BR" altLang="en-US" sz="1600" i="1" dirty="0"/>
              <a:t>valor verdadeiro - valor medido</a:t>
            </a:r>
            <a:endParaRPr lang="pt-BR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en-US" sz="1600" dirty="0">
                <a:solidFill>
                  <a:srgbClr val="3333CC"/>
                </a:solidFill>
              </a:rPr>
              <a:t>    toda medida experimental apresenta um erro, que precisa ser estimado e compreendido, mas nunca pode ser encontrado</a:t>
            </a:r>
          </a:p>
          <a:p>
            <a:pPr eaLnBrk="1" hangingPunct="1"/>
            <a:endParaRPr lang="pt-BR" altLang="en-US" sz="1600" dirty="0"/>
          </a:p>
          <a:p>
            <a:pPr eaLnBrk="1" hangingPunct="1"/>
            <a:r>
              <a:rPr lang="pt-BR" altLang="en-US" sz="1600" dirty="0"/>
              <a:t>Incerteza = </a:t>
            </a:r>
            <a:r>
              <a:rPr lang="pt-BR" altLang="en-US" sz="1600" i="1" dirty="0"/>
              <a:t>adjetivo que qualifica o tamanho do erro</a:t>
            </a:r>
          </a:p>
          <a:p>
            <a:pPr marL="0" indent="0" eaLnBrk="1" hangingPunct="1">
              <a:buNone/>
            </a:pPr>
            <a:r>
              <a:rPr lang="pt-BR" altLang="en-US" sz="1600" i="1" dirty="0"/>
              <a:t>	</a:t>
            </a:r>
            <a:r>
              <a:rPr lang="pt-BR" altLang="en-US" sz="1600" dirty="0">
                <a:solidFill>
                  <a:srgbClr val="FF0000"/>
                </a:solidFill>
              </a:rPr>
              <a:t>Toda medida experimental dá resultados diferentes quando repetida – </a:t>
            </a:r>
          </a:p>
          <a:p>
            <a:pPr marL="0" indent="0" eaLnBrk="1" hangingPunct="1">
              <a:buNone/>
            </a:pPr>
            <a:r>
              <a:rPr lang="pt-BR" altLang="en-US" sz="1600" dirty="0">
                <a:solidFill>
                  <a:srgbClr val="FF0000"/>
                </a:solidFill>
              </a:rPr>
              <a:t>essa diferença é atribuída à </a:t>
            </a:r>
            <a:r>
              <a:rPr lang="pt-BR" altLang="en-US" sz="1600" dirty="0">
                <a:solidFill>
                  <a:schemeClr val="tx1"/>
                </a:solidFill>
              </a:rPr>
              <a:t>flutuação estatística </a:t>
            </a:r>
            <a:r>
              <a:rPr lang="pt-BR" altLang="en-US" sz="1600" dirty="0">
                <a:solidFill>
                  <a:srgbClr val="FF0000"/>
                </a:solidFill>
              </a:rPr>
              <a:t>e essa flutuação tem o nome de </a:t>
            </a:r>
            <a:r>
              <a:rPr lang="pt-BR" altLang="en-US" sz="1600" dirty="0">
                <a:solidFill>
                  <a:schemeClr val="tx1"/>
                </a:solidFill>
              </a:rPr>
              <a:t>incerteza</a:t>
            </a:r>
          </a:p>
          <a:p>
            <a:pPr marL="0" indent="0" eaLnBrk="1" hangingPunct="1">
              <a:buNone/>
            </a:pPr>
            <a:endParaRPr lang="pt-BR" altLang="en-US" sz="1600" i="1" dirty="0">
              <a:solidFill>
                <a:schemeClr val="tx1"/>
              </a:solidFill>
            </a:endParaRPr>
          </a:p>
          <a:p>
            <a:pPr eaLnBrk="1" hangingPunct="1"/>
            <a:r>
              <a:rPr lang="pt-BR" altLang="en-US" sz="1600" dirty="0"/>
              <a:t>Desvio-padrão = </a:t>
            </a:r>
            <a:r>
              <a:rPr lang="pt-BR" altLang="en-US" sz="1600" i="1" dirty="0"/>
              <a:t>medida padronizada da incerteza</a:t>
            </a:r>
          </a:p>
          <a:p>
            <a:pPr>
              <a:buNone/>
            </a:pPr>
            <a:r>
              <a:rPr lang="pt-BR" altLang="en-US" sz="1600" i="1" dirty="0"/>
              <a:t>	</a:t>
            </a:r>
            <a:r>
              <a:rPr lang="pt-BR" altLang="en-US" sz="1600" dirty="0">
                <a:solidFill>
                  <a:srgbClr val="3333CC"/>
                </a:solidFill>
              </a:rPr>
              <a:t>É um valor numérico, que é normalmente calculado com uma função dos dados e apresentada juntamente com a estimativa da grandeza</a:t>
            </a:r>
          </a:p>
          <a:p>
            <a:pPr marL="0" indent="0" eaLnBrk="1" hangingPunct="1">
              <a:buNone/>
            </a:pPr>
            <a:endParaRPr lang="pt-BR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345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5186"/>
              </p:ext>
            </p:extLst>
          </p:nvPr>
        </p:nvGraphicFramePr>
        <p:xfrm>
          <a:off x="1493045" y="1267294"/>
          <a:ext cx="76083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EC676256-5840-4691-8443-C30C1870363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13485" y="1025129"/>
          <a:ext cx="4591050" cy="34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Gráfico" r:id="rId3" imgW="4686300" imgH="3476549" progId="Excel.Chart.8">
                  <p:embed/>
                </p:oleObj>
              </mc:Choice>
              <mc:Fallback>
                <p:oleObj name="Gráfico" r:id="rId3" imgW="4686300" imgH="34765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5" y="1025129"/>
                        <a:ext cx="4591050" cy="340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Text Box 27">
            <a:extLst>
              <a:ext uri="{FF2B5EF4-FFF2-40B4-BE49-F238E27FC236}">
                <a16:creationId xmlns:a16="http://schemas.microsoft.com/office/drawing/2014/main" id="{AE5139C2-113A-483E-BA88-962D4AE7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3436144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0,341</a:t>
            </a:r>
            <a:endParaRPr lang="en-US" altLang="pt-BR" sz="135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AE9AFD4-7A21-4C36-A7D8-E9E404B91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537" y="36732"/>
            <a:ext cx="8229600" cy="389284"/>
          </a:xfrm>
        </p:spPr>
        <p:txBody>
          <a:bodyPr>
            <a:noAutofit/>
          </a:bodyPr>
          <a:lstStyle/>
          <a:p>
            <a:r>
              <a:rPr lang="pt-BR" altLang="pt-BR" sz="2800" dirty="0"/>
              <a:t>Construindo um histograma</a:t>
            </a:r>
            <a:endParaRPr lang="en-US" altLang="pt-BR" sz="2800" dirty="0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03C6164-F2A4-4925-94A3-75E838B4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043" y="1220182"/>
            <a:ext cx="701279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pt-BR" altLang="pt-BR" sz="1600" dirty="0"/>
              <a:t>0.260</a:t>
            </a:r>
            <a:endParaRPr lang="en-US" altLang="pt-BR" sz="1600" dirty="0"/>
          </a:p>
          <a:p>
            <a:pPr>
              <a:spcBef>
                <a:spcPct val="25000"/>
              </a:spcBef>
            </a:pPr>
            <a:r>
              <a:rPr lang="en-US" altLang="pt-BR" sz="1600" dirty="0"/>
              <a:t>0.341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0.323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0.297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0.269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0.239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0.386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0.206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0.341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0.263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30D5FB9-02BC-4CF2-BDE8-0F9A417B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87" y="523488"/>
            <a:ext cx="2159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/>
              <a:t>Coeficientes de atrito aço-madeira</a:t>
            </a:r>
            <a:endParaRPr lang="en-US" altLang="pt-BR" dirty="0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3F3F46B7-F951-4B6C-8235-4B445013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6" y="3274219"/>
            <a:ext cx="53935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1350"/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6A8F2F80-7CA0-4E57-A949-6989584D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7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0,260</a:t>
            </a:r>
            <a:endParaRPr lang="en-US" altLang="pt-BR" sz="1350"/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EEE61E96-67E9-484A-813D-CCFB5EAF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0,323</a:t>
            </a:r>
            <a:endParaRPr lang="en-US" altLang="pt-BR" sz="1350"/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9C6BBA78-EAA2-49C1-B536-ACB40D3C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0,266</a:t>
            </a:r>
            <a:endParaRPr lang="en-US" altLang="pt-BR" sz="1350"/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E116E8E8-EDB9-4B84-9181-F1A504901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733675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0,297</a:t>
            </a:r>
            <a:endParaRPr lang="en-US" altLang="pt-BR" sz="1350"/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CB3F0B69-B9DC-4B60-87DA-D3FF0994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384822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0,269</a:t>
            </a:r>
            <a:endParaRPr lang="en-US" altLang="pt-BR" sz="1350"/>
          </a:p>
        </p:txBody>
      </p:sp>
      <p:sp>
        <p:nvSpPr>
          <p:cNvPr id="8226" name="Text Box 34">
            <a:extLst>
              <a:ext uri="{FF2B5EF4-FFF2-40B4-BE49-F238E27FC236}">
                <a16:creationId xmlns:a16="http://schemas.microsoft.com/office/drawing/2014/main" id="{940DCF42-401A-48DC-8551-278B030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694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0,239</a:t>
            </a:r>
            <a:endParaRPr lang="en-US" altLang="pt-BR" sz="1350"/>
          </a:p>
        </p:txBody>
      </p:sp>
      <p:sp>
        <p:nvSpPr>
          <p:cNvPr id="8227" name="Text Box 35">
            <a:extLst>
              <a:ext uri="{FF2B5EF4-FFF2-40B4-BE49-F238E27FC236}">
                <a16:creationId xmlns:a16="http://schemas.microsoft.com/office/drawing/2014/main" id="{9074DFC4-91B5-4765-990E-DD0B4829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0,386</a:t>
            </a:r>
            <a:endParaRPr lang="en-US" altLang="pt-BR" sz="1350"/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127D1035-7458-4C20-A7F7-9F7C8EA8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504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0,206</a:t>
            </a:r>
            <a:endParaRPr lang="en-US" altLang="pt-BR" sz="1350"/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2782E3AF-DCAC-4517-9886-3E4290AC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2733675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0,341</a:t>
            </a:r>
            <a:endParaRPr lang="en-US" altLang="pt-BR" sz="1350"/>
          </a:p>
        </p:txBody>
      </p:sp>
      <p:sp>
        <p:nvSpPr>
          <p:cNvPr id="8230" name="Text Box 38">
            <a:extLst>
              <a:ext uri="{FF2B5EF4-FFF2-40B4-BE49-F238E27FC236}">
                <a16:creationId xmlns:a16="http://schemas.microsoft.com/office/drawing/2014/main" id="{892D9AA5-097D-4721-B8FF-BE14D6F5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060972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0,263</a:t>
            </a:r>
            <a:endParaRPr lang="en-US" altLang="pt-BR" sz="1350"/>
          </a:p>
        </p:txBody>
      </p:sp>
      <p:grpSp>
        <p:nvGrpSpPr>
          <p:cNvPr id="8235" name="Group 43">
            <a:extLst>
              <a:ext uri="{FF2B5EF4-FFF2-40B4-BE49-F238E27FC236}">
                <a16:creationId xmlns:a16="http://schemas.microsoft.com/office/drawing/2014/main" id="{AE8ADC95-C204-4F79-962C-DB3D6D8E9AA5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2064544"/>
            <a:ext cx="2160984" cy="1727597"/>
            <a:chOff x="3061" y="1752"/>
            <a:chExt cx="1815" cy="1451"/>
          </a:xfrm>
        </p:grpSpPr>
        <p:sp>
          <p:nvSpPr>
            <p:cNvPr id="8231" name="Rectangle 39">
              <a:extLst>
                <a:ext uri="{FF2B5EF4-FFF2-40B4-BE49-F238E27FC236}">
                  <a16:creationId xmlns:a16="http://schemas.microsoft.com/office/drawing/2014/main" id="{919A04BB-427E-407A-BA7E-D2E0AE94F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14"/>
              <a:ext cx="454" cy="5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2" name="Rectangle 40">
              <a:extLst>
                <a:ext uri="{FF2B5EF4-FFF2-40B4-BE49-F238E27FC236}">
                  <a16:creationId xmlns:a16="http://schemas.microsoft.com/office/drawing/2014/main" id="{EB551160-8F2F-477A-A490-821C126BB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752"/>
              <a:ext cx="454" cy="1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3" name="Rectangle 41">
              <a:extLst>
                <a:ext uri="{FF2B5EF4-FFF2-40B4-BE49-F238E27FC236}">
                  <a16:creationId xmlns:a16="http://schemas.microsoft.com/office/drawing/2014/main" id="{8F69CB9A-1302-4DFA-AF95-EE4FABD5C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296"/>
              <a:ext cx="453" cy="9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4" name="Rectangle 42">
              <a:extLst>
                <a:ext uri="{FF2B5EF4-FFF2-40B4-BE49-F238E27FC236}">
                  <a16:creationId xmlns:a16="http://schemas.microsoft.com/office/drawing/2014/main" id="{D2458DCA-74BB-4ED1-9F6D-0263BED3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886"/>
              <a:ext cx="454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8564137" y="4348976"/>
            <a:ext cx="30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9625" y="4592032"/>
            <a:ext cx="8662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https://phet.colorado.edu/sims/cheerpj/motion-series/latest/motion-series.html?simulation=forces-and-motion&amp;locale=pt_BR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199" grpId="0" animBg="1"/>
      <p:bldP spid="8199" grpId="1" animBg="1"/>
      <p:bldP spid="8218" grpId="0" animBg="1"/>
      <p:bldP spid="8220" grpId="0" animBg="1"/>
      <p:bldP spid="8221" grpId="0" animBg="1"/>
      <p:bldP spid="8222" grpId="0" animBg="1"/>
      <p:bldP spid="8223" grpId="0" animBg="1"/>
      <p:bldP spid="8226" grpId="0" animBg="1"/>
      <p:bldP spid="8227" grpId="0" animBg="1"/>
      <p:bldP spid="8228" grpId="0" animBg="1"/>
      <p:bldP spid="8229" grpId="0" animBg="1"/>
      <p:bldP spid="8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921"/>
            <a:ext cx="421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Incertezas estatísticas</a:t>
            </a: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32166"/>
              </p:ext>
            </p:extLst>
          </p:nvPr>
        </p:nvGraphicFramePr>
        <p:xfrm>
          <a:off x="7861564" y="672641"/>
          <a:ext cx="121434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Coeficiente de atrito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204893" y="2100598"/>
            <a:ext cx="3883304" cy="1077218"/>
            <a:chOff x="217981" y="2285708"/>
            <a:chExt cx="3883304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307686" y="2541295"/>
                  <a:ext cx="1793599" cy="636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Sup>
                                          <m:sSubSupPr>
                                            <m:ctrlP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p>
                                        </m:sSubSup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686" y="2541295"/>
                  <a:ext cx="1793599" cy="6365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/>
            <p:cNvSpPr txBox="1"/>
            <p:nvPr/>
          </p:nvSpPr>
          <p:spPr>
            <a:xfrm>
              <a:off x="217981" y="2285708"/>
              <a:ext cx="22831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Incerteza estatística do conjunto dos dados    </a:t>
              </a:r>
              <a:r>
                <a:rPr lang="pt-BR" altLang="en-US" sz="1600" dirty="0"/>
                <a:t>se mede pelo desvio padrão</a:t>
              </a:r>
              <a:endParaRPr lang="pt-BR" sz="16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06787" y="3208181"/>
            <a:ext cx="3693369" cy="830997"/>
            <a:chOff x="221395" y="3550267"/>
            <a:chExt cx="3693369" cy="830997"/>
          </a:xfrm>
        </p:grpSpPr>
        <p:graphicFrame>
          <p:nvGraphicFramePr>
            <p:cNvPr id="14643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888192"/>
                </p:ext>
              </p:extLst>
            </p:nvPr>
          </p:nvGraphicFramePr>
          <p:xfrm>
            <a:off x="2850512" y="3748984"/>
            <a:ext cx="1064252" cy="521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Equação" r:id="rId4" imgW="647700" imgH="419100" progId="Equation.3">
                    <p:embed/>
                  </p:oleObj>
                </mc:Choice>
                <mc:Fallback>
                  <p:oleObj name="Equação" r:id="rId4" imgW="647700" imgH="419100" progId="Equation.3">
                    <p:embed/>
                    <p:pic>
                      <p:nvPicPr>
                        <p:cNvPr id="14643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512" y="3748984"/>
                          <a:ext cx="1064252" cy="5210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/>
            <p:cNvSpPr txBox="1"/>
            <p:nvPr/>
          </p:nvSpPr>
          <p:spPr>
            <a:xfrm>
              <a:off x="221395" y="3550267"/>
              <a:ext cx="2279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Incerteza estatística </a:t>
              </a:r>
            </a:p>
            <a:p>
              <a:r>
                <a:rPr lang="pt-BR" altLang="en-US" sz="1600" dirty="0"/>
                <a:t>se mede pelo desvio </a:t>
              </a:r>
            </a:p>
            <a:p>
              <a:r>
                <a:rPr lang="pt-BR" altLang="en-US" sz="1600" dirty="0"/>
                <a:t>padrão do valor médio</a:t>
              </a:r>
              <a:endParaRPr lang="pt-BR" sz="16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98525" y="977391"/>
            <a:ext cx="3701631" cy="1077218"/>
            <a:chOff x="198525" y="1144958"/>
            <a:chExt cx="3701631" cy="1077218"/>
          </a:xfrm>
        </p:grpSpPr>
        <p:graphicFrame>
          <p:nvGraphicFramePr>
            <p:cNvPr id="133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320124"/>
                </p:ext>
              </p:extLst>
            </p:nvPr>
          </p:nvGraphicFramePr>
          <p:xfrm>
            <a:off x="2810145" y="1345483"/>
            <a:ext cx="1090011" cy="709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Equation" r:id="rId6" imgW="723586" imgH="469696" progId="Equation.3">
                    <p:embed/>
                  </p:oleObj>
                </mc:Choice>
                <mc:Fallback>
                  <p:oleObj name="Equation" r:id="rId6" imgW="723586" imgH="469696" progId="Equation.3">
                    <p:embed/>
                    <p:pic>
                      <p:nvPicPr>
                        <p:cNvPr id="1331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145" y="1345483"/>
                          <a:ext cx="1090011" cy="709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ixaDeTexto 10"/>
            <p:cNvSpPr txBox="1"/>
            <p:nvPr/>
          </p:nvSpPr>
          <p:spPr>
            <a:xfrm>
              <a:off x="198525" y="1144958"/>
              <a:ext cx="20759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Valor da grandeza </a:t>
              </a:r>
              <a:r>
                <a:rPr lang="pt-BR" altLang="en-US" sz="1600" dirty="0"/>
                <a:t>– adota-se a média de todas as medições efetuadas</a:t>
              </a:r>
              <a:endParaRPr lang="pt-BR" sz="16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81730" y="426417"/>
            <a:ext cx="4067838" cy="584775"/>
            <a:chOff x="281730" y="426417"/>
            <a:chExt cx="4067838" cy="584775"/>
          </a:xfrm>
        </p:grpSpPr>
        <p:sp>
          <p:nvSpPr>
            <p:cNvPr id="3" name="CaixaDeTexto 2"/>
            <p:cNvSpPr txBox="1"/>
            <p:nvPr/>
          </p:nvSpPr>
          <p:spPr>
            <a:xfrm>
              <a:off x="281730" y="426417"/>
              <a:ext cx="1864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/>
                <a:t>A </a:t>
              </a:r>
              <a:r>
                <a:rPr lang="pt-BR" altLang="en-US" sz="1600" dirty="0">
                  <a:solidFill>
                    <a:srgbClr val="FF0000"/>
                  </a:solidFill>
                </a:rPr>
                <a:t>medida</a:t>
              </a:r>
              <a:r>
                <a:rPr lang="pt-BR" altLang="en-US" sz="1600" dirty="0"/>
                <a:t> é um conjunto de dados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341839" y="569921"/>
                  <a:ext cx="20077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839" y="569921"/>
                  <a:ext cx="200772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o explicativo em elipse 13"/>
          <p:cNvSpPr/>
          <p:nvPr/>
        </p:nvSpPr>
        <p:spPr>
          <a:xfrm>
            <a:off x="6107954" y="368810"/>
            <a:ext cx="1508804" cy="714255"/>
          </a:xfrm>
          <a:prstGeom prst="wedgeEllipseCallout">
            <a:avLst>
              <a:gd name="adj1" fmla="val 63426"/>
              <a:gd name="adj2" fmla="val 4888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dirty="0">
                <a:solidFill>
                  <a:schemeClr val="tx1"/>
                </a:solidFill>
              </a:rPr>
              <a:t>medida</a:t>
            </a:r>
            <a:endParaRPr lang="pt-B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49568" y="1375328"/>
                <a:ext cx="3337564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0,260+0,341+…+0,263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 0,290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68" y="1375328"/>
                <a:ext cx="3337564" cy="403316"/>
              </a:xfrm>
              <a:prstGeom prst="rect">
                <a:avLst/>
              </a:prstGeom>
              <a:blipFill>
                <a:blip r:embed="rId9"/>
                <a:stretch>
                  <a:fillRect t="-1515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4160122" y="2116749"/>
            <a:ext cx="3613479" cy="887931"/>
            <a:chOff x="4173210" y="2751971"/>
            <a:chExt cx="3613479" cy="887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4173210" y="2751971"/>
                  <a:ext cx="3613479" cy="4724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(0,26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3,41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−0,290)</m:t>
                                    </m:r>
                                  </m:e>
                                  <m:sup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  <m:e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(0,26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num>
                          <m:den>
                            <m: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BR" sz="1000" b="0" i="0" smtClean="0">
                            <a:latin typeface="Cambria Math" panose="02040503050406030204" pitchFamily="18" charset="0"/>
                          </a:rPr>
                          <m:t>=0,002786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10" y="2751971"/>
                  <a:ext cx="3613479" cy="4724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4439852" y="3319750"/>
                  <a:ext cx="3007939" cy="3201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0,002786</m:t>
                            </m:r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852" y="3319750"/>
                  <a:ext cx="3007939" cy="320152"/>
                </a:xfrm>
                <a:prstGeom prst="rect">
                  <a:avLst/>
                </a:prstGeom>
                <a:blipFill>
                  <a:blip r:embed="rId11"/>
                  <a:stretch>
                    <a:fillRect l="-202" r="-607" b="-18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237054" y="3406898"/>
                <a:ext cx="1712584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0,053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=0,016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54" y="3406898"/>
                <a:ext cx="1712584" cy="513667"/>
              </a:xfrm>
              <a:prstGeom prst="rect">
                <a:avLst/>
              </a:prstGeom>
              <a:blipFill>
                <a:blip r:embed="rId1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43221" y="4292994"/>
                <a:ext cx="320664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=0,290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=0,290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±0,016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" y="4292994"/>
                <a:ext cx="3206647" cy="276999"/>
              </a:xfrm>
              <a:prstGeom prst="rect">
                <a:avLst/>
              </a:prstGeom>
              <a:blipFill>
                <a:blip r:embed="rId13"/>
                <a:stretch>
                  <a:fillRect l="-951" r="-1331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3999902" y="4015907"/>
            <a:ext cx="393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resultado não tem unidade. Mas em geral a média e o desvio-padrão têm unidades e, logicamente, são as mesmas !!</a:t>
            </a:r>
          </a:p>
        </p:txBody>
      </p:sp>
    </p:spTree>
    <p:extLst>
      <p:ext uri="{BB962C8B-B14F-4D97-AF65-F5344CB8AC3E}">
        <p14:creationId xmlns:p14="http://schemas.microsoft.com/office/powerpoint/2010/main" val="2167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30" y="0"/>
            <a:ext cx="7563679" cy="466749"/>
          </a:xfrm>
        </p:spPr>
        <p:txBody>
          <a:bodyPr>
            <a:normAutofit/>
          </a:bodyPr>
          <a:lstStyle/>
          <a:p>
            <a:r>
              <a:rPr lang="pt-BR" sz="2000" dirty="0"/>
              <a:t>Quando a grandeza de interesse é função da grandeza medida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6817" y="595724"/>
            <a:ext cx="864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Imagine que se pretende medir a área de um quadrado e tudo que se pode usar é uma régua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22619" y="1028022"/>
                <a:ext cx="60290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Com uma régua, a experimentadora encontra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=3,10(5)</m:t>
                    </m:r>
                  </m:oMath>
                </a14:m>
                <a:r>
                  <a:rPr lang="pt-BR" sz="1600" dirty="0"/>
                  <a:t> cm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19" y="1028022"/>
                <a:ext cx="602901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50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22619" y="1418363"/>
                <a:ext cx="5727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estimativa da área 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(3,10)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=9,61 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19" y="1418363"/>
                <a:ext cx="5727560" cy="338554"/>
              </a:xfrm>
              <a:prstGeom prst="rect">
                <a:avLst/>
              </a:prstGeom>
              <a:blipFill>
                <a:blip r:embed="rId3"/>
                <a:stretch>
                  <a:fillRect l="-532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472272" y="994447"/>
            <a:ext cx="1464448" cy="1385130"/>
            <a:chOff x="472272" y="994447"/>
            <a:chExt cx="1464448" cy="1385130"/>
          </a:xfrm>
        </p:grpSpPr>
        <p:sp>
          <p:nvSpPr>
            <p:cNvPr id="5" name="CaixaDeTexto 4"/>
            <p:cNvSpPr txBox="1"/>
            <p:nvPr/>
          </p:nvSpPr>
          <p:spPr>
            <a:xfrm>
              <a:off x="861547" y="2041023"/>
              <a:ext cx="301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635269" y="1303474"/>
              <a:ext cx="301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72272" y="994447"/>
              <a:ext cx="1080000" cy="10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/>
                <a:t>S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910449" y="2067110"/>
            <a:ext cx="6029011" cy="726928"/>
            <a:chOff x="2622619" y="2074447"/>
            <a:chExt cx="6029011" cy="726928"/>
          </a:xfrm>
        </p:grpSpPr>
        <p:sp>
          <p:nvSpPr>
            <p:cNvPr id="14" name="CaixaDeTexto 13"/>
            <p:cNvSpPr txBox="1"/>
            <p:nvPr/>
          </p:nvSpPr>
          <p:spPr>
            <a:xfrm>
              <a:off x="2622619" y="2074447"/>
              <a:ext cx="602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Ao construir um quadrado de lado </a:t>
              </a:r>
              <a:r>
                <a:rPr lang="pt-BR" sz="1600" i="1" dirty="0"/>
                <a:t>a + </a:t>
              </a:r>
              <a:r>
                <a:rPr lang="pt-BR" sz="1600" i="1" dirty="0">
                  <a:latin typeface="Symbol" panose="05050102010706020507" pitchFamily="18" charset="2"/>
                </a:rPr>
                <a:t>s</a:t>
              </a:r>
              <a:r>
                <a:rPr lang="pt-BR" sz="1600" dirty="0"/>
                <a:t>, encontra uma área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22619" y="2555154"/>
                  <a:ext cx="56357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=9,61+0,31+0,0025≅9,92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619" y="2555154"/>
                  <a:ext cx="563571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6" r="-216" b="-1463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/>
          <p:cNvGrpSpPr/>
          <p:nvPr/>
        </p:nvGrpSpPr>
        <p:grpSpPr>
          <a:xfrm>
            <a:off x="2590368" y="3120872"/>
            <a:ext cx="6379779" cy="812395"/>
            <a:chOff x="2590368" y="3120872"/>
            <a:chExt cx="6379779" cy="812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590368" y="3120872"/>
                  <a:ext cx="63797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 estimativa do desvio-padrão da área é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=9,92−9,61=0,31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368" y="3120872"/>
                  <a:ext cx="6379779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74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900959" y="3656268"/>
                  <a:ext cx="2768130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=9,61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=9,6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959" y="3656268"/>
                  <a:ext cx="276813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42" t="-2222" r="-22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aixaDeTexto 18"/>
          <p:cNvSpPr txBox="1"/>
          <p:nvPr/>
        </p:nvSpPr>
        <p:spPr>
          <a:xfrm>
            <a:off x="1877770" y="4130109"/>
            <a:ext cx="721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É possível encontrar regras para estimar aproximadamente o desvio-padrão de qualquer função de grandezas que flutuam estatisticamente</a:t>
            </a:r>
          </a:p>
        </p:txBody>
      </p:sp>
      <p:sp>
        <p:nvSpPr>
          <p:cNvPr id="20" name="Texto explicativo em elipse 19"/>
          <p:cNvSpPr/>
          <p:nvPr/>
        </p:nvSpPr>
        <p:spPr>
          <a:xfrm>
            <a:off x="1190321" y="2096702"/>
            <a:ext cx="1354968" cy="1023456"/>
          </a:xfrm>
          <a:prstGeom prst="wedgeEllipseCallout">
            <a:avLst>
              <a:gd name="adj1" fmla="val -55739"/>
              <a:gd name="adj2" fmla="val 711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Desvio-padrão da área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64272" y="3283524"/>
            <a:ext cx="1844032" cy="1477526"/>
            <a:chOff x="364272" y="3283524"/>
            <a:chExt cx="1844032" cy="1477526"/>
          </a:xfrm>
        </p:grpSpPr>
        <p:sp>
          <p:nvSpPr>
            <p:cNvPr id="9" name="Retângulo 8"/>
            <p:cNvSpPr/>
            <p:nvPr/>
          </p:nvSpPr>
          <p:spPr>
            <a:xfrm>
              <a:off x="364272" y="3283524"/>
              <a:ext cx="1188000" cy="118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40466" y="3594713"/>
              <a:ext cx="667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 + </a:t>
              </a:r>
              <a:r>
                <a:rPr lang="pt-BR" sz="16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22483" y="4422496"/>
              <a:ext cx="667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 + </a:t>
              </a:r>
              <a:r>
                <a:rPr lang="pt-BR" sz="16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64272" y="3383084"/>
              <a:ext cx="10800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4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2" y="-6980"/>
            <a:ext cx="418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Propagação de incertezas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83159" y="2057770"/>
            <a:ext cx="2858625" cy="547842"/>
            <a:chOff x="883159" y="2057770"/>
            <a:chExt cx="2858625" cy="5478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536005" y="2057770"/>
                  <a:ext cx="1205779" cy="5478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005" y="2057770"/>
                  <a:ext cx="1205779" cy="5478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83159" y="2213461"/>
                  <a:ext cx="6722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59" y="2213461"/>
                  <a:ext cx="672235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64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/>
          <p:cNvGrpSpPr/>
          <p:nvPr/>
        </p:nvGrpSpPr>
        <p:grpSpPr>
          <a:xfrm>
            <a:off x="710890" y="479057"/>
            <a:ext cx="7126954" cy="660437"/>
            <a:chOff x="710890" y="479057"/>
            <a:chExt cx="7126954" cy="660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10890" y="479057"/>
                  <a:ext cx="1825115" cy="660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𝑑𝑦</m:t>
                                            </m:r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90" y="479057"/>
                  <a:ext cx="1825115" cy="6604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2980424" y="680279"/>
                  <a:ext cx="485742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q</a:t>
                  </a:r>
                  <a:r>
                    <a:rPr lang="pt-BR" sz="1600" b="0" dirty="0"/>
                    <a:t>uando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r>
                    <a:rPr lang="pt-BR" sz="1600" dirty="0"/>
                    <a:t> 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16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independentes</m:t>
                      </m:r>
                    </m:oMath>
                  </a14:m>
                  <a:r>
                    <a:rPr lang="pt-BR" sz="1600" dirty="0">
                      <a:solidFill>
                        <a:srgbClr val="FF0000"/>
                      </a:solidFill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424" y="680279"/>
                  <a:ext cx="485742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35" t="-27500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o 25"/>
          <p:cNvGrpSpPr/>
          <p:nvPr/>
        </p:nvGrpSpPr>
        <p:grpSpPr>
          <a:xfrm>
            <a:off x="892453" y="1286999"/>
            <a:ext cx="2736706" cy="627455"/>
            <a:chOff x="892453" y="1286999"/>
            <a:chExt cx="2736706" cy="627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919318" y="1286999"/>
                  <a:ext cx="923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318" y="1286999"/>
                  <a:ext cx="923522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636" r="-3974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892453" y="1668233"/>
                  <a:ext cx="923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53" y="1668233"/>
                  <a:ext cx="923522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605" r="-3289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331688" y="1455810"/>
                  <a:ext cx="1297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688" y="1455810"/>
                  <a:ext cx="129747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Chave direita 14"/>
            <p:cNvSpPr/>
            <p:nvPr/>
          </p:nvSpPr>
          <p:spPr>
            <a:xfrm>
              <a:off x="1968375" y="1286999"/>
              <a:ext cx="221625" cy="627455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46582" y="2695479"/>
            <a:ext cx="3848415" cy="303436"/>
            <a:chOff x="146582" y="2695479"/>
            <a:chExt cx="3848415" cy="303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46582" y="2695479"/>
                  <a:ext cx="22594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pt-BR" sz="1600" dirty="0"/>
                    <a:t>,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 c = constante</a:t>
                  </a:r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82" y="2695479"/>
                  <a:ext cx="2259465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3235" t="-24390" r="-323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980424" y="2733265"/>
                  <a:ext cx="1014573" cy="265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424" y="2733265"/>
                  <a:ext cx="1014573" cy="265650"/>
                </a:xfrm>
                <a:prstGeom prst="rect">
                  <a:avLst/>
                </a:prstGeom>
                <a:blipFill>
                  <a:blip r:embed="rId10"/>
                  <a:stretch>
                    <a:fillRect l="-2410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o 29"/>
          <p:cNvGrpSpPr/>
          <p:nvPr/>
        </p:nvGrpSpPr>
        <p:grpSpPr>
          <a:xfrm>
            <a:off x="1513866" y="3788245"/>
            <a:ext cx="2762295" cy="795618"/>
            <a:chOff x="1513866" y="3788245"/>
            <a:chExt cx="2762295" cy="7956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513866" y="4210812"/>
                  <a:ext cx="2762295" cy="373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pode-se ignorar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866" y="4210812"/>
                  <a:ext cx="2762295" cy="373051"/>
                </a:xfrm>
                <a:prstGeom prst="rect">
                  <a:avLst/>
                </a:prstGeom>
                <a:blipFill>
                  <a:blip r:embed="rId11"/>
                  <a:stretch>
                    <a:fillRect l="-2428" t="-4918"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de seta reta 19"/>
            <p:cNvCxnSpPr/>
            <p:nvPr/>
          </p:nvCxnSpPr>
          <p:spPr>
            <a:xfrm flipV="1">
              <a:off x="3196985" y="3788245"/>
              <a:ext cx="1" cy="4225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4133476" y="1827557"/>
            <a:ext cx="4942430" cy="933864"/>
            <a:chOff x="4201570" y="2010946"/>
            <a:chExt cx="4942430" cy="9338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201570" y="2010946"/>
                  <a:ext cx="49424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Exemplo do quadrado </a:t>
                  </a:r>
                  <a:r>
                    <a:rPr lang="pt-BR" sz="16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 </a:t>
                  </a:r>
                  <a:r>
                    <a:rPr lang="pt-BR" sz="16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  <a:r>
                    <a:rPr lang="pt-BR" sz="16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3,10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(5) cm     </a:t>
                  </a:r>
                  <a:r>
                    <a:rPr lang="pt-BR" sz="1600" dirty="0"/>
                    <a:t>   (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1600" dirty="0"/>
                    <a:t>)</a:t>
                  </a:r>
                </a:p>
              </p:txBody>
            </p:sp>
          </mc:Choice>
          <mc:Fallback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570" y="2010946"/>
                  <a:ext cx="4942430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617" t="-7273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4383520" y="2451149"/>
                  <a:ext cx="4511556" cy="4936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0,05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520" y="2451149"/>
                  <a:ext cx="4511556" cy="49366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454495" y="3223234"/>
            <a:ext cx="2885309" cy="781627"/>
            <a:chOff x="454495" y="3223234"/>
            <a:chExt cx="2885309" cy="781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63995" y="3247191"/>
                  <a:ext cx="6734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95" y="3247191"/>
                  <a:ext cx="673453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364" r="-5455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454495" y="3577809"/>
                  <a:ext cx="1016774" cy="421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pt-BR" sz="1600" b="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95" y="3577809"/>
                  <a:ext cx="1016774" cy="42171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087217" y="3223234"/>
                  <a:ext cx="1252587" cy="5428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17" y="3223234"/>
                  <a:ext cx="1252587" cy="5428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have direita 24"/>
            <p:cNvSpPr/>
            <p:nvPr/>
          </p:nvSpPr>
          <p:spPr>
            <a:xfrm>
              <a:off x="1725070" y="3252524"/>
              <a:ext cx="243305" cy="752337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619574" y="4206976"/>
            <a:ext cx="3248803" cy="549368"/>
            <a:chOff x="5619574" y="4206976"/>
            <a:chExt cx="3248803" cy="549368"/>
          </a:xfrm>
        </p:grpSpPr>
        <p:sp>
          <p:nvSpPr>
            <p:cNvPr id="33" name="Retângulo 32"/>
            <p:cNvSpPr/>
            <p:nvPr/>
          </p:nvSpPr>
          <p:spPr>
            <a:xfrm>
              <a:off x="5619574" y="4206976"/>
              <a:ext cx="3240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619574" y="4224976"/>
              <a:ext cx="2880000" cy="1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6733331" y="4422976"/>
                  <a:ext cx="326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331" y="4422976"/>
                  <a:ext cx="32624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6981" r="-13208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8437682" y="4479345"/>
                  <a:ext cx="4306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682" y="4479345"/>
                  <a:ext cx="430695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859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o 43"/>
          <p:cNvGrpSpPr/>
          <p:nvPr/>
        </p:nvGrpSpPr>
        <p:grpSpPr>
          <a:xfrm>
            <a:off x="4182866" y="2917720"/>
            <a:ext cx="4944188" cy="928199"/>
            <a:chOff x="4182866" y="2917720"/>
            <a:chExt cx="4944188" cy="928199"/>
          </a:xfrm>
        </p:grpSpPr>
        <p:sp>
          <p:nvSpPr>
            <p:cNvPr id="32" name="Retângulo 31"/>
            <p:cNvSpPr/>
            <p:nvPr/>
          </p:nvSpPr>
          <p:spPr>
            <a:xfrm>
              <a:off x="5619574" y="3629919"/>
              <a:ext cx="1620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619574" y="3647919"/>
              <a:ext cx="1440000" cy="1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141571" y="3334920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571" y="3334920"/>
                  <a:ext cx="198003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5152" r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7047010" y="3300810"/>
                  <a:ext cx="3024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0" y="3300810"/>
                  <a:ext cx="302454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0000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CaixaDeTexto 41"/>
            <p:cNvSpPr txBox="1"/>
            <p:nvPr/>
          </p:nvSpPr>
          <p:spPr>
            <a:xfrm>
              <a:off x="4182866" y="2917720"/>
              <a:ext cx="494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Fatores de escala propagam para o desvio-padrão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324565" y="3898029"/>
                <a:ext cx="408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65" y="3898029"/>
                <a:ext cx="40876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8824" r="-1176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2F4F-2272-4E67-BFE5-65A0955B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26"/>
            <a:ext cx="7711888" cy="295397"/>
          </a:xfrm>
        </p:spPr>
        <p:txBody>
          <a:bodyPr>
            <a:noAutofit/>
          </a:bodyPr>
          <a:lstStyle/>
          <a:p>
            <a:r>
              <a:rPr lang="pt-BR" sz="2400" dirty="0"/>
              <a:t>O caso da energia cinética (potencial) no experimento online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3134758-5649-430A-AB84-A3D98FA1BF3F}"/>
                  </a:ext>
                </a:extLst>
              </p:cNvPr>
              <p:cNvSpPr txBox="1"/>
              <p:nvPr/>
            </p:nvSpPr>
            <p:spPr>
              <a:xfrm>
                <a:off x="236305" y="1094350"/>
                <a:ext cx="8641725" cy="43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Mas a energia cinética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é nula quando o carrinho inverte o movimento durante a oscilação!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3134758-5649-430A-AB84-A3D98FA1B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5" y="1094350"/>
                <a:ext cx="8641725" cy="439992"/>
              </a:xfrm>
              <a:prstGeom prst="rect">
                <a:avLst/>
              </a:prstGeom>
              <a:blipFill>
                <a:blip r:embed="rId2"/>
                <a:stretch>
                  <a:fillRect l="-423" r="-141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35C1C80-82B0-4DA5-A594-B380182368B1}"/>
              </a:ext>
            </a:extLst>
          </p:cNvPr>
          <p:cNvGrpSpPr/>
          <p:nvPr/>
        </p:nvGrpSpPr>
        <p:grpSpPr>
          <a:xfrm>
            <a:off x="248771" y="598390"/>
            <a:ext cx="8243045" cy="468783"/>
            <a:chOff x="248771" y="658906"/>
            <a:chExt cx="8243045" cy="468783"/>
          </a:xfrm>
        </p:grpSpPr>
        <p:grpSp>
          <p:nvGrpSpPr>
            <p:cNvPr id="3" name="Grupo 26">
              <a:extLst>
                <a:ext uri="{FF2B5EF4-FFF2-40B4-BE49-F238E27FC236}">
                  <a16:creationId xmlns:a16="http://schemas.microsoft.com/office/drawing/2014/main" id="{15C36F0D-1659-49CF-B04E-3D47E6C55A1B}"/>
                </a:ext>
              </a:extLst>
            </p:cNvPr>
            <p:cNvGrpSpPr/>
            <p:nvPr/>
          </p:nvGrpSpPr>
          <p:grpSpPr>
            <a:xfrm>
              <a:off x="2499381" y="658906"/>
              <a:ext cx="2386679" cy="468783"/>
              <a:chOff x="883159" y="2135243"/>
              <a:chExt cx="2386679" cy="46878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5C36B7A5-5AB5-467B-B226-839D5E290109}"/>
                      </a:ext>
                    </a:extLst>
                  </p:cNvPr>
                  <p:cNvSpPr txBox="1"/>
                  <p:nvPr/>
                </p:nvSpPr>
                <p:spPr>
                  <a:xfrm>
                    <a:off x="2088874" y="2135243"/>
                    <a:ext cx="1180964" cy="4687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4" name="CaixaDeTexto 3">
                    <a:extLst>
                      <a:ext uri="{FF2B5EF4-FFF2-40B4-BE49-F238E27FC236}">
                        <a16:creationId xmlns:a16="http://schemas.microsoft.com/office/drawing/2014/main" id="{5C36B7A5-5AB5-467B-B226-839D5E2901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8874" y="2135243"/>
                    <a:ext cx="1180964" cy="46878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1B90D4D8-F2CD-4CC1-BFDB-4F6D54208C14}"/>
                      </a:ext>
                    </a:extLst>
                  </p:cNvPr>
                  <p:cNvSpPr txBox="1"/>
                  <p:nvPr/>
                </p:nvSpPr>
                <p:spPr>
                  <a:xfrm>
                    <a:off x="883159" y="2213461"/>
                    <a:ext cx="88953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" name="CaixaDeTexto 4">
                    <a:extLst>
                      <a:ext uri="{FF2B5EF4-FFF2-40B4-BE49-F238E27FC236}">
                        <a16:creationId xmlns:a16="http://schemas.microsoft.com/office/drawing/2014/main" id="{1B90D4D8-F2CD-4CC1-BFDB-4F6D54208C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159" y="2213461"/>
                    <a:ext cx="889538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479" r="-342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B28520A-BD39-464B-8791-CD1BBB2FDF42}"/>
                </a:ext>
              </a:extLst>
            </p:cNvPr>
            <p:cNvSpPr txBox="1"/>
            <p:nvPr/>
          </p:nvSpPr>
          <p:spPr>
            <a:xfrm>
              <a:off x="248771" y="708631"/>
              <a:ext cx="2333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Propagação</a:t>
              </a:r>
              <a:r>
                <a:rPr lang="pt-BR" dirty="0"/>
                <a:t> quando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BA1BF6F6-6AAC-4BB6-BDCD-F7F7E83BF3C0}"/>
                    </a:ext>
                  </a:extLst>
                </p:cNvPr>
                <p:cNvSpPr txBox="1"/>
                <p:nvPr/>
              </p:nvSpPr>
              <p:spPr>
                <a:xfrm>
                  <a:off x="4733363" y="724020"/>
                  <a:ext cx="37584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somente se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a14:m>
                  <a:r>
                    <a:rPr lang="pt-BR" sz="1600" dirty="0"/>
                    <a:t> (para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≫é =5)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BA1BF6F6-6AAC-4BB6-BDCD-F7F7E83BF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363" y="724020"/>
                  <a:ext cx="3758453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10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4FD3D4F-4A0A-432C-B881-DAB121A95B1A}"/>
                  </a:ext>
                </a:extLst>
              </p:cNvPr>
              <p:cNvSpPr txBox="1"/>
              <p:nvPr/>
            </p:nvSpPr>
            <p:spPr>
              <a:xfrm>
                <a:off x="236304" y="2678061"/>
                <a:ext cx="8641726" cy="6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Quando a velocidade é nula, a maioria dos valores medidos está na faixa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BR" sz="1600" dirty="0"/>
                  <a:t>. </a:t>
                </a:r>
              </a:p>
              <a:p>
                <a:r>
                  <a:rPr lang="pt-BR" sz="1600" dirty="0"/>
                  <a:t>Já medir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/>
                  <a:t> não significa que a grandeza seja nula, significa que provavelmente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4FD3D4F-4A0A-432C-B881-DAB121A9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4" y="2678061"/>
                <a:ext cx="8641726" cy="624017"/>
              </a:xfrm>
              <a:prstGeom prst="rect">
                <a:avLst/>
              </a:prstGeom>
              <a:blipFill>
                <a:blip r:embed="rId6"/>
                <a:stretch>
                  <a:fillRect l="-423" t="-1942" b="-8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AB353223-B4C7-4B96-9986-236EED4B8157}"/>
              </a:ext>
            </a:extLst>
          </p:cNvPr>
          <p:cNvSpPr txBox="1"/>
          <p:nvPr/>
        </p:nvSpPr>
        <p:spPr>
          <a:xfrm>
            <a:off x="174812" y="1553963"/>
            <a:ext cx="840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Para calcular o desvio-padrão nesse caso, é preciso voltar à definição – consulte o guia de incertezas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neste link</a:t>
            </a:r>
            <a:r>
              <a:rPr lang="pt-BR" sz="1600" dirty="0"/>
              <a:t>, páginas 9 e 10. Aqui, vamos justificar o resultado que usamos.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F63A312-68ED-44D9-A7D9-A16FA6AA17F1}"/>
                  </a:ext>
                </a:extLst>
              </p:cNvPr>
              <p:cNvSpPr txBox="1"/>
              <p:nvPr/>
            </p:nvSpPr>
            <p:spPr>
              <a:xfrm>
                <a:off x="174812" y="2228270"/>
                <a:ext cx="8072531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Notação: valor (verdadeiro) da grandeza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, já o dado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, ou 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erro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F63A312-68ED-44D9-A7D9-A16FA6AA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2" y="2228270"/>
                <a:ext cx="8072531" cy="391517"/>
              </a:xfrm>
              <a:prstGeom prst="rect">
                <a:avLst/>
              </a:prstGeom>
              <a:blipFill>
                <a:blip r:embed="rId8"/>
                <a:stretch>
                  <a:fillRect l="-680" t="-7813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536E3C6-DDE2-4B11-8B79-FF8C8C9A8F00}"/>
                  </a:ext>
                </a:extLst>
              </p:cNvPr>
              <p:cNvSpPr txBox="1"/>
              <p:nvPr/>
            </p:nvSpPr>
            <p:spPr>
              <a:xfrm>
                <a:off x="808971" y="3320895"/>
                <a:ext cx="6804212" cy="838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pt-B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1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pt-B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pt-B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pt-B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536E3C6-DDE2-4B11-8B79-FF8C8C9A8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1" y="3320895"/>
                <a:ext cx="6804212" cy="838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885E92A-FA87-4E7C-94ED-2365163878D7}"/>
                  </a:ext>
                </a:extLst>
              </p:cNvPr>
              <p:cNvSpPr txBox="1"/>
              <p:nvPr/>
            </p:nvSpPr>
            <p:spPr>
              <a:xfrm>
                <a:off x="174813" y="4207153"/>
                <a:ext cx="8592670" cy="6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aproximação do texto,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1600" dirty="0"/>
                  <a:t>, é melhor. A conta acima mostra que o desvio-padrão não é nulo e dá a ordem de grandeza correta, mas não deu exato: trocar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por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BR" sz="1600" dirty="0"/>
                  <a:t> não é a melhor aproximação.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885E92A-FA87-4E7C-94ED-236516387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" y="4207153"/>
                <a:ext cx="8592670" cy="604396"/>
              </a:xfrm>
              <a:prstGeom prst="rect">
                <a:avLst/>
              </a:prstGeom>
              <a:blipFill>
                <a:blip r:embed="rId10"/>
                <a:stretch>
                  <a:fillRect l="-426" t="-3030" b="-101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7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 descr="Diagonal para cima larga"/>
          <p:cNvSpPr>
            <a:spLocks noChangeArrowheads="1"/>
          </p:cNvSpPr>
          <p:nvPr/>
        </p:nvSpPr>
        <p:spPr bwMode="auto">
          <a:xfrm>
            <a:off x="2730104" y="2840359"/>
            <a:ext cx="1143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6787" name="Rectangle 3" descr="Diagonal para baixo larga"/>
          <p:cNvSpPr>
            <a:spLocks noChangeArrowheads="1"/>
          </p:cNvSpPr>
          <p:nvPr/>
        </p:nvSpPr>
        <p:spPr bwMode="auto">
          <a:xfrm>
            <a:off x="3587354" y="3068959"/>
            <a:ext cx="2857500" cy="2286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2983" y="1120933"/>
            <a:ext cx="7908941" cy="262310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1800" dirty="0"/>
              <a:t>É preciso levar em consideração sempre a incerteza de medida</a:t>
            </a:r>
          </a:p>
          <a:p>
            <a:pPr eaLnBrk="1" hangingPunct="1"/>
            <a:r>
              <a:rPr lang="pt-BR" altLang="en-US" sz="1800" dirty="0"/>
              <a:t>Como devemos considerar a incerteza, nos perguntamos se as medidas são </a:t>
            </a:r>
            <a:r>
              <a:rPr lang="pt-BR" altLang="en-US" sz="1800" dirty="0">
                <a:solidFill>
                  <a:srgbClr val="FF0000"/>
                </a:solidFill>
              </a:rPr>
              <a:t>compatíveis</a:t>
            </a:r>
            <a:r>
              <a:rPr lang="pt-BR" altLang="en-US" sz="1800" dirty="0"/>
              <a:t> ao invés de “iguais”</a:t>
            </a:r>
          </a:p>
          <a:p>
            <a:pPr eaLnBrk="1" hangingPunct="1"/>
            <a:r>
              <a:rPr lang="pt-BR" altLang="en-US" sz="1800" dirty="0"/>
              <a:t>Por exemplo, </a:t>
            </a:r>
            <a:r>
              <a:rPr lang="pt-BR" altLang="en-US" sz="1800" dirty="0">
                <a:solidFill>
                  <a:srgbClr val="FF0000"/>
                </a:solidFill>
              </a:rPr>
              <a:t>2,74 </a:t>
            </a:r>
            <a:r>
              <a:rPr lang="pt-BR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 0,02 mm </a:t>
            </a:r>
            <a:r>
              <a:rPr lang="pt-BR" altLang="en-US" sz="1800" dirty="0">
                <a:sym typeface="Symbol" panose="05050102010706020507" pitchFamily="18" charset="2"/>
              </a:rPr>
              <a:t>é compatível com </a:t>
            </a:r>
            <a:r>
              <a:rPr lang="pt-BR" altLang="en-US" sz="1800" dirty="0">
                <a:solidFill>
                  <a:srgbClr val="3333CC"/>
                </a:solidFill>
                <a:sym typeface="Symbol" panose="05050102010706020507" pitchFamily="18" charset="2"/>
              </a:rPr>
              <a:t>2,80  0,05 mm </a:t>
            </a:r>
            <a:r>
              <a:rPr lang="pt-BR" altLang="en-US" sz="1800" dirty="0">
                <a:sym typeface="Symbol" panose="05050102010706020507" pitchFamily="18" charset="2"/>
              </a:rPr>
              <a:t>?</a:t>
            </a:r>
            <a:endParaRPr lang="en-US" altLang="en-US" sz="1800" dirty="0">
              <a:sym typeface="Symbol" panose="05050102010706020507" pitchFamily="18" charset="2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72854" y="3308273"/>
            <a:ext cx="5029200" cy="585787"/>
            <a:chOff x="805" y="3359"/>
            <a:chExt cx="4224" cy="492"/>
          </a:xfrm>
        </p:grpSpPr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805" y="3455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>
              <a:off x="10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20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41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3" name="Line 10"/>
            <p:cNvSpPr>
              <a:spLocks noChangeShapeType="1"/>
            </p:cNvSpPr>
            <p:nvPr/>
          </p:nvSpPr>
          <p:spPr bwMode="auto">
            <a:xfrm>
              <a:off x="39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4" name="Line 11"/>
            <p:cNvSpPr>
              <a:spLocks noChangeShapeType="1"/>
            </p:cNvSpPr>
            <p:nvPr/>
          </p:nvSpPr>
          <p:spPr bwMode="auto">
            <a:xfrm>
              <a:off x="46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>
              <a:off x="15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>
              <a:off x="12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>
              <a:off x="17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>
              <a:off x="44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>
              <a:off x="22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0" name="Line 17"/>
            <p:cNvSpPr>
              <a:spLocks noChangeShapeType="1"/>
            </p:cNvSpPr>
            <p:nvPr/>
          </p:nvSpPr>
          <p:spPr bwMode="auto">
            <a:xfrm>
              <a:off x="24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1" name="Line 18"/>
            <p:cNvSpPr>
              <a:spLocks noChangeShapeType="1"/>
            </p:cNvSpPr>
            <p:nvPr/>
          </p:nvSpPr>
          <p:spPr bwMode="auto">
            <a:xfrm>
              <a:off x="27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2" name="Line 19"/>
            <p:cNvSpPr>
              <a:spLocks noChangeShapeType="1"/>
            </p:cNvSpPr>
            <p:nvPr/>
          </p:nvSpPr>
          <p:spPr bwMode="auto">
            <a:xfrm>
              <a:off x="29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3" name="Line 20"/>
            <p:cNvSpPr>
              <a:spLocks noChangeShapeType="1"/>
            </p:cNvSpPr>
            <p:nvPr/>
          </p:nvSpPr>
          <p:spPr bwMode="auto">
            <a:xfrm>
              <a:off x="32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4" name="Line 21"/>
            <p:cNvSpPr>
              <a:spLocks noChangeShapeType="1"/>
            </p:cNvSpPr>
            <p:nvPr/>
          </p:nvSpPr>
          <p:spPr bwMode="auto">
            <a:xfrm>
              <a:off x="34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>
              <a:off x="36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8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2,70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7" name="Text Box 24"/>
            <p:cNvSpPr txBox="1">
              <a:spLocks noChangeArrowheads="1"/>
            </p:cNvSpPr>
            <p:nvPr/>
          </p:nvSpPr>
          <p:spPr bwMode="auto">
            <a:xfrm>
              <a:off x="20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2,75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8" name="Text Box 25"/>
            <p:cNvSpPr txBox="1">
              <a:spLocks noChangeArrowheads="1"/>
            </p:cNvSpPr>
            <p:nvPr/>
          </p:nvSpPr>
          <p:spPr bwMode="auto">
            <a:xfrm>
              <a:off x="32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2,80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9" name="Text Box 26"/>
            <p:cNvSpPr txBox="1">
              <a:spLocks noChangeArrowheads="1"/>
            </p:cNvSpPr>
            <p:nvPr/>
          </p:nvSpPr>
          <p:spPr bwMode="auto">
            <a:xfrm>
              <a:off x="44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2,85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6811" name="Line 27"/>
          <p:cNvSpPr>
            <a:spLocks noChangeShapeType="1"/>
          </p:cNvSpPr>
          <p:nvPr/>
        </p:nvSpPr>
        <p:spPr bwMode="auto">
          <a:xfrm flipV="1">
            <a:off x="3301604" y="284035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sz="135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flipV="1">
            <a:off x="5016104" y="3068959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sz="1350"/>
          </a:p>
        </p:txBody>
      </p:sp>
      <p:sp>
        <p:nvSpPr>
          <p:cNvPr id="3" name="CaixaDeTexto 2"/>
          <p:cNvSpPr txBox="1"/>
          <p:nvPr/>
        </p:nvSpPr>
        <p:spPr>
          <a:xfrm>
            <a:off x="122581" y="-36887"/>
            <a:ext cx="70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Como comparar os resultados de duas medidas?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7" grpId="0" animBg="1"/>
      <p:bldP spid="2467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405" y="649263"/>
            <a:ext cx="6992553" cy="2013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/>
                </a:solidFill>
              </a:rPr>
              <a:t>Superposição em menos de 2</a:t>
            </a:r>
            <a:r>
              <a:rPr lang="pt-BR" sz="18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1800" dirty="0">
                <a:solidFill>
                  <a:schemeClr val="tx1"/>
                </a:solidFill>
              </a:rPr>
              <a:t> compatíveis</a:t>
            </a:r>
          </a:p>
          <a:p>
            <a:pPr lvl="1"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Superposição entre 2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 e 3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sym typeface="Wingdings" panose="05000000000000000000" pitchFamily="2" charset="2"/>
              </a:rPr>
              <a:t>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marginalmente compatíveis (menor probabilidade de serem compatíveis)</a:t>
            </a:r>
          </a:p>
          <a:p>
            <a:pPr>
              <a:defRPr/>
            </a:pPr>
            <a:r>
              <a:rPr lang="pt-BR" sz="1800" dirty="0">
                <a:solidFill>
                  <a:schemeClr val="tx1"/>
                </a:solidFill>
              </a:rPr>
              <a:t>Teste </a:t>
            </a:r>
            <a:r>
              <a:rPr lang="pt-BR" sz="1800" i="1" dirty="0">
                <a:solidFill>
                  <a:schemeClr val="tx1"/>
                </a:solidFill>
              </a:rPr>
              <a:t>z</a:t>
            </a:r>
            <a:r>
              <a:rPr lang="pt-BR" sz="1800" dirty="0">
                <a:solidFill>
                  <a:schemeClr val="tx1"/>
                </a:solidFill>
              </a:rPr>
              <a:t> indica  essa probabilidade</a:t>
            </a:r>
          </a:p>
          <a:p>
            <a:pPr lvl="1"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Comparação entre (a ± </a:t>
            </a:r>
            <a:r>
              <a:rPr lang="pt-BR" sz="1800" dirty="0" err="1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baseline="-250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) e (b ± </a:t>
            </a:r>
            <a:r>
              <a:rPr lang="pt-BR" sz="1800" dirty="0" err="1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baseline="-25000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04911" y="2963948"/>
            <a:ext cx="4312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latin typeface="+mj-lt"/>
              </a:rPr>
              <a:t>     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/>
              <a:t> ≤ </a:t>
            </a:r>
            <a:r>
              <a:rPr lang="pt-BR" b="1" dirty="0">
                <a:latin typeface="+mj-lt"/>
              </a:rPr>
              <a:t>2, compatíveis ao nível de 2</a:t>
            </a:r>
            <a:r>
              <a:rPr lang="pt-BR" b="1" dirty="0">
                <a:latin typeface="Symbol" pitchFamily="18" charset="2"/>
              </a:rPr>
              <a:t>s</a:t>
            </a:r>
          </a:p>
          <a:p>
            <a:pPr eaLnBrk="1" hangingPunct="1">
              <a:defRPr/>
            </a:pPr>
            <a:r>
              <a:rPr lang="pt-BR" b="1" dirty="0">
                <a:latin typeface="+mj-lt"/>
              </a:rPr>
              <a:t>2</a:t>
            </a:r>
            <a:r>
              <a:rPr lang="pt-BR" b="1" dirty="0"/>
              <a:t> &lt;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/>
              <a:t> ≤ </a:t>
            </a:r>
            <a:r>
              <a:rPr lang="pt-BR" b="1" dirty="0">
                <a:latin typeface="+mj-lt"/>
              </a:rPr>
              <a:t>3, compatíveis ao nível de 3</a:t>
            </a:r>
            <a:r>
              <a:rPr lang="pt-BR" b="1" dirty="0">
                <a:latin typeface="Symbol" pitchFamily="18" charset="2"/>
              </a:rPr>
              <a:t>s</a:t>
            </a:r>
          </a:p>
          <a:p>
            <a:pPr eaLnBrk="1" hangingPunct="1">
              <a:defRPr/>
            </a:pPr>
            <a:r>
              <a:rPr lang="pt-BR" b="1" dirty="0">
                <a:latin typeface="+mj-lt"/>
              </a:rPr>
              <a:t>     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>
                <a:latin typeface="+mj-lt"/>
              </a:rPr>
              <a:t> </a:t>
            </a:r>
            <a:r>
              <a:rPr lang="pt-BR" b="1" dirty="0"/>
              <a:t>&gt;</a:t>
            </a:r>
            <a:r>
              <a:rPr lang="pt-BR" b="1" dirty="0">
                <a:latin typeface="+mj-lt"/>
              </a:rPr>
              <a:t> 3, discrepantes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63367"/>
              </p:ext>
            </p:extLst>
          </p:nvPr>
        </p:nvGraphicFramePr>
        <p:xfrm>
          <a:off x="1321957" y="2998848"/>
          <a:ext cx="1574269" cy="102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939800" imgH="508000" progId="Equation.3">
                  <p:embed/>
                </p:oleObj>
              </mc:Choice>
              <mc:Fallback>
                <p:oleObj name="Equation" r:id="rId3" imgW="939800" imgH="5080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957" y="2998848"/>
                        <a:ext cx="1574269" cy="1029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7723" y="0"/>
            <a:ext cx="473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Critério para compatibilidade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19073</TotalTime>
  <Words>920</Words>
  <Application>Microsoft Office PowerPoint</Application>
  <PresentationFormat>Apresentação na tela (16:9)</PresentationFormat>
  <Paragraphs>151</Paragraphs>
  <Slides>10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34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Gráfico</vt:lpstr>
      <vt:lpstr>Equação</vt:lpstr>
      <vt:lpstr>Equation</vt:lpstr>
      <vt:lpstr>Apresentação do PowerPoint</vt:lpstr>
      <vt:lpstr>Conceitos envolvidos em uma medida experimental</vt:lpstr>
      <vt:lpstr>Construindo um histograma</vt:lpstr>
      <vt:lpstr>Apresentação do PowerPoint</vt:lpstr>
      <vt:lpstr>Quando a grandeza de interesse é função da grandeza medida</vt:lpstr>
      <vt:lpstr>Apresentação do PowerPoint</vt:lpstr>
      <vt:lpstr>O caso da energia cinética (potencial) no experimento online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953</cp:revision>
  <dcterms:created xsi:type="dcterms:W3CDTF">2016-03-09T00:36:12Z</dcterms:created>
  <dcterms:modified xsi:type="dcterms:W3CDTF">2021-11-10T11:24:30Z</dcterms:modified>
</cp:coreProperties>
</file>