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4"/>
  </p:notesMasterIdLst>
  <p:handoutMasterIdLst>
    <p:handoutMasterId r:id="rId35"/>
  </p:handoutMasterIdLst>
  <p:sldIdLst>
    <p:sldId id="446" r:id="rId13"/>
    <p:sldId id="621" r:id="rId14"/>
    <p:sldId id="627" r:id="rId15"/>
    <p:sldId id="655" r:id="rId16"/>
    <p:sldId id="656" r:id="rId17"/>
    <p:sldId id="654" r:id="rId18"/>
    <p:sldId id="639" r:id="rId19"/>
    <p:sldId id="640" r:id="rId20"/>
    <p:sldId id="641" r:id="rId21"/>
    <p:sldId id="658" r:id="rId22"/>
    <p:sldId id="659" r:id="rId23"/>
    <p:sldId id="642" r:id="rId24"/>
    <p:sldId id="643" r:id="rId25"/>
    <p:sldId id="646" r:id="rId26"/>
    <p:sldId id="647" r:id="rId27"/>
    <p:sldId id="649" r:id="rId28"/>
    <p:sldId id="648" r:id="rId29"/>
    <p:sldId id="644" r:id="rId30"/>
    <p:sldId id="645" r:id="rId31"/>
    <p:sldId id="620" r:id="rId32"/>
    <p:sldId id="59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77"/>
    <a:srgbClr val="C0C1BF"/>
    <a:srgbClr val="90272A"/>
    <a:srgbClr val="7B2629"/>
    <a:srgbClr val="4D4D4F"/>
    <a:srgbClr val="000000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0" d="100"/>
          <a:sy n="110" d="100"/>
        </p:scale>
        <p:origin x="108" y="2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0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60.png"/><Relationship Id="rId10" Type="http://schemas.openxmlformats.org/officeDocument/2006/relationships/image" Target="../media/image66.png"/><Relationship Id="rId4" Type="http://schemas.openxmlformats.org/officeDocument/2006/relationships/image" Target="../media/image59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6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1.png"/><Relationship Id="rId7" Type="http://schemas.openxmlformats.org/officeDocument/2006/relationships/image" Target="../media/image6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610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600.png"/><Relationship Id="rId9" Type="http://schemas.openxmlformats.org/officeDocument/2006/relationships/image" Target="../media/image77.png"/><Relationship Id="rId14" Type="http://schemas.openxmlformats.org/officeDocument/2006/relationships/image" Target="../media/image8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7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12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18" Type="http://schemas.openxmlformats.org/officeDocument/2006/relationships/image" Target="../media/image134.png"/><Relationship Id="rId13" Type="http://schemas.openxmlformats.org/officeDocument/2006/relationships/image" Target="../media/image1272.png"/><Relationship Id="rId3" Type="http://schemas.openxmlformats.org/officeDocument/2006/relationships/image" Target="../media/image128.png"/><Relationship Id="rId7" Type="http://schemas.openxmlformats.org/officeDocument/2006/relationships/image" Target="../media/image1220.png"/><Relationship Id="rId17" Type="http://schemas.openxmlformats.org/officeDocument/2006/relationships/image" Target="../media/image138.png"/><Relationship Id="rId2" Type="http://schemas.openxmlformats.org/officeDocument/2006/relationships/image" Target="../media/image1211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1.png"/><Relationship Id="rId11" Type="http://schemas.openxmlformats.org/officeDocument/2006/relationships/image" Target="../media/image131.png"/><Relationship Id="rId5" Type="http://schemas.openxmlformats.org/officeDocument/2006/relationships/image" Target="../media/image1250.png"/><Relationship Id="rId15" Type="http://schemas.openxmlformats.org/officeDocument/2006/relationships/image" Target="../media/image1290.png"/><Relationship Id="rId19" Type="http://schemas.openxmlformats.org/officeDocument/2006/relationships/image" Target="../media/image1281.png"/><Relationship Id="rId4" Type="http://schemas.openxmlformats.org/officeDocument/2006/relationships/image" Target="../media/image129.png"/><Relationship Id="rId9" Type="http://schemas.openxmlformats.org/officeDocument/2006/relationships/image" Target="../media/image1210.png"/><Relationship Id="rId14" Type="http://schemas.openxmlformats.org/officeDocument/2006/relationships/image" Target="../media/image12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26" Type="http://schemas.openxmlformats.org/officeDocument/2006/relationships/image" Target="../media/image16.png"/><Relationship Id="rId3" Type="http://schemas.openxmlformats.org/officeDocument/2006/relationships/image" Target="../media/image10.png"/><Relationship Id="rId21" Type="http://schemas.openxmlformats.org/officeDocument/2006/relationships/image" Target="../media/image122.png"/><Relationship Id="rId17" Type="http://schemas.openxmlformats.org/officeDocument/2006/relationships/image" Target="../media/image118.png"/><Relationship Id="rId25" Type="http://schemas.openxmlformats.org/officeDocument/2006/relationships/image" Target="../media/image15.png"/><Relationship Id="rId2" Type="http://schemas.openxmlformats.org/officeDocument/2006/relationships/image" Target="../media/image80.png"/><Relationship Id="rId20" Type="http://schemas.openxmlformats.org/officeDocument/2006/relationships/image" Target="../media/image121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24" Type="http://schemas.openxmlformats.org/officeDocument/2006/relationships/image" Target="../media/image14.png"/><Relationship Id="rId5" Type="http://schemas.openxmlformats.org/officeDocument/2006/relationships/image" Target="../media/image12.png"/><Relationship Id="rId23" Type="http://schemas.openxmlformats.org/officeDocument/2006/relationships/image" Target="../media/image124.png"/><Relationship Id="rId28" Type="http://schemas.openxmlformats.org/officeDocument/2006/relationships/image" Target="../media/image18.png"/><Relationship Id="rId19" Type="http://schemas.openxmlformats.org/officeDocument/2006/relationships/image" Target="../media/image120.png"/><Relationship Id="rId4" Type="http://schemas.openxmlformats.org/officeDocument/2006/relationships/image" Target="../media/image11.png"/><Relationship Id="rId22" Type="http://schemas.openxmlformats.org/officeDocument/2006/relationships/image" Target="../media/image123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12" Type="http://schemas.openxmlformats.org/officeDocument/2006/relationships/image" Target="../media/image5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2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601.png"/><Relationship Id="rId3" Type="http://schemas.openxmlformats.org/officeDocument/2006/relationships/image" Target="../media/image530.png"/><Relationship Id="rId7" Type="http://schemas.openxmlformats.org/officeDocument/2006/relationships/image" Target="../media/image520.png"/><Relationship Id="rId12" Type="http://schemas.openxmlformats.org/officeDocument/2006/relationships/image" Target="../media/image59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1.png"/><Relationship Id="rId5" Type="http://schemas.openxmlformats.org/officeDocument/2006/relationships/image" Target="../media/image561.png"/><Relationship Id="rId4" Type="http://schemas.openxmlformats.org/officeDocument/2006/relationships/image" Target="../media/image150.pn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510.png"/><Relationship Id="rId7" Type="http://schemas.openxmlformats.org/officeDocument/2006/relationships/image" Target="../media/image10.jpeg"/><Relationship Id="rId12" Type="http://schemas.openxmlformats.org/officeDocument/2006/relationships/image" Target="../media/image19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440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0.png"/><Relationship Id="rId13" Type="http://schemas.openxmlformats.org/officeDocument/2006/relationships/image" Target="../media/image6010.png"/><Relationship Id="rId3" Type="http://schemas.openxmlformats.org/officeDocument/2006/relationships/image" Target="../media/image5300.png"/><Relationship Id="rId7" Type="http://schemas.openxmlformats.org/officeDocument/2006/relationships/image" Target="../media/image5200.png"/><Relationship Id="rId12" Type="http://schemas.openxmlformats.org/officeDocument/2006/relationships/image" Target="../media/image59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10.png"/><Relationship Id="rId5" Type="http://schemas.openxmlformats.org/officeDocument/2006/relationships/image" Target="../media/image5610.png"/><Relationship Id="rId4" Type="http://schemas.openxmlformats.org/officeDocument/2006/relationships/image" Target="../media/image1500.png"/><Relationship Id="rId14" Type="http://schemas.openxmlformats.org/officeDocument/2006/relationships/image" Target="../media/image6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6173" y="24503"/>
            <a:ext cx="4983573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17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Dinâmica da Rotação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>
                <a:solidFill>
                  <a:srgbClr val="002060"/>
                </a:solidFill>
              </a:rPr>
              <a:t>25-26/10/2021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D1DA22-6E85-4673-8B9B-96CFE8F44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1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114" y="17902"/>
            <a:ext cx="6901543" cy="406641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Momento angular na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06827" y="737851"/>
                <a:ext cx="8349343" cy="369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Ex. 13) A equação horária de uma partícula de massa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em movimento retilíneo e uniforme no espaço, em função do tempo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t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, é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em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h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são constantes no tempo,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representam os vetores unitários nas direções dos eixos de um sistema de referência cartesiano.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Determine o momento angular da partícula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em função do tempo (</a:t>
                </a:r>
                <a:r>
                  <a:rPr lang="pt-BR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no sistema de referência adotado.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1600" dirty="0">
                    <a:latin typeface="Calibri" panose="020F0502020204030204" pitchFamily="34" charset="0"/>
                    <a:ea typeface="CG Times"/>
                    <a:cs typeface="Times New Roman" panose="02020603050405020304" pitchFamily="18" charset="0"/>
                  </a:rPr>
                  <a:t>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sboce a trajetória da partícula e represente, nesse esboço, o vetor momento angular correspondente</a:t>
                </a:r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7" y="737851"/>
                <a:ext cx="8349343" cy="3699667"/>
              </a:xfrm>
              <a:prstGeom prst="rect">
                <a:avLst/>
              </a:prstGeom>
              <a:blipFill>
                <a:blip r:embed="rId2"/>
                <a:stretch>
                  <a:fillRect l="-657" t="-824" b="-1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60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59"/>
            <a:ext cx="6683188" cy="971176"/>
          </a:xfrm>
        </p:spPr>
        <p:txBody>
          <a:bodyPr>
            <a:noAutofit/>
          </a:bodyPr>
          <a:lstStyle/>
          <a:p>
            <a:r>
              <a:rPr lang="pt-BR" sz="2800" dirty="0"/>
              <a:t>Quantidade de movimento angular de </a:t>
            </a:r>
            <a:br>
              <a:rPr lang="pt-BR" sz="2800" dirty="0"/>
            </a:br>
            <a:r>
              <a:rPr lang="pt-BR" sz="2800" dirty="0"/>
              <a:t>uma partícula livre em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/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blipFill>
                <a:blip r:embed="rId2"/>
                <a:stretch>
                  <a:fillRect t="-8824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/>
              <p:nvPr/>
            </p:nvSpPr>
            <p:spPr>
              <a:xfrm>
                <a:off x="562487" y="1466751"/>
                <a:ext cx="4182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A quantidade de movimento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7" y="1466751"/>
                <a:ext cx="4182812" cy="276999"/>
              </a:xfrm>
              <a:prstGeom prst="rect">
                <a:avLst/>
              </a:prstGeom>
              <a:blipFill>
                <a:blip r:embed="rId3"/>
                <a:stretch>
                  <a:fillRect l="-3353" t="-48889" r="-8746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/>
              <p:nvPr/>
            </p:nvSpPr>
            <p:spPr>
              <a:xfrm>
                <a:off x="544804" y="2003901"/>
                <a:ext cx="5452583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O momento angular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4" y="2003901"/>
                <a:ext cx="5452583" cy="340221"/>
              </a:xfrm>
              <a:prstGeom prst="rect">
                <a:avLst/>
              </a:prstGeom>
              <a:blipFill>
                <a:blip r:embed="rId4"/>
                <a:stretch>
                  <a:fillRect l="-2570" t="-25000" r="-3017" b="-3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0A93EB3-02D8-4129-A37B-67DEC5597CB2}"/>
              </a:ext>
            </a:extLst>
          </p:cNvPr>
          <p:cNvGrpSpPr/>
          <p:nvPr/>
        </p:nvGrpSpPr>
        <p:grpSpPr>
          <a:xfrm>
            <a:off x="5181597" y="321095"/>
            <a:ext cx="2937614" cy="2406736"/>
            <a:chOff x="5997387" y="196808"/>
            <a:chExt cx="2937614" cy="2406736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134DFE3-3FD5-4729-B685-19B0FFB1F11B}"/>
                </a:ext>
              </a:extLst>
            </p:cNvPr>
            <p:cNvCxnSpPr/>
            <p:nvPr/>
          </p:nvCxnSpPr>
          <p:spPr>
            <a:xfrm flipH="1">
              <a:off x="6747163" y="1585965"/>
              <a:ext cx="824660" cy="848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9EAA6BC-A853-4960-9DF9-5297E5B10AB7}"/>
                </a:ext>
              </a:extLst>
            </p:cNvPr>
            <p:cNvSpPr txBox="1"/>
            <p:nvPr/>
          </p:nvSpPr>
          <p:spPr>
            <a:xfrm>
              <a:off x="6846745" y="2234212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7DCDEA2A-A582-42ED-A9C8-3DF8EC914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5403" y="1585965"/>
              <a:ext cx="1247828" cy="16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00AEAC3-0D05-46F8-B57B-359952F868B9}"/>
                </a:ext>
              </a:extLst>
            </p:cNvPr>
            <p:cNvSpPr txBox="1"/>
            <p:nvPr/>
          </p:nvSpPr>
          <p:spPr>
            <a:xfrm>
              <a:off x="8581513" y="1556606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F40C9354-0033-4520-978B-EBB19331E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5403" y="196808"/>
              <a:ext cx="0" cy="140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/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AFC0997-1F23-4E3E-A1DB-F1BD9961A087}"/>
                </a:ext>
              </a:extLst>
            </p:cNvPr>
            <p:cNvCxnSpPr/>
            <p:nvPr/>
          </p:nvCxnSpPr>
          <p:spPr>
            <a:xfrm flipV="1">
              <a:off x="6094917" y="930570"/>
              <a:ext cx="264316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92ABE99-C429-4DF3-99E6-FC1FACB17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823" y="912956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lão de Fala: Retângulo 15">
              <a:extLst>
                <a:ext uri="{FF2B5EF4-FFF2-40B4-BE49-F238E27FC236}">
                  <a16:creationId xmlns:a16="http://schemas.microsoft.com/office/drawing/2014/main" id="{8EBFEA2A-6F79-44AB-9F38-AA65052F0624}"/>
                </a:ext>
              </a:extLst>
            </p:cNvPr>
            <p:cNvSpPr/>
            <p:nvPr/>
          </p:nvSpPr>
          <p:spPr>
            <a:xfrm>
              <a:off x="5997387" y="1445249"/>
              <a:ext cx="1202845" cy="348159"/>
            </a:xfrm>
            <a:prstGeom prst="wedgeRectCallout">
              <a:avLst>
                <a:gd name="adj1" fmla="val 52512"/>
                <a:gd name="adj2" fmla="val -19627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trajetória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A53446B-CBAC-4976-AB26-C1986C9646C9}"/>
              </a:ext>
            </a:extLst>
          </p:cNvPr>
          <p:cNvGrpSpPr/>
          <p:nvPr/>
        </p:nvGrpSpPr>
        <p:grpSpPr>
          <a:xfrm>
            <a:off x="6740487" y="464257"/>
            <a:ext cx="685920" cy="1265910"/>
            <a:chOff x="6740487" y="464257"/>
            <a:chExt cx="685920" cy="1265910"/>
          </a:xfrm>
        </p:grpSpPr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A82FAA6C-D5FB-4D65-9CCF-CC3C7EC0F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487" y="472260"/>
              <a:ext cx="504845" cy="1257907"/>
            </a:xfrm>
            <a:prstGeom prst="straightConnector1">
              <a:avLst/>
            </a:prstGeom>
            <a:ln>
              <a:solidFill>
                <a:srgbClr val="90272A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/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34483" r="-27586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/>
              <p:nvPr/>
            </p:nvSpPr>
            <p:spPr>
              <a:xfrm>
                <a:off x="8334807" y="774855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07" y="774855"/>
                <a:ext cx="184666" cy="276999"/>
              </a:xfrm>
              <a:prstGeom prst="rect">
                <a:avLst/>
              </a:prstGeom>
              <a:blipFill>
                <a:blip r:embed="rId7"/>
                <a:stretch>
                  <a:fillRect l="-29032" t="-45652" r="-10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28CBD9F-040C-4F1E-84F2-5A71EF4EFE81}"/>
              </a:ext>
            </a:extLst>
          </p:cNvPr>
          <p:cNvCxnSpPr/>
          <p:nvPr/>
        </p:nvCxnSpPr>
        <p:spPr>
          <a:xfrm>
            <a:off x="7929635" y="1054857"/>
            <a:ext cx="75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6B12FF1-9C11-4459-B014-536BE6D09F0F}"/>
              </a:ext>
            </a:extLst>
          </p:cNvPr>
          <p:cNvGrpSpPr/>
          <p:nvPr/>
        </p:nvGrpSpPr>
        <p:grpSpPr>
          <a:xfrm>
            <a:off x="978864" y="2914542"/>
            <a:ext cx="848768" cy="1127792"/>
            <a:chOff x="7052419" y="909361"/>
            <a:chExt cx="848768" cy="1127792"/>
          </a:xfrm>
        </p:grpSpPr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64097707-C220-470F-B43F-534963A06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419" y="959057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54C07D72-60CB-4244-9BE6-09A567F30076}"/>
                </a:ext>
              </a:extLst>
            </p:cNvPr>
            <p:cNvCxnSpPr/>
            <p:nvPr/>
          </p:nvCxnSpPr>
          <p:spPr>
            <a:xfrm>
              <a:off x="7063789" y="1645574"/>
              <a:ext cx="75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/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2951" r="-207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/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9032" t="-48889" r="-10000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/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blipFill>
                <a:blip r:embed="rId10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/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/>
                  <a:t> estivesse no plano </a:t>
                </a:r>
                <a:r>
                  <a:rPr lang="pt-BR" dirty="0" err="1"/>
                  <a:t>yOz</a:t>
                </a:r>
                <a:r>
                  <a:rPr lang="pt-BR" dirty="0"/>
                  <a:t> (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dirty="0"/>
                  <a:t>=0),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apontaria para dentro do slide.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blipFill>
                <a:blip r:embed="rId11"/>
                <a:stretch>
                  <a:fillRect l="-838" t="-11940" b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50A46A7B-16E8-4689-921B-DAF5AFFF741C}"/>
              </a:ext>
            </a:extLst>
          </p:cNvPr>
          <p:cNvSpPr txBox="1"/>
          <p:nvPr/>
        </p:nvSpPr>
        <p:spPr>
          <a:xfrm>
            <a:off x="2514600" y="3281006"/>
            <a:ext cx="6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não há interação, o momento angular é constante.</a:t>
            </a:r>
          </a:p>
        </p:txBody>
      </p:sp>
    </p:spTree>
    <p:extLst>
      <p:ext uri="{BB962C8B-B14F-4D97-AF65-F5344CB8AC3E}">
        <p14:creationId xmlns:p14="http://schemas.microsoft.com/office/powerpoint/2010/main" val="3976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706" y="16673"/>
            <a:ext cx="6580909" cy="394766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Lista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6 Ex.10. Criança move carrossel com um pulo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17591" y="404520"/>
            <a:ext cx="5526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35236" y="1200648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componente vertical do momento angular da criança em relação ao eixo do carrossel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antes do salto: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5657543" y="446853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/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/>
              <p:nvPr/>
            </p:nvSpPr>
            <p:spPr>
              <a:xfrm>
                <a:off x="249383" y="3535240"/>
                <a:ext cx="1298680" cy="3912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3535240"/>
                <a:ext cx="1298680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/>
              <p:nvPr/>
            </p:nvSpPr>
            <p:spPr>
              <a:xfrm>
                <a:off x="249384" y="3950205"/>
                <a:ext cx="8246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importam para a componente z; eles determinam as outras  componentes, não afetam a quantidade de movimento angular na direção vertical.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" y="3950205"/>
                <a:ext cx="8246720" cy="646331"/>
              </a:xfrm>
              <a:prstGeom prst="rect">
                <a:avLst/>
              </a:prstGeom>
              <a:blipFill>
                <a:blip r:embed="rId5"/>
                <a:stretch>
                  <a:fillRect l="-665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7009317" y="134073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C689131-05C9-47D8-91C3-65354684EF6D}"/>
              </a:ext>
            </a:extLst>
          </p:cNvPr>
          <p:cNvCxnSpPr>
            <a:cxnSpLocks/>
          </p:cNvCxnSpPr>
          <p:nvPr/>
        </p:nvCxnSpPr>
        <p:spPr>
          <a:xfrm flipH="1" flipV="1">
            <a:off x="7305228" y="1035272"/>
            <a:ext cx="266595" cy="574923"/>
          </a:xfrm>
          <a:prstGeom prst="straightConnector1">
            <a:avLst/>
          </a:prstGeom>
          <a:ln>
            <a:solidFill>
              <a:srgbClr val="00B05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/>
              <p:nvPr/>
            </p:nvSpPr>
            <p:spPr>
              <a:xfrm>
                <a:off x="424966" y="1821165"/>
                <a:ext cx="2270300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6" y="1821165"/>
                <a:ext cx="2270300" cy="346249"/>
              </a:xfrm>
              <a:prstGeom prst="rect">
                <a:avLst/>
              </a:prstGeom>
              <a:blipFill>
                <a:blip r:embed="rId6"/>
                <a:stretch>
                  <a:fillRect l="-2688" t="-24561" r="-2151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/>
              <p:nvPr/>
            </p:nvSpPr>
            <p:spPr>
              <a:xfrm>
                <a:off x="3249101" y="1776012"/>
                <a:ext cx="1824538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dirty="0"/>
                  <a:t> varia com </a:t>
                </a:r>
                <a:r>
                  <a:rPr lang="pt-BR" i="1" dirty="0"/>
                  <a:t>t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01" y="1776012"/>
                <a:ext cx="1824538" cy="398955"/>
              </a:xfrm>
              <a:prstGeom prst="rect">
                <a:avLst/>
              </a:prstGeom>
              <a:blipFill>
                <a:blip r:embed="rId7"/>
                <a:stretch>
                  <a:fillRect l="-3344" t="-3030" r="-7023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81C50AB-493E-4655-8A4D-F40F07C60DFE}"/>
              </a:ext>
            </a:extLst>
          </p:cNvPr>
          <p:cNvCxnSpPr/>
          <p:nvPr/>
        </p:nvCxnSpPr>
        <p:spPr>
          <a:xfrm>
            <a:off x="3985108" y="2799347"/>
            <a:ext cx="1767332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08A1D95-3838-4112-8596-D52C5A961C7C}"/>
              </a:ext>
            </a:extLst>
          </p:cNvPr>
          <p:cNvCxnSpPr/>
          <p:nvPr/>
        </p:nvCxnSpPr>
        <p:spPr>
          <a:xfrm>
            <a:off x="4868779" y="2434576"/>
            <a:ext cx="0" cy="978859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Balão de Fala: Retângulo com Cantos Arredondados 42">
            <a:extLst>
              <a:ext uri="{FF2B5EF4-FFF2-40B4-BE49-F238E27FC236}">
                <a16:creationId xmlns:a16="http://schemas.microsoft.com/office/drawing/2014/main" id="{C86B9B34-E13E-4D11-AF40-3E9CB362DD55}"/>
              </a:ext>
            </a:extLst>
          </p:cNvPr>
          <p:cNvSpPr/>
          <p:nvPr/>
        </p:nvSpPr>
        <p:spPr>
          <a:xfrm>
            <a:off x="6252996" y="2791909"/>
            <a:ext cx="2587985" cy="1065309"/>
          </a:xfrm>
          <a:prstGeom prst="wedgeRoundRectCallout">
            <a:avLst>
              <a:gd name="adj1" fmla="val -73833"/>
              <a:gd name="adj2" fmla="val -4667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problema pede só a componente vertical, dado pelo menor separado por estas linhas tracejadas.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/>
              <p:nvPr/>
            </p:nvSpPr>
            <p:spPr>
              <a:xfrm>
                <a:off x="1813487" y="3547287"/>
                <a:ext cx="30552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m/s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87" y="3547287"/>
                <a:ext cx="3055287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/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blipFill>
                <a:blip r:embed="rId9"/>
                <a:stretch>
                  <a:fillRect t="-22951" r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2672AE8-9732-488A-821E-62C79C96B919}"/>
                  </a:ext>
                </a:extLst>
              </p:cNvPr>
              <p:cNvSpPr txBox="1"/>
              <p:nvPr/>
            </p:nvSpPr>
            <p:spPr>
              <a:xfrm>
                <a:off x="249383" y="4492694"/>
                <a:ext cx="8645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B050"/>
                    </a:solidFill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, a coordenada </a:t>
                </a:r>
                <a:r>
                  <a:rPr lang="pt-BR" i="1" dirty="0">
                    <a:solidFill>
                      <a:srgbClr val="00B050"/>
                    </a:solidFill>
                  </a:rPr>
                  <a:t>y</a:t>
                </a:r>
                <a:r>
                  <a:rPr lang="pt-BR" dirty="0">
                    <a:solidFill>
                      <a:srgbClr val="00B050"/>
                    </a:solidFill>
                  </a:rPr>
                  <a:t> não importa – por isso escolhemos os eixos dessa maneira!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2672AE8-9732-488A-821E-62C79C96B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4492694"/>
                <a:ext cx="8645233" cy="369332"/>
              </a:xfrm>
              <a:prstGeom prst="rect">
                <a:avLst/>
              </a:prstGeom>
              <a:blipFill>
                <a:blip r:embed="rId10"/>
                <a:stretch>
                  <a:fillRect l="-635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0.14514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7" grpId="0"/>
      <p:bldP spid="8" grpId="0"/>
      <p:bldP spid="43" grpId="0" animBg="1"/>
      <p:bldP spid="4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" y="1527"/>
            <a:ext cx="7369658" cy="39476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Ex.10. Criança move carrossel com um pulo – final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-22300" y="390533"/>
            <a:ext cx="591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9751" y="1126345"/>
            <a:ext cx="3730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do carrossel no final.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7045474" y="110557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5838294" y="269490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F3FB58-BD61-4D3F-9F4C-68AC5194BDE7}"/>
              </a:ext>
            </a:extLst>
          </p:cNvPr>
          <p:cNvSpPr txBox="1"/>
          <p:nvPr/>
        </p:nvSpPr>
        <p:spPr>
          <a:xfrm>
            <a:off x="228637" y="1412245"/>
            <a:ext cx="512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criança+plataforma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EA450B-168F-4B24-8F6E-29B874A60029}"/>
              </a:ext>
            </a:extLst>
          </p:cNvPr>
          <p:cNvSpPr txBox="1"/>
          <p:nvPr/>
        </p:nvSpPr>
        <p:spPr>
          <a:xfrm>
            <a:off x="251866" y="1932623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/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blipFill>
                <a:blip r:embed="rId3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/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𝑒𝑖𝑥𝑜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blipFill>
                <a:blip r:embed="rId4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22CFB376-7B1B-4656-898D-4165D5860359}"/>
              </a:ext>
            </a:extLst>
          </p:cNvPr>
          <p:cNvSpPr txBox="1"/>
          <p:nvPr/>
        </p:nvSpPr>
        <p:spPr>
          <a:xfrm>
            <a:off x="251866" y="2546685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/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blipFill>
                <a:blip r:embed="rId5"/>
                <a:stretch>
                  <a:fillRect l="-371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/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m/s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D884F3C8-2F73-41A8-AEB5-73024203023D}"/>
              </a:ext>
            </a:extLst>
          </p:cNvPr>
          <p:cNvSpPr txBox="1"/>
          <p:nvPr/>
        </p:nvSpPr>
        <p:spPr>
          <a:xfrm>
            <a:off x="251866" y="3321914"/>
            <a:ext cx="77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/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=(60+45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blipFill>
                <a:blip r:embed="rId7"/>
                <a:stretch>
                  <a:fillRect l="-787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/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= Depois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135=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blipFill>
                <a:blip r:embed="rId8"/>
                <a:stretch>
                  <a:fillRect l="-618" b="-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/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229D9D9B-4E0A-412A-AA76-D263E40404B1}"/>
              </a:ext>
            </a:extLst>
          </p:cNvPr>
          <p:cNvSpPr txBox="1"/>
          <p:nvPr/>
        </p:nvSpPr>
        <p:spPr>
          <a:xfrm>
            <a:off x="251866" y="4277240"/>
            <a:ext cx="855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comparar com uma colisão, precisamos da massa do carrossel. Supondo que o carrossel seja um disco, a massa seria 120 kg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v=3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45/165, v=0,8 m/s  bem menor.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/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blipFill>
                <a:blip r:embed="rId10"/>
                <a:stretch>
                  <a:fillRect l="-2913" t="-27500" r="-388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05E-6 L 0.13142 -0.03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49" grpId="0"/>
      <p:bldP spid="51" grpId="0"/>
      <p:bldP spid="53" grpId="0"/>
      <p:bldP spid="55" grpId="0" animBg="1"/>
      <p:bldP spid="56" grpId="0"/>
      <p:bldP spid="57" grpId="0"/>
      <p:bldP spid="58" grpId="0"/>
      <p:bldP spid="60" grpId="0" animBg="1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20552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/>
              <p:nvPr/>
            </p:nvSpPr>
            <p:spPr>
              <a:xfrm>
                <a:off x="7933765" y="3670297"/>
                <a:ext cx="121023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65" y="3670297"/>
                <a:ext cx="1210234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3" y="6449"/>
            <a:ext cx="3803073" cy="36705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 12. Força no freio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/>
              <p:nvPr/>
            </p:nvSpPr>
            <p:spPr>
              <a:xfrm>
                <a:off x="121023" y="413744"/>
                <a:ext cx="492834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oda presa ao eixo com 0,060 m de diâmetro</a:t>
                </a:r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com</a:t>
                </a:r>
              </a:p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omento de inércia em torno do eixo </a:t>
                </a:r>
                <a14:m>
                  <m:oMath xmlns:m="http://schemas.openxmlformats.org/officeDocument/2006/math">
                    <m:r>
                      <a:rPr lang="pt-BR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 </m:t>
                    </m:r>
                  </m:oMath>
                </a14:m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0,40 kg m</a:t>
                </a:r>
                <a:r>
                  <a:rPr lang="pt-BR" sz="14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Freio no eixo para a roda, a 1200 rpm, uniformemente e em 20 s.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 coeficiente de atrito freio-eixo é </a:t>
                </a:r>
                <a:r>
                  <a:rPr lang="pt-BR" sz="1400" i="1" dirty="0">
                    <a:effectLst/>
                    <a:latin typeface="Symbol" panose="05050102010706020507" pitchFamily="18" charset="2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= 0,8.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413744"/>
                <a:ext cx="4928348" cy="954107"/>
              </a:xfrm>
              <a:prstGeom prst="rect">
                <a:avLst/>
              </a:prstGeom>
              <a:blipFill>
                <a:blip r:embed="rId3"/>
                <a:stretch>
                  <a:fillRect l="-371" t="-1282" b="-5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18CBB218-D78B-4F80-8920-F9EF113534AA}"/>
              </a:ext>
            </a:extLst>
          </p:cNvPr>
          <p:cNvSpPr/>
          <p:nvPr/>
        </p:nvSpPr>
        <p:spPr>
          <a:xfrm>
            <a:off x="8035645" y="1972855"/>
            <a:ext cx="802205" cy="5144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A3B2B0-9FEC-41D6-9767-6446289F66A6}"/>
              </a:ext>
            </a:extLst>
          </p:cNvPr>
          <p:cNvSpPr txBox="1"/>
          <p:nvPr/>
        </p:nvSpPr>
        <p:spPr>
          <a:xfrm>
            <a:off x="117023" y="1314737"/>
            <a:ext cx="2857500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Aceleração angular da roda</a:t>
            </a:r>
            <a:endParaRPr lang="pt-BR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BAAA7D-041C-4C28-8829-E8198D6EF0F4}"/>
              </a:ext>
            </a:extLst>
          </p:cNvPr>
          <p:cNvSpPr txBox="1"/>
          <p:nvPr/>
        </p:nvSpPr>
        <p:spPr>
          <a:xfrm>
            <a:off x="141194" y="1609053"/>
            <a:ext cx="82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Pura cinemática. Como nosso objetivo é achar a força em N, vamos transformar rpm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228349-A592-4572-8735-4AC380FAF82E}"/>
                  </a:ext>
                </a:extLst>
              </p:cNvPr>
              <p:cNvSpPr txBox="1"/>
              <p:nvPr/>
            </p:nvSpPr>
            <p:spPr>
              <a:xfrm>
                <a:off x="2055692" y="2005146"/>
                <a:ext cx="847499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228349-A592-4572-8735-4AC380FA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92" y="2005146"/>
                <a:ext cx="84749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953CBA-B6AF-42D3-ADD1-942AB73BF09F}"/>
              </a:ext>
            </a:extLst>
          </p:cNvPr>
          <p:cNvSpPr txBox="1"/>
          <p:nvPr/>
        </p:nvSpPr>
        <p:spPr>
          <a:xfrm>
            <a:off x="-4732" y="2103268"/>
            <a:ext cx="2227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uniforme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E72E9E-AB53-403C-A455-76D34C05A444}"/>
                  </a:ext>
                </a:extLst>
              </p:cNvPr>
              <p:cNvSpPr txBox="1"/>
              <p:nvPr/>
            </p:nvSpPr>
            <p:spPr>
              <a:xfrm>
                <a:off x="4418822" y="1972855"/>
                <a:ext cx="4446546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1200 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rpm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∙60 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sSup>
                            <m:sSup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E72E9E-AB53-403C-A455-76D34C05A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22" y="1972855"/>
                <a:ext cx="4446546" cy="50141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581E17-37B3-4BC3-9B0F-DEF5CBD05957}"/>
              </a:ext>
            </a:extLst>
          </p:cNvPr>
          <p:cNvSpPr txBox="1"/>
          <p:nvPr/>
        </p:nvSpPr>
        <p:spPr>
          <a:xfrm>
            <a:off x="2903191" y="2091307"/>
            <a:ext cx="1655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constante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alão de Fala: Oval 19">
            <a:extLst>
              <a:ext uri="{FF2B5EF4-FFF2-40B4-BE49-F238E27FC236}">
                <a16:creationId xmlns:a16="http://schemas.microsoft.com/office/drawing/2014/main" id="{BFCDA056-C99F-460A-91DA-937733407FB5}"/>
              </a:ext>
            </a:extLst>
          </p:cNvPr>
          <p:cNvSpPr/>
          <p:nvPr/>
        </p:nvSpPr>
        <p:spPr>
          <a:xfrm>
            <a:off x="2565758" y="1557280"/>
            <a:ext cx="2717010" cy="495516"/>
          </a:xfrm>
          <a:prstGeom prst="wedgeEllipseCallout">
            <a:avLst>
              <a:gd name="adj1" fmla="val -50397"/>
              <a:gd name="adj2" fmla="val -299222"/>
            </a:avLst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D43C05-A935-414A-BCA7-CCC021F46CE9}"/>
              </a:ext>
            </a:extLst>
          </p:cNvPr>
          <p:cNvSpPr txBox="1"/>
          <p:nvPr/>
        </p:nvSpPr>
        <p:spPr>
          <a:xfrm>
            <a:off x="178526" y="2554773"/>
            <a:ext cx="2227896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orque sobre a roda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D3A6865C-0783-4F98-BBCD-E0197BD2B9D3}"/>
                  </a:ext>
                </a:extLst>
              </p:cNvPr>
              <p:cNvSpPr/>
              <p:nvPr/>
            </p:nvSpPr>
            <p:spPr>
              <a:xfrm>
                <a:off x="2318414" y="2527720"/>
                <a:ext cx="1312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D3A6865C-0783-4F98-BBCD-E0197BD2B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14" y="2527720"/>
                <a:ext cx="13122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5AF587B7-00BB-4D95-AC34-442BEEC475EF}"/>
                  </a:ext>
                </a:extLst>
              </p:cNvPr>
              <p:cNvSpPr/>
              <p:nvPr/>
            </p:nvSpPr>
            <p:spPr>
              <a:xfrm>
                <a:off x="3595564" y="2527720"/>
                <a:ext cx="25295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0,4∙2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=−2,51→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5AF587B7-00BB-4D95-AC34-442BEEC47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64" y="2527720"/>
                <a:ext cx="252953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69317A8-A31B-4FEC-A770-3FCAA1D0A415}"/>
                  </a:ext>
                </a:extLst>
              </p:cNvPr>
              <p:cNvSpPr/>
              <p:nvPr/>
            </p:nvSpPr>
            <p:spPr>
              <a:xfrm>
                <a:off x="6227597" y="2527720"/>
                <a:ext cx="145501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,5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 err="1"/>
                  <a:t>N</a:t>
                </a:r>
                <a:r>
                  <a:rPr lang="pt-BR" sz="1600" dirty="0" err="1">
                    <a:sym typeface="Symbol" panose="05050102010706020507" pitchFamily="18" charset="2"/>
                  </a:rPr>
                  <a:t>m</a:t>
                </a:r>
                <a:endParaRPr lang="pt-BR" sz="16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69317A8-A31B-4FEC-A770-3FCAA1D0A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97" y="2527720"/>
                <a:ext cx="1455014" cy="338554"/>
              </a:xfrm>
              <a:prstGeom prst="rect">
                <a:avLst/>
              </a:prstGeom>
              <a:blipFill>
                <a:blip r:embed="rId8"/>
                <a:stretch>
                  <a:fillRect t="-7273" r="-1261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4A30CD84-3598-4DD5-B630-6232AA607FF4}"/>
              </a:ext>
            </a:extLst>
          </p:cNvPr>
          <p:cNvSpPr txBox="1"/>
          <p:nvPr/>
        </p:nvSpPr>
        <p:spPr>
          <a:xfrm>
            <a:off x="178526" y="2952633"/>
            <a:ext cx="3881327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Torque sobre o dispositivo de frenagem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EF16701-2565-4BE2-9C56-3608AB6688BC}"/>
              </a:ext>
            </a:extLst>
          </p:cNvPr>
          <p:cNvSpPr txBox="1"/>
          <p:nvPr/>
        </p:nvSpPr>
        <p:spPr>
          <a:xfrm>
            <a:off x="3679650" y="2953637"/>
            <a:ext cx="541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no freio é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oposta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força sobre o eixo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módulo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D2B541F-A245-4296-82FA-E4B0694B11B3}"/>
              </a:ext>
            </a:extLst>
          </p:cNvPr>
          <p:cNvSpPr txBox="1"/>
          <p:nvPr/>
        </p:nvSpPr>
        <p:spPr>
          <a:xfrm>
            <a:off x="-4732" y="3698831"/>
            <a:ext cx="4382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d) componente tangencial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34BDA1E-B27C-4F98-A14E-F99D877DFA89}"/>
              </a:ext>
            </a:extLst>
          </p:cNvPr>
          <p:cNvSpPr txBox="1"/>
          <p:nvPr/>
        </p:nvSpPr>
        <p:spPr>
          <a:xfrm>
            <a:off x="141194" y="4054787"/>
            <a:ext cx="4700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e) da componente normal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/>
              <p:nvPr/>
            </p:nvSpPr>
            <p:spPr>
              <a:xfrm>
                <a:off x="141194" y="4393341"/>
                <a:ext cx="28833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movimento,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" y="4393341"/>
                <a:ext cx="2883339" cy="338554"/>
              </a:xfrm>
              <a:prstGeom prst="rect">
                <a:avLst/>
              </a:prstGeom>
              <a:blipFill>
                <a:blip r:embed="rId9"/>
                <a:stretch>
                  <a:fillRect l="-1057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64143C9-F978-4FF5-87F5-EFE6F04249C8}"/>
                  </a:ext>
                </a:extLst>
              </p:cNvPr>
              <p:cNvSpPr txBox="1"/>
              <p:nvPr/>
            </p:nvSpPr>
            <p:spPr>
              <a:xfrm>
                <a:off x="2794087" y="4325042"/>
                <a:ext cx="743922" cy="499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64143C9-F978-4FF5-87F5-EFE6F0424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87" y="4325042"/>
                <a:ext cx="743922" cy="4995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BB95FF2-2B9F-4CB8-B7C5-9E9303CB519F}"/>
                  </a:ext>
                </a:extLst>
              </p:cNvPr>
              <p:cNvSpPr txBox="1"/>
              <p:nvPr/>
            </p:nvSpPr>
            <p:spPr>
              <a:xfrm>
                <a:off x="3588685" y="4325042"/>
                <a:ext cx="739369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BB95FF2-2B9F-4CB8-B7C5-9E9303CB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85" y="4325042"/>
                <a:ext cx="739369" cy="488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/>
              <p:nvPr/>
            </p:nvSpPr>
            <p:spPr>
              <a:xfrm>
                <a:off x="4180155" y="3536769"/>
                <a:ext cx="3984931" cy="6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0,03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=86,7→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55" y="3536769"/>
                <a:ext cx="3984931" cy="602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/>
              <p:nvPr/>
            </p:nvSpPr>
            <p:spPr>
              <a:xfrm>
                <a:off x="4378730" y="4413940"/>
                <a:ext cx="124251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=109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30" y="4413940"/>
                <a:ext cx="12425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9147972-14C6-43A4-827A-85B902B9BDCB}"/>
              </a:ext>
            </a:extLst>
          </p:cNvPr>
          <p:cNvGrpSpPr/>
          <p:nvPr/>
        </p:nvGrpSpPr>
        <p:grpSpPr>
          <a:xfrm>
            <a:off x="5707074" y="577516"/>
            <a:ext cx="1695511" cy="889555"/>
            <a:chOff x="5707074" y="577516"/>
            <a:chExt cx="1695511" cy="889555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02051347-991D-40B8-80A1-F473EC267498}"/>
                </a:ext>
              </a:extLst>
            </p:cNvPr>
            <p:cNvGrpSpPr/>
            <p:nvPr/>
          </p:nvGrpSpPr>
          <p:grpSpPr>
            <a:xfrm>
              <a:off x="6279776" y="648931"/>
              <a:ext cx="573828" cy="818140"/>
              <a:chOff x="6279776" y="648931"/>
              <a:chExt cx="573828" cy="818140"/>
            </a:xfrm>
          </p:grpSpPr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20060DA9-7BFA-4398-B2E0-EB15EB679EC9}"/>
                  </a:ext>
                </a:extLst>
              </p:cNvPr>
              <p:cNvSpPr/>
              <p:nvPr/>
            </p:nvSpPr>
            <p:spPr>
              <a:xfrm>
                <a:off x="6279776" y="653480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C5FDEBA-2C2E-4790-8049-E5B81BC677C5}"/>
                  </a:ext>
                </a:extLst>
              </p:cNvPr>
              <p:cNvSpPr/>
              <p:nvPr/>
            </p:nvSpPr>
            <p:spPr>
              <a:xfrm>
                <a:off x="6368009" y="648932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33CBA61A-8BE2-4C07-A456-A4432B3AFEA2}"/>
                  </a:ext>
                </a:extLst>
              </p:cNvPr>
              <p:cNvSpPr/>
              <p:nvPr/>
            </p:nvSpPr>
            <p:spPr>
              <a:xfrm>
                <a:off x="6432176" y="648931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A31B6C7-7B8D-4AB6-88AF-10E995ECBCE3}"/>
                </a:ext>
              </a:extLst>
            </p:cNvPr>
            <p:cNvSpPr/>
            <p:nvPr/>
          </p:nvSpPr>
          <p:spPr>
            <a:xfrm>
              <a:off x="6642095" y="1006783"/>
              <a:ext cx="72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491C188-059D-408A-B379-481DDD318DDB}"/>
                </a:ext>
              </a:extLst>
            </p:cNvPr>
            <p:cNvSpPr/>
            <p:nvPr/>
          </p:nvSpPr>
          <p:spPr>
            <a:xfrm>
              <a:off x="5707074" y="101760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61035CC-A59A-41C6-8735-C2C7BBA88750}"/>
                </a:ext>
              </a:extLst>
            </p:cNvPr>
            <p:cNvSpPr/>
            <p:nvPr/>
          </p:nvSpPr>
          <p:spPr>
            <a:xfrm>
              <a:off x="7330585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D42242D-CB31-4B55-9D67-489359B63F7E}"/>
                </a:ext>
              </a:extLst>
            </p:cNvPr>
            <p:cNvSpPr/>
            <p:nvPr/>
          </p:nvSpPr>
          <p:spPr>
            <a:xfrm>
              <a:off x="5743074" y="1017495"/>
              <a:ext cx="54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C2C2CAF3-8033-46E1-BA91-EFE788652ADE}"/>
                </a:ext>
              </a:extLst>
            </p:cNvPr>
            <p:cNvSpPr/>
            <p:nvPr/>
          </p:nvSpPr>
          <p:spPr>
            <a:xfrm>
              <a:off x="6625288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DBB2FDA-08D0-403A-BC26-FF5AB656A4BC}"/>
                </a:ext>
              </a:extLst>
            </p:cNvPr>
            <p:cNvSpPr/>
            <p:nvPr/>
          </p:nvSpPr>
          <p:spPr>
            <a:xfrm>
              <a:off x="7130715" y="577516"/>
              <a:ext cx="107191" cy="3410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3" name="Texto Explicativo: Linha 42">
            <a:extLst>
              <a:ext uri="{FF2B5EF4-FFF2-40B4-BE49-F238E27FC236}">
                <a16:creationId xmlns:a16="http://schemas.microsoft.com/office/drawing/2014/main" id="{D7C78FB4-121B-497B-BC9B-99CCDBA3FF64}"/>
              </a:ext>
            </a:extLst>
          </p:cNvPr>
          <p:cNvSpPr/>
          <p:nvPr/>
        </p:nvSpPr>
        <p:spPr>
          <a:xfrm>
            <a:off x="6109138" y="145340"/>
            <a:ext cx="874314" cy="290644"/>
          </a:xfrm>
          <a:prstGeom prst="borderCallout1">
            <a:avLst>
              <a:gd name="adj1" fmla="val 93264"/>
              <a:gd name="adj2" fmla="val 95334"/>
              <a:gd name="adj3" fmla="val 148377"/>
              <a:gd name="adj4" fmla="val 112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</a:rPr>
              <a:t>freio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5ED9EB1-0F3E-4BB5-919B-907FD0128396}"/>
              </a:ext>
            </a:extLst>
          </p:cNvPr>
          <p:cNvCxnSpPr>
            <a:cxnSpLocks/>
          </p:cNvCxnSpPr>
          <p:nvPr/>
        </p:nvCxnSpPr>
        <p:spPr>
          <a:xfrm>
            <a:off x="6490490" y="1609053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EAB0CE-3967-485A-9C3E-769419C12377}"/>
                  </a:ext>
                </a:extLst>
              </p:cNvPr>
              <p:cNvSpPr txBox="1"/>
              <p:nvPr/>
            </p:nvSpPr>
            <p:spPr>
              <a:xfrm>
                <a:off x="143799" y="3226121"/>
                <a:ext cx="5518784" cy="36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forças opostas geram torques opostos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EAB0CE-3967-485A-9C3E-769419C1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9" y="3226121"/>
                <a:ext cx="5518784" cy="368499"/>
              </a:xfrm>
              <a:prstGeom prst="rect">
                <a:avLst/>
              </a:prstGeom>
              <a:blipFill>
                <a:blip r:embed="rId14"/>
                <a:stretch>
                  <a:fillRect l="-663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C8E00481-2E2C-42A8-A590-56F0C1552987}"/>
                  </a:ext>
                </a:extLst>
              </p:cNvPr>
              <p:cNvSpPr/>
              <p:nvPr/>
            </p:nvSpPr>
            <p:spPr>
              <a:xfrm>
                <a:off x="5049371" y="3250959"/>
                <a:ext cx="1725985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𝑓𝑟𝑒𝑖𝑜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2,5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 err="1"/>
                  <a:t>N</a:t>
                </a:r>
                <a:r>
                  <a:rPr lang="pt-BR" sz="1600" dirty="0" err="1">
                    <a:sym typeface="Symbol" panose="05050102010706020507" pitchFamily="18" charset="2"/>
                  </a:rPr>
                  <a:t>m</a:t>
                </a:r>
                <a:endParaRPr lang="pt-BR" sz="1600" dirty="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C8E00481-2E2C-42A8-A590-56F0C1552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371" y="3250959"/>
                <a:ext cx="1725985" cy="358303"/>
              </a:xfrm>
              <a:prstGeom prst="rect">
                <a:avLst/>
              </a:prstGeom>
              <a:blipFill>
                <a:blip r:embed="rId15"/>
                <a:stretch>
                  <a:fillRect t="-6780" r="-106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o 27">
            <a:extLst>
              <a:ext uri="{FF2B5EF4-FFF2-40B4-BE49-F238E27FC236}">
                <a16:creationId xmlns:a16="http://schemas.microsoft.com/office/drawing/2014/main" id="{52101BF6-6B5C-457C-B88B-E69B268E089D}"/>
              </a:ext>
            </a:extLst>
          </p:cNvPr>
          <p:cNvSpPr/>
          <p:nvPr/>
        </p:nvSpPr>
        <p:spPr>
          <a:xfrm>
            <a:off x="5879432" y="882316"/>
            <a:ext cx="303788" cy="362269"/>
          </a:xfrm>
          <a:prstGeom prst="arc">
            <a:avLst>
              <a:gd name="adj1" fmla="val 1718243"/>
              <a:gd name="adj2" fmla="val 16692890"/>
            </a:avLst>
          </a:prstGeom>
          <a:ln>
            <a:solidFill>
              <a:schemeClr val="bg2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B5A112F-1143-4D6D-BFCB-4398EE327A75}"/>
              </a:ext>
            </a:extLst>
          </p:cNvPr>
          <p:cNvSpPr/>
          <p:nvPr/>
        </p:nvSpPr>
        <p:spPr>
          <a:xfrm>
            <a:off x="5570567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DF3CBCB4-0458-448D-8235-31C8A9804183}"/>
              </a:ext>
            </a:extLst>
          </p:cNvPr>
          <p:cNvCxnSpPr/>
          <p:nvPr/>
        </p:nvCxnSpPr>
        <p:spPr>
          <a:xfrm>
            <a:off x="5073434" y="1069348"/>
            <a:ext cx="32524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4A09D003-71E1-42A9-B1CC-AF2C8427E8C4}"/>
              </a:ext>
            </a:extLst>
          </p:cNvPr>
          <p:cNvSpPr/>
          <p:nvPr/>
        </p:nvSpPr>
        <p:spPr>
          <a:xfrm>
            <a:off x="7297511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DDEDAED-2D5A-4D08-AABE-FA6E0F473D3D}"/>
              </a:ext>
            </a:extLst>
          </p:cNvPr>
          <p:cNvSpPr txBox="1"/>
          <p:nvPr/>
        </p:nvSpPr>
        <p:spPr>
          <a:xfrm>
            <a:off x="8173161" y="1027746"/>
            <a:ext cx="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8E3DC18-4D8F-43F8-9F97-BBEFEE8A2509}"/>
              </a:ext>
            </a:extLst>
          </p:cNvPr>
          <p:cNvSpPr txBox="1"/>
          <p:nvPr/>
        </p:nvSpPr>
        <p:spPr>
          <a:xfrm>
            <a:off x="6596188" y="1376867"/>
            <a:ext cx="71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7C7BFE3-1104-4EF3-B859-DA0BE7779E6A}"/>
              </a:ext>
            </a:extLst>
          </p:cNvPr>
          <p:cNvCxnSpPr>
            <a:stCxn id="31" idx="2"/>
          </p:cNvCxnSpPr>
          <p:nvPr/>
        </p:nvCxnSpPr>
        <p:spPr>
          <a:xfrm flipH="1">
            <a:off x="7184310" y="918551"/>
            <a:ext cx="1" cy="756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  <p:bldP spid="9" grpId="0"/>
      <p:bldP spid="11" grpId="0"/>
      <p:bldP spid="13" grpId="0"/>
      <p:bldP spid="15" grpId="0"/>
      <p:bldP spid="17" grpId="0"/>
      <p:bldP spid="20" grpId="0" animBg="1"/>
      <p:bldP spid="21" grpId="0"/>
      <p:bldP spid="22" grpId="0"/>
      <p:bldP spid="23" grpId="0"/>
      <p:bldP spid="24" grpId="0" animBg="1"/>
      <p:bldP spid="26" grpId="0"/>
      <p:bldP spid="29" grpId="0"/>
      <p:bldP spid="32" grpId="0"/>
      <p:bldP spid="33" grpId="0"/>
      <p:bldP spid="34" grpId="0"/>
      <p:bldP spid="36" grpId="0"/>
      <p:bldP spid="41" grpId="0" animBg="1"/>
      <p:bldP spid="42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519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 12. Força no freio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/>
              <p:nvPr/>
            </p:nvSpPr>
            <p:spPr>
              <a:xfrm>
                <a:off x="16705" y="379037"/>
                <a:ext cx="492834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oda presa ao eixo com 0,06 m de diâmetro</a:t>
                </a:r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com</a:t>
                </a:r>
              </a:p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omento de inércia em torno do eixo </a:t>
                </a:r>
                <a14:m>
                  <m:oMath xmlns:m="http://schemas.openxmlformats.org/officeDocument/2006/math">
                    <m:r>
                      <a:rPr lang="pt-BR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 </m:t>
                    </m:r>
                  </m:oMath>
                </a14:m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0,2 kg m</a:t>
                </a:r>
                <a:r>
                  <a:rPr lang="pt-BR" sz="14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Freio no eixo para a roda, a 1200 rpm, uniformemente e em 20 s.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 coeficiente de atrito freio-eixo é </a:t>
                </a:r>
                <a:r>
                  <a:rPr lang="pt-BR" sz="1400" i="1" dirty="0">
                    <a:effectLst/>
                    <a:latin typeface="Symbol" panose="05050102010706020507" pitchFamily="18" charset="2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= </a:t>
                </a:r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0,8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" y="379037"/>
                <a:ext cx="4928348" cy="954107"/>
              </a:xfrm>
              <a:prstGeom prst="rect">
                <a:avLst/>
              </a:prstGeom>
              <a:blipFill>
                <a:blip r:embed="rId2"/>
                <a:stretch>
                  <a:fillRect l="-371" t="-1274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>
            <a:extLst>
              <a:ext uri="{FF2B5EF4-FFF2-40B4-BE49-F238E27FC236}">
                <a16:creationId xmlns:a16="http://schemas.microsoft.com/office/drawing/2014/main" id="{4D2B541F-A245-4296-82FA-E4B0694B11B3}"/>
              </a:ext>
            </a:extLst>
          </p:cNvPr>
          <p:cNvSpPr txBox="1"/>
          <p:nvPr/>
        </p:nvSpPr>
        <p:spPr>
          <a:xfrm>
            <a:off x="-47462" y="1231331"/>
            <a:ext cx="4382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d) componente tangencial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34BDA1E-B27C-4F98-A14E-F99D877DFA89}"/>
              </a:ext>
            </a:extLst>
          </p:cNvPr>
          <p:cNvSpPr txBox="1"/>
          <p:nvPr/>
        </p:nvSpPr>
        <p:spPr>
          <a:xfrm>
            <a:off x="-6950" y="1879895"/>
            <a:ext cx="4700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e) componente normal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/>
              <p:nvPr/>
            </p:nvSpPr>
            <p:spPr>
              <a:xfrm>
                <a:off x="69579" y="2123971"/>
                <a:ext cx="38256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movimento,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𝑇𝑥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9" y="2123971"/>
                <a:ext cx="3825621" cy="338554"/>
              </a:xfrm>
              <a:prstGeom prst="rect">
                <a:avLst/>
              </a:prstGeom>
              <a:blipFill>
                <a:blip r:embed="rId3"/>
                <a:stretch>
                  <a:fillRect l="-796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/>
              <p:nvPr/>
            </p:nvSpPr>
            <p:spPr>
              <a:xfrm>
                <a:off x="662873" y="1504486"/>
                <a:ext cx="156291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3" y="1504486"/>
                <a:ext cx="156291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/>
              <p:nvPr/>
            </p:nvSpPr>
            <p:spPr>
              <a:xfrm>
                <a:off x="2178446" y="1508208"/>
                <a:ext cx="1179639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46" y="1508208"/>
                <a:ext cx="117963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/>
              <p:nvPr/>
            </p:nvSpPr>
            <p:spPr>
              <a:xfrm>
                <a:off x="3771693" y="2090422"/>
                <a:ext cx="124251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=109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93" y="2090422"/>
                <a:ext cx="12425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9147972-14C6-43A4-827A-85B902B9BDCB}"/>
              </a:ext>
            </a:extLst>
          </p:cNvPr>
          <p:cNvGrpSpPr/>
          <p:nvPr/>
        </p:nvGrpSpPr>
        <p:grpSpPr>
          <a:xfrm>
            <a:off x="5707074" y="577516"/>
            <a:ext cx="1695511" cy="889555"/>
            <a:chOff x="5707074" y="577516"/>
            <a:chExt cx="1695511" cy="889555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02051347-991D-40B8-80A1-F473EC267498}"/>
                </a:ext>
              </a:extLst>
            </p:cNvPr>
            <p:cNvGrpSpPr/>
            <p:nvPr/>
          </p:nvGrpSpPr>
          <p:grpSpPr>
            <a:xfrm>
              <a:off x="6279776" y="648931"/>
              <a:ext cx="573828" cy="818140"/>
              <a:chOff x="6279776" y="648931"/>
              <a:chExt cx="573828" cy="818140"/>
            </a:xfrm>
          </p:grpSpPr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20060DA9-7BFA-4398-B2E0-EB15EB679EC9}"/>
                  </a:ext>
                </a:extLst>
              </p:cNvPr>
              <p:cNvSpPr/>
              <p:nvPr/>
            </p:nvSpPr>
            <p:spPr>
              <a:xfrm>
                <a:off x="6279776" y="653480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C5FDEBA-2C2E-4790-8049-E5B81BC677C5}"/>
                  </a:ext>
                </a:extLst>
              </p:cNvPr>
              <p:cNvSpPr/>
              <p:nvPr/>
            </p:nvSpPr>
            <p:spPr>
              <a:xfrm>
                <a:off x="6368009" y="648932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33CBA61A-8BE2-4C07-A456-A4432B3AFEA2}"/>
                  </a:ext>
                </a:extLst>
              </p:cNvPr>
              <p:cNvSpPr/>
              <p:nvPr/>
            </p:nvSpPr>
            <p:spPr>
              <a:xfrm>
                <a:off x="6432176" y="648931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A31B6C7-7B8D-4AB6-88AF-10E995ECBCE3}"/>
                </a:ext>
              </a:extLst>
            </p:cNvPr>
            <p:cNvSpPr/>
            <p:nvPr/>
          </p:nvSpPr>
          <p:spPr>
            <a:xfrm>
              <a:off x="6642095" y="1006783"/>
              <a:ext cx="72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491C188-059D-408A-B379-481DDD318DDB}"/>
                </a:ext>
              </a:extLst>
            </p:cNvPr>
            <p:cNvSpPr/>
            <p:nvPr/>
          </p:nvSpPr>
          <p:spPr>
            <a:xfrm>
              <a:off x="5707074" y="101760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61035CC-A59A-41C6-8735-C2C7BBA88750}"/>
                </a:ext>
              </a:extLst>
            </p:cNvPr>
            <p:cNvSpPr/>
            <p:nvPr/>
          </p:nvSpPr>
          <p:spPr>
            <a:xfrm>
              <a:off x="7330585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D42242D-CB31-4B55-9D67-489359B63F7E}"/>
                </a:ext>
              </a:extLst>
            </p:cNvPr>
            <p:cNvSpPr/>
            <p:nvPr/>
          </p:nvSpPr>
          <p:spPr>
            <a:xfrm>
              <a:off x="5743074" y="1017495"/>
              <a:ext cx="54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C2C2CAF3-8033-46E1-BA91-EFE788652ADE}"/>
                </a:ext>
              </a:extLst>
            </p:cNvPr>
            <p:cNvSpPr/>
            <p:nvPr/>
          </p:nvSpPr>
          <p:spPr>
            <a:xfrm>
              <a:off x="6625288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DBB2FDA-08D0-403A-BC26-FF5AB656A4BC}"/>
                </a:ext>
              </a:extLst>
            </p:cNvPr>
            <p:cNvSpPr/>
            <p:nvPr/>
          </p:nvSpPr>
          <p:spPr>
            <a:xfrm>
              <a:off x="7130715" y="577516"/>
              <a:ext cx="107191" cy="3410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3" name="Texto Explicativo: Linha 42">
            <a:extLst>
              <a:ext uri="{FF2B5EF4-FFF2-40B4-BE49-F238E27FC236}">
                <a16:creationId xmlns:a16="http://schemas.microsoft.com/office/drawing/2014/main" id="{D7C78FB4-121B-497B-BC9B-99CCDBA3FF64}"/>
              </a:ext>
            </a:extLst>
          </p:cNvPr>
          <p:cNvSpPr/>
          <p:nvPr/>
        </p:nvSpPr>
        <p:spPr>
          <a:xfrm>
            <a:off x="6109138" y="145340"/>
            <a:ext cx="874314" cy="290644"/>
          </a:xfrm>
          <a:prstGeom prst="borderCallout1">
            <a:avLst>
              <a:gd name="adj1" fmla="val 93264"/>
              <a:gd name="adj2" fmla="val 95334"/>
              <a:gd name="adj3" fmla="val 148377"/>
              <a:gd name="adj4" fmla="val 112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</a:rPr>
              <a:t>freio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5ED9EB1-0F3E-4BB5-919B-907FD0128396}"/>
              </a:ext>
            </a:extLst>
          </p:cNvPr>
          <p:cNvCxnSpPr>
            <a:cxnSpLocks/>
          </p:cNvCxnSpPr>
          <p:nvPr/>
        </p:nvCxnSpPr>
        <p:spPr>
          <a:xfrm>
            <a:off x="6490490" y="1609053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o 27">
            <a:extLst>
              <a:ext uri="{FF2B5EF4-FFF2-40B4-BE49-F238E27FC236}">
                <a16:creationId xmlns:a16="http://schemas.microsoft.com/office/drawing/2014/main" id="{52101BF6-6B5C-457C-B88B-E69B268E089D}"/>
              </a:ext>
            </a:extLst>
          </p:cNvPr>
          <p:cNvSpPr/>
          <p:nvPr/>
        </p:nvSpPr>
        <p:spPr>
          <a:xfrm>
            <a:off x="5879432" y="882316"/>
            <a:ext cx="303788" cy="362269"/>
          </a:xfrm>
          <a:prstGeom prst="arc">
            <a:avLst>
              <a:gd name="adj1" fmla="val 1718243"/>
              <a:gd name="adj2" fmla="val 16692890"/>
            </a:avLst>
          </a:prstGeom>
          <a:ln>
            <a:solidFill>
              <a:schemeClr val="bg2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B5A112F-1143-4D6D-BFCB-4398EE327A75}"/>
              </a:ext>
            </a:extLst>
          </p:cNvPr>
          <p:cNvSpPr/>
          <p:nvPr/>
        </p:nvSpPr>
        <p:spPr>
          <a:xfrm>
            <a:off x="5570567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DF3CBCB4-0458-448D-8235-31C8A9804183}"/>
              </a:ext>
            </a:extLst>
          </p:cNvPr>
          <p:cNvCxnSpPr/>
          <p:nvPr/>
        </p:nvCxnSpPr>
        <p:spPr>
          <a:xfrm>
            <a:off x="5073434" y="1069348"/>
            <a:ext cx="32524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4A09D003-71E1-42A9-B1CC-AF2C8427E8C4}"/>
              </a:ext>
            </a:extLst>
          </p:cNvPr>
          <p:cNvSpPr/>
          <p:nvPr/>
        </p:nvSpPr>
        <p:spPr>
          <a:xfrm>
            <a:off x="7297511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DDEDAED-2D5A-4D08-AABE-FA6E0F473D3D}"/>
              </a:ext>
            </a:extLst>
          </p:cNvPr>
          <p:cNvSpPr txBox="1"/>
          <p:nvPr/>
        </p:nvSpPr>
        <p:spPr>
          <a:xfrm>
            <a:off x="8173161" y="1027746"/>
            <a:ext cx="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8E3DC18-4D8F-43F8-9F97-BBEFEE8A2509}"/>
              </a:ext>
            </a:extLst>
          </p:cNvPr>
          <p:cNvSpPr txBox="1"/>
          <p:nvPr/>
        </p:nvSpPr>
        <p:spPr>
          <a:xfrm>
            <a:off x="6595898" y="1408726"/>
            <a:ext cx="71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7C7BFE3-1104-4EF3-B859-DA0BE7779E6A}"/>
              </a:ext>
            </a:extLst>
          </p:cNvPr>
          <p:cNvCxnSpPr>
            <a:stCxn id="31" idx="2"/>
          </p:cNvCxnSpPr>
          <p:nvPr/>
        </p:nvCxnSpPr>
        <p:spPr>
          <a:xfrm flipH="1">
            <a:off x="7184310" y="918551"/>
            <a:ext cx="1" cy="756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61B97D8-DBFE-448D-B420-14896A85DE27}"/>
              </a:ext>
            </a:extLst>
          </p:cNvPr>
          <p:cNvSpPr txBox="1"/>
          <p:nvPr/>
        </p:nvSpPr>
        <p:spPr>
          <a:xfrm>
            <a:off x="9800" y="2498888"/>
            <a:ext cx="441301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do torque da força normal do freio sobre a roda.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E3A4488-A814-4C00-BA09-8D280614BBD0}"/>
                  </a:ext>
                </a:extLst>
              </p:cNvPr>
              <p:cNvSpPr txBox="1"/>
              <p:nvPr/>
            </p:nvSpPr>
            <p:spPr>
              <a:xfrm>
                <a:off x="91093" y="2864001"/>
                <a:ext cx="3480108" cy="35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𝑇𝑦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=0,2∙109=21,8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E3A4488-A814-4C00-BA09-8D280614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" y="2864001"/>
                <a:ext cx="3480108" cy="357983"/>
              </a:xfrm>
              <a:prstGeom prst="rect">
                <a:avLst/>
              </a:prstGeom>
              <a:blipFill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74AC9A4C-957D-477E-B0ED-6FE74218DB9E}"/>
              </a:ext>
            </a:extLst>
          </p:cNvPr>
          <p:cNvCxnSpPr/>
          <p:nvPr/>
        </p:nvCxnSpPr>
        <p:spPr>
          <a:xfrm flipH="1">
            <a:off x="5943600" y="1069348"/>
            <a:ext cx="602695" cy="63845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7EBD20C-4968-4C4E-9FB2-49BCF1C6D80A}"/>
              </a:ext>
            </a:extLst>
          </p:cNvPr>
          <p:cNvSpPr txBox="1"/>
          <p:nvPr/>
        </p:nvSpPr>
        <p:spPr>
          <a:xfrm>
            <a:off x="5806808" y="1305857"/>
            <a:ext cx="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4041823-0DEA-422B-AB7C-3CC396A544F2}"/>
                  </a:ext>
                </a:extLst>
              </p:cNvPr>
              <p:cNvSpPr txBox="1"/>
              <p:nvPr/>
            </p:nvSpPr>
            <p:spPr>
              <a:xfrm>
                <a:off x="3506078" y="2849540"/>
                <a:ext cx="154158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Nm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4041823-0DEA-422B-AB7C-3CC396A54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078" y="2849540"/>
                <a:ext cx="15415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>
            <a:extLst>
              <a:ext uri="{FF2B5EF4-FFF2-40B4-BE49-F238E27FC236}">
                <a16:creationId xmlns:a16="http://schemas.microsoft.com/office/drawing/2014/main" id="{4D9604DF-197E-4A91-BDD5-BC17279B2FF7}"/>
              </a:ext>
            </a:extLst>
          </p:cNvPr>
          <p:cNvSpPr txBox="1"/>
          <p:nvPr/>
        </p:nvSpPr>
        <p:spPr>
          <a:xfrm>
            <a:off x="5056587" y="2485140"/>
            <a:ext cx="406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negativo; torce o sistema para rodar no sentido horário em torno do eixo x da figura. Os mancais tem que se esforçar para impedir essa rotação e podem danificar com o tempo.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2E285C5-DAFE-4AFB-8AF0-9667F9E9BA5B}"/>
              </a:ext>
            </a:extLst>
          </p:cNvPr>
          <p:cNvSpPr txBox="1"/>
          <p:nvPr/>
        </p:nvSpPr>
        <p:spPr>
          <a:xfrm>
            <a:off x="9800" y="3963967"/>
            <a:ext cx="8548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g) Explique porque os dispositivos de frenagem pressionam simultaneamente lados opostos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E877A2E-D009-43AD-928C-C0B0E3192852}"/>
              </a:ext>
            </a:extLst>
          </p:cNvPr>
          <p:cNvSpPr txBox="1"/>
          <p:nvPr/>
        </p:nvSpPr>
        <p:spPr>
          <a:xfrm>
            <a:off x="201705" y="4239719"/>
            <a:ext cx="874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freio do outro lado empurrará o eixo para cima; se as forças são de mesmo módulo, opostas,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aplicadas a mesma distância do eixo de rotação (agora,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seus torques vão se cancelar.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3B8073EC-AB4E-4211-9ACA-074F5B17A17D}"/>
                  </a:ext>
                </a:extLst>
              </p:cNvPr>
              <p:cNvSpPr/>
              <p:nvPr/>
            </p:nvSpPr>
            <p:spPr>
              <a:xfrm>
                <a:off x="33783" y="3298389"/>
                <a:ext cx="4538217" cy="654540"/>
              </a:xfrm>
              <a:prstGeom prst="wedgeRectCallout">
                <a:avLst>
                  <a:gd name="adj1" fmla="val -29416"/>
                  <a:gd name="adj2" fmla="val -67575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 é a força tangente para uma rotação em torno de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não confunda com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𝑇𝑥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item d, que é a força tangente para a rotação em torno do eixo Oz.</a:t>
                </a:r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3B8073EC-AB4E-4211-9ACA-074F5B17A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" y="3298389"/>
                <a:ext cx="4538217" cy="654540"/>
              </a:xfrm>
              <a:prstGeom prst="wedgeRectCallout">
                <a:avLst>
                  <a:gd name="adj1" fmla="val -29416"/>
                  <a:gd name="adj2" fmla="val -67575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A7B92E39-99F5-4B77-B100-E56FBBF4A5ED}"/>
              </a:ext>
            </a:extLst>
          </p:cNvPr>
          <p:cNvSpPr/>
          <p:nvPr/>
        </p:nvSpPr>
        <p:spPr>
          <a:xfrm>
            <a:off x="6523898" y="1015080"/>
            <a:ext cx="72000" cy="7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10FDF1-47BD-4971-96AE-51CA32769264}"/>
              </a:ext>
            </a:extLst>
          </p:cNvPr>
          <p:cNvSpPr txBox="1"/>
          <p:nvPr/>
        </p:nvSpPr>
        <p:spPr>
          <a:xfrm>
            <a:off x="6400285" y="714659"/>
            <a:ext cx="28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13EB4E3-244C-46E6-B8FA-05CDD50EF318}"/>
              </a:ext>
            </a:extLst>
          </p:cNvPr>
          <p:cNvGrpSpPr/>
          <p:nvPr/>
        </p:nvGrpSpPr>
        <p:grpSpPr>
          <a:xfrm>
            <a:off x="7186313" y="1050982"/>
            <a:ext cx="289210" cy="906471"/>
            <a:chOff x="7186313" y="1098050"/>
            <a:chExt cx="289210" cy="906471"/>
          </a:xfrm>
        </p:grpSpPr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F51554D0-DF16-49E2-B4D7-824922B90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6313" y="1098050"/>
              <a:ext cx="1" cy="90647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CDE20265-C79C-4E3A-A645-817C1E175E20}"/>
                    </a:ext>
                  </a:extLst>
                </p:cNvPr>
                <p:cNvSpPr txBox="1"/>
                <p:nvPr/>
              </p:nvSpPr>
              <p:spPr>
                <a:xfrm>
                  <a:off x="7248666" y="1350551"/>
                  <a:ext cx="22685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CDE20265-C79C-4E3A-A645-817C1E175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666" y="1350551"/>
                  <a:ext cx="226857" cy="310598"/>
                </a:xfrm>
                <a:prstGeom prst="rect">
                  <a:avLst/>
                </a:prstGeom>
                <a:blipFill>
                  <a:blip r:embed="rId12"/>
                  <a:stretch>
                    <a:fillRect l="-24324" r="-2432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89AAFAF-F335-431C-8614-499AC8C91967}"/>
              </a:ext>
            </a:extLst>
          </p:cNvPr>
          <p:cNvGrpSpPr/>
          <p:nvPr/>
        </p:nvGrpSpPr>
        <p:grpSpPr>
          <a:xfrm>
            <a:off x="7191497" y="219908"/>
            <a:ext cx="602695" cy="785189"/>
            <a:chOff x="7191497" y="219908"/>
            <a:chExt cx="602695" cy="785189"/>
          </a:xfrm>
        </p:grpSpPr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5FB54D16-74ED-4F04-B309-D7E0D11D0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1497" y="366645"/>
              <a:ext cx="602695" cy="63845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8C51EED7-BF11-4254-A1EB-E9BC498B8845}"/>
                    </a:ext>
                  </a:extLst>
                </p:cNvPr>
                <p:cNvSpPr txBox="1"/>
                <p:nvPr/>
              </p:nvSpPr>
              <p:spPr>
                <a:xfrm>
                  <a:off x="7276927" y="219908"/>
                  <a:ext cx="36227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8C51EED7-BF11-4254-A1EB-E9BC498B88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927" y="219908"/>
                  <a:ext cx="362279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15254" t="-43137" r="-52542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43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8" grpId="0"/>
      <p:bldP spid="39" grpId="0" animBg="1"/>
      <p:bldP spid="41" grpId="0" animBg="1"/>
      <p:bldP spid="49" grpId="0"/>
      <p:bldP spid="47" grpId="0"/>
      <p:bldP spid="57" grpId="0" animBg="1"/>
      <p:bldP spid="58" grpId="0"/>
      <p:bldP spid="60" grpId="0"/>
      <p:bldP spid="61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8608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121" y="-117801"/>
            <a:ext cx="7718612" cy="711246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Ex.11. A força no suporte  durante o arranque do motor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17B580A-1095-4CED-9AD2-9B0B79F2E54C}"/>
                  </a:ext>
                </a:extLst>
              </p:cNvPr>
              <p:cNvSpPr txBox="1"/>
              <p:nvPr/>
            </p:nvSpPr>
            <p:spPr>
              <a:xfrm>
                <a:off x="73542" y="367762"/>
                <a:ext cx="46432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otor elétrico preso com eixo a 0,25 m da máquina.</a:t>
                </a:r>
              </a:p>
              <a:p>
                <a:pPr hangingPunct="0"/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otor tem  momento de inércia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0,50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 .</a:t>
                </a:r>
                <a:endParaRPr lang="pt-BR" sz="1600" baseline="30000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  <a:p>
                <a:pPr hangingPunct="0"/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celera uniformemente de 0 a 3000 rpm em 10 s.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17B580A-1095-4CED-9AD2-9B0B79F2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" y="367762"/>
                <a:ext cx="4643221" cy="830997"/>
              </a:xfrm>
              <a:prstGeom prst="rect">
                <a:avLst/>
              </a:prstGeom>
              <a:blipFill>
                <a:blip r:embed="rId2"/>
                <a:stretch>
                  <a:fillRect l="-656" t="-2190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DC20CB45-315C-4598-8B22-6CEE71D2B87D}"/>
              </a:ext>
            </a:extLst>
          </p:cNvPr>
          <p:cNvSpPr txBox="1"/>
          <p:nvPr/>
        </p:nvSpPr>
        <p:spPr>
          <a:xfrm>
            <a:off x="108463" y="1087269"/>
            <a:ext cx="2857500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Aceleração angular do rotor</a:t>
            </a:r>
            <a:endParaRPr lang="pt-BR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0B3177-6E40-4A0A-B1BD-915822B16DC3}"/>
              </a:ext>
            </a:extLst>
          </p:cNvPr>
          <p:cNvSpPr txBox="1"/>
          <p:nvPr/>
        </p:nvSpPr>
        <p:spPr>
          <a:xfrm>
            <a:off x="89158" y="1371281"/>
            <a:ext cx="497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Pura cinemática. Como nosso objetivo é achar a força em N, vamos transformar rpm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/s.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BCD3E87-4143-44B1-9045-322B7C90356B}"/>
              </a:ext>
            </a:extLst>
          </p:cNvPr>
          <p:cNvGrpSpPr/>
          <p:nvPr/>
        </p:nvGrpSpPr>
        <p:grpSpPr>
          <a:xfrm>
            <a:off x="6265" y="1848116"/>
            <a:ext cx="9113907" cy="559961"/>
            <a:chOff x="6265" y="1984473"/>
            <a:chExt cx="9113907" cy="559961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BA28475-25FF-4F85-9C34-9AD917923033}"/>
                </a:ext>
              </a:extLst>
            </p:cNvPr>
            <p:cNvSpPr/>
            <p:nvPr/>
          </p:nvSpPr>
          <p:spPr>
            <a:xfrm>
              <a:off x="8220172" y="2038786"/>
              <a:ext cx="900000" cy="46425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6784A74-603D-4375-B6C8-7EC03FF0E76E}"/>
                    </a:ext>
                  </a:extLst>
                </p:cNvPr>
                <p:cNvSpPr txBox="1"/>
                <p:nvPr/>
              </p:nvSpPr>
              <p:spPr>
                <a:xfrm>
                  <a:off x="1993442" y="2030703"/>
                  <a:ext cx="847499" cy="467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6784A74-603D-4375-B6C8-7EC03FF0E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442" y="2030703"/>
                  <a:ext cx="847499" cy="4675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2E273D3-E39F-4CCE-9598-D06AD899156A}"/>
                </a:ext>
              </a:extLst>
            </p:cNvPr>
            <p:cNvSpPr txBox="1"/>
            <p:nvPr/>
          </p:nvSpPr>
          <p:spPr>
            <a:xfrm>
              <a:off x="6265" y="2152999"/>
              <a:ext cx="2227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Aceleração uniforme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5824DDA9-3A50-4273-800F-17AE6ED36DEA}"/>
                    </a:ext>
                  </a:extLst>
                </p:cNvPr>
                <p:cNvSpPr txBox="1"/>
                <p:nvPr/>
              </p:nvSpPr>
              <p:spPr>
                <a:xfrm>
                  <a:off x="4248232" y="1984473"/>
                  <a:ext cx="4865762" cy="5599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3000 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rpm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3000</m:t>
                            </m:r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ad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∙60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rad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pt-BR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5824DDA9-3A50-4273-800F-17AE6ED36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232" y="1984473"/>
                  <a:ext cx="4865762" cy="5599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FBBFCA9-F82F-46B5-B577-678982F3376F}"/>
                </a:ext>
              </a:extLst>
            </p:cNvPr>
            <p:cNvSpPr txBox="1"/>
            <p:nvPr/>
          </p:nvSpPr>
          <p:spPr>
            <a:xfrm>
              <a:off x="2767267" y="2146621"/>
              <a:ext cx="1655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Acel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constante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C7C4964-954C-473A-9A15-BD9A07A7CF4B}"/>
              </a:ext>
            </a:extLst>
          </p:cNvPr>
          <p:cNvGrpSpPr/>
          <p:nvPr/>
        </p:nvGrpSpPr>
        <p:grpSpPr>
          <a:xfrm>
            <a:off x="121482" y="2357801"/>
            <a:ext cx="7120932" cy="347440"/>
            <a:chOff x="121482" y="2373843"/>
            <a:chExt cx="7120932" cy="347440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72A7CDF-DCFA-4A08-8CA4-6365CE7AD563}"/>
                </a:ext>
              </a:extLst>
            </p:cNvPr>
            <p:cNvSpPr txBox="1"/>
            <p:nvPr/>
          </p:nvSpPr>
          <p:spPr>
            <a:xfrm>
              <a:off x="121482" y="2376703"/>
              <a:ext cx="2227896" cy="342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pt-BR" sz="1600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pt-BR" sz="1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orque sobre o rotor</a:t>
              </a:r>
              <a:endParaRPr lang="pt-BR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2413A3B1-FF60-44CF-891B-1A5EBDFC4743}"/>
                    </a:ext>
                  </a:extLst>
                </p:cNvPr>
                <p:cNvSpPr/>
                <p:nvPr/>
              </p:nvSpPr>
              <p:spPr>
                <a:xfrm>
                  <a:off x="2129505" y="2382729"/>
                  <a:ext cx="131221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2413A3B1-FF60-44CF-891B-1A5EBDF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505" y="2382729"/>
                  <a:ext cx="131221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25FD995C-C60A-4235-9AE4-344530D78E50}"/>
                    </a:ext>
                  </a:extLst>
                </p:cNvPr>
                <p:cNvSpPr/>
                <p:nvPr/>
              </p:nvSpPr>
              <p:spPr>
                <a:xfrm>
                  <a:off x="3380574" y="2382729"/>
                  <a:ext cx="2494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0,50∙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=15,7→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25FD995C-C60A-4235-9AE4-344530D78E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574" y="2382729"/>
                  <a:ext cx="2494273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>
                  <a:extLst>
                    <a:ext uri="{FF2B5EF4-FFF2-40B4-BE49-F238E27FC236}">
                      <a16:creationId xmlns:a16="http://schemas.microsoft.com/office/drawing/2014/main" id="{C60673F6-6C2A-4D64-9020-36714818B56A}"/>
                    </a:ext>
                  </a:extLst>
                </p:cNvPr>
                <p:cNvSpPr/>
                <p:nvPr/>
              </p:nvSpPr>
              <p:spPr>
                <a:xfrm>
                  <a:off x="5827475" y="2373843"/>
                  <a:ext cx="1414939" cy="3385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5,7</m:t>
                      </m:r>
                    </m:oMath>
                  </a14:m>
                  <a:r>
                    <a:rPr lang="pt-BR" sz="1600" dirty="0"/>
                    <a:t> </a:t>
                  </a:r>
                  <a:r>
                    <a:rPr lang="pt-BR" sz="1600" dirty="0" err="1"/>
                    <a:t>N</a:t>
                  </a:r>
                  <a:r>
                    <a:rPr lang="pt-BR" sz="1600" dirty="0" err="1">
                      <a:sym typeface="Symbol" panose="05050102010706020507" pitchFamily="18" charset="2"/>
                    </a:rPr>
                    <a:t>m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9" name="Retângulo 18">
                  <a:extLst>
                    <a:ext uri="{FF2B5EF4-FFF2-40B4-BE49-F238E27FC236}">
                      <a16:creationId xmlns:a16="http://schemas.microsoft.com/office/drawing/2014/main" id="{C60673F6-6C2A-4D64-9020-36714818B5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475" y="2373843"/>
                  <a:ext cx="1414939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7273" r="-3448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A9A07B79-A582-4894-B64D-5335BA6FD8D4}"/>
              </a:ext>
            </a:extLst>
          </p:cNvPr>
          <p:cNvGrpSpPr/>
          <p:nvPr/>
        </p:nvGrpSpPr>
        <p:grpSpPr>
          <a:xfrm>
            <a:off x="143272" y="2649113"/>
            <a:ext cx="5763659" cy="338554"/>
            <a:chOff x="143272" y="2649113"/>
            <a:chExt cx="5763659" cy="33855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40381E2-0F90-4FC4-9932-689565E51500}"/>
                </a:ext>
              </a:extLst>
            </p:cNvPr>
            <p:cNvSpPr txBox="1"/>
            <p:nvPr/>
          </p:nvSpPr>
          <p:spPr>
            <a:xfrm>
              <a:off x="143272" y="2649113"/>
              <a:ext cx="48657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G Times"/>
                </a:rPr>
                <a:t>c) a componente tangencial da força no corpo do motor 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88352BE-DE1F-4405-93B7-A1D02DF9493B}"/>
                    </a:ext>
                  </a:extLst>
                </p:cNvPr>
                <p:cNvSpPr txBox="1"/>
                <p:nvPr/>
              </p:nvSpPr>
              <p:spPr>
                <a:xfrm>
                  <a:off x="4898835" y="2652574"/>
                  <a:ext cx="1008096" cy="310598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88352BE-DE1F-4405-93B7-A1D02DF94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835" y="2652574"/>
                  <a:ext cx="1008096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4734" t="-36364" r="-31361" b="-5455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3E8CF2E-CA25-46BB-BC66-B645B44AEB14}"/>
                  </a:ext>
                </a:extLst>
              </p:cNvPr>
              <p:cNvSpPr txBox="1"/>
              <p:nvPr/>
            </p:nvSpPr>
            <p:spPr>
              <a:xfrm>
                <a:off x="71247" y="4252685"/>
                <a:ext cx="5789431" cy="636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𝑐𝑜𝑟𝑝𝑜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𝑚𝑎𝑞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𝑐𝑜𝑟𝑝𝑜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𝑚𝑎𝑞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=62,8→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3E8CF2E-CA25-46BB-BC66-B645B44A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" y="4252685"/>
                <a:ext cx="5789431" cy="636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053FA2DD-E0C2-46C9-B5D3-68FC3D22E9BB}"/>
                  </a:ext>
                </a:extLst>
              </p:cNvPr>
              <p:cNvSpPr txBox="1"/>
              <p:nvPr/>
            </p:nvSpPr>
            <p:spPr>
              <a:xfrm>
                <a:off x="5690103" y="4418064"/>
                <a:ext cx="141493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=63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053FA2DD-E0C2-46C9-B5D3-68FC3D22E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03" y="4418064"/>
                <a:ext cx="1414939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3332083-7B20-4A79-9AD7-44C92D647857}"/>
              </a:ext>
            </a:extLst>
          </p:cNvPr>
          <p:cNvGrpSpPr/>
          <p:nvPr/>
        </p:nvGrpSpPr>
        <p:grpSpPr>
          <a:xfrm>
            <a:off x="5712382" y="617730"/>
            <a:ext cx="720000" cy="720000"/>
            <a:chOff x="7270235" y="776367"/>
            <a:chExt cx="720000" cy="72000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B710640-6A2D-4C7E-82FF-DD967396DC86}"/>
                </a:ext>
              </a:extLst>
            </p:cNvPr>
            <p:cNvSpPr/>
            <p:nvPr/>
          </p:nvSpPr>
          <p:spPr>
            <a:xfrm>
              <a:off x="7270235" y="776367"/>
              <a:ext cx="720000" cy="72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A0FC9CD-038E-4190-83C9-A99D77731FC0}"/>
                </a:ext>
              </a:extLst>
            </p:cNvPr>
            <p:cNvSpPr/>
            <p:nvPr/>
          </p:nvSpPr>
          <p:spPr>
            <a:xfrm>
              <a:off x="7360235" y="866367"/>
              <a:ext cx="540000" cy="5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Fluxograma: Somador 4">
            <a:extLst>
              <a:ext uri="{FF2B5EF4-FFF2-40B4-BE49-F238E27FC236}">
                <a16:creationId xmlns:a16="http://schemas.microsoft.com/office/drawing/2014/main" id="{0CBCA585-0F68-4B53-9551-A4DECB31EF96}"/>
              </a:ext>
            </a:extLst>
          </p:cNvPr>
          <p:cNvSpPr/>
          <p:nvPr/>
        </p:nvSpPr>
        <p:spPr>
          <a:xfrm>
            <a:off x="5820382" y="725730"/>
            <a:ext cx="504000" cy="504000"/>
          </a:xfrm>
          <a:prstGeom prst="flowChartSummingJunction">
            <a:avLst/>
          </a:prstGeom>
          <a:solidFill>
            <a:srgbClr val="C0C1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D50251-308E-4D6C-894E-73083F1CCF0F}"/>
              </a:ext>
            </a:extLst>
          </p:cNvPr>
          <p:cNvSpPr/>
          <p:nvPr/>
        </p:nvSpPr>
        <p:spPr>
          <a:xfrm>
            <a:off x="6015789" y="1305645"/>
            <a:ext cx="129519" cy="1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12D2B0F-24C2-4F5D-B9AA-EFF549B7F62D}"/>
              </a:ext>
            </a:extLst>
          </p:cNvPr>
          <p:cNvSpPr/>
          <p:nvPr/>
        </p:nvSpPr>
        <p:spPr>
          <a:xfrm>
            <a:off x="5207741" y="1485646"/>
            <a:ext cx="1714427" cy="338552"/>
          </a:xfrm>
          <a:prstGeom prst="rect">
            <a:avLst/>
          </a:prstGeom>
          <a:solidFill>
            <a:srgbClr val="205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máquina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C7855F04-D9BC-46E4-9BE7-AE577914EFFE}"/>
              </a:ext>
            </a:extLst>
          </p:cNvPr>
          <p:cNvCxnSpPr>
            <a:cxnSpLocks/>
          </p:cNvCxnSpPr>
          <p:nvPr/>
        </p:nvCxnSpPr>
        <p:spPr>
          <a:xfrm flipH="1" flipV="1">
            <a:off x="5590467" y="945645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0E49D3B-BB1A-4AAA-982F-6038563B3628}"/>
              </a:ext>
            </a:extLst>
          </p:cNvPr>
          <p:cNvSpPr txBox="1"/>
          <p:nvPr/>
        </p:nvSpPr>
        <p:spPr>
          <a:xfrm>
            <a:off x="4947653" y="1023008"/>
            <a:ext cx="71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25 cm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50D198A-D436-4548-A99A-8FCCF9F098E2}"/>
              </a:ext>
            </a:extLst>
          </p:cNvPr>
          <p:cNvSpPr/>
          <p:nvPr/>
        </p:nvSpPr>
        <p:spPr>
          <a:xfrm>
            <a:off x="7841078" y="1466865"/>
            <a:ext cx="703584" cy="411645"/>
          </a:xfrm>
          <a:prstGeom prst="rect">
            <a:avLst/>
          </a:prstGeom>
          <a:solidFill>
            <a:srgbClr val="205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máq</a:t>
            </a:r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61070B6-7776-4CDA-B522-7C11169634C6}"/>
              </a:ext>
            </a:extLst>
          </p:cNvPr>
          <p:cNvSpPr/>
          <p:nvPr/>
        </p:nvSpPr>
        <p:spPr>
          <a:xfrm>
            <a:off x="8077366" y="1293034"/>
            <a:ext cx="129519" cy="1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29939F2-3EFD-4FF0-9E66-67991E08D47F}"/>
              </a:ext>
            </a:extLst>
          </p:cNvPr>
          <p:cNvSpPr/>
          <p:nvPr/>
        </p:nvSpPr>
        <p:spPr>
          <a:xfrm>
            <a:off x="7619491" y="723528"/>
            <a:ext cx="1080000" cy="50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AFE28BE-254D-44A7-A48F-C0A98575C51E}"/>
              </a:ext>
            </a:extLst>
          </p:cNvPr>
          <p:cNvSpPr/>
          <p:nvPr/>
        </p:nvSpPr>
        <p:spPr>
          <a:xfrm>
            <a:off x="7432262" y="613076"/>
            <a:ext cx="1419726" cy="720000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38FCB9E-D3CB-4A20-817C-E3A848271AC8}"/>
              </a:ext>
            </a:extLst>
          </p:cNvPr>
          <p:cNvSpPr/>
          <p:nvPr/>
        </p:nvSpPr>
        <p:spPr>
          <a:xfrm>
            <a:off x="6044548" y="94648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615662CC-22F7-4A88-9C45-1D54AA947101}"/>
              </a:ext>
            </a:extLst>
          </p:cNvPr>
          <p:cNvSpPr/>
          <p:nvPr/>
        </p:nvSpPr>
        <p:spPr>
          <a:xfrm>
            <a:off x="5598945" y="473985"/>
            <a:ext cx="936000" cy="936000"/>
          </a:xfrm>
          <a:prstGeom prst="arc">
            <a:avLst>
              <a:gd name="adj1" fmla="val 12185621"/>
              <a:gd name="adj2" fmla="val 19044901"/>
            </a:avLst>
          </a:prstGeom>
          <a:ln>
            <a:solidFill>
              <a:schemeClr val="bg2">
                <a:lumMod val="50000"/>
              </a:schemeClr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A4BFC68-2B61-4A2F-A6F0-779CE92D4700}"/>
                  </a:ext>
                </a:extLst>
              </p:cNvPr>
              <p:cNvSpPr txBox="1"/>
              <p:nvPr/>
            </p:nvSpPr>
            <p:spPr>
              <a:xfrm>
                <a:off x="5422644" y="450276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A4BFC68-2B61-4A2F-A6F0-779CE92D4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44" y="450276"/>
                <a:ext cx="197746" cy="276999"/>
              </a:xfrm>
              <a:prstGeom prst="rect">
                <a:avLst/>
              </a:prstGeom>
              <a:blipFill>
                <a:blip r:embed="rId11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EF94052-210D-41A5-B7AB-87BA4151BB7F}"/>
              </a:ext>
            </a:extLst>
          </p:cNvPr>
          <p:cNvCxnSpPr/>
          <p:nvPr/>
        </p:nvCxnSpPr>
        <p:spPr>
          <a:xfrm>
            <a:off x="7148870" y="973076"/>
            <a:ext cx="194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723BEE6-E3F6-4492-B1E5-63EA9328BC10}"/>
              </a:ext>
            </a:extLst>
          </p:cNvPr>
          <p:cNvCxnSpPr>
            <a:cxnSpLocks/>
          </p:cNvCxnSpPr>
          <p:nvPr/>
        </p:nvCxnSpPr>
        <p:spPr>
          <a:xfrm>
            <a:off x="6064954" y="1440465"/>
            <a:ext cx="764255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9BAFDF9-7D19-4FBD-B350-FE50DC7E0EEB}"/>
                  </a:ext>
                </a:extLst>
              </p:cNvPr>
              <p:cNvSpPr txBox="1"/>
              <p:nvPr/>
            </p:nvSpPr>
            <p:spPr>
              <a:xfrm>
                <a:off x="6263353" y="1110775"/>
                <a:ext cx="59435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9BAFDF9-7D19-4FBD-B350-FE50DC7E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53" y="1110775"/>
                <a:ext cx="594350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Agrupar 54">
            <a:extLst>
              <a:ext uri="{FF2B5EF4-FFF2-40B4-BE49-F238E27FC236}">
                <a16:creationId xmlns:a16="http://schemas.microsoft.com/office/drawing/2014/main" id="{7A661E4D-8BCF-46AF-9BAE-9095EE0888B5}"/>
              </a:ext>
            </a:extLst>
          </p:cNvPr>
          <p:cNvGrpSpPr/>
          <p:nvPr/>
        </p:nvGrpSpPr>
        <p:grpSpPr>
          <a:xfrm>
            <a:off x="108463" y="2942120"/>
            <a:ext cx="8256851" cy="630704"/>
            <a:chOff x="112014" y="2934529"/>
            <a:chExt cx="8256851" cy="630704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52F9E-53E3-4A15-BC90-F7D8FA5BEFC2}"/>
                </a:ext>
              </a:extLst>
            </p:cNvPr>
            <p:cNvSpPr txBox="1"/>
            <p:nvPr/>
          </p:nvSpPr>
          <p:spPr>
            <a:xfrm>
              <a:off x="112014" y="2934529"/>
              <a:ext cx="62891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que a parte móvel faz sobre a parte fixa é oposta à força sobre ela; </a:t>
              </a: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forças opostas com mesmo braço fazem torques opostos, assim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21DCAA0D-8D17-4E1F-87B3-94EE3BE28E68}"/>
                    </a:ext>
                  </a:extLst>
                </p:cNvPr>
                <p:cNvSpPr/>
                <p:nvPr/>
              </p:nvSpPr>
              <p:spPr>
                <a:xfrm>
                  <a:off x="5498399" y="3202954"/>
                  <a:ext cx="2870466" cy="36227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𝑟𝑜𝑡𝑜𝑟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5,7</m:t>
                      </m:r>
                    </m:oMath>
                  </a14:m>
                  <a:r>
                    <a:rPr lang="pt-BR" sz="1600" dirty="0"/>
                    <a:t> 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m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(1)</a:t>
                  </a:r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21DCAA0D-8D17-4E1F-87B3-94EE3BE28E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9" y="3202954"/>
                  <a:ext cx="2870466" cy="362279"/>
                </a:xfrm>
                <a:prstGeom prst="rect">
                  <a:avLst/>
                </a:prstGeom>
                <a:blipFill>
                  <a:blip r:embed="rId13"/>
                  <a:stretch>
                    <a:fillRect t="-6780" r="-212" b="-152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194D76-4CA8-4930-9137-84460EE30CA8}"/>
              </a:ext>
            </a:extLst>
          </p:cNvPr>
          <p:cNvSpPr txBox="1"/>
          <p:nvPr/>
        </p:nvSpPr>
        <p:spPr>
          <a:xfrm>
            <a:off x="95681" y="3494003"/>
            <a:ext cx="321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corpo permanece parado,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F0BACC7-B64B-4ED9-B951-AF8A62041C22}"/>
                  </a:ext>
                </a:extLst>
              </p:cNvPr>
              <p:cNvSpPr txBox="1"/>
              <p:nvPr/>
            </p:nvSpPr>
            <p:spPr>
              <a:xfrm>
                <a:off x="2785614" y="3506069"/>
                <a:ext cx="1534907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   (2)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F0BACC7-B64B-4ED9-B951-AF8A6204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14" y="3506069"/>
                <a:ext cx="1534907" cy="265201"/>
              </a:xfrm>
              <a:prstGeom prst="rect">
                <a:avLst/>
              </a:prstGeom>
              <a:blipFill>
                <a:blip r:embed="rId14"/>
                <a:stretch>
                  <a:fillRect l="-1587" r="-3968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802A1931-0DB3-4990-BDEB-C503DFBD1673}"/>
              </a:ext>
            </a:extLst>
          </p:cNvPr>
          <p:cNvGrpSpPr/>
          <p:nvPr/>
        </p:nvGrpSpPr>
        <p:grpSpPr>
          <a:xfrm>
            <a:off x="190776" y="3723178"/>
            <a:ext cx="8435466" cy="365762"/>
            <a:chOff x="145264" y="3722641"/>
            <a:chExt cx="8435466" cy="365762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8EF53C11-85C6-47A6-AC42-678CA726E539}"/>
                </a:ext>
              </a:extLst>
            </p:cNvPr>
            <p:cNvSpPr txBox="1"/>
            <p:nvPr/>
          </p:nvSpPr>
          <p:spPr>
            <a:xfrm>
              <a:off x="145264" y="3749849"/>
              <a:ext cx="4426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Atuam sobre o corpo apenas o rotor e o suporte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084E8FAD-A2FE-4290-81BA-069482769A9A}"/>
                    </a:ext>
                  </a:extLst>
                </p:cNvPr>
                <p:cNvSpPr txBox="1"/>
                <p:nvPr/>
              </p:nvSpPr>
              <p:spPr>
                <a:xfrm>
                  <a:off x="4402933" y="3722641"/>
                  <a:ext cx="4177797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𝑟𝑜𝑡𝑜𝑟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𝑚𝑎𝑞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(3)</a:t>
                  </a:r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084E8FAD-A2FE-4290-81BA-069482769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2933" y="3722641"/>
                  <a:ext cx="4177797" cy="362279"/>
                </a:xfrm>
                <a:prstGeom prst="rect">
                  <a:avLst/>
                </a:prstGeom>
                <a:blipFill>
                  <a:blip r:embed="rId15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6B365068-D6AF-42E2-95BC-2D94473A559D}"/>
                  </a:ext>
                </a:extLst>
              </p:cNvPr>
              <p:cNvSpPr txBox="1"/>
              <p:nvPr/>
            </p:nvSpPr>
            <p:spPr>
              <a:xfrm>
                <a:off x="197770" y="4033501"/>
                <a:ext cx="5422620" cy="36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e (2) em (3)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𝑐𝑜𝑟𝑝𝑜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𝑐𝑜𝑟𝑝𝑜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𝑟𝑜𝑡𝑜𝑟</m:t>
                            </m:r>
                          </m:e>
                        </m:d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=15,7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6B365068-D6AF-42E2-95BC-2D94473A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0" y="4033501"/>
                <a:ext cx="5422620" cy="362279"/>
              </a:xfrm>
              <a:prstGeom prst="rect">
                <a:avLst/>
              </a:prstGeom>
              <a:blipFill>
                <a:blip r:embed="rId16"/>
                <a:stretch>
                  <a:fillRect l="-562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75FEA3C-1485-469E-AD69-3CD19C3901A9}"/>
                  </a:ext>
                </a:extLst>
              </p:cNvPr>
              <p:cNvSpPr txBox="1"/>
              <p:nvPr/>
            </p:nvSpPr>
            <p:spPr>
              <a:xfrm>
                <a:off x="8916023" y="997037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75FEA3C-1485-469E-AD69-3CD19C390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023" y="997037"/>
                <a:ext cx="169085" cy="276999"/>
              </a:xfrm>
              <a:prstGeom prst="rect">
                <a:avLst/>
              </a:prstGeom>
              <a:blipFill>
                <a:blip r:embed="rId17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 Explicativo: Linha 20">
            <a:extLst>
              <a:ext uri="{FF2B5EF4-FFF2-40B4-BE49-F238E27FC236}">
                <a16:creationId xmlns:a16="http://schemas.microsoft.com/office/drawing/2014/main" id="{CD063164-2332-4C52-9BED-4C3340D0A0B0}"/>
              </a:ext>
            </a:extLst>
          </p:cNvPr>
          <p:cNvSpPr/>
          <p:nvPr/>
        </p:nvSpPr>
        <p:spPr>
          <a:xfrm>
            <a:off x="6586704" y="883584"/>
            <a:ext cx="686754" cy="257953"/>
          </a:xfrm>
          <a:prstGeom prst="borderCallout1">
            <a:avLst>
              <a:gd name="adj1" fmla="val 18750"/>
              <a:gd name="adj2" fmla="val -8333"/>
              <a:gd name="adj3" fmla="val 47338"/>
              <a:gd name="adj4" fmla="val -4714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rotor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116062E-CAF1-4BE6-9C73-FE0A054B7E15}"/>
              </a:ext>
            </a:extLst>
          </p:cNvPr>
          <p:cNvCxnSpPr>
            <a:stCxn id="21" idx="0"/>
          </p:cNvCxnSpPr>
          <p:nvPr/>
        </p:nvCxnSpPr>
        <p:spPr>
          <a:xfrm>
            <a:off x="7273458" y="1012561"/>
            <a:ext cx="452142" cy="747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o Explicativo: Linha 31">
            <a:extLst>
              <a:ext uri="{FF2B5EF4-FFF2-40B4-BE49-F238E27FC236}">
                <a16:creationId xmlns:a16="http://schemas.microsoft.com/office/drawing/2014/main" id="{17E70789-D2C4-4037-BF87-1F697CDB4938}"/>
              </a:ext>
            </a:extLst>
          </p:cNvPr>
          <p:cNvSpPr/>
          <p:nvPr/>
        </p:nvSpPr>
        <p:spPr>
          <a:xfrm>
            <a:off x="6654725" y="421297"/>
            <a:ext cx="686754" cy="257953"/>
          </a:xfrm>
          <a:prstGeom prst="borderCallout1">
            <a:avLst>
              <a:gd name="adj1" fmla="val 18750"/>
              <a:gd name="adj2" fmla="val -8333"/>
              <a:gd name="adj3" fmla="val 111536"/>
              <a:gd name="adj4" fmla="val -57628"/>
            </a:avLst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corpo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3288F632-B47D-4E05-8BA9-CBBBE84253DB}"/>
              </a:ext>
            </a:extLst>
          </p:cNvPr>
          <p:cNvCxnSpPr>
            <a:cxnSpLocks/>
          </p:cNvCxnSpPr>
          <p:nvPr/>
        </p:nvCxnSpPr>
        <p:spPr>
          <a:xfrm>
            <a:off x="7282794" y="561639"/>
            <a:ext cx="463566" cy="96383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6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 animBg="1"/>
      <p:bldP spid="47" grpId="0"/>
      <p:bldP spid="48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2783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Dinâmica Rotacional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57206" y="793375"/>
            <a:ext cx="869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Discutir o significado do momento angular de uma partícula em movimento uniforme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Aplicar os conceitos de torque, momento angular e momento de inércia a casos realistas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Criança que pula do chão para o carrossel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Força no freio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Força no suporte de um motor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Voltaremos às aulas no dia 4/11.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– Geometria plana (questionário depois do recesso)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6, concluir; questionário abre nos próximos dias e fica aberto 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fds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 todo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– conservação da energia. Entrega 11/11.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 fazer duplas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Próximas aulas – Trabalho e Energia Cinética (Ler HRK Capítulo 11)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(acabaram as aulas-seminário)</a:t>
            </a:r>
          </a:p>
        </p:txBody>
      </p:sp>
    </p:spTree>
    <p:extLst>
      <p:ext uri="{BB962C8B-B14F-4D97-AF65-F5344CB8AC3E}">
        <p14:creationId xmlns:p14="http://schemas.microsoft.com/office/powerpoint/2010/main" val="326128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05" y="9939"/>
            <a:ext cx="2852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Resumo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659490" y="1415559"/>
                <a:ext cx="194335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90" y="1415559"/>
                <a:ext cx="1943353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75188" y="2143837"/>
                <a:ext cx="10388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8" y="2143837"/>
                <a:ext cx="10388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411678" y="2156833"/>
            <a:ext cx="6148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Análogo à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para o movimento de translação</a:t>
            </a:r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71A66235-4230-491C-933E-D74FAF9B562F}"/>
              </a:ext>
            </a:extLst>
          </p:cNvPr>
          <p:cNvSpPr/>
          <p:nvPr/>
        </p:nvSpPr>
        <p:spPr>
          <a:xfrm>
            <a:off x="144967" y="2667460"/>
            <a:ext cx="4880795" cy="666531"/>
          </a:xfrm>
          <a:prstGeom prst="wedgeRoundRectCallout">
            <a:avLst>
              <a:gd name="adj1" fmla="val -44107"/>
              <a:gd name="adj2" fmla="val -8785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resultante na direção do eixo de rotação, 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 pelas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forças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eixo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446FC7-2103-45C6-8114-B74D959A7018}"/>
              </a:ext>
            </a:extLst>
          </p:cNvPr>
          <p:cNvGrpSpPr/>
          <p:nvPr/>
        </p:nvGrpSpPr>
        <p:grpSpPr>
          <a:xfrm>
            <a:off x="941726" y="55032"/>
            <a:ext cx="6969023" cy="396071"/>
            <a:chOff x="2043273" y="257995"/>
            <a:chExt cx="2557300" cy="45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/>
                <p:nvPr/>
              </p:nvSpPr>
              <p:spPr>
                <a:xfrm>
                  <a:off x="2087255" y="257995"/>
                  <a:ext cx="2513318" cy="451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Eixo fixo na direção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55" y="257995"/>
                  <a:ext cx="2513318" cy="451211"/>
                </a:xfrm>
                <a:prstGeom prst="rect">
                  <a:avLst/>
                </a:prstGeom>
                <a:blipFill>
                  <a:blip r:embed="rId5"/>
                  <a:stretch>
                    <a:fillRect l="-445" t="-12308" b="-123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C2134-0BF7-43F2-9034-2FFFD36189A0}"/>
                </a:ext>
              </a:extLst>
            </p:cNvPr>
            <p:cNvSpPr/>
            <p:nvPr/>
          </p:nvSpPr>
          <p:spPr>
            <a:xfrm>
              <a:off x="2043273" y="283125"/>
              <a:ext cx="1715614" cy="4260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9EC3D4-934F-4205-8FAD-0B1893C2E122}"/>
              </a:ext>
            </a:extLst>
          </p:cNvPr>
          <p:cNvGrpSpPr/>
          <p:nvPr/>
        </p:nvGrpSpPr>
        <p:grpSpPr>
          <a:xfrm>
            <a:off x="144967" y="645432"/>
            <a:ext cx="4533294" cy="1370728"/>
            <a:chOff x="148921" y="878164"/>
            <a:chExt cx="4533294" cy="1370728"/>
          </a:xfrm>
        </p:grpSpPr>
        <p:sp>
          <p:nvSpPr>
            <p:cNvPr id="27" name="Balão de Fala: Retângulo com Cantos Arredondados 26">
              <a:extLst>
                <a:ext uri="{FF2B5EF4-FFF2-40B4-BE49-F238E27FC236}">
                  <a16:creationId xmlns:a16="http://schemas.microsoft.com/office/drawing/2014/main" id="{C2C6A3FC-B754-4A54-89B7-09E2315E5E9F}"/>
                </a:ext>
              </a:extLst>
            </p:cNvPr>
            <p:cNvSpPr/>
            <p:nvPr/>
          </p:nvSpPr>
          <p:spPr>
            <a:xfrm>
              <a:off x="148921" y="1652639"/>
              <a:ext cx="2092804" cy="596253"/>
            </a:xfrm>
            <a:prstGeom prst="wedgeRoundRectCallout">
              <a:avLst>
                <a:gd name="adj1" fmla="val 75226"/>
                <a:gd name="adj2" fmla="val 1175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 dos torques que atuam no corpo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/>
                <p:nvPr/>
              </p:nvSpPr>
              <p:spPr>
                <a:xfrm>
                  <a:off x="2483465" y="878164"/>
                  <a:ext cx="2198750" cy="730942"/>
                </a:xfrm>
                <a:prstGeom prst="wedgeRoundRectCallout">
                  <a:avLst>
                    <a:gd name="adj1" fmla="val -1461"/>
                    <a:gd name="adj2" fmla="val 90256"/>
                    <a:gd name="adj3" fmla="val 1666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mesma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p/ todas as partículas 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(corpo rígido)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465" y="878164"/>
                  <a:ext cx="2198750" cy="730942"/>
                </a:xfrm>
                <a:prstGeom prst="wedgeRoundRectCallout">
                  <a:avLst>
                    <a:gd name="adj1" fmla="val -1461"/>
                    <a:gd name="adj2" fmla="val 90256"/>
                    <a:gd name="adj3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89BC5C1-BCEF-4B6C-9FA6-F9B11FFA2B09}"/>
              </a:ext>
            </a:extLst>
          </p:cNvPr>
          <p:cNvGrpSpPr/>
          <p:nvPr/>
        </p:nvGrpSpPr>
        <p:grpSpPr>
          <a:xfrm>
            <a:off x="5293083" y="56624"/>
            <a:ext cx="1743368" cy="2050510"/>
            <a:chOff x="6965143" y="65972"/>
            <a:chExt cx="1743368" cy="2050510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6AF505A-8A56-4644-AEEA-2EAB62576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5800" y="106856"/>
              <a:ext cx="0" cy="187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A5A9952D-8CFC-4B4B-903C-E227514416FB}"/>
                </a:ext>
              </a:extLst>
            </p:cNvPr>
            <p:cNvGrpSpPr/>
            <p:nvPr/>
          </p:nvGrpSpPr>
          <p:grpSpPr>
            <a:xfrm>
              <a:off x="6965143" y="391944"/>
              <a:ext cx="1743368" cy="1724538"/>
              <a:chOff x="6107316" y="360551"/>
              <a:chExt cx="1743368" cy="1724538"/>
            </a:xfrm>
          </p:grpSpPr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CBACBFB-8E16-4C01-8255-37F0C6FABEC9}"/>
                  </a:ext>
                </a:extLst>
              </p:cNvPr>
              <p:cNvCxnSpPr/>
              <p:nvPr/>
            </p:nvCxnSpPr>
            <p:spPr>
              <a:xfrm flipH="1">
                <a:off x="6253075" y="1593817"/>
                <a:ext cx="787610" cy="329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1E7CE42D-F66F-4995-BFAC-D68BC888A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0685" y="727551"/>
                <a:ext cx="644823" cy="866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1E189047-5C1C-460F-98CB-56136007FC10}"/>
                  </a:ext>
                </a:extLst>
              </p:cNvPr>
              <p:cNvCxnSpPr/>
              <p:nvPr/>
            </p:nvCxnSpPr>
            <p:spPr>
              <a:xfrm>
                <a:off x="7040684" y="1593817"/>
                <a:ext cx="810000" cy="36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o 38">
                <a:extLst>
                  <a:ext uri="{FF2B5EF4-FFF2-40B4-BE49-F238E27FC236}">
                    <a16:creationId xmlns:a16="http://schemas.microsoft.com/office/drawing/2014/main" id="{0D8FBB2E-516C-4ADD-92CD-0957E84C2532}"/>
                  </a:ext>
                </a:extLst>
              </p:cNvPr>
              <p:cNvSpPr/>
              <p:nvPr/>
            </p:nvSpPr>
            <p:spPr>
              <a:xfrm>
                <a:off x="6107316" y="1131744"/>
                <a:ext cx="1715655" cy="730942"/>
              </a:xfrm>
              <a:prstGeom prst="arc">
                <a:avLst>
                  <a:gd name="adj1" fmla="val 1801371"/>
                  <a:gd name="adj2" fmla="val 8827545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78" r="-2222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58" r="-2258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Arco 43">
                <a:extLst>
                  <a:ext uri="{FF2B5EF4-FFF2-40B4-BE49-F238E27FC236}">
                    <a16:creationId xmlns:a16="http://schemas.microsoft.com/office/drawing/2014/main" id="{767356F3-CE63-468D-AB88-083705D08F11}"/>
                  </a:ext>
                </a:extLst>
              </p:cNvPr>
              <p:cNvSpPr/>
              <p:nvPr/>
            </p:nvSpPr>
            <p:spPr>
              <a:xfrm flipV="1">
                <a:off x="6658470" y="1119529"/>
                <a:ext cx="720000" cy="720000"/>
              </a:xfrm>
              <a:prstGeom prst="arc">
                <a:avLst>
                  <a:gd name="adj1" fmla="val 2217176"/>
                  <a:gd name="adj2" fmla="val 54174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8741C46-6A5D-43CC-8423-8C014F770FBD}"/>
                  </a:ext>
                </a:extLst>
              </p:cNvPr>
              <p:cNvCxnSpPr/>
              <p:nvPr/>
            </p:nvCxnSpPr>
            <p:spPr>
              <a:xfrm>
                <a:off x="7045069" y="452481"/>
                <a:ext cx="648000" cy="288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0741" t="-48889" r="-11111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7042CAA9-3A3D-484A-904F-DCC696254D52}"/>
                  </a:ext>
                </a:extLst>
              </p:cNvPr>
              <p:cNvCxnSpPr/>
              <p:nvPr/>
            </p:nvCxnSpPr>
            <p:spPr>
              <a:xfrm>
                <a:off x="7045069" y="637550"/>
                <a:ext cx="194124" cy="90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4862DE1E-046D-42D3-B150-9789EBB87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9125" y="542222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/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/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partícula não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no plano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distância ao eixo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diferente da distância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origem: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blipFill>
                <a:blip r:embed="rId23"/>
                <a:stretch>
                  <a:fillRect l="-1676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29A0FF2-4033-4321-AAD1-5D1726D8A01C}"/>
                  </a:ext>
                </a:extLst>
              </p:cNvPr>
              <p:cNvSpPr/>
              <p:nvPr/>
            </p:nvSpPr>
            <p:spPr>
              <a:xfrm>
                <a:off x="466003" y="3582360"/>
                <a:ext cx="287476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Momento angular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29A0FF2-4033-4321-AAD1-5D1726D8A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3" y="3582360"/>
                <a:ext cx="2874761" cy="402931"/>
              </a:xfrm>
              <a:prstGeom prst="rect">
                <a:avLst/>
              </a:prstGeom>
              <a:blipFill>
                <a:blip r:embed="rId24"/>
                <a:stretch>
                  <a:fillRect l="-1695" t="-12121" r="-93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E4F7019D-662D-4C2F-8B4C-459C7454FE11}"/>
                  </a:ext>
                </a:extLst>
              </p:cNvPr>
              <p:cNvSpPr/>
              <p:nvPr/>
            </p:nvSpPr>
            <p:spPr>
              <a:xfrm>
                <a:off x="4728537" y="685042"/>
                <a:ext cx="1393175" cy="496314"/>
              </a:xfrm>
              <a:prstGeom prst="wedgeRectCallout">
                <a:avLst>
                  <a:gd name="adj1" fmla="val -94857"/>
                  <a:gd name="adj2" fmla="val 134533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= 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de Inércia </a:t>
                </a:r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E4F7019D-662D-4C2F-8B4C-459C7454F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537" y="685042"/>
                <a:ext cx="1393175" cy="496314"/>
              </a:xfrm>
              <a:prstGeom prst="wedgeRectCallout">
                <a:avLst>
                  <a:gd name="adj1" fmla="val -94857"/>
                  <a:gd name="adj2" fmla="val 134533"/>
                </a:avLst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328F03E-7F99-4D75-BDD8-9FFC26B54B36}"/>
                  </a:ext>
                </a:extLst>
              </p:cNvPr>
              <p:cNvSpPr/>
              <p:nvPr/>
            </p:nvSpPr>
            <p:spPr>
              <a:xfrm>
                <a:off x="3539893" y="3493482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328F03E-7F99-4D75-BDD8-9FFC26B54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93" y="3493482"/>
                <a:ext cx="971676" cy="6387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83ADFEF-81DB-497F-82CC-58531E4183B0}"/>
                  </a:ext>
                </a:extLst>
              </p:cNvPr>
              <p:cNvSpPr/>
              <p:nvPr/>
            </p:nvSpPr>
            <p:spPr>
              <a:xfrm>
                <a:off x="5324397" y="3416627"/>
                <a:ext cx="929421" cy="68255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83ADFEF-81DB-497F-82CC-58531E418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97" y="3416627"/>
                <a:ext cx="929421" cy="6825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0A492B91-F264-4EC0-B9AA-2A68058A2A6E}"/>
              </a:ext>
            </a:extLst>
          </p:cNvPr>
          <p:cNvSpPr txBox="1"/>
          <p:nvPr/>
        </p:nvSpPr>
        <p:spPr>
          <a:xfrm>
            <a:off x="4752390" y="3628198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CCAEB75-9AD9-4C81-835B-CED1A43FCAA8}"/>
                  </a:ext>
                </a:extLst>
              </p:cNvPr>
              <p:cNvSpPr/>
              <p:nvPr/>
            </p:nvSpPr>
            <p:spPr>
              <a:xfrm>
                <a:off x="6380169" y="3537385"/>
                <a:ext cx="26616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CCAEB75-9AD9-4C81-835B-CED1A43FC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169" y="3537385"/>
                <a:ext cx="2661626" cy="404791"/>
              </a:xfrm>
              <a:prstGeom prst="rect">
                <a:avLst/>
              </a:prstGeom>
              <a:blipFill>
                <a:blip r:embed="rId28"/>
                <a:stretch>
                  <a:fillRect t="-11940"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76A1AD01-ACCE-40B2-B734-38CE99B24122}"/>
              </a:ext>
            </a:extLst>
          </p:cNvPr>
          <p:cNvSpPr txBox="1"/>
          <p:nvPr/>
        </p:nvSpPr>
        <p:spPr>
          <a:xfrm>
            <a:off x="3902299" y="4174902"/>
            <a:ext cx="504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Existe uma lei de conservação do momento angular – a mecânica clássica tinha que respeitá-la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EE95B055-3536-437F-8D81-97E8F7D0CCA7}"/>
                  </a:ext>
                </a:extLst>
              </p:cNvPr>
              <p:cNvSpPr txBox="1"/>
              <p:nvPr/>
            </p:nvSpPr>
            <p:spPr>
              <a:xfrm>
                <a:off x="7059057" y="2049921"/>
                <a:ext cx="1864895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EE95B055-3536-437F-8D81-97E8F7D0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057" y="2049921"/>
                <a:ext cx="1864895" cy="402931"/>
              </a:xfrm>
              <a:prstGeom prst="rect">
                <a:avLst/>
              </a:prstGeom>
              <a:blipFill>
                <a:blip r:embed="rId29"/>
                <a:stretch>
                  <a:fillRect t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D7508E4F-E0A8-4D89-96EC-949A76D4B9A0}"/>
                  </a:ext>
                </a:extLst>
              </p:cNvPr>
              <p:cNvSpPr txBox="1"/>
              <p:nvPr/>
            </p:nvSpPr>
            <p:spPr>
              <a:xfrm>
                <a:off x="379636" y="4371267"/>
                <a:ext cx="3199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ℑ</m:t>
                    </m:r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com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D7508E4F-E0A8-4D89-96EC-949A76D4B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6" y="4371267"/>
                <a:ext cx="3199250" cy="369332"/>
              </a:xfrm>
              <a:prstGeom prst="rect">
                <a:avLst/>
              </a:prstGeom>
              <a:blipFill>
                <a:blip r:embed="rId30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4" grpId="0" animBg="1"/>
      <p:bldP spid="33" grpId="0"/>
      <p:bldP spid="4" grpId="0" animBg="1"/>
      <p:bldP spid="36" grpId="0"/>
      <p:bldP spid="37" grpId="0" animBg="1"/>
      <p:bldP spid="40" grpId="0"/>
      <p:bldP spid="43" grpId="0"/>
      <p:bldP spid="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8" y="20871"/>
            <a:ext cx="7603255" cy="36012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Ex.9: Pessoa gira na cadeira e abre os braços - qualitativo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blipFill>
                <a:blip r:embed="rId2"/>
                <a:stretch>
                  <a:fillRect l="-623" t="-2206" r="-1370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/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2500" r="-833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56661" y="1199697"/>
            <a:ext cx="3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velocidade angular muda?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99EC49-0B07-42F8-BE1D-7D9F6229DC89}"/>
              </a:ext>
            </a:extLst>
          </p:cNvPr>
          <p:cNvSpPr txBox="1"/>
          <p:nvPr/>
        </p:nvSpPr>
        <p:spPr>
          <a:xfrm>
            <a:off x="92266" y="1599644"/>
            <a:ext cx="216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equação de movimento: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/>
              <p:nvPr/>
            </p:nvSpPr>
            <p:spPr>
              <a:xfrm>
                <a:off x="2120479" y="1426839"/>
                <a:ext cx="1383584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79" y="1426839"/>
                <a:ext cx="1383584" cy="617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/>
              <p:nvPr/>
            </p:nvSpPr>
            <p:spPr>
              <a:xfrm>
                <a:off x="109179" y="3004453"/>
                <a:ext cx="4022599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Componente z dessa equação,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9" y="3004453"/>
                <a:ext cx="4022599" cy="446982"/>
              </a:xfrm>
              <a:prstGeom prst="rect">
                <a:avLst/>
              </a:prstGeom>
              <a:blipFill>
                <a:blip r:embed="rId5"/>
                <a:stretch>
                  <a:fillRect l="-909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7824794" y="577705"/>
            <a:ext cx="855490" cy="1250679"/>
            <a:chOff x="7450939" y="654903"/>
            <a:chExt cx="855490" cy="1250679"/>
          </a:xfrm>
        </p:grpSpPr>
        <p:sp>
          <p:nvSpPr>
            <p:cNvPr id="97" name="Fluxograma: Dados 96">
              <a:extLst>
                <a:ext uri="{FF2B5EF4-FFF2-40B4-BE49-F238E27FC236}">
                  <a16:creationId xmlns:a16="http://schemas.microsoft.com/office/drawing/2014/main" id="{60E74291-17D8-4469-AA53-97F7E6074C75}"/>
                </a:ext>
              </a:extLst>
            </p:cNvPr>
            <p:cNvSpPr/>
            <p:nvPr/>
          </p:nvSpPr>
          <p:spPr>
            <a:xfrm>
              <a:off x="7450939" y="1616578"/>
              <a:ext cx="855490" cy="196005"/>
            </a:xfrm>
            <a:prstGeom prst="flowChartInputOutpu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8417224-585E-4CE8-AF67-98949CA433AC}"/>
                </a:ext>
              </a:extLst>
            </p:cNvPr>
            <p:cNvSpPr/>
            <p:nvPr/>
          </p:nvSpPr>
          <p:spPr>
            <a:xfrm>
              <a:off x="7816453" y="1539589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714B40F-F2F3-4087-A879-94FF8FFE661B}"/>
                </a:ext>
              </a:extLst>
            </p:cNvPr>
            <p:cNvGrpSpPr/>
            <p:nvPr/>
          </p:nvGrpSpPr>
          <p:grpSpPr>
            <a:xfrm>
              <a:off x="8045238" y="847555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8D593DB-27EA-452D-970B-83C5B2C243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51A1F52C-BA40-48A8-AC39-5EB2C7BFC1E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0D32935-117A-4E76-A7ED-91D763606E54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70C96D0-6500-4FC2-8EDB-B46DA9F0E16C}"/>
                </a:ext>
              </a:extLst>
            </p:cNvPr>
            <p:cNvGrpSpPr/>
            <p:nvPr/>
          </p:nvGrpSpPr>
          <p:grpSpPr>
            <a:xfrm>
              <a:off x="7498768" y="855518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FB7226E-C7F1-43A6-95C0-A1558768E448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853AAFA9-20E8-4620-93BF-F74928016149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45D0B19-8ED0-4247-9429-EF3C88F80471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9C6A871-7D82-442F-8B9D-E16955544138}"/>
                </a:ext>
              </a:extLst>
            </p:cNvPr>
            <p:cNvSpPr/>
            <p:nvPr/>
          </p:nvSpPr>
          <p:spPr>
            <a:xfrm>
              <a:off x="7568634" y="143740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0C1D3B6-E507-46E4-8BAC-F1A8E04A89D0}"/>
                </a:ext>
              </a:extLst>
            </p:cNvPr>
            <p:cNvGrpSpPr/>
            <p:nvPr/>
          </p:nvGrpSpPr>
          <p:grpSpPr>
            <a:xfrm>
              <a:off x="7686398" y="65490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04560066-E192-4739-A474-8434A1876D2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AF259B6E-453A-433A-9FA6-51DB25E0704F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27289030-2D6F-4945-99A8-17DFE225E183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77DDB7A-B820-40D1-B10F-20A439B110F5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653ED8A-BA10-4F8C-95ED-E2B15DE3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01" y="935736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3ECB456-644C-45E5-B047-8351C20D54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135" y="925295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>
              <a:extLst>
                <a:ext uri="{FF2B5EF4-FFF2-40B4-BE49-F238E27FC236}">
                  <a16:creationId xmlns:a16="http://schemas.microsoft.com/office/drawing/2014/main" id="{32FC46A7-B706-4567-9897-B937561B4431}"/>
                </a:ext>
              </a:extLst>
            </p:cNvPr>
            <p:cNvSpPr/>
            <p:nvPr/>
          </p:nvSpPr>
          <p:spPr>
            <a:xfrm>
              <a:off x="7495245" y="159327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blipFill>
                <a:blip r:embed="rId8"/>
                <a:stretch>
                  <a:fillRect l="-9434" r="-1320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4AF5656-B02E-46A0-A375-C9C6FD99C87A}"/>
              </a:ext>
            </a:extLst>
          </p:cNvPr>
          <p:cNvSpPr txBox="1"/>
          <p:nvPr/>
        </p:nvSpPr>
        <p:spPr>
          <a:xfrm>
            <a:off x="213198" y="2425259"/>
            <a:ext cx="889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/>
              <p:nvPr/>
            </p:nvSpPr>
            <p:spPr>
              <a:xfrm>
                <a:off x="2758802" y="2150481"/>
                <a:ext cx="4890654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02" y="2150481"/>
                <a:ext cx="4890654" cy="349326"/>
              </a:xfrm>
              <a:prstGeom prst="rect">
                <a:avLst/>
              </a:prstGeom>
              <a:blipFill>
                <a:blip r:embed="rId9"/>
                <a:stretch>
                  <a:fillRect l="-748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/>
              <p:nvPr/>
            </p:nvSpPr>
            <p:spPr>
              <a:xfrm>
                <a:off x="5015465" y="2780813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força do eixo tem braço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65" y="2780813"/>
                <a:ext cx="4021029" cy="349326"/>
              </a:xfrm>
              <a:prstGeom prst="rect">
                <a:avLst/>
              </a:prstGeom>
              <a:blipFill>
                <a:blip r:embed="rId10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/>
              <p:nvPr/>
            </p:nvSpPr>
            <p:spPr>
              <a:xfrm>
                <a:off x="3992408" y="3050501"/>
                <a:ext cx="2992805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08" y="3050501"/>
                <a:ext cx="2992805" cy="4469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/>
              <p:nvPr/>
            </p:nvSpPr>
            <p:spPr>
              <a:xfrm>
                <a:off x="173687" y="3498520"/>
                <a:ext cx="8361218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que tem que ser igual ao valor no fim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(4)   Ao abrir os braços, a massa fica mais longe do corpo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diminui!</a:t>
                </a:r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7" y="3498520"/>
                <a:ext cx="8361218" cy="775533"/>
              </a:xfrm>
              <a:prstGeom prst="rect">
                <a:avLst/>
              </a:prstGeom>
              <a:blipFill>
                <a:blip r:embed="rId12"/>
                <a:stretch>
                  <a:fillRect l="-364" r="-2041" b="-724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Agrupar 85"/>
          <p:cNvGrpSpPr/>
          <p:nvPr/>
        </p:nvGrpSpPr>
        <p:grpSpPr>
          <a:xfrm>
            <a:off x="6465300" y="600685"/>
            <a:ext cx="855490" cy="1250679"/>
            <a:chOff x="4590684" y="1178265"/>
            <a:chExt cx="855490" cy="1250679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4892883" y="142446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4590684" y="1178265"/>
              <a:ext cx="855490" cy="1250679"/>
              <a:chOff x="2889286" y="571489"/>
              <a:chExt cx="855490" cy="1250679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D1438BAE-72A6-47CB-B4FE-AA16C09EC850}"/>
                  </a:ext>
                </a:extLst>
              </p:cNvPr>
              <p:cNvSpPr/>
              <p:nvPr/>
            </p:nvSpPr>
            <p:spPr>
              <a:xfrm>
                <a:off x="2990595" y="1353995"/>
                <a:ext cx="651164" cy="14547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3" name="Agrupar 92"/>
              <p:cNvGrpSpPr/>
              <p:nvPr/>
            </p:nvGrpSpPr>
            <p:grpSpPr>
              <a:xfrm>
                <a:off x="2889286" y="571489"/>
                <a:ext cx="855490" cy="1187509"/>
                <a:chOff x="6318286" y="644323"/>
                <a:chExt cx="855490" cy="1187509"/>
              </a:xfrm>
            </p:grpSpPr>
            <p:grpSp>
              <p:nvGrpSpPr>
                <p:cNvPr id="103" name="Agrupar 102">
                  <a:extLst>
                    <a:ext uri="{FF2B5EF4-FFF2-40B4-BE49-F238E27FC236}">
                      <a16:creationId xmlns:a16="http://schemas.microsoft.com/office/drawing/2014/main" id="{8D31E9F9-D3DE-4DA4-8606-F8A2DBEC88CC}"/>
                    </a:ext>
                  </a:extLst>
                </p:cNvPr>
                <p:cNvGrpSpPr/>
                <p:nvPr/>
              </p:nvGrpSpPr>
              <p:grpSpPr>
                <a:xfrm>
                  <a:off x="6318286" y="1558838"/>
                  <a:ext cx="855490" cy="272994"/>
                  <a:chOff x="6525250" y="3275763"/>
                  <a:chExt cx="855490" cy="272994"/>
                </a:xfrm>
              </p:grpSpPr>
              <p:sp>
                <p:nvSpPr>
                  <p:cNvPr id="115" name="Fluxograma: Dados 114">
                    <a:extLst>
                      <a:ext uri="{FF2B5EF4-FFF2-40B4-BE49-F238E27FC236}">
                        <a16:creationId xmlns:a16="http://schemas.microsoft.com/office/drawing/2014/main" id="{D91D1AC7-AC55-4256-8ABC-F2C268C0468D}"/>
                      </a:ext>
                    </a:extLst>
                  </p:cNvPr>
                  <p:cNvSpPr/>
                  <p:nvPr/>
                </p:nvSpPr>
                <p:spPr>
                  <a:xfrm>
                    <a:off x="6525250" y="3352752"/>
                    <a:ext cx="855490" cy="196005"/>
                  </a:xfrm>
                  <a:prstGeom prst="flowChartInputOutput">
                    <a:avLst/>
                  </a:prstGeom>
                  <a:blipFill>
                    <a:blip r:embed="rId6"/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6" name="Retângulo 115">
                    <a:extLst>
                      <a:ext uri="{FF2B5EF4-FFF2-40B4-BE49-F238E27FC236}">
                        <a16:creationId xmlns:a16="http://schemas.microsoft.com/office/drawing/2014/main" id="{1DA1B358-AF0B-4CD9-8D0F-4F3BB773EB60}"/>
                      </a:ext>
                    </a:extLst>
                  </p:cNvPr>
                  <p:cNvSpPr/>
                  <p:nvPr/>
                </p:nvSpPr>
                <p:spPr>
                  <a:xfrm>
                    <a:off x="6899390" y="3275763"/>
                    <a:ext cx="108000" cy="209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5" name="Agrupar 104">
                  <a:extLst>
                    <a:ext uri="{FF2B5EF4-FFF2-40B4-BE49-F238E27FC236}">
                      <a16:creationId xmlns:a16="http://schemas.microsoft.com/office/drawing/2014/main" id="{C71214E5-ABBA-480D-A9B6-879A058240D4}"/>
                    </a:ext>
                  </a:extLst>
                </p:cNvPr>
                <p:cNvGrpSpPr/>
                <p:nvPr/>
              </p:nvGrpSpPr>
              <p:grpSpPr>
                <a:xfrm>
                  <a:off x="6537359" y="644323"/>
                  <a:ext cx="415636" cy="855242"/>
                  <a:chOff x="4391891" y="1839467"/>
                  <a:chExt cx="415636" cy="85524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7" name="Conector reto 106">
                    <a:extLst>
                      <a:ext uri="{FF2B5EF4-FFF2-40B4-BE49-F238E27FC236}">
                        <a16:creationId xmlns:a16="http://schemas.microsoft.com/office/drawing/2014/main" id="{2EF5ABBF-3C01-4491-9D65-88EE913C4927}"/>
                      </a:ext>
                    </a:extLst>
                  </p:cNvPr>
                  <p:cNvCxnSpPr/>
                  <p:nvPr/>
                </p:nvCxnSpPr>
                <p:spPr>
                  <a:xfrm>
                    <a:off x="4572000" y="2064327"/>
                    <a:ext cx="0" cy="429491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de Seta Reta 111">
                    <a:extLst>
                      <a:ext uri="{FF2B5EF4-FFF2-40B4-BE49-F238E27FC236}">
                        <a16:creationId xmlns:a16="http://schemas.microsoft.com/office/drawing/2014/main" id="{C84CE9A6-5526-408B-AEA5-C3E6000F940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391891" y="2493818"/>
                    <a:ext cx="180109" cy="200891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2"/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>
                    <a:extLst>
                      <a:ext uri="{FF2B5EF4-FFF2-40B4-BE49-F238E27FC236}">
                        <a16:creationId xmlns:a16="http://schemas.microsoft.com/office/drawing/2014/main" id="{336A1079-2261-4C47-8923-CE2F8A858362}"/>
                      </a:ext>
                    </a:extLst>
                  </p:cNvPr>
                  <p:cNvCxnSpPr/>
                  <p:nvPr/>
                </p:nvCxnSpPr>
                <p:spPr>
                  <a:xfrm>
                    <a:off x="4571999" y="2493818"/>
                    <a:ext cx="235528" cy="15586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Elipse 113">
                    <a:extLst>
                      <a:ext uri="{FF2B5EF4-FFF2-40B4-BE49-F238E27FC236}">
                        <a16:creationId xmlns:a16="http://schemas.microsoft.com/office/drawing/2014/main" id="{BADF48B8-2247-457F-B8D2-ED2F46DBA91F}"/>
                      </a:ext>
                    </a:extLst>
                  </p:cNvPr>
                  <p:cNvSpPr/>
                  <p:nvPr/>
                </p:nvSpPr>
                <p:spPr>
                  <a:xfrm>
                    <a:off x="4475017" y="1839467"/>
                    <a:ext cx="180095" cy="200615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CA004A4-341C-46CF-8C62-C864564EFB82}"/>
                  </a:ext>
                </a:extLst>
              </p:cNvPr>
              <p:cNvSpPr/>
              <p:nvPr/>
            </p:nvSpPr>
            <p:spPr>
              <a:xfrm>
                <a:off x="2917206" y="1509860"/>
                <a:ext cx="797941" cy="312308"/>
              </a:xfrm>
              <a:prstGeom prst="arc">
                <a:avLst>
                  <a:gd name="adj1" fmla="val 19820454"/>
                  <a:gd name="adj2" fmla="val 11593047"/>
                </a:avLst>
              </a:prstGeom>
              <a:ln>
                <a:solidFill>
                  <a:srgbClr val="FF0000"/>
                </a:solidFill>
                <a:headEnd type="arrow"/>
                <a:tailEnd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6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3" grpId="0"/>
      <p:bldP spid="84" grpId="0"/>
      <p:bldP spid="85" grpId="0"/>
      <p:bldP spid="39" grpId="0"/>
      <p:bldP spid="101" grpId="0"/>
      <p:bldP spid="104" grpId="0"/>
      <p:bldP spid="106" grpId="0"/>
      <p:bldP spid="109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D31E9F9-D3DE-4DA4-8606-F8A2DBEC88CC}"/>
              </a:ext>
            </a:extLst>
          </p:cNvPr>
          <p:cNvGrpSpPr/>
          <p:nvPr/>
        </p:nvGrpSpPr>
        <p:grpSpPr>
          <a:xfrm>
            <a:off x="6318286" y="1558838"/>
            <a:ext cx="855490" cy="272994"/>
            <a:chOff x="6525250" y="3275763"/>
            <a:chExt cx="855490" cy="272994"/>
          </a:xfrm>
        </p:grpSpPr>
        <p:sp>
          <p:nvSpPr>
            <p:cNvPr id="92" name="Fluxograma: Dados 91">
              <a:extLst>
                <a:ext uri="{FF2B5EF4-FFF2-40B4-BE49-F238E27FC236}">
                  <a16:creationId xmlns:a16="http://schemas.microsoft.com/office/drawing/2014/main" id="{D91D1AC7-AC55-4256-8ABC-F2C268C0468D}"/>
                </a:ext>
              </a:extLst>
            </p:cNvPr>
            <p:cNvSpPr/>
            <p:nvPr/>
          </p:nvSpPr>
          <p:spPr>
            <a:xfrm>
              <a:off x="6525250" y="3352752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1DA1B358-AF0B-4CD9-8D0F-4F3BB773EB60}"/>
                </a:ext>
              </a:extLst>
            </p:cNvPr>
            <p:cNvSpPr/>
            <p:nvPr/>
          </p:nvSpPr>
          <p:spPr>
            <a:xfrm>
              <a:off x="6899390" y="3275763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luxograma: Dados 96">
            <a:extLst>
              <a:ext uri="{FF2B5EF4-FFF2-40B4-BE49-F238E27FC236}">
                <a16:creationId xmlns:a16="http://schemas.microsoft.com/office/drawing/2014/main" id="{60E74291-17D8-4469-AA53-97F7E6074C75}"/>
              </a:ext>
            </a:extLst>
          </p:cNvPr>
          <p:cNvSpPr/>
          <p:nvPr/>
        </p:nvSpPr>
        <p:spPr>
          <a:xfrm>
            <a:off x="7450939" y="1616578"/>
            <a:ext cx="855490" cy="196005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8417224-585E-4CE8-AF67-98949CA433AC}"/>
              </a:ext>
            </a:extLst>
          </p:cNvPr>
          <p:cNvSpPr/>
          <p:nvPr/>
        </p:nvSpPr>
        <p:spPr>
          <a:xfrm>
            <a:off x="7816453" y="1539589"/>
            <a:ext cx="108000" cy="20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579" y="18121"/>
            <a:ext cx="8142085" cy="360129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Lista 6 Ex.9: Pessoa gira na cadeira e abre os braços - quantitativo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blipFill>
                <a:blip r:embed="rId3"/>
                <a:stretch>
                  <a:fillRect l="-748" t="-2206" r="-1372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714B40F-F2F3-4087-A879-94FF8FFE661B}"/>
              </a:ext>
            </a:extLst>
          </p:cNvPr>
          <p:cNvGrpSpPr/>
          <p:nvPr/>
        </p:nvGrpSpPr>
        <p:grpSpPr>
          <a:xfrm>
            <a:off x="8045238" y="847555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8D593DB-27EA-452D-970B-83C5B2C2437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A1F52C-BA40-48A8-AC39-5EB2C7BFC1E1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0D32935-117A-4E76-A7ED-91D763606E54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70C96D0-6500-4FC2-8EDB-B46DA9F0E16C}"/>
              </a:ext>
            </a:extLst>
          </p:cNvPr>
          <p:cNvGrpSpPr/>
          <p:nvPr/>
        </p:nvGrpSpPr>
        <p:grpSpPr>
          <a:xfrm>
            <a:off x="7498768" y="855518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B7226E-C7F1-43A6-95C0-A1558768E448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53AAFA9-20E8-4620-93BF-F74928016149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45D0B19-8ED0-4247-9429-EF3C88F80471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9C6A871-7D82-442F-8B9D-E16955544138}"/>
              </a:ext>
            </a:extLst>
          </p:cNvPr>
          <p:cNvSpPr/>
          <p:nvPr/>
        </p:nvSpPr>
        <p:spPr>
          <a:xfrm>
            <a:off x="7568634" y="1437409"/>
            <a:ext cx="651164" cy="1454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C1D3B6-E507-46E4-8BAC-F1A8E04A89D0}"/>
              </a:ext>
            </a:extLst>
          </p:cNvPr>
          <p:cNvGrpSpPr/>
          <p:nvPr/>
        </p:nvGrpSpPr>
        <p:grpSpPr>
          <a:xfrm>
            <a:off x="7686398" y="654903"/>
            <a:ext cx="415636" cy="855242"/>
            <a:chOff x="4391891" y="1839467"/>
            <a:chExt cx="415636" cy="85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4560066-E192-4739-A474-8434A1876D2F}"/>
                </a:ext>
              </a:extLst>
            </p:cNvPr>
            <p:cNvCxnSpPr/>
            <p:nvPr/>
          </p:nvCxnSpPr>
          <p:spPr>
            <a:xfrm>
              <a:off x="4572000" y="2064327"/>
              <a:ext cx="0" cy="429491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F259B6E-453A-433A-9FA6-51DB25E0704F}"/>
                </a:ext>
              </a:extLst>
            </p:cNvPr>
            <p:cNvCxnSpPr/>
            <p:nvPr/>
          </p:nvCxnSpPr>
          <p:spPr>
            <a:xfrm flipH="1">
              <a:off x="4391891" y="2493818"/>
              <a:ext cx="180109" cy="200891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289030-2D6F-4945-99A8-17DFE225E183}"/>
                </a:ext>
              </a:extLst>
            </p:cNvPr>
            <p:cNvCxnSpPr/>
            <p:nvPr/>
          </p:nvCxnSpPr>
          <p:spPr>
            <a:xfrm>
              <a:off x="4571999" y="2493818"/>
              <a:ext cx="235528" cy="155865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77DDB7A-B820-40D1-B10F-20A439B110F5}"/>
                </a:ext>
              </a:extLst>
            </p:cNvPr>
            <p:cNvSpPr/>
            <p:nvPr/>
          </p:nvSpPr>
          <p:spPr>
            <a:xfrm>
              <a:off x="4475017" y="1839467"/>
              <a:ext cx="180095" cy="200615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53ED8A-BA10-4F8C-95ED-E2B15DE38F5C}"/>
              </a:ext>
            </a:extLst>
          </p:cNvPr>
          <p:cNvCxnSpPr>
            <a:cxnSpLocks/>
          </p:cNvCxnSpPr>
          <p:nvPr/>
        </p:nvCxnSpPr>
        <p:spPr>
          <a:xfrm flipH="1">
            <a:off x="7581601" y="935736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ECB456-644C-45E5-B047-8351C20D547C}"/>
              </a:ext>
            </a:extLst>
          </p:cNvPr>
          <p:cNvCxnSpPr>
            <a:cxnSpLocks/>
          </p:cNvCxnSpPr>
          <p:nvPr/>
        </p:nvCxnSpPr>
        <p:spPr>
          <a:xfrm flipH="1" flipV="1">
            <a:off x="7877135" y="925295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BC046D8-B91D-4845-9A8E-AC1EDFA0A76C}"/>
              </a:ext>
            </a:extLst>
          </p:cNvPr>
          <p:cNvGrpSpPr/>
          <p:nvPr/>
        </p:nvGrpSpPr>
        <p:grpSpPr>
          <a:xfrm>
            <a:off x="6346206" y="644323"/>
            <a:ext cx="954279" cy="1399571"/>
            <a:chOff x="6346206" y="644323"/>
            <a:chExt cx="954279" cy="1399571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6613967" y="89540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1438BAE-72A6-47CB-B4FE-AA16C09EC850}"/>
                </a:ext>
              </a:extLst>
            </p:cNvPr>
            <p:cNvSpPr/>
            <p:nvPr/>
          </p:nvSpPr>
          <p:spPr>
            <a:xfrm>
              <a:off x="6419595" y="142682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C71214E5-ABBA-480D-A9B6-879A058240D4}"/>
                </a:ext>
              </a:extLst>
            </p:cNvPr>
            <p:cNvGrpSpPr/>
            <p:nvPr/>
          </p:nvGrpSpPr>
          <p:grpSpPr>
            <a:xfrm>
              <a:off x="6537359" y="64432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2EF5ABBF-3C01-4491-9D65-88EE913C4927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C84CE9A6-5526-408B-AEA5-C3E6000F940D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336A1079-2261-4C47-8923-CE2F8A85836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BADF48B8-2247-457F-B8D2-ED2F46DBA91F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6CA004A4-341C-46CF-8C62-C864564EFB82}"/>
                </a:ext>
              </a:extLst>
            </p:cNvPr>
            <p:cNvSpPr/>
            <p:nvPr/>
          </p:nvSpPr>
          <p:spPr>
            <a:xfrm>
              <a:off x="6346206" y="158269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/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45" r="-8163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73692" y="1225128"/>
            <a:ext cx="380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 inércia rotacional da situação final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Arco 37">
            <a:extLst>
              <a:ext uri="{FF2B5EF4-FFF2-40B4-BE49-F238E27FC236}">
                <a16:creationId xmlns:a16="http://schemas.microsoft.com/office/drawing/2014/main" id="{32FC46A7-B706-4567-9897-B937561B4431}"/>
              </a:ext>
            </a:extLst>
          </p:cNvPr>
          <p:cNvSpPr/>
          <p:nvPr/>
        </p:nvSpPr>
        <p:spPr>
          <a:xfrm>
            <a:off x="7495245" y="1593274"/>
            <a:ext cx="797941" cy="312308"/>
          </a:xfrm>
          <a:prstGeom prst="arc">
            <a:avLst>
              <a:gd name="adj1" fmla="val 19820454"/>
              <a:gd name="adj2" fmla="val 11593047"/>
            </a:avLst>
          </a:prstGeom>
          <a:ln>
            <a:solidFill>
              <a:srgbClr val="FF0000"/>
            </a:solidFill>
            <a:headEnd type="arrow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blipFill>
                <a:blip r:embed="rId5"/>
                <a:stretch>
                  <a:fillRect l="-9434" r="-13208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238685" y="49528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/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(4) do slide anterior: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6,0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=0,067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15 s para uma rotação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blipFill>
                <a:blip r:embed="rId6"/>
                <a:stretch>
                  <a:fillRect l="-405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/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𝑟𝑜𝑓</m:t>
                              </m:r>
                            </m:sub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8BEA0DD-8DCA-4E9D-9C48-FAA3839DF475}"/>
              </a:ext>
            </a:extLst>
          </p:cNvPr>
          <p:cNvSpPr/>
          <p:nvPr/>
        </p:nvSpPr>
        <p:spPr>
          <a:xfrm>
            <a:off x="5729685" y="1967681"/>
            <a:ext cx="1288830" cy="880481"/>
          </a:xfrm>
          <a:prstGeom prst="wedgeEllipseCallout">
            <a:avLst>
              <a:gd name="adj1" fmla="val -60196"/>
              <a:gd name="adj2" fmla="val -1432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328715-3348-440F-BF12-45C63ACA4B28}"/>
              </a:ext>
            </a:extLst>
          </p:cNvPr>
          <p:cNvSpPr/>
          <p:nvPr/>
        </p:nvSpPr>
        <p:spPr>
          <a:xfrm>
            <a:off x="7237562" y="2141483"/>
            <a:ext cx="639573" cy="523752"/>
          </a:xfrm>
          <a:prstGeom prst="wedgeEllipseCallout">
            <a:avLst>
              <a:gd name="adj1" fmla="val 12201"/>
              <a:gd name="adj2" fmla="val -216795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171C408-7145-4007-A48C-2B19196B48F2}"/>
              </a:ext>
            </a:extLst>
          </p:cNvPr>
          <p:cNvSpPr/>
          <p:nvPr/>
        </p:nvSpPr>
        <p:spPr>
          <a:xfrm>
            <a:off x="8105040" y="2098199"/>
            <a:ext cx="639573" cy="523752"/>
          </a:xfrm>
          <a:prstGeom prst="wedgeEllipseCallout">
            <a:avLst>
              <a:gd name="adj1" fmla="val -33657"/>
              <a:gd name="adj2" fmla="val -206913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56908B-C9E7-4EA4-8A24-A4BED7B2FBB7}"/>
              </a:ext>
            </a:extLst>
          </p:cNvPr>
          <p:cNvSpPr txBox="1"/>
          <p:nvPr/>
        </p:nvSpPr>
        <p:spPr>
          <a:xfrm>
            <a:off x="44316" y="1555390"/>
            <a:ext cx="40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de inércia é uma grandeza aditiva, como a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/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=0,4+2∙5∙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=0,4+5,625=6,0</m:t>
                    </m:r>
                  </m:oMath>
                </a14:m>
                <a:r>
                  <a:rPr lang="pt-BR" sz="1400" dirty="0"/>
                  <a:t> kg m</a:t>
                </a:r>
                <a:r>
                  <a:rPr lang="pt-BR" sz="1400" baseline="30000" dirty="0"/>
                  <a:t>2</a:t>
                </a:r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>
            <a:extLst>
              <a:ext uri="{FF2B5EF4-FFF2-40B4-BE49-F238E27FC236}">
                <a16:creationId xmlns:a16="http://schemas.microsoft.com/office/drawing/2014/main" id="{CD006792-A7D9-4140-B428-D1A6C54E662D}"/>
              </a:ext>
            </a:extLst>
          </p:cNvPr>
          <p:cNvSpPr/>
          <p:nvPr/>
        </p:nvSpPr>
        <p:spPr>
          <a:xfrm>
            <a:off x="391085" y="51052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/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blipFill>
                <a:blip r:embed="rId12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77C958E-C59C-4F5C-B01F-6C0242BA8F41}"/>
              </a:ext>
            </a:extLst>
          </p:cNvPr>
          <p:cNvSpPr txBox="1"/>
          <p:nvPr/>
        </p:nvSpPr>
        <p:spPr>
          <a:xfrm>
            <a:off x="78513" y="33445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final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/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 dados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blipFill>
                <a:blip r:embed="rId13"/>
                <a:stretch>
                  <a:fillRect l="-119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/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=0,4+2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=0,4+10∙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0,404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ym typeface="Symbol" panose="05050102010706020507" pitchFamily="18" charset="2"/>
                  </a:rPr>
                  <a:t></a:t>
                </a:r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 com os significativos</a:t>
                </a: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1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5" grpId="0" animBg="1"/>
      <p:bldP spid="8" grpId="0" animBg="1"/>
      <p:bldP spid="10" grpId="0" animBg="1"/>
      <p:bldP spid="12" grpId="0"/>
      <p:bldP spid="91" grpId="0"/>
      <p:bldP spid="18" grpId="0" animBg="1"/>
      <p:bldP spid="10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 txBox="1">
            <a:spLocks/>
          </p:cNvSpPr>
          <p:nvPr/>
        </p:nvSpPr>
        <p:spPr>
          <a:xfrm>
            <a:off x="213198" y="20871"/>
            <a:ext cx="6683193" cy="3601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Pessoa gira na cadeira e abre os braços - qualitativo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4" y="1209308"/>
            <a:ext cx="3245770" cy="24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8" y="20871"/>
            <a:ext cx="7603255" cy="36012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Ex.9: Pessoa gira na cadeira e abre os braços - qualitativo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blipFill>
                <a:blip r:embed="rId2"/>
                <a:stretch>
                  <a:fillRect l="-623" t="-2206" r="-1370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/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2500" r="-833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56661" y="1199697"/>
            <a:ext cx="3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velocidade angular muda?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/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movimento de rotação é quantificado pela grandeza momento angular que, na direção z,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blipFill>
                <a:blip r:embed="rId4"/>
                <a:stretch>
                  <a:fillRect l="-707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99EC49-0B07-42F8-BE1D-7D9F6229DC89}"/>
              </a:ext>
            </a:extLst>
          </p:cNvPr>
          <p:cNvSpPr txBox="1"/>
          <p:nvPr/>
        </p:nvSpPr>
        <p:spPr>
          <a:xfrm>
            <a:off x="92266" y="2184594"/>
            <a:ext cx="767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angular varia quando há um torque; a equação de movimento 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/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/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Tomando a componente z dessa equação,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blipFill>
                <a:blip r:embed="rId6"/>
                <a:stretch>
                  <a:fillRect l="-563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7824794" y="577705"/>
            <a:ext cx="855490" cy="1250679"/>
            <a:chOff x="7450939" y="654903"/>
            <a:chExt cx="855490" cy="1250679"/>
          </a:xfrm>
        </p:grpSpPr>
        <p:sp>
          <p:nvSpPr>
            <p:cNvPr id="97" name="Fluxograma: Dados 96">
              <a:extLst>
                <a:ext uri="{FF2B5EF4-FFF2-40B4-BE49-F238E27FC236}">
                  <a16:creationId xmlns:a16="http://schemas.microsoft.com/office/drawing/2014/main" id="{60E74291-17D8-4469-AA53-97F7E6074C75}"/>
                </a:ext>
              </a:extLst>
            </p:cNvPr>
            <p:cNvSpPr/>
            <p:nvPr/>
          </p:nvSpPr>
          <p:spPr>
            <a:xfrm>
              <a:off x="7450939" y="1616578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8417224-585E-4CE8-AF67-98949CA433AC}"/>
                </a:ext>
              </a:extLst>
            </p:cNvPr>
            <p:cNvSpPr/>
            <p:nvPr/>
          </p:nvSpPr>
          <p:spPr>
            <a:xfrm>
              <a:off x="7816453" y="1539589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714B40F-F2F3-4087-A879-94FF8FFE661B}"/>
                </a:ext>
              </a:extLst>
            </p:cNvPr>
            <p:cNvGrpSpPr/>
            <p:nvPr/>
          </p:nvGrpSpPr>
          <p:grpSpPr>
            <a:xfrm>
              <a:off x="8045238" y="847555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8D593DB-27EA-452D-970B-83C5B2C243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51A1F52C-BA40-48A8-AC39-5EB2C7BFC1E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0D32935-117A-4E76-A7ED-91D763606E54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70C96D0-6500-4FC2-8EDB-B46DA9F0E16C}"/>
                </a:ext>
              </a:extLst>
            </p:cNvPr>
            <p:cNvGrpSpPr/>
            <p:nvPr/>
          </p:nvGrpSpPr>
          <p:grpSpPr>
            <a:xfrm>
              <a:off x="7498768" y="855518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FB7226E-C7F1-43A6-95C0-A1558768E448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853AAFA9-20E8-4620-93BF-F74928016149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45D0B19-8ED0-4247-9429-EF3C88F80471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9C6A871-7D82-442F-8B9D-E16955544138}"/>
                </a:ext>
              </a:extLst>
            </p:cNvPr>
            <p:cNvSpPr/>
            <p:nvPr/>
          </p:nvSpPr>
          <p:spPr>
            <a:xfrm>
              <a:off x="7568634" y="143740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0C1D3B6-E507-46E4-8BAC-F1A8E04A89D0}"/>
                </a:ext>
              </a:extLst>
            </p:cNvPr>
            <p:cNvGrpSpPr/>
            <p:nvPr/>
          </p:nvGrpSpPr>
          <p:grpSpPr>
            <a:xfrm>
              <a:off x="7686398" y="65490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04560066-E192-4739-A474-8434A1876D2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AF259B6E-453A-433A-9FA6-51DB25E0704F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27289030-2D6F-4945-99A8-17DFE225E183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77DDB7A-B820-40D1-B10F-20A439B110F5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653ED8A-BA10-4F8C-95ED-E2B15DE3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01" y="935736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3ECB456-644C-45E5-B047-8351C20D54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135" y="925295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>
              <a:extLst>
                <a:ext uri="{FF2B5EF4-FFF2-40B4-BE49-F238E27FC236}">
                  <a16:creationId xmlns:a16="http://schemas.microsoft.com/office/drawing/2014/main" id="{32FC46A7-B706-4567-9897-B937561B4431}"/>
                </a:ext>
              </a:extLst>
            </p:cNvPr>
            <p:cNvSpPr/>
            <p:nvPr/>
          </p:nvSpPr>
          <p:spPr>
            <a:xfrm>
              <a:off x="7495245" y="159327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blipFill>
                <a:blip r:embed="rId8"/>
                <a:stretch>
                  <a:fillRect l="-9434" r="-1320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4AF5656-B02E-46A0-A375-C9C6FD99C87A}"/>
              </a:ext>
            </a:extLst>
          </p:cNvPr>
          <p:cNvSpPr txBox="1"/>
          <p:nvPr/>
        </p:nvSpPr>
        <p:spPr>
          <a:xfrm>
            <a:off x="92266" y="2888588"/>
            <a:ext cx="889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83B0057-1FB7-4819-870C-18501DCB4383}"/>
              </a:ext>
            </a:extLst>
          </p:cNvPr>
          <p:cNvSpPr txBox="1"/>
          <p:nvPr/>
        </p:nvSpPr>
        <p:spPr>
          <a:xfrm>
            <a:off x="92266" y="3225967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/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blipFill>
                <a:blip r:embed="rId9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/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blipFill>
                <a:blip r:embed="rId10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4AF2D18-6F05-4040-942E-FD4DFC632940}"/>
              </a:ext>
            </a:extLst>
          </p:cNvPr>
          <p:cNvSpPr txBox="1"/>
          <p:nvPr/>
        </p:nvSpPr>
        <p:spPr>
          <a:xfrm>
            <a:off x="92266" y="3549884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/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nulo, em (2’)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blipFill>
                <a:blip r:embed="rId11"/>
                <a:stretch>
                  <a:fillRect l="-371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/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que tem que ser igual ao valor no fim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(4)   Ao abrir os braços, a massa fica mais longe do corpo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diminui!</a:t>
                </a:r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blipFill>
                <a:blip r:embed="rId12"/>
                <a:stretch>
                  <a:fillRect l="-364" r="-2041" b="-724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143455" y="4554913"/>
            <a:ext cx="7435673" cy="304395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6465300" y="600685"/>
            <a:ext cx="855490" cy="1250679"/>
            <a:chOff x="4590684" y="1178265"/>
            <a:chExt cx="855490" cy="1250679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4892883" y="142446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4590684" y="1178265"/>
              <a:ext cx="855490" cy="1250679"/>
              <a:chOff x="2889286" y="571489"/>
              <a:chExt cx="855490" cy="1250679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D1438BAE-72A6-47CB-B4FE-AA16C09EC850}"/>
                  </a:ext>
                </a:extLst>
              </p:cNvPr>
              <p:cNvSpPr/>
              <p:nvPr/>
            </p:nvSpPr>
            <p:spPr>
              <a:xfrm>
                <a:off x="2990595" y="1353995"/>
                <a:ext cx="651164" cy="14547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3" name="Agrupar 92"/>
              <p:cNvGrpSpPr/>
              <p:nvPr/>
            </p:nvGrpSpPr>
            <p:grpSpPr>
              <a:xfrm>
                <a:off x="2889286" y="571489"/>
                <a:ext cx="855490" cy="1187509"/>
                <a:chOff x="6318286" y="644323"/>
                <a:chExt cx="855490" cy="1187509"/>
              </a:xfrm>
            </p:grpSpPr>
            <p:grpSp>
              <p:nvGrpSpPr>
                <p:cNvPr id="103" name="Agrupar 102">
                  <a:extLst>
                    <a:ext uri="{FF2B5EF4-FFF2-40B4-BE49-F238E27FC236}">
                      <a16:creationId xmlns:a16="http://schemas.microsoft.com/office/drawing/2014/main" id="{8D31E9F9-D3DE-4DA4-8606-F8A2DBEC88CC}"/>
                    </a:ext>
                  </a:extLst>
                </p:cNvPr>
                <p:cNvGrpSpPr/>
                <p:nvPr/>
              </p:nvGrpSpPr>
              <p:grpSpPr>
                <a:xfrm>
                  <a:off x="6318286" y="1558838"/>
                  <a:ext cx="855490" cy="272994"/>
                  <a:chOff x="6525250" y="3275763"/>
                  <a:chExt cx="855490" cy="272994"/>
                </a:xfrm>
              </p:grpSpPr>
              <p:sp>
                <p:nvSpPr>
                  <p:cNvPr id="115" name="Fluxograma: Dados 114">
                    <a:extLst>
                      <a:ext uri="{FF2B5EF4-FFF2-40B4-BE49-F238E27FC236}">
                        <a16:creationId xmlns:a16="http://schemas.microsoft.com/office/drawing/2014/main" id="{D91D1AC7-AC55-4256-8ABC-F2C268C0468D}"/>
                      </a:ext>
                    </a:extLst>
                  </p:cNvPr>
                  <p:cNvSpPr/>
                  <p:nvPr/>
                </p:nvSpPr>
                <p:spPr>
                  <a:xfrm>
                    <a:off x="6525250" y="3352752"/>
                    <a:ext cx="855490" cy="196005"/>
                  </a:xfrm>
                  <a:prstGeom prst="flowChartInputOutpu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6" name="Retângulo 115">
                    <a:extLst>
                      <a:ext uri="{FF2B5EF4-FFF2-40B4-BE49-F238E27FC236}">
                        <a16:creationId xmlns:a16="http://schemas.microsoft.com/office/drawing/2014/main" id="{1DA1B358-AF0B-4CD9-8D0F-4F3BB773EB60}"/>
                      </a:ext>
                    </a:extLst>
                  </p:cNvPr>
                  <p:cNvSpPr/>
                  <p:nvPr/>
                </p:nvSpPr>
                <p:spPr>
                  <a:xfrm>
                    <a:off x="6899390" y="3275763"/>
                    <a:ext cx="108000" cy="209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5" name="Agrupar 104">
                  <a:extLst>
                    <a:ext uri="{FF2B5EF4-FFF2-40B4-BE49-F238E27FC236}">
                      <a16:creationId xmlns:a16="http://schemas.microsoft.com/office/drawing/2014/main" id="{C71214E5-ABBA-480D-A9B6-879A058240D4}"/>
                    </a:ext>
                  </a:extLst>
                </p:cNvPr>
                <p:cNvGrpSpPr/>
                <p:nvPr/>
              </p:nvGrpSpPr>
              <p:grpSpPr>
                <a:xfrm>
                  <a:off x="6537359" y="644323"/>
                  <a:ext cx="415636" cy="855242"/>
                  <a:chOff x="4391891" y="1839467"/>
                  <a:chExt cx="415636" cy="85524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7" name="Conector reto 106">
                    <a:extLst>
                      <a:ext uri="{FF2B5EF4-FFF2-40B4-BE49-F238E27FC236}">
                        <a16:creationId xmlns:a16="http://schemas.microsoft.com/office/drawing/2014/main" id="{2EF5ABBF-3C01-4491-9D65-88EE913C4927}"/>
                      </a:ext>
                    </a:extLst>
                  </p:cNvPr>
                  <p:cNvCxnSpPr/>
                  <p:nvPr/>
                </p:nvCxnSpPr>
                <p:spPr>
                  <a:xfrm>
                    <a:off x="4572000" y="2064327"/>
                    <a:ext cx="0" cy="429491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de Seta Reta 111">
                    <a:extLst>
                      <a:ext uri="{FF2B5EF4-FFF2-40B4-BE49-F238E27FC236}">
                        <a16:creationId xmlns:a16="http://schemas.microsoft.com/office/drawing/2014/main" id="{C84CE9A6-5526-408B-AEA5-C3E6000F940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391891" y="2493818"/>
                    <a:ext cx="180109" cy="200891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2"/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>
                    <a:extLst>
                      <a:ext uri="{FF2B5EF4-FFF2-40B4-BE49-F238E27FC236}">
                        <a16:creationId xmlns:a16="http://schemas.microsoft.com/office/drawing/2014/main" id="{336A1079-2261-4C47-8923-CE2F8A858362}"/>
                      </a:ext>
                    </a:extLst>
                  </p:cNvPr>
                  <p:cNvCxnSpPr/>
                  <p:nvPr/>
                </p:nvCxnSpPr>
                <p:spPr>
                  <a:xfrm>
                    <a:off x="4571999" y="2493818"/>
                    <a:ext cx="235528" cy="15586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Elipse 113">
                    <a:extLst>
                      <a:ext uri="{FF2B5EF4-FFF2-40B4-BE49-F238E27FC236}">
                        <a16:creationId xmlns:a16="http://schemas.microsoft.com/office/drawing/2014/main" id="{BADF48B8-2247-457F-B8D2-ED2F46DBA91F}"/>
                      </a:ext>
                    </a:extLst>
                  </p:cNvPr>
                  <p:cNvSpPr/>
                  <p:nvPr/>
                </p:nvSpPr>
                <p:spPr>
                  <a:xfrm>
                    <a:off x="4475017" y="1839467"/>
                    <a:ext cx="180095" cy="200615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CA004A4-341C-46CF-8C62-C864564EFB82}"/>
                  </a:ext>
                </a:extLst>
              </p:cNvPr>
              <p:cNvSpPr/>
              <p:nvPr/>
            </p:nvSpPr>
            <p:spPr>
              <a:xfrm>
                <a:off x="2917206" y="1509860"/>
                <a:ext cx="797941" cy="312308"/>
              </a:xfrm>
              <a:prstGeom prst="arc">
                <a:avLst>
                  <a:gd name="adj1" fmla="val 19820454"/>
                  <a:gd name="adj2" fmla="val 11593047"/>
                </a:avLst>
              </a:prstGeom>
              <a:ln>
                <a:solidFill>
                  <a:srgbClr val="FF0000"/>
                </a:solidFill>
                <a:headEnd type="arrow"/>
                <a:tailEnd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1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/>
      <p:bldP spid="83" grpId="0"/>
      <p:bldP spid="84" grpId="0"/>
      <p:bldP spid="85" grpId="0"/>
      <p:bldP spid="39" grpId="0"/>
      <p:bldP spid="101" grpId="0"/>
      <p:bldP spid="102" grpId="0"/>
      <p:bldP spid="104" grpId="0"/>
      <p:bldP spid="106" grpId="0"/>
      <p:bldP spid="108" grpId="0"/>
      <p:bldP spid="109" grpId="0"/>
      <p:bldP spid="110" grpId="0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D31E9F9-D3DE-4DA4-8606-F8A2DBEC88CC}"/>
              </a:ext>
            </a:extLst>
          </p:cNvPr>
          <p:cNvGrpSpPr/>
          <p:nvPr/>
        </p:nvGrpSpPr>
        <p:grpSpPr>
          <a:xfrm>
            <a:off x="6318286" y="1558838"/>
            <a:ext cx="855490" cy="272994"/>
            <a:chOff x="6525250" y="3275763"/>
            <a:chExt cx="855490" cy="272994"/>
          </a:xfrm>
        </p:grpSpPr>
        <p:sp>
          <p:nvSpPr>
            <p:cNvPr id="92" name="Fluxograma: Dados 91">
              <a:extLst>
                <a:ext uri="{FF2B5EF4-FFF2-40B4-BE49-F238E27FC236}">
                  <a16:creationId xmlns:a16="http://schemas.microsoft.com/office/drawing/2014/main" id="{D91D1AC7-AC55-4256-8ABC-F2C268C0468D}"/>
                </a:ext>
              </a:extLst>
            </p:cNvPr>
            <p:cNvSpPr/>
            <p:nvPr/>
          </p:nvSpPr>
          <p:spPr>
            <a:xfrm>
              <a:off x="6525250" y="3352752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1DA1B358-AF0B-4CD9-8D0F-4F3BB773EB60}"/>
                </a:ext>
              </a:extLst>
            </p:cNvPr>
            <p:cNvSpPr/>
            <p:nvPr/>
          </p:nvSpPr>
          <p:spPr>
            <a:xfrm>
              <a:off x="6899390" y="3275763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luxograma: Dados 96">
            <a:extLst>
              <a:ext uri="{FF2B5EF4-FFF2-40B4-BE49-F238E27FC236}">
                <a16:creationId xmlns:a16="http://schemas.microsoft.com/office/drawing/2014/main" id="{60E74291-17D8-4469-AA53-97F7E6074C75}"/>
              </a:ext>
            </a:extLst>
          </p:cNvPr>
          <p:cNvSpPr/>
          <p:nvPr/>
        </p:nvSpPr>
        <p:spPr>
          <a:xfrm>
            <a:off x="7450939" y="1616578"/>
            <a:ext cx="855490" cy="196005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8417224-585E-4CE8-AF67-98949CA433AC}"/>
              </a:ext>
            </a:extLst>
          </p:cNvPr>
          <p:cNvSpPr/>
          <p:nvPr/>
        </p:nvSpPr>
        <p:spPr>
          <a:xfrm>
            <a:off x="7816453" y="1539589"/>
            <a:ext cx="108000" cy="20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579" y="18121"/>
            <a:ext cx="8142085" cy="360129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Lista 6 Ex.9: Pessoa gira na cadeira e abre os braços - quantitativo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blipFill>
                <a:blip r:embed="rId3"/>
                <a:stretch>
                  <a:fillRect l="-748" t="-2206" r="-1372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714B40F-F2F3-4087-A879-94FF8FFE661B}"/>
              </a:ext>
            </a:extLst>
          </p:cNvPr>
          <p:cNvGrpSpPr/>
          <p:nvPr/>
        </p:nvGrpSpPr>
        <p:grpSpPr>
          <a:xfrm>
            <a:off x="8045238" y="847555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8D593DB-27EA-452D-970B-83C5B2C2437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A1F52C-BA40-48A8-AC39-5EB2C7BFC1E1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0D32935-117A-4E76-A7ED-91D763606E54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70C96D0-6500-4FC2-8EDB-B46DA9F0E16C}"/>
              </a:ext>
            </a:extLst>
          </p:cNvPr>
          <p:cNvGrpSpPr/>
          <p:nvPr/>
        </p:nvGrpSpPr>
        <p:grpSpPr>
          <a:xfrm>
            <a:off x="7498768" y="855518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B7226E-C7F1-43A6-95C0-A1558768E448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53AAFA9-20E8-4620-93BF-F74928016149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45D0B19-8ED0-4247-9429-EF3C88F80471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9C6A871-7D82-442F-8B9D-E16955544138}"/>
              </a:ext>
            </a:extLst>
          </p:cNvPr>
          <p:cNvSpPr/>
          <p:nvPr/>
        </p:nvSpPr>
        <p:spPr>
          <a:xfrm>
            <a:off x="7568634" y="1437409"/>
            <a:ext cx="651164" cy="1454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C1D3B6-E507-46E4-8BAC-F1A8E04A89D0}"/>
              </a:ext>
            </a:extLst>
          </p:cNvPr>
          <p:cNvGrpSpPr/>
          <p:nvPr/>
        </p:nvGrpSpPr>
        <p:grpSpPr>
          <a:xfrm>
            <a:off x="7686398" y="654903"/>
            <a:ext cx="415636" cy="855242"/>
            <a:chOff x="4391891" y="1839467"/>
            <a:chExt cx="415636" cy="85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4560066-E192-4739-A474-8434A1876D2F}"/>
                </a:ext>
              </a:extLst>
            </p:cNvPr>
            <p:cNvCxnSpPr/>
            <p:nvPr/>
          </p:nvCxnSpPr>
          <p:spPr>
            <a:xfrm>
              <a:off x="4572000" y="2064327"/>
              <a:ext cx="0" cy="429491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F259B6E-453A-433A-9FA6-51DB25E0704F}"/>
                </a:ext>
              </a:extLst>
            </p:cNvPr>
            <p:cNvCxnSpPr/>
            <p:nvPr/>
          </p:nvCxnSpPr>
          <p:spPr>
            <a:xfrm flipH="1">
              <a:off x="4391891" y="2493818"/>
              <a:ext cx="180109" cy="200891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289030-2D6F-4945-99A8-17DFE225E183}"/>
                </a:ext>
              </a:extLst>
            </p:cNvPr>
            <p:cNvCxnSpPr/>
            <p:nvPr/>
          </p:nvCxnSpPr>
          <p:spPr>
            <a:xfrm>
              <a:off x="4571999" y="2493818"/>
              <a:ext cx="235528" cy="155865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77DDB7A-B820-40D1-B10F-20A439B110F5}"/>
                </a:ext>
              </a:extLst>
            </p:cNvPr>
            <p:cNvSpPr/>
            <p:nvPr/>
          </p:nvSpPr>
          <p:spPr>
            <a:xfrm>
              <a:off x="4475017" y="1839467"/>
              <a:ext cx="180095" cy="200615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53ED8A-BA10-4F8C-95ED-E2B15DE38F5C}"/>
              </a:ext>
            </a:extLst>
          </p:cNvPr>
          <p:cNvCxnSpPr>
            <a:cxnSpLocks/>
          </p:cNvCxnSpPr>
          <p:nvPr/>
        </p:nvCxnSpPr>
        <p:spPr>
          <a:xfrm flipH="1">
            <a:off x="7581601" y="935736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ECB456-644C-45E5-B047-8351C20D547C}"/>
              </a:ext>
            </a:extLst>
          </p:cNvPr>
          <p:cNvCxnSpPr>
            <a:cxnSpLocks/>
          </p:cNvCxnSpPr>
          <p:nvPr/>
        </p:nvCxnSpPr>
        <p:spPr>
          <a:xfrm flipH="1" flipV="1">
            <a:off x="7877135" y="925295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BC046D8-B91D-4845-9A8E-AC1EDFA0A76C}"/>
              </a:ext>
            </a:extLst>
          </p:cNvPr>
          <p:cNvGrpSpPr/>
          <p:nvPr/>
        </p:nvGrpSpPr>
        <p:grpSpPr>
          <a:xfrm>
            <a:off x="6346206" y="644323"/>
            <a:ext cx="954279" cy="1399571"/>
            <a:chOff x="6346206" y="644323"/>
            <a:chExt cx="954279" cy="1399571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6613967" y="89540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1438BAE-72A6-47CB-B4FE-AA16C09EC850}"/>
                </a:ext>
              </a:extLst>
            </p:cNvPr>
            <p:cNvSpPr/>
            <p:nvPr/>
          </p:nvSpPr>
          <p:spPr>
            <a:xfrm>
              <a:off x="6419595" y="142682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C71214E5-ABBA-480D-A9B6-879A058240D4}"/>
                </a:ext>
              </a:extLst>
            </p:cNvPr>
            <p:cNvGrpSpPr/>
            <p:nvPr/>
          </p:nvGrpSpPr>
          <p:grpSpPr>
            <a:xfrm>
              <a:off x="6537359" y="64432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2EF5ABBF-3C01-4491-9D65-88EE913C4927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C84CE9A6-5526-408B-AEA5-C3E6000F940D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336A1079-2261-4C47-8923-CE2F8A85836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BADF48B8-2247-457F-B8D2-ED2F46DBA91F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6CA004A4-341C-46CF-8C62-C864564EFB82}"/>
                </a:ext>
              </a:extLst>
            </p:cNvPr>
            <p:cNvSpPr/>
            <p:nvPr/>
          </p:nvSpPr>
          <p:spPr>
            <a:xfrm>
              <a:off x="6346206" y="158269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/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45" r="-8163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73692" y="1225128"/>
            <a:ext cx="380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 inércia rotacional da situação final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Arco 37">
            <a:extLst>
              <a:ext uri="{FF2B5EF4-FFF2-40B4-BE49-F238E27FC236}">
                <a16:creationId xmlns:a16="http://schemas.microsoft.com/office/drawing/2014/main" id="{32FC46A7-B706-4567-9897-B937561B4431}"/>
              </a:ext>
            </a:extLst>
          </p:cNvPr>
          <p:cNvSpPr/>
          <p:nvPr/>
        </p:nvSpPr>
        <p:spPr>
          <a:xfrm>
            <a:off x="7495245" y="1593274"/>
            <a:ext cx="797941" cy="312308"/>
          </a:xfrm>
          <a:prstGeom prst="arc">
            <a:avLst>
              <a:gd name="adj1" fmla="val 19820454"/>
              <a:gd name="adj2" fmla="val 11593047"/>
            </a:avLst>
          </a:prstGeom>
          <a:ln>
            <a:solidFill>
              <a:srgbClr val="FF0000"/>
            </a:solidFill>
            <a:headEnd type="arrow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blipFill>
                <a:blip r:embed="rId5"/>
                <a:stretch>
                  <a:fillRect l="-9434" r="-13208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238685" y="49528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/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(4) do slide anterior: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6,0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=0,067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15 s para uma rotação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blipFill>
                <a:blip r:embed="rId6"/>
                <a:stretch>
                  <a:fillRect l="-405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/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𝑟𝑜𝑓</m:t>
                              </m:r>
                            </m:sub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8BEA0DD-8DCA-4E9D-9C48-FAA3839DF475}"/>
              </a:ext>
            </a:extLst>
          </p:cNvPr>
          <p:cNvSpPr/>
          <p:nvPr/>
        </p:nvSpPr>
        <p:spPr>
          <a:xfrm>
            <a:off x="5729685" y="1967681"/>
            <a:ext cx="1288830" cy="880481"/>
          </a:xfrm>
          <a:prstGeom prst="wedgeEllipseCallout">
            <a:avLst>
              <a:gd name="adj1" fmla="val -60196"/>
              <a:gd name="adj2" fmla="val -1432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328715-3348-440F-BF12-45C63ACA4B28}"/>
              </a:ext>
            </a:extLst>
          </p:cNvPr>
          <p:cNvSpPr/>
          <p:nvPr/>
        </p:nvSpPr>
        <p:spPr>
          <a:xfrm>
            <a:off x="7237562" y="2141483"/>
            <a:ext cx="639573" cy="523752"/>
          </a:xfrm>
          <a:prstGeom prst="wedgeEllipseCallout">
            <a:avLst>
              <a:gd name="adj1" fmla="val 12201"/>
              <a:gd name="adj2" fmla="val -216795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171C408-7145-4007-A48C-2B19196B48F2}"/>
              </a:ext>
            </a:extLst>
          </p:cNvPr>
          <p:cNvSpPr/>
          <p:nvPr/>
        </p:nvSpPr>
        <p:spPr>
          <a:xfrm>
            <a:off x="8105040" y="2098199"/>
            <a:ext cx="639573" cy="523752"/>
          </a:xfrm>
          <a:prstGeom prst="wedgeEllipseCallout">
            <a:avLst>
              <a:gd name="adj1" fmla="val -33657"/>
              <a:gd name="adj2" fmla="val -206913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56908B-C9E7-4EA4-8A24-A4BED7B2FBB7}"/>
              </a:ext>
            </a:extLst>
          </p:cNvPr>
          <p:cNvSpPr txBox="1"/>
          <p:nvPr/>
        </p:nvSpPr>
        <p:spPr>
          <a:xfrm>
            <a:off x="44316" y="1555390"/>
            <a:ext cx="40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de inércia é uma grandeza aditiva, como a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/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=0,4+2∙5∙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=0,4+5,625=6,0</m:t>
                    </m:r>
                  </m:oMath>
                </a14:m>
                <a:r>
                  <a:rPr lang="pt-BR" sz="1400" dirty="0"/>
                  <a:t> kg m</a:t>
                </a:r>
                <a:r>
                  <a:rPr lang="pt-BR" sz="1400" baseline="30000" dirty="0"/>
                  <a:t>2</a:t>
                </a:r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>
            <a:extLst>
              <a:ext uri="{FF2B5EF4-FFF2-40B4-BE49-F238E27FC236}">
                <a16:creationId xmlns:a16="http://schemas.microsoft.com/office/drawing/2014/main" id="{CD006792-A7D9-4140-B428-D1A6C54E662D}"/>
              </a:ext>
            </a:extLst>
          </p:cNvPr>
          <p:cNvSpPr/>
          <p:nvPr/>
        </p:nvSpPr>
        <p:spPr>
          <a:xfrm>
            <a:off x="391085" y="51052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/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blipFill>
                <a:blip r:embed="rId12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77C958E-C59C-4F5C-B01F-6C0242BA8F41}"/>
              </a:ext>
            </a:extLst>
          </p:cNvPr>
          <p:cNvSpPr txBox="1"/>
          <p:nvPr/>
        </p:nvSpPr>
        <p:spPr>
          <a:xfrm>
            <a:off x="78513" y="33445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final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/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 dados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blipFill>
                <a:blip r:embed="rId13"/>
                <a:stretch>
                  <a:fillRect l="-119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/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=0,4+2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=0,4+10∙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0,404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ym typeface="Symbol" panose="05050102010706020507" pitchFamily="18" charset="2"/>
                  </a:rPr>
                  <a:t></a:t>
                </a:r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 com os significativos</a:t>
                </a: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5" grpId="0" animBg="1"/>
      <p:bldP spid="8" grpId="0" animBg="1"/>
      <p:bldP spid="10" grpId="0" animBg="1"/>
      <p:bldP spid="12" grpId="0"/>
      <p:bldP spid="91" grpId="0"/>
      <p:bldP spid="18" grpId="0" animBg="1"/>
      <p:bldP spid="10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61847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26617</TotalTime>
  <Words>2509</Words>
  <Application>Microsoft Office PowerPoint</Application>
  <PresentationFormat>Apresentação na tela (16:9)</PresentationFormat>
  <Paragraphs>280</Paragraphs>
  <Slides>21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21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Lista 6 Ex.9: Pessoa gira na cadeira e abre os braços - qualitativo </vt:lpstr>
      <vt:lpstr> Lista 6 Ex.9: Pessoa gira na cadeira e abre os braços - quantitativo </vt:lpstr>
      <vt:lpstr>Apresentação do PowerPoint</vt:lpstr>
      <vt:lpstr>Lista 6 Ex.9: Pessoa gira na cadeira e abre os braços - qualitativo </vt:lpstr>
      <vt:lpstr> Lista 6 Ex.9: Pessoa gira na cadeira e abre os braços - quantitativo </vt:lpstr>
      <vt:lpstr>Rascunho</vt:lpstr>
      <vt:lpstr>Momento angular na translação</vt:lpstr>
      <vt:lpstr>Quantidade de movimento angular de  uma partícula livre em translação</vt:lpstr>
      <vt:lpstr>Lista 6 Ex.10. Criança move carrossel com um pulo</vt:lpstr>
      <vt:lpstr>Lista 6 - Ex.10. Criança move carrossel com um pulo – final </vt:lpstr>
      <vt:lpstr>Rascunho</vt:lpstr>
      <vt:lpstr>Lista 6 - Ex. 12. Força no freio</vt:lpstr>
      <vt:lpstr>Lista 6 - Ex. 12. Força no freio</vt:lpstr>
      <vt:lpstr>Rascunho</vt:lpstr>
      <vt:lpstr>Lista 6 - Ex.11. A força no suporte  durante o arranque do motor</vt:lpstr>
      <vt:lpstr>Rascunho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1417</cp:revision>
  <dcterms:created xsi:type="dcterms:W3CDTF">2016-03-09T00:36:12Z</dcterms:created>
  <dcterms:modified xsi:type="dcterms:W3CDTF">2021-10-27T11:26:38Z</dcterms:modified>
</cp:coreProperties>
</file>