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8"/>
  </p:notesMasterIdLst>
  <p:handoutMasterIdLst>
    <p:handoutMasterId r:id="rId39"/>
  </p:handoutMasterIdLst>
  <p:sldIdLst>
    <p:sldId id="446" r:id="rId13"/>
    <p:sldId id="621" r:id="rId14"/>
    <p:sldId id="653" r:id="rId15"/>
    <p:sldId id="624" r:id="rId16"/>
    <p:sldId id="625" r:id="rId17"/>
    <p:sldId id="634" r:id="rId18"/>
    <p:sldId id="626" r:id="rId19"/>
    <p:sldId id="654" r:id="rId20"/>
    <p:sldId id="627" r:id="rId21"/>
    <p:sldId id="651" r:id="rId22"/>
    <p:sldId id="652" r:id="rId23"/>
    <p:sldId id="636" r:id="rId24"/>
    <p:sldId id="639" r:id="rId25"/>
    <p:sldId id="655" r:id="rId26"/>
    <p:sldId id="656" r:id="rId27"/>
    <p:sldId id="640" r:id="rId28"/>
    <p:sldId id="657" r:id="rId29"/>
    <p:sldId id="659" r:id="rId30"/>
    <p:sldId id="658" r:id="rId31"/>
    <p:sldId id="641" r:id="rId32"/>
    <p:sldId id="642" r:id="rId33"/>
    <p:sldId id="643" r:id="rId34"/>
    <p:sldId id="646" r:id="rId35"/>
    <p:sldId id="620" r:id="rId36"/>
    <p:sldId id="592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2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205C77"/>
    <a:srgbClr val="C0C1BF"/>
    <a:srgbClr val="7B2629"/>
    <a:srgbClr val="4D4D4F"/>
    <a:srgbClr val="000000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63" d="100"/>
          <a:sy n="63" d="100"/>
        </p:scale>
        <p:origin x="60" y="5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20/10/2021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1.png"/><Relationship Id="rId3" Type="http://schemas.openxmlformats.org/officeDocument/2006/relationships/image" Target="../media/image126.png"/><Relationship Id="rId7" Type="http://schemas.openxmlformats.org/officeDocument/2006/relationships/image" Target="../media/image1221.pn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9.png"/><Relationship Id="rId5" Type="http://schemas.openxmlformats.org/officeDocument/2006/relationships/image" Target="../media/image52.png"/><Relationship Id="rId10" Type="http://schemas.openxmlformats.org/officeDocument/2006/relationships/image" Target="../media/image18.png"/><Relationship Id="rId4" Type="http://schemas.openxmlformats.org/officeDocument/2006/relationships/image" Target="../media/image1190.png"/><Relationship Id="rId9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6.png"/><Relationship Id="rId7" Type="http://schemas.openxmlformats.org/officeDocument/2006/relationships/image" Target="../media/image2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2.png"/><Relationship Id="rId11" Type="http://schemas.openxmlformats.org/officeDocument/2006/relationships/image" Target="../media/image25.png"/><Relationship Id="rId5" Type="http://schemas.openxmlformats.org/officeDocument/2006/relationships/image" Target="../media/image58.png"/><Relationship Id="rId10" Type="http://schemas.openxmlformats.org/officeDocument/2006/relationships/image" Target="../media/image24.png"/><Relationship Id="rId4" Type="http://schemas.openxmlformats.org/officeDocument/2006/relationships/image" Target="../media/image19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13" Type="http://schemas.openxmlformats.org/officeDocument/2006/relationships/image" Target="../media/image582.png"/><Relationship Id="rId3" Type="http://schemas.openxmlformats.org/officeDocument/2006/relationships/image" Target="../media/image201.png"/><Relationship Id="rId7" Type="http://schemas.openxmlformats.org/officeDocument/2006/relationships/image" Target="../media/image1150.png"/><Relationship Id="rId12" Type="http://schemas.openxmlformats.org/officeDocument/2006/relationships/image" Target="../media/image57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11" Type="http://schemas.openxmlformats.org/officeDocument/2006/relationships/image" Target="../media/image141.png"/><Relationship Id="rId5" Type="http://schemas.openxmlformats.org/officeDocument/2006/relationships/image" Target="../media/image211.png"/><Relationship Id="rId10" Type="http://schemas.openxmlformats.org/officeDocument/2006/relationships/image" Target="../media/image222.png"/><Relationship Id="rId4" Type="http://schemas.openxmlformats.org/officeDocument/2006/relationships/image" Target="../media/image1120.png"/><Relationship Id="rId9" Type="http://schemas.openxmlformats.org/officeDocument/2006/relationships/image" Target="../media/image562.png"/><Relationship Id="rId14" Type="http://schemas.openxmlformats.org/officeDocument/2006/relationships/image" Target="../media/image5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1.png"/><Relationship Id="rId7" Type="http://schemas.openxmlformats.org/officeDocument/2006/relationships/image" Target="../media/image10.jpeg"/><Relationship Id="rId12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440.png"/><Relationship Id="rId5" Type="http://schemas.openxmlformats.org/officeDocument/2006/relationships/image" Target="../media/image170.png"/><Relationship Id="rId10" Type="http://schemas.openxmlformats.org/officeDocument/2006/relationships/image" Target="../media/image221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13" Type="http://schemas.openxmlformats.org/officeDocument/2006/relationships/image" Target="../media/image601.png"/><Relationship Id="rId3" Type="http://schemas.openxmlformats.org/officeDocument/2006/relationships/image" Target="../media/image530.png"/><Relationship Id="rId7" Type="http://schemas.openxmlformats.org/officeDocument/2006/relationships/image" Target="../media/image520.png"/><Relationship Id="rId12" Type="http://schemas.openxmlformats.org/officeDocument/2006/relationships/image" Target="../media/image59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1.png"/><Relationship Id="rId5" Type="http://schemas.openxmlformats.org/officeDocument/2006/relationships/image" Target="../media/image561.png"/><Relationship Id="rId4" Type="http://schemas.openxmlformats.org/officeDocument/2006/relationships/image" Target="../media/image150.pn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_VIMuzeqQ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6.png"/><Relationship Id="rId7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57.png"/><Relationship Id="rId5" Type="http://schemas.openxmlformats.org/officeDocument/2006/relationships/image" Target="../media/image60.png"/><Relationship Id="rId10" Type="http://schemas.openxmlformats.org/officeDocument/2006/relationships/image" Target="../media/image66.png"/><Relationship Id="rId4" Type="http://schemas.openxmlformats.org/officeDocument/2006/relationships/image" Target="../media/image27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image" Target="../media/image130.png"/><Relationship Id="rId7" Type="http://schemas.openxmlformats.org/officeDocument/2006/relationships/image" Target="../media/image62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png"/><Relationship Id="rId5" Type="http://schemas.openxmlformats.org/officeDocument/2006/relationships/image" Target="../media/image642.png"/><Relationship Id="rId4" Type="http://schemas.openxmlformats.org/officeDocument/2006/relationships/image" Target="../media/image591.png"/><Relationship Id="rId9" Type="http://schemas.openxmlformats.org/officeDocument/2006/relationships/image" Target="../media/image6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1.png"/><Relationship Id="rId7" Type="http://schemas.openxmlformats.org/officeDocument/2006/relationships/image" Target="../media/image6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300.png"/><Relationship Id="rId21" Type="http://schemas.openxmlformats.org/officeDocument/2006/relationships/image" Target="../media/image40.png"/><Relationship Id="rId7" Type="http://schemas.openxmlformats.org/officeDocument/2006/relationships/image" Target="../media/image270.png"/><Relationship Id="rId12" Type="http://schemas.openxmlformats.org/officeDocument/2006/relationships/image" Target="../media/image12.png"/><Relationship Id="rId17" Type="http://schemas.openxmlformats.org/officeDocument/2006/relationships/image" Target="../media/image36.png"/><Relationship Id="rId2" Type="http://schemas.openxmlformats.org/officeDocument/2006/relationships/image" Target="../media/image220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1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250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11.png"/><Relationship Id="rId19" Type="http://schemas.openxmlformats.org/officeDocument/2006/relationships/image" Target="../media/image38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1.jp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2.jpg"/><Relationship Id="rId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570.png"/><Relationship Id="rId21" Type="http://schemas.openxmlformats.org/officeDocument/2006/relationships/image" Target="../media/image98.png"/><Relationship Id="rId7" Type="http://schemas.openxmlformats.org/officeDocument/2006/relationships/image" Target="../media/image61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2" Type="http://schemas.openxmlformats.org/officeDocument/2006/relationships/image" Target="../media/image560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800.png"/><Relationship Id="rId24" Type="http://schemas.openxmlformats.org/officeDocument/2006/relationships/image" Target="../media/image101.png"/><Relationship Id="rId5" Type="http://schemas.openxmlformats.org/officeDocument/2006/relationships/image" Target="../media/image590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640.png"/><Relationship Id="rId19" Type="http://schemas.openxmlformats.org/officeDocument/2006/relationships/image" Target="../media/image96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80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8937" y="0"/>
            <a:ext cx="5805202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16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Dinâmica da Rotação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21/10/2021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32" y="1084106"/>
            <a:ext cx="4282613" cy="32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6646095" y="559676"/>
            <a:ext cx="2392702" cy="1908960"/>
            <a:chOff x="6646095" y="717331"/>
            <a:chExt cx="2392702" cy="190896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95" y="717331"/>
              <a:ext cx="2392702" cy="1908960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8518535" y="1212788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8518535" y="1975210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6737132" y="1996231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801922" y="1236437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-26032" y="1155726"/>
            <a:ext cx="607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o momento de inércia: em torno do eixo (a), situado no plano da figura e que passa pelo centro do retângulo.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-26032" y="335244"/>
            <a:ext cx="6992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Quatro partículas de massa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estão fixas mediante hastes rígidas cuja massa deve ser ignorada, formando um retângulo plano de lados 2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 2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conforme mostra a figura ao lado.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425" y="6491"/>
            <a:ext cx="722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rgbClr val="0070C0"/>
                </a:solidFill>
                <a:latin typeface="Calibri Light" panose="020F0302020204030204" pitchFamily="34" charset="0"/>
                <a:cs typeface="CG Times"/>
              </a:rPr>
              <a:t>Lista 6 Ex. 6 – dependência do momento de inércia c/ eixo  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-15306" y="1636407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6" y="1636407"/>
                <a:ext cx="1399357" cy="784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518915" y="1933539"/>
                <a:ext cx="3228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15" y="1933539"/>
                <a:ext cx="3228063" cy="246221"/>
              </a:xfrm>
              <a:prstGeom prst="rect">
                <a:avLst/>
              </a:prstGeom>
              <a:blipFill>
                <a:blip r:embed="rId4"/>
                <a:stretch>
                  <a:fillRect l="-189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227946" y="1887372"/>
                <a:ext cx="1349023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46" y="1887372"/>
                <a:ext cx="134902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0" y="2418051"/>
            <a:ext cx="812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o momento de inércia em torno do eixo (c), que passa por duas partículas.</a:t>
            </a: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15306" y="2721391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6" y="2721391"/>
                <a:ext cx="1399357" cy="784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298452" y="3032733"/>
                <a:ext cx="34456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0)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52" y="3032733"/>
                <a:ext cx="3445687" cy="246221"/>
              </a:xfrm>
              <a:prstGeom prst="rect">
                <a:avLst/>
              </a:prstGeom>
              <a:blipFill>
                <a:blip r:embed="rId7"/>
                <a:stretch>
                  <a:fillRect l="-177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952557" y="3002601"/>
                <a:ext cx="133248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8 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57" y="3002601"/>
                <a:ext cx="133248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12502" y="3341155"/>
            <a:ext cx="8962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500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 momento de inércia em torno de um eixo perpendicular ao plano que passa pelo centro da figura 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113186" y="3941978"/>
            <a:ext cx="1333858" cy="807164"/>
            <a:chOff x="301221" y="4030979"/>
            <a:chExt cx="1333858" cy="807164"/>
          </a:xfrm>
        </p:grpSpPr>
        <p:sp>
          <p:nvSpPr>
            <p:cNvPr id="20" name="Retângulo 19"/>
            <p:cNvSpPr/>
            <p:nvPr/>
          </p:nvSpPr>
          <p:spPr>
            <a:xfrm>
              <a:off x="368811" y="4091401"/>
              <a:ext cx="1206062" cy="670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1495952" y="4039343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499899" y="4685041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321018" y="4030979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301221" y="4708332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783807" y="3962005"/>
            <a:ext cx="931202" cy="383555"/>
            <a:chOff x="783807" y="3962005"/>
            <a:chExt cx="931202" cy="383555"/>
          </a:xfrm>
        </p:grpSpPr>
        <p:cxnSp>
          <p:nvCxnSpPr>
            <p:cNvPr id="26" name="Conector reto 25"/>
            <p:cNvCxnSpPr/>
            <p:nvPr/>
          </p:nvCxnSpPr>
          <p:spPr>
            <a:xfrm flipV="1">
              <a:off x="783807" y="4002400"/>
              <a:ext cx="603031" cy="335018"/>
            </a:xfrm>
            <a:prstGeom prst="line">
              <a:avLst/>
            </a:prstGeom>
            <a:ln w="1905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>
              <a:endCxn id="20" idx="3"/>
            </p:cNvCxnSpPr>
            <p:nvPr/>
          </p:nvCxnSpPr>
          <p:spPr>
            <a:xfrm flipV="1">
              <a:off x="783807" y="4337417"/>
              <a:ext cx="603031" cy="81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783807" y="3962005"/>
              <a:ext cx="347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412618" y="4016020"/>
              <a:ext cx="302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71583" y="3646665"/>
                <a:ext cx="12005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3" y="3646665"/>
                <a:ext cx="1200521" cy="246221"/>
              </a:xfrm>
              <a:prstGeom prst="rect">
                <a:avLst/>
              </a:prstGeom>
              <a:blipFill>
                <a:blip r:embed="rId9"/>
                <a:stretch>
                  <a:fillRect l="-3571" r="-102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902482" y="3603499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82" y="3603499"/>
                <a:ext cx="1399357" cy="7846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175261" y="3919712"/>
                <a:ext cx="3253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261" y="3919712"/>
                <a:ext cx="3253455" cy="246221"/>
              </a:xfrm>
              <a:prstGeom prst="rect">
                <a:avLst/>
              </a:prstGeom>
              <a:blipFill>
                <a:blip r:embed="rId11"/>
                <a:stretch>
                  <a:fillRect l="-187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491911" y="3901467"/>
                <a:ext cx="175847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911" y="3901467"/>
                <a:ext cx="1758475" cy="338554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AAFC18-C7A1-4676-BBFE-153845E12F38}"/>
              </a:ext>
            </a:extLst>
          </p:cNvPr>
          <p:cNvSpPr txBox="1"/>
          <p:nvPr/>
        </p:nvSpPr>
        <p:spPr>
          <a:xfrm>
            <a:off x="6393621" y="2671076"/>
            <a:ext cx="2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Menos partículas contribuem, mas a dependência 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distância é mais importante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C69CA9F-8EFA-46C3-ADCA-739D61F97F3F}"/>
                  </a:ext>
                </a:extLst>
              </p:cNvPr>
              <p:cNvSpPr txBox="1"/>
              <p:nvPr/>
            </p:nvSpPr>
            <p:spPr>
              <a:xfrm>
                <a:off x="4060763" y="4269782"/>
                <a:ext cx="4403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Nesta configuração,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tem mesmo jeito do item a, mas é maior – partículas mais distantes.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C69CA9F-8EFA-46C3-ADCA-739D61F9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63" y="4269782"/>
                <a:ext cx="4403456" cy="584775"/>
              </a:xfrm>
              <a:prstGeom prst="rect">
                <a:avLst/>
              </a:prstGeom>
              <a:blipFill>
                <a:blip r:embed="rId13"/>
                <a:stretch>
                  <a:fillRect l="-693" t="-3125" r="-277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id="{2B9842CA-938A-44A0-9FAB-C821AC1CE981}"/>
              </a:ext>
            </a:extLst>
          </p:cNvPr>
          <p:cNvSpPr txBox="1"/>
          <p:nvPr/>
        </p:nvSpPr>
        <p:spPr>
          <a:xfrm>
            <a:off x="1130941" y="2191208"/>
            <a:ext cx="391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– distância ao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não a uma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origem</a:t>
            </a:r>
          </a:p>
        </p:txBody>
      </p:sp>
    </p:spTree>
    <p:extLst>
      <p:ext uri="{BB962C8B-B14F-4D97-AF65-F5344CB8AC3E}">
        <p14:creationId xmlns:p14="http://schemas.microsoft.com/office/powerpoint/2010/main" val="1628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9" grpId="0"/>
      <p:bldP spid="38" grpId="0"/>
      <p:bldP spid="39" grpId="0"/>
      <p:bldP spid="40" grpId="0"/>
      <p:bldP spid="41" grpId="0" animBg="1"/>
      <p:bldP spid="18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646095" y="687419"/>
            <a:ext cx="2392702" cy="1908960"/>
            <a:chOff x="6646095" y="717331"/>
            <a:chExt cx="2392702" cy="190896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95" y="717331"/>
              <a:ext cx="2392702" cy="190896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8518535" y="1212788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8518535" y="1975210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737132" y="1996231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801922" y="1236437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852833" y="1273534"/>
                <a:ext cx="14982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33" y="1273534"/>
                <a:ext cx="149829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808387" y="1953931"/>
                <a:ext cx="146745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8 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87" y="1953931"/>
                <a:ext cx="14674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650443" y="1280689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Rotação em torno do eixo (a)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50443" y="1905281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Rotação em torno do eixo (c)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9258" y="362197"/>
            <a:ext cx="699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for aplicado 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mesmo torque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a massa que está à esquerda na parte de cima, qual das duas configurações, a ou b, vai adquirir maior velocidade angular?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560945" y="908355"/>
                <a:ext cx="11066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𝛼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45" y="908355"/>
                <a:ext cx="11066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21380" y="2873282"/>
                <a:ext cx="3099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Quanto maior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menor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!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0" y="2873282"/>
                <a:ext cx="3099335" cy="369332"/>
              </a:xfrm>
              <a:prstGeom prst="rect">
                <a:avLst/>
              </a:prstGeom>
              <a:blipFill>
                <a:blip r:embed="rId6"/>
                <a:stretch>
                  <a:fillRect l="-1572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2856626" y="2873282"/>
            <a:ext cx="628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Então, quando (a) for o eixo, adquirirá maior velocidade angular.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7102" y="2391199"/>
                <a:ext cx="17339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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02" y="2391199"/>
                <a:ext cx="1733936" cy="276999"/>
              </a:xfrm>
              <a:prstGeom prst="rect">
                <a:avLst/>
              </a:prstGeom>
              <a:blipFill>
                <a:blip r:embed="rId7"/>
                <a:stretch>
                  <a:fillRect l="-3521" r="-1408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46931" y="2403211"/>
                <a:ext cx="1307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31" y="2403211"/>
                <a:ext cx="1307730" cy="276999"/>
              </a:xfrm>
              <a:prstGeom prst="rect">
                <a:avLst/>
              </a:prstGeom>
              <a:blipFill>
                <a:blip r:embed="rId8"/>
                <a:stretch>
                  <a:fillRect l="-2326" r="-465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 para a Direita 21"/>
          <p:cNvSpPr/>
          <p:nvPr/>
        </p:nvSpPr>
        <p:spPr>
          <a:xfrm rot="19238656">
            <a:off x="6169716" y="1307373"/>
            <a:ext cx="457200" cy="2239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/>
          <p:cNvGrpSpPr/>
          <p:nvPr/>
        </p:nvGrpSpPr>
        <p:grpSpPr>
          <a:xfrm rot="8107252">
            <a:off x="7439034" y="825412"/>
            <a:ext cx="712232" cy="632821"/>
            <a:chOff x="6414753" y="2268868"/>
            <a:chExt cx="803682" cy="683719"/>
          </a:xfrm>
        </p:grpSpPr>
        <p:sp>
          <p:nvSpPr>
            <p:cNvPr id="24" name="Arco 23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de Seta Reta 24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/>
          <p:cNvGrpSpPr/>
          <p:nvPr/>
        </p:nvGrpSpPr>
        <p:grpSpPr>
          <a:xfrm rot="8107252">
            <a:off x="8471771" y="964278"/>
            <a:ext cx="712232" cy="632821"/>
            <a:chOff x="6414753" y="2268868"/>
            <a:chExt cx="803682" cy="683719"/>
          </a:xfrm>
        </p:grpSpPr>
        <p:sp>
          <p:nvSpPr>
            <p:cNvPr id="27" name="Arco 26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9">
            <a:extLst>
              <a:ext uri="{FF2B5EF4-FFF2-40B4-BE49-F238E27FC236}">
                <a16:creationId xmlns:a16="http://schemas.microsoft.com/office/drawing/2014/main" id="{F14BAF2D-A24C-4A13-AD00-7590D44C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" y="51806"/>
            <a:ext cx="7624797" cy="314597"/>
          </a:xfrm>
        </p:spPr>
        <p:txBody>
          <a:bodyPr>
            <a:noAutofit/>
          </a:bodyPr>
          <a:lstStyle/>
          <a:p>
            <a:r>
              <a:rPr lang="pt-BR" sz="2400" dirty="0"/>
              <a:t>Dependência do momento de inércia com 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1B1D5C-063E-424A-B98C-354F209E156B}"/>
                  </a:ext>
                </a:extLst>
              </p:cNvPr>
              <p:cNvSpPr txBox="1"/>
              <p:nvPr/>
            </p:nvSpPr>
            <p:spPr>
              <a:xfrm>
                <a:off x="192277" y="3418009"/>
                <a:ext cx="7127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0" dirty="0">
                    <a:ea typeface="Cambria Math" panose="02040503050406030204" pitchFamily="18" charset="0"/>
                  </a:rPr>
                  <a:t>Mas note que mesmo torque im</a:t>
                </a:r>
                <a:r>
                  <a:rPr lang="pt-BR" dirty="0">
                    <a:ea typeface="Cambria Math" panose="02040503050406030204" pitchFamily="18" charset="0"/>
                  </a:rPr>
                  <a:t>plica em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𝑟𝐹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1B1D5C-063E-424A-B98C-354F209E1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7" y="3418009"/>
                <a:ext cx="7127266" cy="369332"/>
              </a:xfrm>
              <a:prstGeom prst="rect">
                <a:avLst/>
              </a:prstGeom>
              <a:blipFill>
                <a:blip r:embed="rId9"/>
                <a:stretch>
                  <a:fillRect l="-77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BF61A63-B903-4B09-8641-71AC08005FBB}"/>
              </a:ext>
            </a:extLst>
          </p:cNvPr>
          <p:cNvGrpSpPr/>
          <p:nvPr/>
        </p:nvGrpSpPr>
        <p:grpSpPr>
          <a:xfrm>
            <a:off x="2856627" y="3946922"/>
            <a:ext cx="4720976" cy="978475"/>
            <a:chOff x="2856627" y="3946922"/>
            <a:chExt cx="4720976" cy="978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30">
                  <a:extLst>
                    <a:ext uri="{FF2B5EF4-FFF2-40B4-BE49-F238E27FC236}">
                      <a16:creationId xmlns:a16="http://schemas.microsoft.com/office/drawing/2014/main" id="{A0AA5352-49D8-4427-85FF-4AD563ADE96F}"/>
                    </a:ext>
                  </a:extLst>
                </p:cNvPr>
                <p:cNvSpPr/>
                <p:nvPr/>
              </p:nvSpPr>
              <p:spPr>
                <a:xfrm>
                  <a:off x="2856627" y="3970130"/>
                  <a:ext cx="2038507" cy="955267"/>
                </a:xfrm>
                <a:prstGeom prst="wedgeRectCallout">
                  <a:avLst>
                    <a:gd name="adj1" fmla="val 46394"/>
                    <a:gd name="adj2" fmla="val -72087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pt-BR" dirty="0"/>
                    <a:t> é a força aplicada para rodar em torno de (a)</a:t>
                  </a:r>
                </a:p>
              </p:txBody>
            </p:sp>
          </mc:Choice>
          <mc:Fallback xmlns="">
            <p:sp>
              <p:nvSpPr>
                <p:cNvPr id="31" name="Balão de Fala: Retângulo 30">
                  <a:extLst>
                    <a:ext uri="{FF2B5EF4-FFF2-40B4-BE49-F238E27FC236}">
                      <a16:creationId xmlns:a16="http://schemas.microsoft.com/office/drawing/2014/main" id="{A0AA5352-49D8-4427-85FF-4AD563ADE9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627" y="3970130"/>
                  <a:ext cx="2038507" cy="955267"/>
                </a:xfrm>
                <a:prstGeom prst="wedgeRectCallout">
                  <a:avLst>
                    <a:gd name="adj1" fmla="val 46394"/>
                    <a:gd name="adj2" fmla="val -72087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Balão de Fala: Retângulo 31">
                  <a:extLst>
                    <a:ext uri="{FF2B5EF4-FFF2-40B4-BE49-F238E27FC236}">
                      <a16:creationId xmlns:a16="http://schemas.microsoft.com/office/drawing/2014/main" id="{0760E648-54E7-4018-9452-5886C26D3746}"/>
                    </a:ext>
                  </a:extLst>
                </p:cNvPr>
                <p:cNvSpPr/>
                <p:nvPr/>
              </p:nvSpPr>
              <p:spPr>
                <a:xfrm>
                  <a:off x="5539096" y="3946922"/>
                  <a:ext cx="2038507" cy="955267"/>
                </a:xfrm>
                <a:prstGeom prst="wedgeRectCallout">
                  <a:avLst>
                    <a:gd name="adj1" fmla="val -43656"/>
                    <a:gd name="adj2" fmla="val -71367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pt-BR" dirty="0"/>
                    <a:t> é a força aplicada para rodar em torno de (c)</a:t>
                  </a:r>
                </a:p>
              </p:txBody>
            </p:sp>
          </mc:Choice>
          <mc:Fallback xmlns="">
            <p:sp>
              <p:nvSpPr>
                <p:cNvPr id="32" name="Balão de Fala: Retângulo 31">
                  <a:extLst>
                    <a:ext uri="{FF2B5EF4-FFF2-40B4-BE49-F238E27FC236}">
                      <a16:creationId xmlns:a16="http://schemas.microsoft.com/office/drawing/2014/main" id="{0760E648-54E7-4018-9452-5886C26D37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096" y="3946922"/>
                  <a:ext cx="2038507" cy="955267"/>
                </a:xfrm>
                <a:prstGeom prst="wedgeRectCallout">
                  <a:avLst>
                    <a:gd name="adj1" fmla="val -43656"/>
                    <a:gd name="adj2" fmla="val -71367"/>
                  </a:avLst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02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5" grpId="0"/>
      <p:bldP spid="17" grpId="0"/>
      <p:bldP spid="18" grpId="0"/>
      <p:bldP spid="19" grpId="0"/>
      <p:bldP spid="12" grpId="0"/>
      <p:bldP spid="13" grpId="0"/>
      <p:bldP spid="22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8686" y="58058"/>
            <a:ext cx="265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Momento 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364" y="381944"/>
                <a:ext cx="83384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muito útil: a quantidade de movimento se conserva na ausência (prática) de força externa.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" y="381944"/>
                <a:ext cx="8338457" cy="338554"/>
              </a:xfrm>
              <a:prstGeom prst="rect">
                <a:avLst/>
              </a:prstGeom>
              <a:blipFill>
                <a:blip r:embed="rId2"/>
                <a:stretch>
                  <a:fillRect t="-12727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3029" y="890604"/>
                <a:ext cx="8537778" cy="61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movimento de rotação, a quantidade análoga é </a:t>
                </a:r>
              </a:p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quantidade de movimento angular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momento angular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890604"/>
                <a:ext cx="8537778" cy="614720"/>
              </a:xfrm>
              <a:prstGeom prst="rect">
                <a:avLst/>
              </a:prstGeom>
              <a:blipFill>
                <a:blip r:embed="rId3"/>
                <a:stretch>
                  <a:fillRect l="-357" t="-2970" b="-118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  <a:blipFill>
                <a:blip r:embed="rId4"/>
                <a:stretch>
                  <a:fillRect t="-10606" r="-21538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689398" y="1440550"/>
            <a:ext cx="287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para 1 partícula ou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generalizado para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partículas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2027" y="2026313"/>
            <a:ext cx="40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Vetor: 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64060" y="2423210"/>
                <a:ext cx="1907766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0" y="2423210"/>
                <a:ext cx="1907766" cy="425181"/>
              </a:xfrm>
              <a:prstGeom prst="rect">
                <a:avLst/>
              </a:prstGeom>
              <a:blipFill>
                <a:blip r:embed="rId5"/>
                <a:stretch>
                  <a:fillRect t="-10145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844800" y="2466523"/>
            <a:ext cx="342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a 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526816" y="3043936"/>
            <a:ext cx="52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Symbol" panose="05050102010706020507" pitchFamily="18" charset="2"/>
              </a:rPr>
              <a:t>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347530" y="2841834"/>
                <a:ext cx="1757532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30" y="2841834"/>
                <a:ext cx="1757532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211421" y="2868512"/>
                <a:ext cx="63953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21" y="2868512"/>
                <a:ext cx="639534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52841" y="3517952"/>
                <a:ext cx="266162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para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41" y="3517952"/>
                <a:ext cx="2661626" cy="404791"/>
              </a:xfrm>
              <a:prstGeom prst="rect">
                <a:avLst/>
              </a:prstGeom>
              <a:blipFill>
                <a:blip r:embed="rId10"/>
                <a:stretch>
                  <a:fillRect t="-12121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07626" y="4126143"/>
                <a:ext cx="8498540" cy="614720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Infelizmente,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igualdade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vale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corpos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simetria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esf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rica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eixo fixo, tomado como o eixo O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porém,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ou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ℑ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com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6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6" y="4126143"/>
                <a:ext cx="8498540" cy="614720"/>
              </a:xfrm>
              <a:prstGeom prst="rect">
                <a:avLst/>
              </a:prstGeom>
              <a:blipFill>
                <a:blip r:embed="rId11"/>
                <a:stretch>
                  <a:fillRect l="-215" t="-13333" r="-1860" b="-87619"/>
                </a:stretch>
              </a:blipFill>
              <a:ln w="254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57D652-707D-46AF-B34A-1E202FE68ECB}"/>
              </a:ext>
            </a:extLst>
          </p:cNvPr>
          <p:cNvSpPr txBox="1"/>
          <p:nvPr/>
        </p:nvSpPr>
        <p:spPr>
          <a:xfrm>
            <a:off x="1155971" y="627646"/>
            <a:ext cx="6165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é a taxa de variação da quantidade de movimento.</a:t>
            </a:r>
          </a:p>
        </p:txBody>
      </p:sp>
      <p:sp>
        <p:nvSpPr>
          <p:cNvPr id="24" name="Balão de Pensamento: Nuvem 23">
            <a:extLst>
              <a:ext uri="{FF2B5EF4-FFF2-40B4-BE49-F238E27FC236}">
                <a16:creationId xmlns:a16="http://schemas.microsoft.com/office/drawing/2014/main" id="{EF824939-8431-41DF-96DB-992702E4F4BE}"/>
              </a:ext>
            </a:extLst>
          </p:cNvPr>
          <p:cNvSpPr/>
          <p:nvPr/>
        </p:nvSpPr>
        <p:spPr>
          <a:xfrm>
            <a:off x="7084883" y="2567681"/>
            <a:ext cx="2007114" cy="839157"/>
          </a:xfrm>
          <a:prstGeom prst="cloudCallout">
            <a:avLst>
              <a:gd name="adj1" fmla="val 27148"/>
              <a:gd name="adj2" fmla="val 169219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partícula ao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936641" y="921756"/>
                <a:ext cx="1970668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41" y="921756"/>
                <a:ext cx="1970668" cy="524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936641" y="1507836"/>
                <a:ext cx="2109360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41" y="1507836"/>
                <a:ext cx="2109360" cy="5247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321448" y="2013512"/>
                <a:ext cx="1036373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448" y="2013512"/>
                <a:ext cx="1036373" cy="5247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9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24" grpId="0" animBg="1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8" y="20871"/>
            <a:ext cx="7603255" cy="360129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Ex.9: Pessoa gira na cadeira e abre os braços - qualitativo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blipFill>
                <a:blip r:embed="rId2"/>
                <a:stretch>
                  <a:fillRect l="-623" t="-2206" r="-1370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/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blipFill>
                <a:blip r:embed="rId3"/>
                <a:stretch>
                  <a:fillRect l="-12500" r="-833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56661" y="1199697"/>
            <a:ext cx="380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velocidade angular muda?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/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movimento de rotação é quantificado pela grandeza momento angular que, na direção z,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blipFill>
                <a:blip r:embed="rId4"/>
                <a:stretch>
                  <a:fillRect l="-707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aixaDeTexto 82">
            <a:extLst>
              <a:ext uri="{FF2B5EF4-FFF2-40B4-BE49-F238E27FC236}">
                <a16:creationId xmlns:a16="http://schemas.microsoft.com/office/drawing/2014/main" id="{FD99EC49-0B07-42F8-BE1D-7D9F6229DC89}"/>
              </a:ext>
            </a:extLst>
          </p:cNvPr>
          <p:cNvSpPr txBox="1"/>
          <p:nvPr/>
        </p:nvSpPr>
        <p:spPr>
          <a:xfrm>
            <a:off x="92266" y="2184594"/>
            <a:ext cx="7674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angular varia quando há um torque; a equação de movimento 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/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/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Tomando a componente z dessa equação,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blipFill>
                <a:blip r:embed="rId6"/>
                <a:stretch>
                  <a:fillRect l="-563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7824794" y="577705"/>
            <a:ext cx="855490" cy="1250679"/>
            <a:chOff x="7450939" y="654903"/>
            <a:chExt cx="855490" cy="1250679"/>
          </a:xfrm>
        </p:grpSpPr>
        <p:sp>
          <p:nvSpPr>
            <p:cNvPr id="97" name="Fluxograma: Dados 96">
              <a:extLst>
                <a:ext uri="{FF2B5EF4-FFF2-40B4-BE49-F238E27FC236}">
                  <a16:creationId xmlns:a16="http://schemas.microsoft.com/office/drawing/2014/main" id="{60E74291-17D8-4469-AA53-97F7E6074C75}"/>
                </a:ext>
              </a:extLst>
            </p:cNvPr>
            <p:cNvSpPr/>
            <p:nvPr/>
          </p:nvSpPr>
          <p:spPr>
            <a:xfrm>
              <a:off x="7450939" y="1616578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78417224-585E-4CE8-AF67-98949CA433AC}"/>
                </a:ext>
              </a:extLst>
            </p:cNvPr>
            <p:cNvSpPr/>
            <p:nvPr/>
          </p:nvSpPr>
          <p:spPr>
            <a:xfrm>
              <a:off x="7816453" y="1539589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D714B40F-F2F3-4087-A879-94FF8FFE661B}"/>
                </a:ext>
              </a:extLst>
            </p:cNvPr>
            <p:cNvGrpSpPr/>
            <p:nvPr/>
          </p:nvGrpSpPr>
          <p:grpSpPr>
            <a:xfrm>
              <a:off x="8045238" y="847555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38D593DB-27EA-452D-970B-83C5B2C243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51A1F52C-BA40-48A8-AC39-5EB2C7BFC1E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A0D32935-117A-4E76-A7ED-91D763606E54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670C96D0-6500-4FC2-8EDB-B46DA9F0E16C}"/>
                </a:ext>
              </a:extLst>
            </p:cNvPr>
            <p:cNvGrpSpPr/>
            <p:nvPr/>
          </p:nvGrpSpPr>
          <p:grpSpPr>
            <a:xfrm>
              <a:off x="7498768" y="855518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3FB7226E-C7F1-43A6-95C0-A1558768E448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853AAFA9-20E8-4620-93BF-F74928016149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C45D0B19-8ED0-4247-9429-EF3C88F80471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9C6A871-7D82-442F-8B9D-E16955544138}"/>
                </a:ext>
              </a:extLst>
            </p:cNvPr>
            <p:cNvSpPr/>
            <p:nvPr/>
          </p:nvSpPr>
          <p:spPr>
            <a:xfrm>
              <a:off x="7568634" y="143740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D0C1D3B6-E507-46E4-8BAC-F1A8E04A89D0}"/>
                </a:ext>
              </a:extLst>
            </p:cNvPr>
            <p:cNvGrpSpPr/>
            <p:nvPr/>
          </p:nvGrpSpPr>
          <p:grpSpPr>
            <a:xfrm>
              <a:off x="7686398" y="65490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04560066-E192-4739-A474-8434A1876D2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AF259B6E-453A-433A-9FA6-51DB25E0704F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27289030-2D6F-4945-99A8-17DFE225E183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B77DDB7A-B820-40D1-B10F-20A439B110F5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653ED8A-BA10-4F8C-95ED-E2B15DE38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1601" y="935736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D3ECB456-644C-45E5-B047-8351C20D54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7135" y="925295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o 37">
              <a:extLst>
                <a:ext uri="{FF2B5EF4-FFF2-40B4-BE49-F238E27FC236}">
                  <a16:creationId xmlns:a16="http://schemas.microsoft.com/office/drawing/2014/main" id="{32FC46A7-B706-4567-9897-B937561B4431}"/>
                </a:ext>
              </a:extLst>
            </p:cNvPr>
            <p:cNvSpPr/>
            <p:nvPr/>
          </p:nvSpPr>
          <p:spPr>
            <a:xfrm>
              <a:off x="7495245" y="159327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blipFill>
                <a:blip r:embed="rId8"/>
                <a:stretch>
                  <a:fillRect l="-9434" r="-1320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4AF5656-B02E-46A0-A375-C9C6FD99C87A}"/>
              </a:ext>
            </a:extLst>
          </p:cNvPr>
          <p:cNvSpPr txBox="1"/>
          <p:nvPr/>
        </p:nvSpPr>
        <p:spPr>
          <a:xfrm>
            <a:off x="92266" y="2888588"/>
            <a:ext cx="889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83B0057-1FB7-4819-870C-18501DCB4383}"/>
              </a:ext>
            </a:extLst>
          </p:cNvPr>
          <p:cNvSpPr txBox="1"/>
          <p:nvPr/>
        </p:nvSpPr>
        <p:spPr>
          <a:xfrm>
            <a:off x="92266" y="3225967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/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blipFill>
                <a:blip r:embed="rId9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/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blipFill>
                <a:blip r:embed="rId10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24AF2D18-6F05-4040-942E-FD4DFC632940}"/>
              </a:ext>
            </a:extLst>
          </p:cNvPr>
          <p:cNvSpPr txBox="1"/>
          <p:nvPr/>
        </p:nvSpPr>
        <p:spPr>
          <a:xfrm>
            <a:off x="92266" y="3549884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/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nulo, em (2’)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blipFill>
                <a:blip r:embed="rId11"/>
                <a:stretch>
                  <a:fillRect l="-371" b="-54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/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início,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que tem que ser igual ao valor no fim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(4)   Ao abrir os braços, a massa fica mais longe do corpo 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diminui!</a:t>
                </a:r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blipFill>
                <a:blip r:embed="rId12"/>
                <a:stretch>
                  <a:fillRect l="-364" r="-2041" b="-724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143455" y="4554913"/>
            <a:ext cx="7435673" cy="304395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Agrupar 85"/>
          <p:cNvGrpSpPr/>
          <p:nvPr/>
        </p:nvGrpSpPr>
        <p:grpSpPr>
          <a:xfrm>
            <a:off x="6465300" y="600685"/>
            <a:ext cx="855490" cy="1250679"/>
            <a:chOff x="4590684" y="1178265"/>
            <a:chExt cx="855490" cy="1250679"/>
          </a:xfrm>
        </p:grpSpPr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4892883" y="142446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17" name="Conector reto 116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9" name="Elipse 118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9" name="Agrupar 88"/>
            <p:cNvGrpSpPr/>
            <p:nvPr/>
          </p:nvGrpSpPr>
          <p:grpSpPr>
            <a:xfrm>
              <a:off x="4590684" y="1178265"/>
              <a:ext cx="855490" cy="1250679"/>
              <a:chOff x="2889286" y="571489"/>
              <a:chExt cx="855490" cy="1250679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D1438BAE-72A6-47CB-B4FE-AA16C09EC850}"/>
                  </a:ext>
                </a:extLst>
              </p:cNvPr>
              <p:cNvSpPr/>
              <p:nvPr/>
            </p:nvSpPr>
            <p:spPr>
              <a:xfrm>
                <a:off x="2990595" y="1353995"/>
                <a:ext cx="651164" cy="14547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3" name="Agrupar 92"/>
              <p:cNvGrpSpPr/>
              <p:nvPr/>
            </p:nvGrpSpPr>
            <p:grpSpPr>
              <a:xfrm>
                <a:off x="2889286" y="571489"/>
                <a:ext cx="855490" cy="1187509"/>
                <a:chOff x="6318286" y="644323"/>
                <a:chExt cx="855490" cy="1187509"/>
              </a:xfrm>
            </p:grpSpPr>
            <p:grpSp>
              <p:nvGrpSpPr>
                <p:cNvPr id="103" name="Agrupar 102">
                  <a:extLst>
                    <a:ext uri="{FF2B5EF4-FFF2-40B4-BE49-F238E27FC236}">
                      <a16:creationId xmlns:a16="http://schemas.microsoft.com/office/drawing/2014/main" id="{8D31E9F9-D3DE-4DA4-8606-F8A2DBEC88CC}"/>
                    </a:ext>
                  </a:extLst>
                </p:cNvPr>
                <p:cNvGrpSpPr/>
                <p:nvPr/>
              </p:nvGrpSpPr>
              <p:grpSpPr>
                <a:xfrm>
                  <a:off x="6318286" y="1558838"/>
                  <a:ext cx="855490" cy="272994"/>
                  <a:chOff x="6525250" y="3275763"/>
                  <a:chExt cx="855490" cy="272994"/>
                </a:xfrm>
              </p:grpSpPr>
              <p:sp>
                <p:nvSpPr>
                  <p:cNvPr id="115" name="Fluxograma: Dados 114">
                    <a:extLst>
                      <a:ext uri="{FF2B5EF4-FFF2-40B4-BE49-F238E27FC236}">
                        <a16:creationId xmlns:a16="http://schemas.microsoft.com/office/drawing/2014/main" id="{D91D1AC7-AC55-4256-8ABC-F2C268C0468D}"/>
                      </a:ext>
                    </a:extLst>
                  </p:cNvPr>
                  <p:cNvSpPr/>
                  <p:nvPr/>
                </p:nvSpPr>
                <p:spPr>
                  <a:xfrm>
                    <a:off x="6525250" y="3352752"/>
                    <a:ext cx="855490" cy="196005"/>
                  </a:xfrm>
                  <a:prstGeom prst="flowChartInputOutput">
                    <a:avLst/>
                  </a:prstGeom>
                  <a:blipFill>
                    <a:blip r:embed="rId7"/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16" name="Retângulo 115">
                    <a:extLst>
                      <a:ext uri="{FF2B5EF4-FFF2-40B4-BE49-F238E27FC236}">
                        <a16:creationId xmlns:a16="http://schemas.microsoft.com/office/drawing/2014/main" id="{1DA1B358-AF0B-4CD9-8D0F-4F3BB773EB60}"/>
                      </a:ext>
                    </a:extLst>
                  </p:cNvPr>
                  <p:cNvSpPr/>
                  <p:nvPr/>
                </p:nvSpPr>
                <p:spPr>
                  <a:xfrm>
                    <a:off x="6899390" y="3275763"/>
                    <a:ext cx="108000" cy="209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05" name="Agrupar 104">
                  <a:extLst>
                    <a:ext uri="{FF2B5EF4-FFF2-40B4-BE49-F238E27FC236}">
                      <a16:creationId xmlns:a16="http://schemas.microsoft.com/office/drawing/2014/main" id="{C71214E5-ABBA-480D-A9B6-879A058240D4}"/>
                    </a:ext>
                  </a:extLst>
                </p:cNvPr>
                <p:cNvGrpSpPr/>
                <p:nvPr/>
              </p:nvGrpSpPr>
              <p:grpSpPr>
                <a:xfrm>
                  <a:off x="6537359" y="644323"/>
                  <a:ext cx="415636" cy="855242"/>
                  <a:chOff x="4391891" y="1839467"/>
                  <a:chExt cx="415636" cy="85524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cxnSp>
                <p:nvCxnSpPr>
                  <p:cNvPr id="107" name="Conector reto 106">
                    <a:extLst>
                      <a:ext uri="{FF2B5EF4-FFF2-40B4-BE49-F238E27FC236}">
                        <a16:creationId xmlns:a16="http://schemas.microsoft.com/office/drawing/2014/main" id="{2EF5ABBF-3C01-4491-9D65-88EE913C4927}"/>
                      </a:ext>
                    </a:extLst>
                  </p:cNvPr>
                  <p:cNvCxnSpPr/>
                  <p:nvPr/>
                </p:nvCxnSpPr>
                <p:spPr>
                  <a:xfrm>
                    <a:off x="4572000" y="2064327"/>
                    <a:ext cx="0" cy="429491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de Seta Reta 111">
                    <a:extLst>
                      <a:ext uri="{FF2B5EF4-FFF2-40B4-BE49-F238E27FC236}">
                        <a16:creationId xmlns:a16="http://schemas.microsoft.com/office/drawing/2014/main" id="{C84CE9A6-5526-408B-AEA5-C3E6000F940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391891" y="2493818"/>
                    <a:ext cx="180109" cy="200891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2"/>
                    </a:solidFill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>
                    <a:extLst>
                      <a:ext uri="{FF2B5EF4-FFF2-40B4-BE49-F238E27FC236}">
                        <a16:creationId xmlns:a16="http://schemas.microsoft.com/office/drawing/2014/main" id="{336A1079-2261-4C47-8923-CE2F8A858362}"/>
                      </a:ext>
                    </a:extLst>
                  </p:cNvPr>
                  <p:cNvCxnSpPr/>
                  <p:nvPr/>
                </p:nvCxnSpPr>
                <p:spPr>
                  <a:xfrm>
                    <a:off x="4571999" y="2493818"/>
                    <a:ext cx="235528" cy="155865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Elipse 113">
                    <a:extLst>
                      <a:ext uri="{FF2B5EF4-FFF2-40B4-BE49-F238E27FC236}">
                        <a16:creationId xmlns:a16="http://schemas.microsoft.com/office/drawing/2014/main" id="{BADF48B8-2247-457F-B8D2-ED2F46DBA91F}"/>
                      </a:ext>
                    </a:extLst>
                  </p:cNvPr>
                  <p:cNvSpPr/>
                  <p:nvPr/>
                </p:nvSpPr>
                <p:spPr>
                  <a:xfrm>
                    <a:off x="4475017" y="1839467"/>
                    <a:ext cx="180095" cy="200615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96" name="Arco 95">
                <a:extLst>
                  <a:ext uri="{FF2B5EF4-FFF2-40B4-BE49-F238E27FC236}">
                    <a16:creationId xmlns:a16="http://schemas.microsoft.com/office/drawing/2014/main" id="{6CA004A4-341C-46CF-8C62-C864564EFB82}"/>
                  </a:ext>
                </a:extLst>
              </p:cNvPr>
              <p:cNvSpPr/>
              <p:nvPr/>
            </p:nvSpPr>
            <p:spPr>
              <a:xfrm>
                <a:off x="2917206" y="1509860"/>
                <a:ext cx="797941" cy="312308"/>
              </a:xfrm>
              <a:prstGeom prst="arc">
                <a:avLst>
                  <a:gd name="adj1" fmla="val 19820454"/>
                  <a:gd name="adj2" fmla="val 11593047"/>
                </a:avLst>
              </a:prstGeom>
              <a:ln>
                <a:solidFill>
                  <a:srgbClr val="FF0000"/>
                </a:solidFill>
                <a:headEnd type="arrow"/>
                <a:tailEnd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1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2" grpId="0"/>
      <p:bldP spid="83" grpId="0"/>
      <p:bldP spid="84" grpId="0"/>
      <p:bldP spid="85" grpId="0"/>
      <p:bldP spid="39" grpId="0"/>
      <p:bldP spid="101" grpId="0"/>
      <p:bldP spid="102" grpId="0"/>
      <p:bldP spid="104" grpId="0"/>
      <p:bldP spid="106" grpId="0"/>
      <p:bldP spid="108" grpId="0"/>
      <p:bldP spid="109" grpId="0"/>
      <p:bldP spid="110" grpId="0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89" y="547941"/>
            <a:ext cx="5064107" cy="36891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2424" y="34901"/>
            <a:ext cx="672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Momento de inércia ou Inércia Rotacional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56282" y="547941"/>
            <a:ext cx="1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Bailarina</a:t>
            </a:r>
          </a:p>
        </p:txBody>
      </p:sp>
    </p:spTree>
    <p:extLst>
      <p:ext uri="{BB962C8B-B14F-4D97-AF65-F5344CB8AC3E}">
        <p14:creationId xmlns:p14="http://schemas.microsoft.com/office/powerpoint/2010/main" val="41782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 txBox="1">
            <a:spLocks/>
          </p:cNvSpPr>
          <p:nvPr/>
        </p:nvSpPr>
        <p:spPr>
          <a:xfrm>
            <a:off x="213198" y="20871"/>
            <a:ext cx="6683193" cy="3601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Pessoa gira na cadeira e abre os braços - qualitativo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22" y="725214"/>
            <a:ext cx="3245770" cy="24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Agrupar 94">
            <a:extLst>
              <a:ext uri="{FF2B5EF4-FFF2-40B4-BE49-F238E27FC236}">
                <a16:creationId xmlns:a16="http://schemas.microsoft.com/office/drawing/2014/main" id="{8D31E9F9-D3DE-4DA4-8606-F8A2DBEC88CC}"/>
              </a:ext>
            </a:extLst>
          </p:cNvPr>
          <p:cNvGrpSpPr/>
          <p:nvPr/>
        </p:nvGrpSpPr>
        <p:grpSpPr>
          <a:xfrm>
            <a:off x="6318286" y="1558838"/>
            <a:ext cx="855490" cy="272994"/>
            <a:chOff x="6525250" y="3275763"/>
            <a:chExt cx="855490" cy="272994"/>
          </a:xfrm>
        </p:grpSpPr>
        <p:sp>
          <p:nvSpPr>
            <p:cNvPr id="92" name="Fluxograma: Dados 91">
              <a:extLst>
                <a:ext uri="{FF2B5EF4-FFF2-40B4-BE49-F238E27FC236}">
                  <a16:creationId xmlns:a16="http://schemas.microsoft.com/office/drawing/2014/main" id="{D91D1AC7-AC55-4256-8ABC-F2C268C0468D}"/>
                </a:ext>
              </a:extLst>
            </p:cNvPr>
            <p:cNvSpPr/>
            <p:nvPr/>
          </p:nvSpPr>
          <p:spPr>
            <a:xfrm>
              <a:off x="6525250" y="3352752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1DA1B358-AF0B-4CD9-8D0F-4F3BB773EB60}"/>
                </a:ext>
              </a:extLst>
            </p:cNvPr>
            <p:cNvSpPr/>
            <p:nvPr/>
          </p:nvSpPr>
          <p:spPr>
            <a:xfrm>
              <a:off x="6899390" y="3275763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7" name="Fluxograma: Dados 96">
            <a:extLst>
              <a:ext uri="{FF2B5EF4-FFF2-40B4-BE49-F238E27FC236}">
                <a16:creationId xmlns:a16="http://schemas.microsoft.com/office/drawing/2014/main" id="{60E74291-17D8-4469-AA53-97F7E6074C75}"/>
              </a:ext>
            </a:extLst>
          </p:cNvPr>
          <p:cNvSpPr/>
          <p:nvPr/>
        </p:nvSpPr>
        <p:spPr>
          <a:xfrm>
            <a:off x="7450939" y="1616578"/>
            <a:ext cx="855490" cy="196005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78417224-585E-4CE8-AF67-98949CA433AC}"/>
              </a:ext>
            </a:extLst>
          </p:cNvPr>
          <p:cNvSpPr/>
          <p:nvPr/>
        </p:nvSpPr>
        <p:spPr>
          <a:xfrm>
            <a:off x="7816453" y="1539589"/>
            <a:ext cx="108000" cy="209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579" y="18121"/>
            <a:ext cx="8142085" cy="360129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Lista 6 Ex.9: Pessoa gira na cadeira e abre os braços - quantitativo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blipFill>
                <a:blip r:embed="rId3"/>
                <a:stretch>
                  <a:fillRect l="-748" t="-2206" r="-1372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714B40F-F2F3-4087-A879-94FF8FFE661B}"/>
              </a:ext>
            </a:extLst>
          </p:cNvPr>
          <p:cNvGrpSpPr/>
          <p:nvPr/>
        </p:nvGrpSpPr>
        <p:grpSpPr>
          <a:xfrm>
            <a:off x="8045238" y="847555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8D593DB-27EA-452D-970B-83C5B2C2437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1A1F52C-BA40-48A8-AC39-5EB2C7BFC1E1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0D32935-117A-4E76-A7ED-91D763606E54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70C96D0-6500-4FC2-8EDB-B46DA9F0E16C}"/>
              </a:ext>
            </a:extLst>
          </p:cNvPr>
          <p:cNvGrpSpPr/>
          <p:nvPr/>
        </p:nvGrpSpPr>
        <p:grpSpPr>
          <a:xfrm>
            <a:off x="7498768" y="855518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3FB7226E-C7F1-43A6-95C0-A1558768E448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53AAFA9-20E8-4620-93BF-F74928016149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C45D0B19-8ED0-4247-9429-EF3C88F80471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E9C6A871-7D82-442F-8B9D-E16955544138}"/>
              </a:ext>
            </a:extLst>
          </p:cNvPr>
          <p:cNvSpPr/>
          <p:nvPr/>
        </p:nvSpPr>
        <p:spPr>
          <a:xfrm>
            <a:off x="7568634" y="1437409"/>
            <a:ext cx="651164" cy="14547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0C1D3B6-E507-46E4-8BAC-F1A8E04A89D0}"/>
              </a:ext>
            </a:extLst>
          </p:cNvPr>
          <p:cNvGrpSpPr/>
          <p:nvPr/>
        </p:nvGrpSpPr>
        <p:grpSpPr>
          <a:xfrm>
            <a:off x="7686398" y="654903"/>
            <a:ext cx="415636" cy="855242"/>
            <a:chOff x="4391891" y="1839467"/>
            <a:chExt cx="415636" cy="85524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04560066-E192-4739-A474-8434A1876D2F}"/>
                </a:ext>
              </a:extLst>
            </p:cNvPr>
            <p:cNvCxnSpPr/>
            <p:nvPr/>
          </p:nvCxnSpPr>
          <p:spPr>
            <a:xfrm>
              <a:off x="4572000" y="2064327"/>
              <a:ext cx="0" cy="429491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AF259B6E-453A-433A-9FA6-51DB25E0704F}"/>
                </a:ext>
              </a:extLst>
            </p:cNvPr>
            <p:cNvCxnSpPr/>
            <p:nvPr/>
          </p:nvCxnSpPr>
          <p:spPr>
            <a:xfrm flipH="1">
              <a:off x="4391891" y="2493818"/>
              <a:ext cx="180109" cy="200891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289030-2D6F-4945-99A8-17DFE225E183}"/>
                </a:ext>
              </a:extLst>
            </p:cNvPr>
            <p:cNvCxnSpPr/>
            <p:nvPr/>
          </p:nvCxnSpPr>
          <p:spPr>
            <a:xfrm>
              <a:off x="4571999" y="2493818"/>
              <a:ext cx="235528" cy="155865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77DDB7A-B820-40D1-B10F-20A439B110F5}"/>
                </a:ext>
              </a:extLst>
            </p:cNvPr>
            <p:cNvSpPr/>
            <p:nvPr/>
          </p:nvSpPr>
          <p:spPr>
            <a:xfrm>
              <a:off x="4475017" y="1839467"/>
              <a:ext cx="180095" cy="200615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653ED8A-BA10-4F8C-95ED-E2B15DE38F5C}"/>
              </a:ext>
            </a:extLst>
          </p:cNvPr>
          <p:cNvCxnSpPr>
            <a:cxnSpLocks/>
          </p:cNvCxnSpPr>
          <p:nvPr/>
        </p:nvCxnSpPr>
        <p:spPr>
          <a:xfrm flipH="1">
            <a:off x="7581601" y="935736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3ECB456-644C-45E5-B047-8351C20D547C}"/>
              </a:ext>
            </a:extLst>
          </p:cNvPr>
          <p:cNvCxnSpPr>
            <a:cxnSpLocks/>
          </p:cNvCxnSpPr>
          <p:nvPr/>
        </p:nvCxnSpPr>
        <p:spPr>
          <a:xfrm flipH="1" flipV="1">
            <a:off x="7877135" y="925295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BC046D8-B91D-4845-9A8E-AC1EDFA0A76C}"/>
              </a:ext>
            </a:extLst>
          </p:cNvPr>
          <p:cNvGrpSpPr/>
          <p:nvPr/>
        </p:nvGrpSpPr>
        <p:grpSpPr>
          <a:xfrm>
            <a:off x="6346206" y="644323"/>
            <a:ext cx="954279" cy="1399571"/>
            <a:chOff x="6346206" y="644323"/>
            <a:chExt cx="954279" cy="1399571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6613967" y="89540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D1438BAE-72A6-47CB-B4FE-AA16C09EC850}"/>
                </a:ext>
              </a:extLst>
            </p:cNvPr>
            <p:cNvSpPr/>
            <p:nvPr/>
          </p:nvSpPr>
          <p:spPr>
            <a:xfrm>
              <a:off x="6419595" y="142682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C71214E5-ABBA-480D-A9B6-879A058240D4}"/>
                </a:ext>
              </a:extLst>
            </p:cNvPr>
            <p:cNvGrpSpPr/>
            <p:nvPr/>
          </p:nvGrpSpPr>
          <p:grpSpPr>
            <a:xfrm>
              <a:off x="6537359" y="64432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2EF5ABBF-3C01-4491-9D65-88EE913C4927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de Seta Reta 46">
                <a:extLst>
                  <a:ext uri="{FF2B5EF4-FFF2-40B4-BE49-F238E27FC236}">
                    <a16:creationId xmlns:a16="http://schemas.microsoft.com/office/drawing/2014/main" id="{C84CE9A6-5526-408B-AEA5-C3E6000F940D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336A1079-2261-4C47-8923-CE2F8A85836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BADF48B8-2247-457F-B8D2-ED2F46DBA91F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0" name="Arco 49">
              <a:extLst>
                <a:ext uri="{FF2B5EF4-FFF2-40B4-BE49-F238E27FC236}">
                  <a16:creationId xmlns:a16="http://schemas.microsoft.com/office/drawing/2014/main" id="{6CA004A4-341C-46CF-8C62-C864564EFB82}"/>
                </a:ext>
              </a:extLst>
            </p:cNvPr>
            <p:cNvSpPr/>
            <p:nvPr/>
          </p:nvSpPr>
          <p:spPr>
            <a:xfrm>
              <a:off x="6346206" y="158269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/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245" r="-8163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73692" y="1225128"/>
            <a:ext cx="380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 inércia rotacional da situação final</a:t>
            </a:r>
          </a:p>
        </p:txBody>
      </p:sp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Arco 37">
            <a:extLst>
              <a:ext uri="{FF2B5EF4-FFF2-40B4-BE49-F238E27FC236}">
                <a16:creationId xmlns:a16="http://schemas.microsoft.com/office/drawing/2014/main" id="{32FC46A7-B706-4567-9897-B937561B4431}"/>
              </a:ext>
            </a:extLst>
          </p:cNvPr>
          <p:cNvSpPr/>
          <p:nvPr/>
        </p:nvSpPr>
        <p:spPr>
          <a:xfrm>
            <a:off x="7495245" y="1593274"/>
            <a:ext cx="797941" cy="312308"/>
          </a:xfrm>
          <a:prstGeom prst="arc">
            <a:avLst>
              <a:gd name="adj1" fmla="val 19820454"/>
              <a:gd name="adj2" fmla="val 11593047"/>
            </a:avLst>
          </a:prstGeom>
          <a:ln>
            <a:solidFill>
              <a:srgbClr val="FF0000"/>
            </a:solidFill>
            <a:headEnd type="arrow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blipFill>
                <a:blip r:embed="rId5"/>
                <a:stretch>
                  <a:fillRect l="-9434" r="-13208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/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(4) do slide anterior: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6,0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=0,067</m:t>
                    </m:r>
                    <m:r>
                      <a:rPr lang="pt-B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 15 s para uma rotação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blipFill>
                <a:blip r:embed="rId6"/>
                <a:stretch>
                  <a:fillRect l="-405"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/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𝑟𝑜𝑓</m:t>
                              </m:r>
                            </m:sub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78BEA0DD-8DCA-4E9D-9C48-FAA3839DF475}"/>
              </a:ext>
            </a:extLst>
          </p:cNvPr>
          <p:cNvSpPr/>
          <p:nvPr/>
        </p:nvSpPr>
        <p:spPr>
          <a:xfrm>
            <a:off x="5729685" y="1967681"/>
            <a:ext cx="1288830" cy="880481"/>
          </a:xfrm>
          <a:prstGeom prst="wedgeEllipseCallout">
            <a:avLst>
              <a:gd name="adj1" fmla="val -60196"/>
              <a:gd name="adj2" fmla="val -14324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D328715-3348-440F-BF12-45C63ACA4B28}"/>
              </a:ext>
            </a:extLst>
          </p:cNvPr>
          <p:cNvSpPr/>
          <p:nvPr/>
        </p:nvSpPr>
        <p:spPr>
          <a:xfrm>
            <a:off x="7237562" y="2141483"/>
            <a:ext cx="639573" cy="523752"/>
          </a:xfrm>
          <a:prstGeom prst="wedgeEllipseCallout">
            <a:avLst>
              <a:gd name="adj1" fmla="val 12201"/>
              <a:gd name="adj2" fmla="val -216795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171C408-7145-4007-A48C-2B19196B48F2}"/>
              </a:ext>
            </a:extLst>
          </p:cNvPr>
          <p:cNvSpPr/>
          <p:nvPr/>
        </p:nvSpPr>
        <p:spPr>
          <a:xfrm>
            <a:off x="8105040" y="2098199"/>
            <a:ext cx="639573" cy="523752"/>
          </a:xfrm>
          <a:prstGeom prst="wedgeEllipseCallout">
            <a:avLst>
              <a:gd name="adj1" fmla="val -33657"/>
              <a:gd name="adj2" fmla="val -206913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56908B-C9E7-4EA4-8A24-A4BED7B2FBB7}"/>
              </a:ext>
            </a:extLst>
          </p:cNvPr>
          <p:cNvSpPr txBox="1"/>
          <p:nvPr/>
        </p:nvSpPr>
        <p:spPr>
          <a:xfrm>
            <a:off x="44316" y="1555390"/>
            <a:ext cx="40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de inércia é uma grandeza aditiva, como a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/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=0,4+2∙5∙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0,75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=0,4+5,625=6,0</m:t>
                    </m:r>
                  </m:oMath>
                </a14:m>
                <a:r>
                  <a:rPr lang="pt-BR" sz="1400" dirty="0"/>
                  <a:t> kg m</a:t>
                </a:r>
                <a:r>
                  <a:rPr lang="pt-BR" sz="1400" baseline="30000" dirty="0"/>
                  <a:t>2</a:t>
                </a:r>
              </a:p>
            </p:txBody>
          </p:sp>
        </mc:Choice>
        <mc:Fallback xmlns="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blipFill>
                <a:blip r:embed="rId8"/>
                <a:stretch>
                  <a:fillRect t="-3704" b="-1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/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=6,0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blipFill>
                <a:blip r:embed="rId12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77C958E-C59C-4F5C-B01F-6C0242BA8F41}"/>
              </a:ext>
            </a:extLst>
          </p:cNvPr>
          <p:cNvSpPr txBox="1"/>
          <p:nvPr/>
        </p:nvSpPr>
        <p:spPr>
          <a:xfrm>
            <a:off x="78513" y="334457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final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/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 dados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blipFill>
                <a:blip r:embed="rId13"/>
                <a:stretch>
                  <a:fillRect l="-1196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/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=0,4+2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=0,4+10∙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0,404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sym typeface="Symbol" panose="05050102010706020507" pitchFamily="18" charset="2"/>
                  </a:rPr>
                  <a:t></a:t>
                </a:r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0,4 com os significativos</a:t>
                </a:r>
              </a:p>
            </p:txBody>
          </p:sp>
        </mc:Choice>
        <mc:Fallback xmlns="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  <p:bldP spid="5" grpId="0" animBg="1"/>
      <p:bldP spid="8" grpId="0" animBg="1"/>
      <p:bldP spid="10" grpId="0" animBg="1"/>
      <p:bldP spid="12" grpId="0"/>
      <p:bldP spid="91" grpId="0"/>
      <p:bldP spid="18" grpId="0" animBg="1"/>
      <p:bldP spid="10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046D8-B7FB-4A7A-ADA3-C3D927BF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5" y="20172"/>
            <a:ext cx="7422778" cy="383241"/>
          </a:xfrm>
        </p:spPr>
        <p:txBody>
          <a:bodyPr>
            <a:noAutofit/>
          </a:bodyPr>
          <a:lstStyle/>
          <a:p>
            <a:r>
              <a:rPr lang="pt-BR" sz="2800" dirty="0"/>
              <a:t>Outro exemplo – a patinadora no gelo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71C8CA-DD8D-4A22-8924-346EFFA21EE8}"/>
              </a:ext>
            </a:extLst>
          </p:cNvPr>
          <p:cNvSpPr txBox="1"/>
          <p:nvPr/>
        </p:nvSpPr>
        <p:spPr>
          <a:xfrm>
            <a:off x="1246734" y="1664553"/>
            <a:ext cx="662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Patinadora no gelo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preste atenção nos instantes 18 s, 48 s e 78 s</a:t>
            </a:r>
          </a:p>
        </p:txBody>
      </p:sp>
    </p:spTree>
    <p:extLst>
      <p:ext uri="{BB962C8B-B14F-4D97-AF65-F5344CB8AC3E}">
        <p14:creationId xmlns:p14="http://schemas.microsoft.com/office/powerpoint/2010/main" val="8111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18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0509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114" y="17902"/>
            <a:ext cx="6901543" cy="406641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Momento angular na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06827" y="737851"/>
                <a:ext cx="8349343" cy="3699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Ex. 13) A equação horária de uma partícula de massa </a:t>
                </a:r>
                <a:r>
                  <a:rPr lang="pt-BR" i="1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em movimento retilíneo e uniforme no espaço, em função do tempo </a:t>
                </a:r>
                <a:r>
                  <a:rPr lang="pt-BR" i="1" dirty="0">
                    <a:latin typeface="Times New Roman" panose="02020603050405020304" pitchFamily="18" charset="0"/>
                    <a:ea typeface="CG Times"/>
                    <a:cs typeface="CG Times"/>
                  </a:rPr>
                  <a:t>t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, é 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em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𝑎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, 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h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são constantes no tempo,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,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representam os vetores unitários nas direções dos eixos de um sistema de referência cartesiano.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Determine o momento angular da partícula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em função do tempo (</a:t>
                </a:r>
                <a:r>
                  <a:rPr lang="pt-BR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no sistema de referência adotado.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1600" dirty="0">
                    <a:latin typeface="Calibri" panose="020F0502020204030204" pitchFamily="34" charset="0"/>
                    <a:ea typeface="CG Times"/>
                    <a:cs typeface="Times New Roman" panose="02020603050405020304" pitchFamily="18" charset="0"/>
                  </a:rPr>
                  <a:t>E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sboce a trajetória da partícula e represente, nesse esboço, o vetor momento angular correspondente</a:t>
                </a:r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7" y="737851"/>
                <a:ext cx="8349343" cy="3699667"/>
              </a:xfrm>
              <a:prstGeom prst="rect">
                <a:avLst/>
              </a:prstGeom>
              <a:blipFill>
                <a:blip r:embed="rId2"/>
                <a:stretch>
                  <a:fillRect l="-657" t="-824" b="-14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Dinâmica Rotacional</a:t>
            </a:r>
          </a:p>
          <a:p>
            <a:r>
              <a:rPr lang="pt-BR" sz="2000" b="1" dirty="0"/>
              <a:t>Livro texto - HRK</a:t>
            </a:r>
          </a:p>
          <a:p>
            <a:r>
              <a:rPr lang="pt-BR" sz="2000" b="1" dirty="0"/>
              <a:t>9.1 Torque</a:t>
            </a:r>
          </a:p>
          <a:p>
            <a:r>
              <a:rPr lang="pt-BR" sz="2000" b="1" dirty="0"/>
              <a:t>9.2 Inércia Rotacional e Segunda Lei de Newton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55717" y="1423215"/>
            <a:ext cx="8693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a grandeza que tem na rotação o papel que a força desempenha na translação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a grandeza que tem na rotação o papel que a massa desempenha na translação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a equação de movimento da rotação a partir da 2ª lei de Newton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Entender qual é a grandeza representada pelo momento angular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Aplicar a casos específicos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F7F133-EFD9-4353-9B65-1EF779CD4616}"/>
              </a:ext>
            </a:extLst>
          </p:cNvPr>
          <p:cNvSpPr txBox="1"/>
          <p:nvPr/>
        </p:nvSpPr>
        <p:spPr>
          <a:xfrm>
            <a:off x="1028701" y="3667762"/>
            <a:ext cx="663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nos limitar à rotação em torno de um eixo fixo.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grandezas da rotação dependem do eixo de maneira complicada; a generalização é muito mais elaborada que no caso da translação.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8817" y="-131060"/>
            <a:ext cx="6683188" cy="971176"/>
          </a:xfrm>
        </p:spPr>
        <p:txBody>
          <a:bodyPr>
            <a:noAutofit/>
          </a:bodyPr>
          <a:lstStyle/>
          <a:p>
            <a:r>
              <a:rPr lang="pt-BR" sz="2000" dirty="0">
                <a:latin typeface="+mn-lt"/>
              </a:rPr>
              <a:t>Quantidade de movimento angular de 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>uma partícula livre em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98FF373-3F96-46EA-A2D9-F1AEC1BCB6F0}"/>
                  </a:ext>
                </a:extLst>
              </p:cNvPr>
              <p:cNvSpPr txBox="1"/>
              <p:nvPr/>
            </p:nvSpPr>
            <p:spPr>
              <a:xfrm>
                <a:off x="1164473" y="940017"/>
                <a:ext cx="2595105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98FF373-3F96-46EA-A2D9-F1AEC1BCB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73" y="940017"/>
                <a:ext cx="2595105" cy="410305"/>
              </a:xfrm>
              <a:prstGeom prst="rect">
                <a:avLst/>
              </a:prstGeom>
              <a:blipFill>
                <a:blip r:embed="rId2"/>
                <a:stretch>
                  <a:fillRect t="-8824"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B6C3C2-A212-4F4A-B383-792E69469CC7}"/>
                  </a:ext>
                </a:extLst>
              </p:cNvPr>
              <p:cNvSpPr txBox="1"/>
              <p:nvPr/>
            </p:nvSpPr>
            <p:spPr>
              <a:xfrm>
                <a:off x="268873" y="1552444"/>
                <a:ext cx="4182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A quantidade de movimento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B6C3C2-A212-4F4A-B383-792E6946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3" y="1552444"/>
                <a:ext cx="4182812" cy="276999"/>
              </a:xfrm>
              <a:prstGeom prst="rect">
                <a:avLst/>
              </a:prstGeom>
              <a:blipFill>
                <a:blip r:embed="rId3"/>
                <a:stretch>
                  <a:fillRect l="-3353" t="-46667" r="-13703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B4C349-F49F-4193-BBB4-4F8578B07B19}"/>
                  </a:ext>
                </a:extLst>
              </p:cNvPr>
              <p:cNvSpPr txBox="1"/>
              <p:nvPr/>
            </p:nvSpPr>
            <p:spPr>
              <a:xfrm>
                <a:off x="218594" y="1982541"/>
                <a:ext cx="5452583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O momento angular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B4C349-F49F-4193-BBB4-4F8578B07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4" y="1982541"/>
                <a:ext cx="5452583" cy="340221"/>
              </a:xfrm>
              <a:prstGeom prst="rect">
                <a:avLst/>
              </a:prstGeom>
              <a:blipFill>
                <a:blip r:embed="rId4"/>
                <a:stretch>
                  <a:fillRect l="-2685" t="-16071" r="-6600" b="-4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0A93EB3-02D8-4129-A37B-67DEC5597CB2}"/>
              </a:ext>
            </a:extLst>
          </p:cNvPr>
          <p:cNvGrpSpPr/>
          <p:nvPr/>
        </p:nvGrpSpPr>
        <p:grpSpPr>
          <a:xfrm>
            <a:off x="5181597" y="321095"/>
            <a:ext cx="2937614" cy="2406736"/>
            <a:chOff x="5997387" y="196808"/>
            <a:chExt cx="2937614" cy="2406736"/>
          </a:xfrm>
        </p:grpSpPr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134DFE3-3FD5-4729-B685-19B0FFB1F11B}"/>
                </a:ext>
              </a:extLst>
            </p:cNvPr>
            <p:cNvCxnSpPr/>
            <p:nvPr/>
          </p:nvCxnSpPr>
          <p:spPr>
            <a:xfrm flipH="1">
              <a:off x="6747163" y="1585965"/>
              <a:ext cx="824660" cy="8486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29EAA6BC-A853-4960-9DF9-5297E5B10AB7}"/>
                </a:ext>
              </a:extLst>
            </p:cNvPr>
            <p:cNvSpPr txBox="1"/>
            <p:nvPr/>
          </p:nvSpPr>
          <p:spPr>
            <a:xfrm>
              <a:off x="6846745" y="2234212"/>
              <a:ext cx="35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7DCDEA2A-A582-42ED-A9C8-3DF8EC914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5403" y="1585965"/>
              <a:ext cx="1247828" cy="16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00AEAC3-0D05-46F8-B57B-359952F868B9}"/>
                </a:ext>
              </a:extLst>
            </p:cNvPr>
            <p:cNvSpPr txBox="1"/>
            <p:nvPr/>
          </p:nvSpPr>
          <p:spPr>
            <a:xfrm>
              <a:off x="8581513" y="1556606"/>
              <a:ext cx="35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F40C9354-0033-4520-978B-EBB19331E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5403" y="196808"/>
              <a:ext cx="0" cy="140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8036EC50-8DA5-47D3-82E7-83A270F2F355}"/>
                    </a:ext>
                  </a:extLst>
                </p:cNvPr>
                <p:cNvSpPr txBox="1"/>
                <p:nvPr/>
              </p:nvSpPr>
              <p:spPr>
                <a:xfrm>
                  <a:off x="8121411" y="1075917"/>
                  <a:ext cx="6166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8036EC50-8DA5-47D3-82E7-83A270F2F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1411" y="1075917"/>
                  <a:ext cx="61667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AFC0997-1F23-4E3E-A1DB-F1BD9961A087}"/>
                </a:ext>
              </a:extLst>
            </p:cNvPr>
            <p:cNvCxnSpPr/>
            <p:nvPr/>
          </p:nvCxnSpPr>
          <p:spPr>
            <a:xfrm flipV="1">
              <a:off x="6094917" y="930570"/>
              <a:ext cx="264316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792ABE99-C429-4DF3-99E6-FC1FACB17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1823" y="912956"/>
              <a:ext cx="848768" cy="68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lão de Fala: Retângulo 15">
              <a:extLst>
                <a:ext uri="{FF2B5EF4-FFF2-40B4-BE49-F238E27FC236}">
                  <a16:creationId xmlns:a16="http://schemas.microsoft.com/office/drawing/2014/main" id="{8EBFEA2A-6F79-44AB-9F38-AA65052F0624}"/>
                </a:ext>
              </a:extLst>
            </p:cNvPr>
            <p:cNvSpPr/>
            <p:nvPr/>
          </p:nvSpPr>
          <p:spPr>
            <a:xfrm>
              <a:off x="5997387" y="1445249"/>
              <a:ext cx="1202845" cy="348159"/>
            </a:xfrm>
            <a:prstGeom prst="wedgeRectCallout">
              <a:avLst>
                <a:gd name="adj1" fmla="val 52512"/>
                <a:gd name="adj2" fmla="val -196276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trajetória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A53446B-CBAC-4976-AB26-C1986C9646C9}"/>
              </a:ext>
            </a:extLst>
          </p:cNvPr>
          <p:cNvGrpSpPr/>
          <p:nvPr/>
        </p:nvGrpSpPr>
        <p:grpSpPr>
          <a:xfrm>
            <a:off x="6740487" y="464257"/>
            <a:ext cx="685920" cy="1265910"/>
            <a:chOff x="6740487" y="464257"/>
            <a:chExt cx="685920" cy="1265910"/>
          </a:xfrm>
        </p:grpSpPr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A82FAA6C-D5FB-4D65-9CCF-CC3C7EC0F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0487" y="472260"/>
              <a:ext cx="504845" cy="1257907"/>
            </a:xfrm>
            <a:prstGeom prst="straightConnector1">
              <a:avLst/>
            </a:prstGeom>
            <a:ln>
              <a:solidFill>
                <a:srgbClr val="90272A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2B264FC6-7357-4263-9212-AFBF8FF132ED}"/>
                    </a:ext>
                  </a:extLst>
                </p:cNvPr>
                <p:cNvSpPr txBox="1"/>
                <p:nvPr/>
              </p:nvSpPr>
              <p:spPr>
                <a:xfrm>
                  <a:off x="7245332" y="464257"/>
                  <a:ext cx="18107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2B264FC6-7357-4263-9212-AFBF8FF13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332" y="464257"/>
                  <a:ext cx="181075" cy="310598"/>
                </a:xfrm>
                <a:prstGeom prst="rect">
                  <a:avLst/>
                </a:prstGeom>
                <a:blipFill>
                  <a:blip r:embed="rId6"/>
                  <a:stretch>
                    <a:fillRect l="-34483" r="-27586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94F8EB9-1D2D-4484-BF84-27808A361461}"/>
                  </a:ext>
                </a:extLst>
              </p:cNvPr>
              <p:cNvSpPr txBox="1"/>
              <p:nvPr/>
            </p:nvSpPr>
            <p:spPr>
              <a:xfrm>
                <a:off x="8334807" y="774855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94F8EB9-1D2D-4484-BF84-27808A361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807" y="774855"/>
                <a:ext cx="184666" cy="276999"/>
              </a:xfrm>
              <a:prstGeom prst="rect">
                <a:avLst/>
              </a:prstGeom>
              <a:blipFill>
                <a:blip r:embed="rId7"/>
                <a:stretch>
                  <a:fillRect l="-29032" t="-45652" r="-100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28CBD9F-040C-4F1E-84F2-5A71EF4EFE81}"/>
              </a:ext>
            </a:extLst>
          </p:cNvPr>
          <p:cNvCxnSpPr/>
          <p:nvPr/>
        </p:nvCxnSpPr>
        <p:spPr>
          <a:xfrm>
            <a:off x="7929635" y="1054857"/>
            <a:ext cx="756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6B12FF1-9C11-4459-B014-536BE6D09F0F}"/>
              </a:ext>
            </a:extLst>
          </p:cNvPr>
          <p:cNvGrpSpPr/>
          <p:nvPr/>
        </p:nvGrpSpPr>
        <p:grpSpPr>
          <a:xfrm>
            <a:off x="978864" y="2914542"/>
            <a:ext cx="848768" cy="1127792"/>
            <a:chOff x="7052419" y="909361"/>
            <a:chExt cx="848768" cy="1127792"/>
          </a:xfrm>
        </p:grpSpPr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64097707-C220-470F-B43F-534963A06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2419" y="959057"/>
              <a:ext cx="848768" cy="68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54C07D72-60CB-4244-9BE6-09A567F30076}"/>
                </a:ext>
              </a:extLst>
            </p:cNvPr>
            <p:cNvCxnSpPr/>
            <p:nvPr/>
          </p:nvCxnSpPr>
          <p:spPr>
            <a:xfrm>
              <a:off x="7063789" y="1645574"/>
              <a:ext cx="75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DCBB320B-37DD-4A6E-919D-E24444429787}"/>
                    </a:ext>
                  </a:extLst>
                </p:cNvPr>
                <p:cNvSpPr txBox="1"/>
                <p:nvPr/>
              </p:nvSpPr>
              <p:spPr>
                <a:xfrm>
                  <a:off x="7284513" y="909361"/>
                  <a:ext cx="6166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DCBB320B-37DD-4A6E-919D-E24444429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13" y="909361"/>
                  <a:ext cx="616674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22951" r="-207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250515E9-F649-45E3-9BB3-1B190461C8D7}"/>
                    </a:ext>
                  </a:extLst>
                </p:cNvPr>
                <p:cNvSpPr txBox="1"/>
                <p:nvPr/>
              </p:nvSpPr>
              <p:spPr>
                <a:xfrm>
                  <a:off x="7441789" y="1760154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250515E9-F649-45E3-9BB3-1B190461C8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1789" y="1760154"/>
                  <a:ext cx="18466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9032" t="-48889" r="-100000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2699EE-2027-4B9A-9A4D-F4AEB4265FD7}"/>
                  </a:ext>
                </a:extLst>
              </p:cNvPr>
              <p:cNvSpPr txBox="1"/>
              <p:nvPr/>
            </p:nvSpPr>
            <p:spPr>
              <a:xfrm>
                <a:off x="6486423" y="16088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2699EE-2027-4B9A-9A4D-F4AEB426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23" y="160883"/>
                <a:ext cx="169085" cy="276999"/>
              </a:xfrm>
              <a:prstGeom prst="rect">
                <a:avLst/>
              </a:prstGeom>
              <a:blipFill>
                <a:blip r:embed="rId10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036E5DF-6E82-44E7-9968-60377A4B63B8}"/>
                  </a:ext>
                </a:extLst>
              </p:cNvPr>
              <p:cNvSpPr txBox="1"/>
              <p:nvPr/>
            </p:nvSpPr>
            <p:spPr>
              <a:xfrm>
                <a:off x="2514600" y="2727831"/>
                <a:ext cx="654871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estivesse no plano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yOz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apontaria para dentro do slide. </a:t>
                </a:r>
              </a:p>
            </p:txBody>
          </p:sp>
        </mc:Choice>
        <mc:Fallback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036E5DF-6E82-44E7-9968-60377A4B6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27831"/>
                <a:ext cx="6548717" cy="402931"/>
              </a:xfrm>
              <a:prstGeom prst="rect">
                <a:avLst/>
              </a:prstGeom>
              <a:blipFill>
                <a:blip r:embed="rId11"/>
                <a:stretch>
                  <a:fillRect l="-838" t="-10448" b="-223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50A46A7B-16E8-4689-921B-DAF5AFFF741C}"/>
              </a:ext>
            </a:extLst>
          </p:cNvPr>
          <p:cNvSpPr txBox="1"/>
          <p:nvPr/>
        </p:nvSpPr>
        <p:spPr>
          <a:xfrm>
            <a:off x="2514600" y="3281006"/>
            <a:ext cx="63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não há interação, o momento angular é constante.</a:t>
            </a:r>
          </a:p>
        </p:txBody>
      </p:sp>
    </p:spTree>
    <p:extLst>
      <p:ext uri="{BB962C8B-B14F-4D97-AF65-F5344CB8AC3E}">
        <p14:creationId xmlns:p14="http://schemas.microsoft.com/office/powerpoint/2010/main" val="36184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706" y="16673"/>
            <a:ext cx="6580909" cy="394766"/>
          </a:xfrm>
        </p:spPr>
        <p:txBody>
          <a:bodyPr>
            <a:normAutofit fontScale="90000"/>
          </a:bodyPr>
          <a:lstStyle/>
          <a:p>
            <a:r>
              <a:rPr lang="pt-BR" sz="2200" dirty="0">
                <a:solidFill>
                  <a:srgbClr val="0070C0"/>
                </a:solidFill>
                <a:latin typeface="+mn-lt"/>
              </a:rPr>
              <a:t>Lista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6 Ex.10. Criança move carrossel com um pulo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17591" y="404520"/>
            <a:ext cx="5526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35236" y="1200648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componente vertical do momento angular da criança em relação ao eixo do carrossel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antes do salto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5657543" y="446853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/>
              <p:nvPr/>
            </p:nvSpPr>
            <p:spPr>
              <a:xfrm>
                <a:off x="249383" y="2418996"/>
                <a:ext cx="5544732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2418996"/>
                <a:ext cx="5544732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/>
              <p:nvPr/>
            </p:nvSpPr>
            <p:spPr>
              <a:xfrm>
                <a:off x="249383" y="3649540"/>
                <a:ext cx="1298680" cy="3912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3649540"/>
                <a:ext cx="1298680" cy="39126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/>
              <p:nvPr/>
            </p:nvSpPr>
            <p:spPr>
              <a:xfrm>
                <a:off x="249384" y="4199464"/>
                <a:ext cx="8246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importam para a componente z; eles determinam as outras  componentes, não afetam a quantidade de movimento angular na direção vertical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4" y="4199464"/>
                <a:ext cx="8246720" cy="646331"/>
              </a:xfrm>
              <a:prstGeom prst="rect">
                <a:avLst/>
              </a:prstGeom>
              <a:blipFill>
                <a:blip r:embed="rId5"/>
                <a:stretch>
                  <a:fillRect l="-665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7009317" y="134073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C689131-05C9-47D8-91C3-65354684EF6D}"/>
              </a:ext>
            </a:extLst>
          </p:cNvPr>
          <p:cNvCxnSpPr>
            <a:cxnSpLocks/>
          </p:cNvCxnSpPr>
          <p:nvPr/>
        </p:nvCxnSpPr>
        <p:spPr>
          <a:xfrm flipH="1" flipV="1">
            <a:off x="7305228" y="1035272"/>
            <a:ext cx="266595" cy="574923"/>
          </a:xfrm>
          <a:prstGeom prst="straightConnector1">
            <a:avLst/>
          </a:prstGeom>
          <a:ln>
            <a:solidFill>
              <a:srgbClr val="00B05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/>
              <p:nvPr/>
            </p:nvSpPr>
            <p:spPr>
              <a:xfrm>
                <a:off x="424966" y="1821165"/>
                <a:ext cx="1791773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6" y="1821165"/>
                <a:ext cx="1791773" cy="346249"/>
              </a:xfrm>
              <a:prstGeom prst="rect">
                <a:avLst/>
              </a:prstGeom>
              <a:blipFill>
                <a:blip r:embed="rId6"/>
                <a:stretch>
                  <a:fillRect l="-3401" t="-24561" r="-2381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/>
              <p:nvPr/>
            </p:nvSpPr>
            <p:spPr>
              <a:xfrm>
                <a:off x="3211758" y="1789075"/>
                <a:ext cx="142782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58" y="1789075"/>
                <a:ext cx="1427827" cy="346249"/>
              </a:xfrm>
              <a:prstGeom prst="rect">
                <a:avLst/>
              </a:prstGeom>
              <a:blipFill>
                <a:blip r:embed="rId7"/>
                <a:stretch>
                  <a:fillRect l="-3846" t="-22807" r="-3846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81C50AB-493E-4655-8A4D-F40F07C60DFE}"/>
              </a:ext>
            </a:extLst>
          </p:cNvPr>
          <p:cNvCxnSpPr/>
          <p:nvPr/>
        </p:nvCxnSpPr>
        <p:spPr>
          <a:xfrm>
            <a:off x="3890211" y="2799347"/>
            <a:ext cx="1767332" cy="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08A1D95-3838-4112-8596-D52C5A961C7C}"/>
              </a:ext>
            </a:extLst>
          </p:cNvPr>
          <p:cNvCxnSpPr/>
          <p:nvPr/>
        </p:nvCxnSpPr>
        <p:spPr>
          <a:xfrm>
            <a:off x="4868779" y="2434576"/>
            <a:ext cx="0" cy="978859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Balão de Fala: Retângulo com Cantos Arredondados 42">
            <a:extLst>
              <a:ext uri="{FF2B5EF4-FFF2-40B4-BE49-F238E27FC236}">
                <a16:creationId xmlns:a16="http://schemas.microsoft.com/office/drawing/2014/main" id="{C86B9B34-E13E-4D11-AF40-3E9CB362DD55}"/>
              </a:ext>
            </a:extLst>
          </p:cNvPr>
          <p:cNvSpPr/>
          <p:nvPr/>
        </p:nvSpPr>
        <p:spPr>
          <a:xfrm>
            <a:off x="6252996" y="2791909"/>
            <a:ext cx="2587985" cy="1065309"/>
          </a:xfrm>
          <a:prstGeom prst="wedgeRoundRectCallout">
            <a:avLst>
              <a:gd name="adj1" fmla="val -73833"/>
              <a:gd name="adj2" fmla="val -4667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problema pede só a componente vertical, dado pelo menor separado por estas linhas tracejadas.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/>
              <p:nvPr/>
            </p:nvSpPr>
            <p:spPr>
              <a:xfrm>
                <a:off x="1813487" y="3661587"/>
                <a:ext cx="30552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m/s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87" y="3661587"/>
                <a:ext cx="3055287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/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blipFill>
                <a:blip r:embed="rId9"/>
                <a:stretch>
                  <a:fillRect t="-22951" r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7284E-7 L 0.14514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7" grpId="0"/>
      <p:bldP spid="8" grpId="0"/>
      <p:bldP spid="43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0" y="1527"/>
            <a:ext cx="7369658" cy="394766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Ex.10. Criança move carrossel com um pulo – final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-22300" y="390533"/>
            <a:ext cx="591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9751" y="1126345"/>
            <a:ext cx="3730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do carrossel no final.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7045474" y="110557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5838294" y="269490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F3FB58-BD61-4D3F-9F4C-68AC5194BDE7}"/>
              </a:ext>
            </a:extLst>
          </p:cNvPr>
          <p:cNvSpPr txBox="1"/>
          <p:nvPr/>
        </p:nvSpPr>
        <p:spPr>
          <a:xfrm>
            <a:off x="228637" y="1412245"/>
            <a:ext cx="512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criança+plataforma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9EA450B-168F-4B24-8F6E-29B874A60029}"/>
              </a:ext>
            </a:extLst>
          </p:cNvPr>
          <p:cNvSpPr txBox="1"/>
          <p:nvPr/>
        </p:nvSpPr>
        <p:spPr>
          <a:xfrm>
            <a:off x="251866" y="1932623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/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blipFill>
                <a:blip r:embed="rId3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/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𝑒𝑖𝑥𝑜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blipFill>
                <a:blip r:embed="rId4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22CFB376-7B1B-4656-898D-4165D5860359}"/>
              </a:ext>
            </a:extLst>
          </p:cNvPr>
          <p:cNvSpPr txBox="1"/>
          <p:nvPr/>
        </p:nvSpPr>
        <p:spPr>
          <a:xfrm>
            <a:off x="251866" y="2546685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/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blipFill>
                <a:blip r:embed="rId5"/>
                <a:stretch>
                  <a:fillRect l="-371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/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m/s</a:t>
                </a: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D884F3C8-2F73-41A8-AEB5-73024203023D}"/>
              </a:ext>
            </a:extLst>
          </p:cNvPr>
          <p:cNvSpPr txBox="1"/>
          <p:nvPr/>
        </p:nvSpPr>
        <p:spPr>
          <a:xfrm>
            <a:off x="251866" y="3321914"/>
            <a:ext cx="77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/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=(60+45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blipFill>
                <a:blip r:embed="rId7"/>
                <a:stretch>
                  <a:fillRect l="-787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/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 = Depois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135=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blipFill>
                <a:blip r:embed="rId8"/>
                <a:stretch>
                  <a:fillRect l="-618" b="-4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/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</a:t>
                </a:r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229D9D9B-4E0A-412A-AA76-D263E40404B1}"/>
              </a:ext>
            </a:extLst>
          </p:cNvPr>
          <p:cNvSpPr txBox="1"/>
          <p:nvPr/>
        </p:nvSpPr>
        <p:spPr>
          <a:xfrm>
            <a:off x="251866" y="4277240"/>
            <a:ext cx="855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comparar com uma colisão, precisamos da massa do carrossel. Supondo que o carrossel seja um disco, a massa seria 120 kg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v=3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45/165, v=0,8 m/s  bem menor.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/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blipFill>
                <a:blip r:embed="rId10"/>
                <a:stretch>
                  <a:fillRect l="-2913" t="-27500" r="-388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05E-6 L 0.13142 -0.03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49" grpId="0"/>
      <p:bldP spid="51" grpId="0"/>
      <p:bldP spid="53" grpId="0"/>
      <p:bldP spid="55" grpId="0" animBg="1"/>
      <p:bldP spid="56" grpId="0"/>
      <p:bldP spid="57" grpId="0"/>
      <p:bldP spid="58" grpId="0"/>
      <p:bldP spid="60" grpId="0" animBg="1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18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2055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30786" y="771845"/>
            <a:ext cx="6936596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Avançar na lista 6 – terminaremos na próxima aula!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Geometria Plana está disponível (duas semanas para o teste)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HRK: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seções 9.1 a 9.4 e cap. 10 seções 10.1 a 10.4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8334F-23E2-4FDB-85D4-9F9D619F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53" y="51839"/>
            <a:ext cx="6979024" cy="371743"/>
          </a:xfrm>
        </p:spPr>
        <p:txBody>
          <a:bodyPr>
            <a:noAutofit/>
          </a:bodyPr>
          <a:lstStyle/>
          <a:p>
            <a:r>
              <a:rPr lang="pt-BR" sz="2800" dirty="0"/>
              <a:t>Como alterar o estado de rotação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6102FDC-FF18-40B1-82A3-AF9109DCCDA2}"/>
              </a:ext>
            </a:extLst>
          </p:cNvPr>
          <p:cNvGrpSpPr/>
          <p:nvPr/>
        </p:nvGrpSpPr>
        <p:grpSpPr>
          <a:xfrm>
            <a:off x="887506" y="847165"/>
            <a:ext cx="867335" cy="1391770"/>
            <a:chOff x="887506" y="847165"/>
            <a:chExt cx="867335" cy="139177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00FF2700-FEDF-4822-956F-36BF4BF04671}"/>
                </a:ext>
              </a:extLst>
            </p:cNvPr>
            <p:cNvSpPr/>
            <p:nvPr/>
          </p:nvSpPr>
          <p:spPr>
            <a:xfrm>
              <a:off x="887506" y="847165"/>
              <a:ext cx="867335" cy="13917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EB4F2A6-7F76-4868-BBA3-1050592BB0D7}"/>
                </a:ext>
              </a:extLst>
            </p:cNvPr>
            <p:cNvCxnSpPr/>
            <p:nvPr/>
          </p:nvCxnSpPr>
          <p:spPr>
            <a:xfrm>
              <a:off x="887506" y="1089212"/>
              <a:ext cx="0" cy="129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2F558E0E-58A2-4A83-AB9A-ABCFDA05748D}"/>
                </a:ext>
              </a:extLst>
            </p:cNvPr>
            <p:cNvCxnSpPr/>
            <p:nvPr/>
          </p:nvCxnSpPr>
          <p:spPr>
            <a:xfrm>
              <a:off x="887506" y="1907241"/>
              <a:ext cx="0" cy="129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56E4974-3350-4F2E-93F1-F7B4FAADE467}"/>
                </a:ext>
              </a:extLst>
            </p:cNvPr>
            <p:cNvSpPr/>
            <p:nvPr/>
          </p:nvSpPr>
          <p:spPr>
            <a:xfrm>
              <a:off x="1635686" y="1546412"/>
              <a:ext cx="60512" cy="8068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B68C11D-E4F1-4BE9-9E4B-E578E3A6AFE8}"/>
              </a:ext>
            </a:extLst>
          </p:cNvPr>
          <p:cNvGrpSpPr/>
          <p:nvPr/>
        </p:nvGrpSpPr>
        <p:grpSpPr>
          <a:xfrm>
            <a:off x="3466771" y="1455089"/>
            <a:ext cx="1009813" cy="180007"/>
            <a:chOff x="3466771" y="1455089"/>
            <a:chExt cx="1009813" cy="180007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ED89B97-40F7-4C84-8D8B-BAAB00C7498A}"/>
                </a:ext>
              </a:extLst>
            </p:cNvPr>
            <p:cNvSpPr/>
            <p:nvPr/>
          </p:nvSpPr>
          <p:spPr>
            <a:xfrm>
              <a:off x="3546282" y="1455089"/>
              <a:ext cx="930302" cy="9132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FCE133E-2350-4B20-B03F-555A927B4A1A}"/>
                </a:ext>
              </a:extLst>
            </p:cNvPr>
            <p:cNvSpPr/>
            <p:nvPr/>
          </p:nvSpPr>
          <p:spPr>
            <a:xfrm>
              <a:off x="3466771" y="1486892"/>
              <a:ext cx="108000" cy="108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6211347-F08C-4E93-A1E3-ACBF83BB988C}"/>
                </a:ext>
              </a:extLst>
            </p:cNvPr>
            <p:cNvSpPr/>
            <p:nvPr/>
          </p:nvSpPr>
          <p:spPr>
            <a:xfrm>
              <a:off x="4295031" y="1563096"/>
              <a:ext cx="108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D256CB-7E8A-42B0-8D17-190807FDDEAB}"/>
              </a:ext>
            </a:extLst>
          </p:cNvPr>
          <p:cNvSpPr txBox="1"/>
          <p:nvPr/>
        </p:nvSpPr>
        <p:spPr>
          <a:xfrm>
            <a:off x="684543" y="4054288"/>
            <a:ext cx="67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Abrir/fechar uma porta exige força em uma direção adequada.</a:t>
            </a:r>
          </a:p>
        </p:txBody>
      </p:sp>
    </p:spTree>
    <p:extLst>
      <p:ext uri="{BB962C8B-B14F-4D97-AF65-F5344CB8AC3E}">
        <p14:creationId xmlns:p14="http://schemas.microsoft.com/office/powerpoint/2010/main" val="21047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18876939">
            <a:off x="1011762" y="546519"/>
            <a:ext cx="714048" cy="731319"/>
            <a:chOff x="6194573" y="2570797"/>
            <a:chExt cx="632986" cy="653463"/>
          </a:xfrm>
        </p:grpSpPr>
        <p:cxnSp>
          <p:nvCxnSpPr>
            <p:cNvPr id="3" name="Conector de Seta Reta 2"/>
            <p:cNvCxnSpPr/>
            <p:nvPr/>
          </p:nvCxnSpPr>
          <p:spPr>
            <a:xfrm rot="2723061" flipV="1">
              <a:off x="6439114" y="2835815"/>
              <a:ext cx="409893" cy="3669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rot="2723061" flipH="1" flipV="1">
              <a:off x="6186492" y="2578878"/>
              <a:ext cx="362229" cy="3460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142222" y="947534"/>
            <a:ext cx="1889001" cy="1156910"/>
            <a:chOff x="1333209" y="3195728"/>
            <a:chExt cx="1687897" cy="1025574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3401082"/>
              <a:ext cx="1687897" cy="276999"/>
              <a:chOff x="-184889" y="1761970"/>
              <a:chExt cx="1687897" cy="276999"/>
            </a:xfrm>
          </p:grpSpPr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433463" y="1761970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463" y="1761970"/>
                    <a:ext cx="20767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5789" t="-38462" r="-9210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V="1">
              <a:off x="2028416" y="3334658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blipFill>
                <a:blip r:embed="rId3"/>
                <a:stretch>
                  <a:fillRect l="-2500" t="-19355" r="-47500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83381" y="559674"/>
                <a:ext cx="236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81" y="559674"/>
                <a:ext cx="236878" cy="184666"/>
              </a:xfrm>
              <a:prstGeom prst="rect">
                <a:avLst/>
              </a:prstGeom>
              <a:blipFill>
                <a:blip r:embed="rId4"/>
                <a:stretch>
                  <a:fillRect l="-2564" t="-23333" r="-51282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o 30"/>
          <p:cNvSpPr/>
          <p:nvPr/>
        </p:nvSpPr>
        <p:spPr>
          <a:xfrm rot="10982303">
            <a:off x="1216854" y="1158189"/>
            <a:ext cx="202868" cy="141626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1341088" y="1116960"/>
            <a:ext cx="6351" cy="36421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127973" y="129651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73" y="129651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o 37"/>
          <p:cNvSpPr/>
          <p:nvPr/>
        </p:nvSpPr>
        <p:spPr>
          <a:xfrm rot="624863">
            <a:off x="1253632" y="983663"/>
            <a:ext cx="175554" cy="83128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1336577" y="681983"/>
            <a:ext cx="0" cy="4139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127973" y="702068"/>
            <a:ext cx="202588" cy="2108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1330843" y="694113"/>
            <a:ext cx="223714" cy="2188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77287" y="94052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87" y="940520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ctor de Seta Reta 56"/>
          <p:cNvCxnSpPr/>
          <p:nvPr/>
        </p:nvCxnSpPr>
        <p:spPr>
          <a:xfrm>
            <a:off x="867213" y="1602189"/>
            <a:ext cx="482600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1027615" y="1644563"/>
                <a:ext cx="1115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15" y="1644563"/>
                <a:ext cx="111504" cy="215444"/>
              </a:xfrm>
              <a:prstGeom prst="rect">
                <a:avLst/>
              </a:prstGeom>
              <a:blipFill>
                <a:blip r:embed="rId8"/>
                <a:stretch>
                  <a:fillRect l="-38889" r="-27778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73569" y="431837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569" y="431837"/>
                <a:ext cx="214226" cy="310598"/>
              </a:xfrm>
              <a:prstGeom prst="rect">
                <a:avLst/>
              </a:prstGeom>
              <a:blipFill>
                <a:blip r:embed="rId9"/>
                <a:stretch>
                  <a:fillRect l="-22857" t="-43137" r="-10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2340811" y="51992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11" y="51992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2340811" y="794532"/>
                <a:ext cx="237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11" y="794532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2443532" y="1129161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32" y="1129161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64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2369906" y="1298438"/>
                <a:ext cx="2249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06" y="1298438"/>
                <a:ext cx="224936" cy="369332"/>
              </a:xfrm>
              <a:prstGeom prst="rect">
                <a:avLst/>
              </a:prstGeom>
              <a:blipFill>
                <a:blip r:embed="rId10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/>
          <p:cNvSpPr txBox="1"/>
          <p:nvPr/>
        </p:nvSpPr>
        <p:spPr>
          <a:xfrm>
            <a:off x="2651511" y="482029"/>
            <a:ext cx="1431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radial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2651511" y="736265"/>
            <a:ext cx="16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2651511" y="995341"/>
                <a:ext cx="212811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Ângulo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11" y="995341"/>
                <a:ext cx="2128116" cy="368499"/>
              </a:xfrm>
              <a:prstGeom prst="rect">
                <a:avLst/>
              </a:prstGeom>
              <a:blipFill>
                <a:blip r:embed="rId11"/>
                <a:stretch>
                  <a:fillRect l="-1719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aixaDeTexto 68"/>
          <p:cNvSpPr txBox="1"/>
          <p:nvPr/>
        </p:nvSpPr>
        <p:spPr>
          <a:xfrm>
            <a:off x="2651511" y="1313827"/>
            <a:ext cx="1954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Braço de alavanca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4853275" y="676092"/>
                <a:ext cx="2739903" cy="5847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é o produto entre a força e o braço de alavanca (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75" y="676092"/>
                <a:ext cx="2739903" cy="584775"/>
              </a:xfrm>
              <a:prstGeom prst="rect">
                <a:avLst/>
              </a:prstGeom>
              <a:blipFill>
                <a:blip r:embed="rId12"/>
                <a:stretch>
                  <a:fillRect t="-1000" b="-10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4853275" y="1360871"/>
                <a:ext cx="2953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(portanto,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0) </a:t>
                </a: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75" y="1360871"/>
                <a:ext cx="2953886" cy="276999"/>
              </a:xfrm>
              <a:prstGeom prst="rect">
                <a:avLst/>
              </a:prstGeom>
              <a:blipFill>
                <a:blip r:embed="rId13"/>
                <a:stretch>
                  <a:fillRect l="-2887" t="-43478" r="-3918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/>
          <p:cNvSpPr txBox="1"/>
          <p:nvPr/>
        </p:nvSpPr>
        <p:spPr>
          <a:xfrm>
            <a:off x="1698298" y="1677404"/>
            <a:ext cx="733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distância perpendicular entre a ação da força e 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1736344" y="2163098"/>
                <a:ext cx="1943737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4" y="2163098"/>
                <a:ext cx="1943737" cy="332848"/>
              </a:xfrm>
              <a:prstGeom prst="rect">
                <a:avLst/>
              </a:prstGeom>
              <a:blipFill>
                <a:blip r:embed="rId14"/>
                <a:stretch>
                  <a:fillRect t="-40741" r="-13480"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Elipse 73"/>
          <p:cNvSpPr/>
          <p:nvPr/>
        </p:nvSpPr>
        <p:spPr>
          <a:xfrm>
            <a:off x="2272801" y="2077883"/>
            <a:ext cx="1080000" cy="53119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CaixaDeTexto 74"/>
          <p:cNvSpPr txBox="1"/>
          <p:nvPr/>
        </p:nvSpPr>
        <p:spPr>
          <a:xfrm>
            <a:off x="96874" y="2665936"/>
            <a:ext cx="496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matemática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Produto vetorial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4702814" y="2665936"/>
                <a:ext cx="1008096" cy="31059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14" y="2665936"/>
                <a:ext cx="1008096" cy="310598"/>
              </a:xfrm>
              <a:prstGeom prst="rect">
                <a:avLst/>
              </a:prstGeom>
              <a:blipFill>
                <a:blip r:embed="rId15"/>
                <a:stretch>
                  <a:fillRect l="-4118" t="-34545" r="-31176" b="-7273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6049180" y="2641495"/>
                <a:ext cx="3094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 SI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N·m = joule (J)</a:t>
                </a:r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80" y="2641495"/>
                <a:ext cx="3094820" cy="338554"/>
              </a:xfrm>
              <a:prstGeom prst="rect">
                <a:avLst/>
              </a:prstGeom>
              <a:blipFill>
                <a:blip r:embed="rId16"/>
                <a:stretch>
                  <a:fillRect l="-984" t="-12500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547340" y="3042296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40" y="3042296"/>
                <a:ext cx="214226" cy="310598"/>
              </a:xfrm>
              <a:prstGeom prst="rect">
                <a:avLst/>
              </a:prstGeom>
              <a:blipFill>
                <a:blip r:embed="rId17"/>
                <a:stretch>
                  <a:fillRect l="-25714" t="-43137" r="-97143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aixaDeTexto 78"/>
          <p:cNvSpPr txBox="1"/>
          <p:nvPr/>
        </p:nvSpPr>
        <p:spPr>
          <a:xfrm>
            <a:off x="726511" y="3055557"/>
            <a:ext cx="213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duas componentes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/>
              <p:cNvSpPr txBox="1"/>
              <p:nvPr/>
            </p:nvSpPr>
            <p:spPr>
              <a:xfrm>
                <a:off x="3808842" y="3078282"/>
                <a:ext cx="10307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2" y="3078282"/>
                <a:ext cx="1030795" cy="215444"/>
              </a:xfrm>
              <a:prstGeom prst="rect">
                <a:avLst/>
              </a:prstGeom>
              <a:blipFill>
                <a:blip r:embed="rId18"/>
                <a:stretch>
                  <a:fillRect l="-2959" r="-1775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3808841" y="3352894"/>
                <a:ext cx="104443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1" y="3352894"/>
                <a:ext cx="1044433" cy="215444"/>
              </a:xfrm>
              <a:prstGeom prst="rect">
                <a:avLst/>
              </a:prstGeom>
              <a:blipFill>
                <a:blip r:embed="rId19"/>
                <a:stretch>
                  <a:fillRect l="-4678" r="-4094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aixaDeTexto 81"/>
          <p:cNvSpPr txBox="1"/>
          <p:nvPr/>
        </p:nvSpPr>
        <p:spPr>
          <a:xfrm>
            <a:off x="4976179" y="3001401"/>
            <a:ext cx="35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radial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4987896" y="3281221"/>
            <a:ext cx="342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projeção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298756" y="4339152"/>
                <a:ext cx="4089389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(2)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6" y="4339152"/>
                <a:ext cx="4089389" cy="332848"/>
              </a:xfrm>
              <a:prstGeom prst="rect">
                <a:avLst/>
              </a:prstGeom>
              <a:blipFill>
                <a:blip r:embed="rId20"/>
                <a:stretch>
                  <a:fillRect t="-40741" r="-1490" b="-259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Elipse 84"/>
          <p:cNvSpPr/>
          <p:nvPr/>
        </p:nvSpPr>
        <p:spPr>
          <a:xfrm>
            <a:off x="1984551" y="4195430"/>
            <a:ext cx="1080000" cy="64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/>
              <p:cNvSpPr/>
              <p:nvPr/>
            </p:nvSpPr>
            <p:spPr>
              <a:xfrm>
                <a:off x="4849370" y="3698443"/>
                <a:ext cx="2740237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  </a:t>
                </a:r>
              </a:p>
            </p:txBody>
          </p:sp>
        </mc:Choice>
        <mc:Fallback xmlns="">
          <p:sp>
            <p:nvSpPr>
              <p:cNvPr id="87" name="Retângulo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3698443"/>
                <a:ext cx="2740237" cy="404791"/>
              </a:xfrm>
              <a:prstGeom prst="rect">
                <a:avLst/>
              </a:prstGeom>
              <a:blipFill>
                <a:blip r:embed="rId21"/>
                <a:stretch>
                  <a:fillRect l="-223" t="-10606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/>
              <p:cNvSpPr/>
              <p:nvPr/>
            </p:nvSpPr>
            <p:spPr>
              <a:xfrm>
                <a:off x="4849370" y="4068390"/>
                <a:ext cx="248452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88" name="Retâ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4068390"/>
                <a:ext cx="2484526" cy="404791"/>
              </a:xfrm>
              <a:prstGeom prst="rect">
                <a:avLst/>
              </a:prstGeom>
              <a:blipFill>
                <a:blip r:embed="rId22"/>
                <a:stretch>
                  <a:fillRect l="-246" t="-20896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/>
              <p:cNvSpPr/>
              <p:nvPr/>
            </p:nvSpPr>
            <p:spPr>
              <a:xfrm>
                <a:off x="4849370" y="4446636"/>
                <a:ext cx="3276603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18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89" name="Retângu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4446636"/>
                <a:ext cx="3276603" cy="404791"/>
              </a:xfrm>
              <a:prstGeom prst="rect">
                <a:avLst/>
              </a:prstGeom>
              <a:blipFill>
                <a:blip r:embed="rId23"/>
                <a:stretch>
                  <a:fillRect l="-186" t="-10448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474A74-C46F-49A0-A35D-16C4D9520E73}"/>
              </a:ext>
            </a:extLst>
          </p:cNvPr>
          <p:cNvSpPr txBox="1"/>
          <p:nvPr/>
        </p:nvSpPr>
        <p:spPr>
          <a:xfrm>
            <a:off x="408601" y="3420780"/>
            <a:ext cx="2944200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o produto entre a distância entre o ponto de aplicação e a origem e a </a:t>
            </a: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 tangente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54752AA9-4D60-4ABA-8784-6053FBCAAAAB}"/>
                  </a:ext>
                </a:extLst>
              </p:cNvPr>
              <p:cNvSpPr txBox="1"/>
              <p:nvPr/>
            </p:nvSpPr>
            <p:spPr>
              <a:xfrm>
                <a:off x="3628785" y="2195888"/>
                <a:ext cx="1056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54752AA9-4D60-4ABA-8784-6053FBCAA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85" y="2195888"/>
                <a:ext cx="1056700" cy="276999"/>
              </a:xfrm>
              <a:prstGeom prst="rect">
                <a:avLst/>
              </a:prstGeom>
              <a:blipFill>
                <a:blip r:embed="rId24"/>
                <a:stretch>
                  <a:fillRect l="-1149" r="-6897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8">
            <a:extLst>
              <a:ext uri="{FF2B5EF4-FFF2-40B4-BE49-F238E27FC236}">
                <a16:creationId xmlns:a16="http://schemas.microsoft.com/office/drawing/2014/main" id="{08FFE63A-08A3-4334-A3CC-478CCE73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11" y="65191"/>
            <a:ext cx="5325035" cy="366646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Definição geral de torque</a:t>
            </a:r>
          </a:p>
        </p:txBody>
      </p:sp>
    </p:spTree>
    <p:extLst>
      <p:ext uri="{BB962C8B-B14F-4D97-AF65-F5344CB8AC3E}">
        <p14:creationId xmlns:p14="http://schemas.microsoft.com/office/powerpoint/2010/main" val="34759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6" grpId="0"/>
      <p:bldP spid="37" grpId="0"/>
      <p:bldP spid="38" grpId="0" animBg="1"/>
      <p:bldP spid="52" grpId="0"/>
      <p:bldP spid="53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7" grpId="0"/>
      <p:bldP spid="88" grpId="0"/>
      <p:bldP spid="89" grpId="0"/>
      <p:bldP spid="54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431980" y="523997"/>
                <a:ext cx="2585131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80" y="523997"/>
                <a:ext cx="2585131" cy="923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362968" y="502571"/>
            <a:ext cx="284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Determinante da matriz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799021" y="2798996"/>
            <a:ext cx="1056746" cy="1346198"/>
            <a:chOff x="4631267" y="1500187"/>
            <a:chExt cx="1440920" cy="21431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5"/>
            <a:stretch/>
          </p:blipFill>
          <p:spPr>
            <a:xfrm>
              <a:off x="4631267" y="1500187"/>
              <a:ext cx="1440920" cy="2143125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4899025" y="1797890"/>
              <a:ext cx="269480" cy="542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017965" y="2660101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Produto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vetorial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925628" y="3170655"/>
                <a:ext cx="1781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28" y="3170655"/>
                <a:ext cx="178190" cy="276999"/>
              </a:xfrm>
              <a:prstGeom prst="rect">
                <a:avLst/>
              </a:prstGeom>
              <a:blipFill>
                <a:blip r:embed="rId4"/>
                <a:stretch>
                  <a:fillRect l="-34483" t="-43478" r="-106897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 flipH="1" flipV="1">
            <a:off x="1234902" y="2646198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46382" y="2292215"/>
                <a:ext cx="59599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82" y="2292215"/>
                <a:ext cx="595997" cy="310598"/>
              </a:xfrm>
              <a:prstGeom prst="rect">
                <a:avLst/>
              </a:prstGeom>
              <a:blipFill>
                <a:blip r:embed="rId5"/>
                <a:stretch>
                  <a:fillRect l="-9184" t="-41176" r="-5714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2409327" y="1701758"/>
            <a:ext cx="2114681" cy="369332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2968" y="1702620"/>
            <a:ext cx="211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Direção e sentido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5431157" y="2200672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4771572" y="3129413"/>
            <a:ext cx="659586" cy="717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5431158" y="2389890"/>
            <a:ext cx="659586" cy="74944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5422670" y="3105626"/>
            <a:ext cx="0" cy="111754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o 18"/>
          <p:cNvSpPr/>
          <p:nvPr/>
        </p:nvSpPr>
        <p:spPr>
          <a:xfrm rot="8892673">
            <a:off x="5229893" y="3134270"/>
            <a:ext cx="225581" cy="278521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605011" y="2422626"/>
                <a:ext cx="1791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11" y="2422626"/>
                <a:ext cx="179152" cy="246221"/>
              </a:xfrm>
              <a:prstGeom prst="rect">
                <a:avLst/>
              </a:prstGeom>
              <a:blipFill>
                <a:blip r:embed="rId6"/>
                <a:stretch>
                  <a:fillRect l="-23333" r="-2000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180016" y="3429336"/>
                <a:ext cx="1791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16" y="3429336"/>
                <a:ext cx="179152" cy="246221"/>
              </a:xfrm>
              <a:prstGeom prst="rect">
                <a:avLst/>
              </a:prstGeom>
              <a:blipFill>
                <a:blip r:embed="rId7"/>
                <a:stretch>
                  <a:fillRect l="-24138" r="-24138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o 21"/>
          <p:cNvSpPr/>
          <p:nvPr/>
        </p:nvSpPr>
        <p:spPr>
          <a:xfrm rot="20229866">
            <a:off x="5334744" y="2763966"/>
            <a:ext cx="354344" cy="336138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20966" y="3085920"/>
                <a:ext cx="100809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66" y="3085920"/>
                <a:ext cx="1008096" cy="310598"/>
              </a:xfrm>
              <a:prstGeom prst="rect">
                <a:avLst/>
              </a:prstGeom>
              <a:blipFill>
                <a:blip r:embed="rId8"/>
                <a:stretch>
                  <a:fillRect l="-5422" t="-41176" r="-3313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150191" y="2488398"/>
                <a:ext cx="21422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191" y="2488398"/>
                <a:ext cx="214225" cy="310598"/>
              </a:xfrm>
              <a:prstGeom prst="rect">
                <a:avLst/>
              </a:prstGeom>
              <a:blipFill>
                <a:blip r:embed="rId9"/>
                <a:stretch>
                  <a:fillRect l="-25714" t="-41176" r="-9714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205941" y="1631256"/>
                <a:ext cx="2833464" cy="88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Dedos na direção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sentido do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é perpendicular para cima (dedão)</a:t>
                </a: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41" y="1631256"/>
                <a:ext cx="2833464" cy="883768"/>
              </a:xfrm>
              <a:prstGeom prst="rect">
                <a:avLst/>
              </a:prstGeom>
              <a:blipFill>
                <a:blip r:embed="rId10"/>
                <a:stretch>
                  <a:fillRect l="-1075" t="-4828" r="-1290" b="-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/>
          <a:stretch/>
        </p:blipFill>
        <p:spPr>
          <a:xfrm rot="7886844">
            <a:off x="5797820" y="2587667"/>
            <a:ext cx="1117629" cy="132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6906233" y="2660101"/>
                <a:ext cx="359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33" y="2660101"/>
                <a:ext cx="359522" cy="369332"/>
              </a:xfrm>
              <a:prstGeom prst="rect">
                <a:avLst/>
              </a:prstGeom>
              <a:blipFill>
                <a:blip r:embed="rId13"/>
                <a:stretch>
                  <a:fillRect t="-21311" r="-254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012216" y="4384002"/>
                <a:ext cx="5081335" cy="312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dirty="0"/>
                  <a:t>     este produto é </a:t>
                </a:r>
                <a:r>
                  <a:rPr lang="pt-BR" dirty="0" err="1"/>
                  <a:t>anticomutativo</a:t>
                </a:r>
                <a:endParaRPr lang="pt-BR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216" y="4384002"/>
                <a:ext cx="5081335" cy="312458"/>
              </a:xfrm>
              <a:prstGeom prst="rect">
                <a:avLst/>
              </a:prstGeom>
              <a:blipFill>
                <a:blip r:embed="rId14"/>
                <a:stretch>
                  <a:fillRect l="-1559" t="-41176" r="-120" b="-4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6932991" y="2934863"/>
            <a:ext cx="290464" cy="369332"/>
            <a:chOff x="8154169" y="2575431"/>
            <a:chExt cx="290464" cy="369332"/>
          </a:xfrm>
        </p:grpSpPr>
        <p:sp>
          <p:nvSpPr>
            <p:cNvPr id="18" name="Elipse 17"/>
            <p:cNvSpPr/>
            <p:nvPr/>
          </p:nvSpPr>
          <p:spPr>
            <a:xfrm>
              <a:off x="8173759" y="2668847"/>
              <a:ext cx="251285" cy="2139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8154169" y="2575431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ym typeface="Symbol" panose="05050102010706020507" pitchFamily="18" charset="2"/>
                </a:rPr>
                <a:t>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7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0.07483 -0.14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 animBg="1"/>
      <p:bldP spid="12" grpId="0"/>
      <p:bldP spid="19" grpId="0" animBg="1"/>
      <p:bldP spid="20" grpId="0"/>
      <p:bldP spid="21" grpId="0"/>
      <p:bldP spid="22" grpId="0" animBg="1"/>
      <p:bldP spid="24" grpId="0"/>
      <p:bldP spid="27" grpId="0"/>
      <p:bldP spid="54" grpId="0"/>
      <p:bldP spid="58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43" y="503660"/>
            <a:ext cx="2689889" cy="1429254"/>
          </a:xfrm>
          <a:prstGeom prst="rect">
            <a:avLst/>
          </a:prstGeom>
        </p:spPr>
      </p:pic>
      <p:sp>
        <p:nvSpPr>
          <p:cNvPr id="62" name="Retângulo 61"/>
          <p:cNvSpPr/>
          <p:nvPr/>
        </p:nvSpPr>
        <p:spPr>
          <a:xfrm>
            <a:off x="-27752" y="331029"/>
            <a:ext cx="6374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figura ao lado mostra as linhas de ação e os pontos de aplicação de duas forças que atuam sobre um corpo rígido articulado no ponto O por meio de um pino. Todos os vetores estão no plano da figura.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a) Encontre a expressão p/ a intensidade do torque resultante sobre o corpo.  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0" y="0"/>
            <a:ext cx="733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6. Exercício 3. Calcular torque a partir da força e do ponto de aplicação -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9714" y="1768123"/>
                <a:ext cx="228710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" y="1768123"/>
                <a:ext cx="2287100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734502" y="1858315"/>
                <a:ext cx="1983812" cy="692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502" y="1858315"/>
                <a:ext cx="1983812" cy="692177"/>
              </a:xfrm>
              <a:prstGeom prst="rect">
                <a:avLst/>
              </a:prstGeom>
              <a:blipFill>
                <a:blip r:embed="rId4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5365668" y="1993448"/>
                <a:ext cx="3617914" cy="34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68" y="1993448"/>
                <a:ext cx="3617914" cy="349326"/>
              </a:xfrm>
              <a:prstGeom prst="rect">
                <a:avLst/>
              </a:prstGeom>
              <a:blipFill>
                <a:blip r:embed="rId5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aixaDeTexto 66"/>
          <p:cNvSpPr txBox="1"/>
          <p:nvPr/>
        </p:nvSpPr>
        <p:spPr>
          <a:xfrm>
            <a:off x="5597049" y="1641378"/>
            <a:ext cx="322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segue a regra da mão direita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9714" y="4494620"/>
            <a:ext cx="913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módulo de um vetor é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nulo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sinal representa seu sentido, no caso oposto ao do eixo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/>
              <p:cNvSpPr/>
              <p:nvPr/>
            </p:nvSpPr>
            <p:spPr>
              <a:xfrm>
                <a:off x="-27752" y="2912433"/>
                <a:ext cx="68856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b) Se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1,30 m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2,15 m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F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4,20 N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F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= 4,90 N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= 75,0° e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58,0°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b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</a:br>
                <a:r>
                  <a:rPr lang="pt-BR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quais são a intensidade, a direção e o sentido do torque resultante?</a:t>
                </a:r>
              </a:p>
            </p:txBody>
          </p:sp>
        </mc:Choice>
        <mc:Fallback xmlns="">
          <p:sp>
            <p:nvSpPr>
              <p:cNvPr id="69" name="Retângu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2912433"/>
                <a:ext cx="6885634" cy="584775"/>
              </a:xfrm>
              <a:prstGeom prst="rect">
                <a:avLst/>
              </a:prstGeom>
              <a:blipFill>
                <a:blip r:embed="rId6"/>
                <a:stretch>
                  <a:fillRect l="-442" t="-3125" r="-619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/>
              <p:cNvSpPr/>
              <p:nvPr/>
            </p:nvSpPr>
            <p:spPr>
              <a:xfrm>
                <a:off x="-17164" y="3582345"/>
                <a:ext cx="4550285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𝑅𝐸𝑆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=1,30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4,20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7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−2,15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4,90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5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70" name="Retâ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4" y="3582345"/>
                <a:ext cx="4550285" cy="349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-104067" y="4045032"/>
                <a:ext cx="2297745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=5,27−8,93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067" y="4045032"/>
                <a:ext cx="2297745" cy="349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/>
              <p:cNvSpPr/>
              <p:nvPr/>
            </p:nvSpPr>
            <p:spPr>
              <a:xfrm>
                <a:off x="2346283" y="4020351"/>
                <a:ext cx="30737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𝑅𝐸𝑆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3,66 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sentido</m:t>
                    </m:r>
                    <m: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hor</m:t>
                    </m:r>
                    <m: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rio</m:t>
                    </m:r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  </a:t>
                </a:r>
                <a:endParaRPr lang="pt-BR" sz="1600" dirty="0"/>
              </a:p>
            </p:txBody>
          </p:sp>
        </mc:Choice>
        <mc:Fallback xmlns="">
          <p:sp>
            <p:nvSpPr>
              <p:cNvPr id="72" name="Retângulo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83" y="4020351"/>
                <a:ext cx="3073727" cy="338554"/>
              </a:xfrm>
              <a:prstGeom prst="rect">
                <a:avLst/>
              </a:prstGeom>
              <a:blipFill>
                <a:blip r:embed="rId9"/>
                <a:stretch>
                  <a:fillRect l="-198" t="-14545"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ixaDeTexto 72"/>
          <p:cNvSpPr txBox="1"/>
          <p:nvPr/>
        </p:nvSpPr>
        <p:spPr>
          <a:xfrm>
            <a:off x="6373529" y="3382290"/>
            <a:ext cx="2631957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direção é perpendicular ao plano da figura.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gráfica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para dentro do papel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B974F6A-4999-47D0-961B-89A9318210D9}"/>
              </a:ext>
            </a:extLst>
          </p:cNvPr>
          <p:cNvGrpSpPr/>
          <p:nvPr/>
        </p:nvGrpSpPr>
        <p:grpSpPr>
          <a:xfrm>
            <a:off x="2456918" y="1361769"/>
            <a:ext cx="2275757" cy="631679"/>
            <a:chOff x="2456918" y="1361769"/>
            <a:chExt cx="2275757" cy="631679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4F39E122-9CE3-4406-8A68-2D44AA7AAAD2}"/>
                </a:ext>
              </a:extLst>
            </p:cNvPr>
            <p:cNvSpPr/>
            <p:nvPr/>
          </p:nvSpPr>
          <p:spPr>
            <a:xfrm>
              <a:off x="2456918" y="1361769"/>
              <a:ext cx="2275757" cy="476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Não são mais vetores, são as projeções</a:t>
              </a:r>
            </a:p>
          </p:txBody>
        </p:sp>
        <p:cxnSp>
          <p:nvCxnSpPr>
            <p:cNvPr id="4" name="Conector de Seta Reta 3">
              <a:extLst>
                <a:ext uri="{FF2B5EF4-FFF2-40B4-BE49-F238E27FC236}">
                  <a16:creationId xmlns:a16="http://schemas.microsoft.com/office/drawing/2014/main" id="{4F055A6B-0B4A-4EFB-9D7C-C85ED25A35EF}"/>
                </a:ext>
              </a:extLst>
            </p:cNvPr>
            <p:cNvCxnSpPr/>
            <p:nvPr/>
          </p:nvCxnSpPr>
          <p:spPr>
            <a:xfrm flipH="1">
              <a:off x="2884394" y="1812447"/>
              <a:ext cx="275236" cy="18100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6EE20B56-D0E6-4E33-B065-2C2A2C8BB96C}"/>
                </a:ext>
              </a:extLst>
            </p:cNvPr>
            <p:cNvCxnSpPr>
              <a:cxnSpLocks/>
            </p:cNvCxnSpPr>
            <p:nvPr/>
          </p:nvCxnSpPr>
          <p:spPr>
            <a:xfrm>
              <a:off x="3997666" y="1851993"/>
              <a:ext cx="211597" cy="13536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5FEB224F-57C3-4B6E-A4FF-41A68A3817E6}"/>
              </a:ext>
            </a:extLst>
          </p:cNvPr>
          <p:cNvSpPr/>
          <p:nvPr/>
        </p:nvSpPr>
        <p:spPr>
          <a:xfrm>
            <a:off x="7272291" y="1253023"/>
            <a:ext cx="180000" cy="180000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F0CFB9-C9B0-4E1C-BD1A-AE134047F000}"/>
              </a:ext>
            </a:extLst>
          </p:cNvPr>
          <p:cNvSpPr/>
          <p:nvPr/>
        </p:nvSpPr>
        <p:spPr>
          <a:xfrm>
            <a:off x="7335291" y="1325452"/>
            <a:ext cx="54000" cy="5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FE9DD2-A92B-4F89-98A3-410F2E5B20CE}"/>
                  </a:ext>
                </a:extLst>
              </p:cNvPr>
              <p:cNvSpPr txBox="1"/>
              <p:nvPr/>
            </p:nvSpPr>
            <p:spPr>
              <a:xfrm>
                <a:off x="7211386" y="985614"/>
                <a:ext cx="32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FE9DD2-A92B-4F89-98A3-410F2E5B2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386" y="985614"/>
                <a:ext cx="324576" cy="276999"/>
              </a:xfrm>
              <a:prstGeom prst="rect">
                <a:avLst/>
              </a:prstGeom>
              <a:blipFill>
                <a:blip r:embed="rId10"/>
                <a:stretch>
                  <a:fillRect l="-18868" r="-1509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A61424FA-86F7-4047-BC6B-5C4987D1E27B}"/>
              </a:ext>
            </a:extLst>
          </p:cNvPr>
          <p:cNvGrpSpPr/>
          <p:nvPr/>
        </p:nvGrpSpPr>
        <p:grpSpPr>
          <a:xfrm>
            <a:off x="6126855" y="2272292"/>
            <a:ext cx="2275757" cy="700137"/>
            <a:chOff x="6134412" y="2202923"/>
            <a:chExt cx="2275757" cy="730375"/>
          </a:xfrm>
          <a:effectLst/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F57DE38-62CC-4373-8B95-0CCA08659E5D}"/>
                </a:ext>
              </a:extLst>
            </p:cNvPr>
            <p:cNvSpPr/>
            <p:nvPr/>
          </p:nvSpPr>
          <p:spPr>
            <a:xfrm>
              <a:off x="6134412" y="2456690"/>
              <a:ext cx="2275757" cy="476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Sinais colocados à mão.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56C44548-90F7-4382-9DAE-92F7C84EC720}"/>
                </a:ext>
              </a:extLst>
            </p:cNvPr>
            <p:cNvCxnSpPr/>
            <p:nvPr/>
          </p:nvCxnSpPr>
          <p:spPr>
            <a:xfrm flipV="1">
              <a:off x="6535271" y="2202926"/>
              <a:ext cx="0" cy="2702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093A02F0-F890-4274-8C45-3001B66AB773}"/>
                </a:ext>
              </a:extLst>
            </p:cNvPr>
            <p:cNvCxnSpPr/>
            <p:nvPr/>
          </p:nvCxnSpPr>
          <p:spPr>
            <a:xfrm flipV="1">
              <a:off x="7636187" y="2202923"/>
              <a:ext cx="0" cy="2702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7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57989"/>
            <a:ext cx="703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9.2 Inércia Rotacional e Segunda Lei de Newton – </a:t>
            </a:r>
            <a:r>
              <a:rPr lang="pt-BR" b="1" dirty="0">
                <a:solidFill>
                  <a:srgbClr val="FF0000"/>
                </a:solidFill>
              </a:rPr>
              <a:t>eixo fixo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09852" y="355559"/>
            <a:ext cx="548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de uma partícula ou Inércia de Rotação</a:t>
            </a:r>
          </a:p>
        </p:txBody>
      </p:sp>
      <p:grpSp>
        <p:nvGrpSpPr>
          <p:cNvPr id="4" name="Agrupar 3"/>
          <p:cNvGrpSpPr/>
          <p:nvPr/>
        </p:nvGrpSpPr>
        <p:grpSpPr>
          <a:xfrm rot="18876939">
            <a:off x="1072329" y="607092"/>
            <a:ext cx="678807" cy="645424"/>
            <a:chOff x="6225813" y="2647548"/>
            <a:chExt cx="601746" cy="576712"/>
          </a:xfrm>
        </p:grpSpPr>
        <p:cxnSp>
          <p:nvCxnSpPr>
            <p:cNvPr id="5" name="Conector de Seta Reta 4"/>
            <p:cNvCxnSpPr/>
            <p:nvPr/>
          </p:nvCxnSpPr>
          <p:spPr>
            <a:xfrm rot="2723061" flipV="1">
              <a:off x="6439114" y="2835815"/>
              <a:ext cx="409893" cy="3669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rot="2723061" flipH="1" flipV="1">
              <a:off x="6208817" y="2664544"/>
              <a:ext cx="304010" cy="2700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/>
          <p:cNvGrpSpPr/>
          <p:nvPr/>
        </p:nvGrpSpPr>
        <p:grpSpPr>
          <a:xfrm>
            <a:off x="142222" y="947534"/>
            <a:ext cx="1889001" cy="1156910"/>
            <a:chOff x="1333209" y="3195728"/>
            <a:chExt cx="1687897" cy="1025574"/>
          </a:xfrm>
        </p:grpSpPr>
        <p:sp>
          <p:nvSpPr>
            <p:cNvPr id="9" name="Elipse 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1333209" y="3413376"/>
              <a:ext cx="1687897" cy="276999"/>
              <a:chOff x="-184889" y="1774264"/>
              <a:chExt cx="1687897" cy="276999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703642" y="1774264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642" y="1774264"/>
                    <a:ext cx="20767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821" t="-41176" r="-897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Conector de Seta Reta 9"/>
            <p:cNvCxnSpPr/>
            <p:nvPr/>
          </p:nvCxnSpPr>
          <p:spPr>
            <a:xfrm flipV="1">
              <a:off x="2028416" y="3334658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blipFill>
                <a:blip r:embed="rId3"/>
                <a:stretch>
                  <a:fillRect l="-2500" t="-19355" r="-47500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08366" y="609010"/>
                <a:ext cx="236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66" y="609010"/>
                <a:ext cx="236878" cy="184666"/>
              </a:xfrm>
              <a:prstGeom prst="rect">
                <a:avLst/>
              </a:prstGeom>
              <a:blipFill>
                <a:blip r:embed="rId4"/>
                <a:stretch>
                  <a:fillRect l="-2564" t="-23333" r="-51282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o 18"/>
          <p:cNvSpPr/>
          <p:nvPr/>
        </p:nvSpPr>
        <p:spPr>
          <a:xfrm rot="624863">
            <a:off x="1253632" y="983663"/>
            <a:ext cx="175554" cy="83128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1336577" y="681983"/>
            <a:ext cx="0" cy="4139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1127973" y="702068"/>
            <a:ext cx="202588" cy="2108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330843" y="694113"/>
            <a:ext cx="223714" cy="2188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97845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1" y="977610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789" r="-5263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396788" y="521789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88" y="521789"/>
                <a:ext cx="214226" cy="310598"/>
              </a:xfrm>
              <a:prstGeom prst="rect">
                <a:avLst/>
              </a:prstGeom>
              <a:blipFill>
                <a:blip r:embed="rId8"/>
                <a:stretch>
                  <a:fillRect l="-22857" t="-43137" r="-10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de Seta Reta 27"/>
          <p:cNvCxnSpPr/>
          <p:nvPr/>
        </p:nvCxnSpPr>
        <p:spPr>
          <a:xfrm flipV="1">
            <a:off x="920259" y="652008"/>
            <a:ext cx="0" cy="1656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793495" y="1452701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95" y="1452701"/>
                <a:ext cx="194540" cy="276999"/>
              </a:xfrm>
              <a:prstGeom prst="rect">
                <a:avLst/>
              </a:prstGeom>
              <a:blipFill>
                <a:blip r:embed="rId9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43554" y="583444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4" y="583444"/>
                <a:ext cx="197938" cy="276999"/>
              </a:xfrm>
              <a:prstGeom prst="rect">
                <a:avLst/>
              </a:prstGeom>
              <a:blipFill>
                <a:blip r:embed="rId10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/>
          <p:cNvGrpSpPr/>
          <p:nvPr/>
        </p:nvGrpSpPr>
        <p:grpSpPr>
          <a:xfrm rot="21202159">
            <a:off x="542189" y="1316998"/>
            <a:ext cx="712232" cy="632821"/>
            <a:chOff x="6414753" y="2268868"/>
            <a:chExt cx="803682" cy="683719"/>
          </a:xfrm>
        </p:grpSpPr>
        <p:sp>
          <p:nvSpPr>
            <p:cNvPr id="37" name="Arco 36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de Seta Reta 37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ixaDeTexto 38"/>
          <p:cNvSpPr txBox="1"/>
          <p:nvPr/>
        </p:nvSpPr>
        <p:spPr>
          <a:xfrm>
            <a:off x="2355835" y="701343"/>
            <a:ext cx="674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a componente tangencial da força afeta o movimento de rotação da partícula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037972" y="995737"/>
                <a:ext cx="384265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𝑛𝑐𝑢𝑙𝑜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𝑛𝑐𝑢𝑙𝑜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72" y="995737"/>
                <a:ext cx="3842655" cy="303673"/>
              </a:xfrm>
              <a:prstGeom prst="rect">
                <a:avLst/>
              </a:prstGeom>
              <a:blipFill>
                <a:blip r:embed="rId11"/>
                <a:stretch>
                  <a:fillRect l="-951" r="-79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6190750" y="1022542"/>
            <a:ext cx="280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ação-reação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 rígido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2037972" y="1337486"/>
            <a:ext cx="719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centrípeta é garantida pelo vínculo, enquanto ele resistir. Assim, as componentes radiais das forças externas não fornecem torque em relação à origem, pois o braço de alavanca é nulo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55835" y="1959985"/>
                <a:ext cx="1190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35" y="1959985"/>
                <a:ext cx="1190711" cy="246221"/>
              </a:xfrm>
              <a:prstGeom prst="rect">
                <a:avLst/>
              </a:prstGeom>
              <a:blipFill>
                <a:blip r:embed="rId12"/>
                <a:stretch>
                  <a:fillRect l="-2551" r="-2551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086151" y="1812008"/>
                <a:ext cx="1246752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51" y="1812008"/>
                <a:ext cx="1246752" cy="596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677770" y="1907234"/>
            <a:ext cx="233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lei de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883683" y="2323790"/>
                <a:ext cx="132572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83" y="2323790"/>
                <a:ext cx="1325726" cy="246221"/>
              </a:xfrm>
              <a:prstGeom prst="rect">
                <a:avLst/>
              </a:prstGeom>
              <a:blipFill>
                <a:blip r:embed="rId14"/>
                <a:stretch>
                  <a:fillRect l="-4128" r="-137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4434147" y="2275667"/>
                <a:ext cx="16830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47" y="2275667"/>
                <a:ext cx="16830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745614" y="2721735"/>
                <a:ext cx="168853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614" y="2721735"/>
                <a:ext cx="1688533" cy="246221"/>
              </a:xfrm>
              <a:prstGeom prst="rect">
                <a:avLst/>
              </a:prstGeom>
              <a:blipFill>
                <a:blip r:embed="rId1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ixaDeTexto 49"/>
          <p:cNvSpPr txBox="1"/>
          <p:nvPr/>
        </p:nvSpPr>
        <p:spPr>
          <a:xfrm>
            <a:off x="4570616" y="2693155"/>
            <a:ext cx="1788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multiplicando por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824075" y="3145204"/>
                <a:ext cx="161007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075" y="3145204"/>
                <a:ext cx="1610072" cy="246221"/>
              </a:xfrm>
              <a:prstGeom prst="rect">
                <a:avLst/>
              </a:prstGeom>
              <a:blipFill>
                <a:blip r:embed="rId17"/>
                <a:stretch>
                  <a:fillRect l="-3409" r="-227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Elipse 51"/>
          <p:cNvSpPr/>
          <p:nvPr/>
        </p:nvSpPr>
        <p:spPr>
          <a:xfrm>
            <a:off x="2657792" y="3056648"/>
            <a:ext cx="943426" cy="419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629318" y="3086367"/>
                <a:ext cx="129269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318" y="3086367"/>
                <a:ext cx="1292699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ipse 54"/>
          <p:cNvSpPr/>
          <p:nvPr/>
        </p:nvSpPr>
        <p:spPr>
          <a:xfrm>
            <a:off x="5391512" y="3079584"/>
            <a:ext cx="458619" cy="419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911800" y="3143292"/>
                <a:ext cx="10613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00" y="3143292"/>
                <a:ext cx="1061322" cy="246221"/>
              </a:xfrm>
              <a:prstGeom prst="rect">
                <a:avLst/>
              </a:prstGeom>
              <a:blipFill>
                <a:blip r:embed="rId19"/>
                <a:stretch>
                  <a:fillRect l="-4023" r="-2874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/>
          <p:cNvSpPr/>
          <p:nvPr/>
        </p:nvSpPr>
        <p:spPr>
          <a:xfrm>
            <a:off x="7034791" y="2963256"/>
            <a:ext cx="1998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</a:t>
            </a:r>
            <a:b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Inércia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110795" y="3513610"/>
                <a:ext cx="1083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5" y="3513610"/>
                <a:ext cx="1083694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3356794" y="3471192"/>
                <a:ext cx="175952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unidade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kg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94" y="3471192"/>
                <a:ext cx="1759520" cy="381515"/>
              </a:xfrm>
              <a:prstGeom prst="rect">
                <a:avLst/>
              </a:prstGeom>
              <a:blipFill>
                <a:blip r:embed="rId21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1215503" y="3525465"/>
                <a:ext cx="21412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dimens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ã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𝑀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503" y="3525465"/>
                <a:ext cx="2141291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5244876" y="3488270"/>
                <a:ext cx="12715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um escalar</a:t>
                </a: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76" y="3488270"/>
                <a:ext cx="1271502" cy="338554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074314" y="3898978"/>
                <a:ext cx="2995372" cy="34932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versus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14" y="3898978"/>
                <a:ext cx="2995372" cy="34932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/>
          <p:cNvSpPr txBox="1"/>
          <p:nvPr/>
        </p:nvSpPr>
        <p:spPr>
          <a:xfrm>
            <a:off x="5628680" y="4294206"/>
            <a:ext cx="3366508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massa – resistência ao movimento  aplica-se uma força e mede-se a aceleração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920259" y="4301330"/>
                <a:ext cx="2836177" cy="52322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depende da distribuição de massa em relação ao eixo de rotação</a:t>
                </a: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59" y="4301330"/>
                <a:ext cx="2836177" cy="523220"/>
              </a:xfrm>
              <a:prstGeom prst="rect">
                <a:avLst/>
              </a:prstGeom>
              <a:blipFill>
                <a:blip r:embed="rId25"/>
                <a:stretch>
                  <a:fillRect r="-426" b="-898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B1EDFE6-FEDB-4189-A801-1A115C404597}"/>
                  </a:ext>
                </a:extLst>
              </p:cNvPr>
              <p:cNvSpPr txBox="1"/>
              <p:nvPr/>
            </p:nvSpPr>
            <p:spPr>
              <a:xfrm>
                <a:off x="592309" y="1527367"/>
                <a:ext cx="32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B1EDFE6-FEDB-4189-A801-1A115C404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09" y="1527367"/>
                <a:ext cx="324576" cy="276999"/>
              </a:xfrm>
              <a:prstGeom prst="rect">
                <a:avLst/>
              </a:prstGeom>
              <a:blipFill>
                <a:blip r:embed="rId26"/>
                <a:stretch>
                  <a:fillRect l="-16981" r="-1698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830516" y="1388010"/>
            <a:ext cx="180000" cy="180000"/>
            <a:chOff x="830516" y="1388010"/>
            <a:chExt cx="180000" cy="1800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4FCEB35-670A-4D83-9B68-5180B2285A38}"/>
                </a:ext>
              </a:extLst>
            </p:cNvPr>
            <p:cNvSpPr/>
            <p:nvPr/>
          </p:nvSpPr>
          <p:spPr>
            <a:xfrm>
              <a:off x="830516" y="1388010"/>
              <a:ext cx="180000" cy="1800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4E54926-A66B-40D2-A920-E0F0684752F0}"/>
                </a:ext>
              </a:extLst>
            </p:cNvPr>
            <p:cNvSpPr/>
            <p:nvPr/>
          </p:nvSpPr>
          <p:spPr>
            <a:xfrm>
              <a:off x="884494" y="1442138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817790AB-32D0-441B-AEFC-7D1EAB3674E9}"/>
              </a:ext>
            </a:extLst>
          </p:cNvPr>
          <p:cNvSpPr/>
          <p:nvPr/>
        </p:nvSpPr>
        <p:spPr>
          <a:xfrm>
            <a:off x="559204" y="2346240"/>
            <a:ext cx="1930356" cy="736245"/>
          </a:xfrm>
          <a:prstGeom prst="wedgeEllipseCallout">
            <a:avLst>
              <a:gd name="adj1" fmla="val -28068"/>
              <a:gd name="adj2" fmla="val -15306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aponta para fora da tela</a:t>
            </a:r>
          </a:p>
        </p:txBody>
      </p:sp>
    </p:spTree>
    <p:extLst>
      <p:ext uri="{BB962C8B-B14F-4D97-AF65-F5344CB8AC3E}">
        <p14:creationId xmlns:p14="http://schemas.microsoft.com/office/powerpoint/2010/main" val="20843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 animBg="1"/>
      <p:bldP spid="23" grpId="0"/>
      <p:bldP spid="24" grpId="0"/>
      <p:bldP spid="27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4" grpId="0"/>
      <p:bldP spid="55" grpId="0" animBg="1"/>
      <p:bldP spid="56" grpId="0"/>
      <p:bldP spid="57" grpId="0"/>
      <p:bldP spid="58" grpId="0"/>
      <p:bldP spid="60" grpId="0"/>
      <p:bldP spid="61" grpId="0"/>
      <p:bldP spid="62" grpId="0"/>
      <p:bldP spid="64" grpId="0" animBg="1"/>
      <p:bldP spid="66" grpId="0" animBg="1"/>
      <p:bldP spid="6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1B634-3B72-4F06-B2A7-812F74F2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2" y="85457"/>
            <a:ext cx="4961965" cy="324678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exemplo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511A3CC-E024-40A4-B676-C03ABD988099}"/>
              </a:ext>
            </a:extLst>
          </p:cNvPr>
          <p:cNvGrpSpPr/>
          <p:nvPr/>
        </p:nvGrpSpPr>
        <p:grpSpPr>
          <a:xfrm>
            <a:off x="289113" y="434223"/>
            <a:ext cx="2729752" cy="3283889"/>
            <a:chOff x="289113" y="434223"/>
            <a:chExt cx="2729752" cy="3283889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82CD147A-BF8B-432C-9E09-67DA399FF956}"/>
                </a:ext>
              </a:extLst>
            </p:cNvPr>
            <p:cNvCxnSpPr/>
            <p:nvPr/>
          </p:nvCxnSpPr>
          <p:spPr>
            <a:xfrm flipH="1">
              <a:off x="1633814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C6EFCC8-16AF-4B48-A4A1-6505EA80FD45}"/>
                </a:ext>
              </a:extLst>
            </p:cNvPr>
            <p:cNvSpPr/>
            <p:nvPr/>
          </p:nvSpPr>
          <p:spPr>
            <a:xfrm>
              <a:off x="1680882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485FDF9-65BB-4B25-8061-D2918AEA2FFE}"/>
                </a:ext>
              </a:extLst>
            </p:cNvPr>
            <p:cNvSpPr/>
            <p:nvPr/>
          </p:nvSpPr>
          <p:spPr>
            <a:xfrm>
              <a:off x="1494858" y="1313895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94DBB329-3EC5-494F-84FC-E64ED2902868}"/>
                </a:ext>
              </a:extLst>
            </p:cNvPr>
            <p:cNvCxnSpPr/>
            <p:nvPr/>
          </p:nvCxnSpPr>
          <p:spPr>
            <a:xfrm>
              <a:off x="1633814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9FDDC378-8639-457E-A70B-1498D2B6F5DA}"/>
                    </a:ext>
                  </a:extLst>
                </p:cNvPr>
                <p:cNvSpPr txBox="1"/>
                <p:nvPr/>
              </p:nvSpPr>
              <p:spPr>
                <a:xfrm>
                  <a:off x="2341084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9FDDC378-8639-457E-A70B-1498D2B6F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084" y="3321423"/>
                  <a:ext cx="203004" cy="310598"/>
                </a:xfrm>
                <a:prstGeom prst="rect">
                  <a:avLst/>
                </a:prstGeom>
                <a:blipFill>
                  <a:blip r:embed="rId2"/>
                  <a:stretch>
                    <a:fillRect l="-2727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Balão de Fala: Oval 9">
              <a:extLst>
                <a:ext uri="{FF2B5EF4-FFF2-40B4-BE49-F238E27FC236}">
                  <a16:creationId xmlns:a16="http://schemas.microsoft.com/office/drawing/2014/main" id="{F2B7F2A7-22B5-4EA9-9DE3-1147F5F55C0C}"/>
                </a:ext>
              </a:extLst>
            </p:cNvPr>
            <p:cNvSpPr/>
            <p:nvPr/>
          </p:nvSpPr>
          <p:spPr>
            <a:xfrm>
              <a:off x="289113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D54362C-3CBF-44B5-A34D-3B31DD818F9E}"/>
              </a:ext>
            </a:extLst>
          </p:cNvPr>
          <p:cNvGrpSpPr/>
          <p:nvPr/>
        </p:nvGrpSpPr>
        <p:grpSpPr>
          <a:xfrm>
            <a:off x="2243419" y="434223"/>
            <a:ext cx="6680955" cy="3296498"/>
            <a:chOff x="2243419" y="434223"/>
            <a:chExt cx="6680955" cy="3296498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74F8110-88D2-43C6-B6C3-E8AE56AE7429}"/>
                </a:ext>
              </a:extLst>
            </p:cNvPr>
            <p:cNvCxnSpPr/>
            <p:nvPr/>
          </p:nvCxnSpPr>
          <p:spPr>
            <a:xfrm flipH="1">
              <a:off x="3588120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62F8642-FC73-439A-91CE-083A5EB06A79}"/>
                </a:ext>
              </a:extLst>
            </p:cNvPr>
            <p:cNvSpPr/>
            <p:nvPr/>
          </p:nvSpPr>
          <p:spPr>
            <a:xfrm>
              <a:off x="3635188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0751578-E662-4B6E-8DC2-221E0D030D9F}"/>
                </a:ext>
              </a:extLst>
            </p:cNvPr>
            <p:cNvSpPr/>
            <p:nvPr/>
          </p:nvSpPr>
          <p:spPr>
            <a:xfrm>
              <a:off x="3432902" y="1859057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8C7BF522-435C-46D7-9937-B14401F5B16F}"/>
                </a:ext>
              </a:extLst>
            </p:cNvPr>
            <p:cNvCxnSpPr/>
            <p:nvPr/>
          </p:nvCxnSpPr>
          <p:spPr>
            <a:xfrm>
              <a:off x="3588120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D75874A-575B-49A2-A509-4EA60ED3CC26}"/>
                    </a:ext>
                  </a:extLst>
                </p:cNvPr>
                <p:cNvSpPr txBox="1"/>
                <p:nvPr/>
              </p:nvSpPr>
              <p:spPr>
                <a:xfrm>
                  <a:off x="4295390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D75874A-575B-49A2-A509-4EA60ED3C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390" y="3321423"/>
                  <a:ext cx="203004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Balão de Fala: Oval 15">
              <a:extLst>
                <a:ext uri="{FF2B5EF4-FFF2-40B4-BE49-F238E27FC236}">
                  <a16:creationId xmlns:a16="http://schemas.microsoft.com/office/drawing/2014/main" id="{9D6113EE-7127-4A8A-B6C6-AE43AD4195C5}"/>
                </a:ext>
              </a:extLst>
            </p:cNvPr>
            <p:cNvSpPr/>
            <p:nvPr/>
          </p:nvSpPr>
          <p:spPr>
            <a:xfrm>
              <a:off x="2243419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AE69A5F5-D13A-4D75-8DA7-45D100DCE7A3}"/>
                </a:ext>
              </a:extLst>
            </p:cNvPr>
            <p:cNvCxnSpPr/>
            <p:nvPr/>
          </p:nvCxnSpPr>
          <p:spPr>
            <a:xfrm flipH="1">
              <a:off x="5441582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7CB2945-A0EE-4006-8545-5CAF3F62ECCE}"/>
                </a:ext>
              </a:extLst>
            </p:cNvPr>
            <p:cNvSpPr/>
            <p:nvPr/>
          </p:nvSpPr>
          <p:spPr>
            <a:xfrm>
              <a:off x="5488650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27C9EFB-6904-4EBE-848E-15765BA6DDCE}"/>
                </a:ext>
              </a:extLst>
            </p:cNvPr>
            <p:cNvSpPr/>
            <p:nvPr/>
          </p:nvSpPr>
          <p:spPr>
            <a:xfrm>
              <a:off x="5253326" y="2412909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407B1854-B396-408B-B53F-77F2159C7F3E}"/>
                </a:ext>
              </a:extLst>
            </p:cNvPr>
            <p:cNvCxnSpPr/>
            <p:nvPr/>
          </p:nvCxnSpPr>
          <p:spPr>
            <a:xfrm>
              <a:off x="5441582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2F422299-9D9B-413B-8DD1-022389BEDF37}"/>
                    </a:ext>
                  </a:extLst>
                </p:cNvPr>
                <p:cNvSpPr txBox="1"/>
                <p:nvPr/>
              </p:nvSpPr>
              <p:spPr>
                <a:xfrm>
                  <a:off x="6148852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2F422299-9D9B-413B-8DD1-022389BED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852" y="3321423"/>
                  <a:ext cx="2030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Balão de Fala: Oval 21">
              <a:extLst>
                <a:ext uri="{FF2B5EF4-FFF2-40B4-BE49-F238E27FC236}">
                  <a16:creationId xmlns:a16="http://schemas.microsoft.com/office/drawing/2014/main" id="{D831A0A2-BD33-492F-B888-2042B50C9F55}"/>
                </a:ext>
              </a:extLst>
            </p:cNvPr>
            <p:cNvSpPr/>
            <p:nvPr/>
          </p:nvSpPr>
          <p:spPr>
            <a:xfrm>
              <a:off x="4096881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EFB6DCE-6814-438E-AD77-6074BD38A12F}"/>
                </a:ext>
              </a:extLst>
            </p:cNvPr>
            <p:cNvCxnSpPr/>
            <p:nvPr/>
          </p:nvCxnSpPr>
          <p:spPr>
            <a:xfrm flipH="1">
              <a:off x="7539323" y="1095097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1773103-28EE-4E60-96EA-D6D55F5F0165}"/>
                </a:ext>
              </a:extLst>
            </p:cNvPr>
            <p:cNvSpPr/>
            <p:nvPr/>
          </p:nvSpPr>
          <p:spPr>
            <a:xfrm>
              <a:off x="7586391" y="987521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705443A7-3255-4A38-A13D-78D68450E6A3}"/>
                </a:ext>
              </a:extLst>
            </p:cNvPr>
            <p:cNvSpPr/>
            <p:nvPr/>
          </p:nvSpPr>
          <p:spPr>
            <a:xfrm>
              <a:off x="7306823" y="3146439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23FD86BE-9F54-4114-8991-155467927B77}"/>
                </a:ext>
              </a:extLst>
            </p:cNvPr>
            <p:cNvCxnSpPr/>
            <p:nvPr/>
          </p:nvCxnSpPr>
          <p:spPr>
            <a:xfrm>
              <a:off x="7539323" y="3730721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D3FEAC19-2F6C-488E-AE7D-95FCEC2CC460}"/>
                    </a:ext>
                  </a:extLst>
                </p:cNvPr>
                <p:cNvSpPr txBox="1"/>
                <p:nvPr/>
              </p:nvSpPr>
              <p:spPr>
                <a:xfrm>
                  <a:off x="8246593" y="3334032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D3FEAC19-2F6C-488E-AE7D-95FCEC2CC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593" y="3334032"/>
                  <a:ext cx="2030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Balão de Fala: Oval 27">
              <a:extLst>
                <a:ext uri="{FF2B5EF4-FFF2-40B4-BE49-F238E27FC236}">
                  <a16:creationId xmlns:a16="http://schemas.microsoft.com/office/drawing/2014/main" id="{7C1FA5A1-7B3E-4D22-AB42-D42CA6747A7A}"/>
                </a:ext>
              </a:extLst>
            </p:cNvPr>
            <p:cNvSpPr/>
            <p:nvPr/>
          </p:nvSpPr>
          <p:spPr>
            <a:xfrm>
              <a:off x="6194622" y="446832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F9C07C3-DA62-410A-9E2B-B71F21DD593B}"/>
              </a:ext>
            </a:extLst>
          </p:cNvPr>
          <p:cNvSpPr txBox="1"/>
          <p:nvPr/>
        </p:nvSpPr>
        <p:spPr>
          <a:xfrm>
            <a:off x="228037" y="3947362"/>
            <a:ext cx="863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mais a massa estiver longe do eixo de rotação, maior será a inércia para rotação.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DD215EB-AACC-41C5-A397-B1676E055B1A}"/>
              </a:ext>
            </a:extLst>
          </p:cNvPr>
          <p:cNvGrpSpPr/>
          <p:nvPr/>
        </p:nvGrpSpPr>
        <p:grpSpPr>
          <a:xfrm>
            <a:off x="15677" y="1282680"/>
            <a:ext cx="1732437" cy="2552070"/>
            <a:chOff x="15677" y="1282680"/>
            <a:chExt cx="1732437" cy="2552070"/>
          </a:xfrm>
        </p:grpSpPr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4298D4A4-F23C-47A6-BFD5-07A563BBAC98}"/>
                </a:ext>
              </a:extLst>
            </p:cNvPr>
            <p:cNvSpPr txBox="1"/>
            <p:nvPr/>
          </p:nvSpPr>
          <p:spPr>
            <a:xfrm>
              <a:off x="66655" y="1282680"/>
              <a:ext cx="13587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Massa presa à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Massa da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pode ser ignorada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80E3EFF9-97F8-4409-B5EB-691FA118E9DB}"/>
                </a:ext>
              </a:extLst>
            </p:cNvPr>
            <p:cNvSpPr txBox="1"/>
            <p:nvPr/>
          </p:nvSpPr>
          <p:spPr>
            <a:xfrm>
              <a:off x="15677" y="3249975"/>
              <a:ext cx="1732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Força aplicada na ponta da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9CBDD2-2271-41D5-B83C-3E6573939704}"/>
              </a:ext>
            </a:extLst>
          </p:cNvPr>
          <p:cNvSpPr txBox="1"/>
          <p:nvPr/>
        </p:nvSpPr>
        <p:spPr>
          <a:xfrm>
            <a:off x="228037" y="4232385"/>
            <a:ext cx="858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comportamento de um corpo rígido para rotação, quando estimulada por um torque, depende também do eixo de rotação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diferente do que acontece na translação! </a:t>
            </a:r>
          </a:p>
        </p:txBody>
      </p:sp>
    </p:spTree>
    <p:extLst>
      <p:ext uri="{BB962C8B-B14F-4D97-AF65-F5344CB8AC3E}">
        <p14:creationId xmlns:p14="http://schemas.microsoft.com/office/powerpoint/2010/main" val="7432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605" y="9939"/>
            <a:ext cx="643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Generalizando p/ N partículas (agora, coordenadas cilíndricas)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32017" y="1263038"/>
                <a:ext cx="20316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7" y="1263038"/>
                <a:ext cx="2031646" cy="246221"/>
              </a:xfrm>
              <a:prstGeom prst="rect">
                <a:avLst/>
              </a:prstGeom>
              <a:blipFill>
                <a:blip r:embed="rId3"/>
                <a:stretch>
                  <a:fillRect l="-2102" r="-30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35031" y="1221867"/>
                <a:ext cx="17156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pois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31" y="1221867"/>
                <a:ext cx="1715661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8333" y="1557528"/>
                <a:ext cx="20039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multiplicando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" y="1557528"/>
                <a:ext cx="2003961" cy="338554"/>
              </a:xfrm>
              <a:prstGeom prst="rect">
                <a:avLst/>
              </a:prstGeom>
              <a:blipFill>
                <a:blip r:embed="rId5"/>
                <a:stretch>
                  <a:fillRect l="-1520" t="-5455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954805" y="1593817"/>
                <a:ext cx="200396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05" y="1593817"/>
                <a:ext cx="2003962" cy="246221"/>
              </a:xfrm>
              <a:prstGeom prst="rect">
                <a:avLst/>
              </a:prstGeom>
              <a:blipFill>
                <a:blip r:embed="rId6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878093" y="1557528"/>
                <a:ext cx="1457387" cy="259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093" y="1557528"/>
                <a:ext cx="1457387" cy="259558"/>
              </a:xfrm>
              <a:prstGeom prst="rect">
                <a:avLst/>
              </a:prstGeom>
              <a:blipFill>
                <a:blip r:embed="rId7"/>
                <a:stretch>
                  <a:fillRect l="-3347" r="-83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41470" y="1922971"/>
            <a:ext cx="181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Somando sobre todas as partículas de um corpo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61331" y="2045075"/>
                <a:ext cx="1907766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31" y="2045075"/>
                <a:ext cx="1907766" cy="692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03903" y="2673338"/>
                <a:ext cx="194335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" y="2673338"/>
                <a:ext cx="1943353" cy="692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547539" y="2878137"/>
                <a:ext cx="1728294" cy="3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9" y="2878137"/>
                <a:ext cx="1728294" cy="352019"/>
              </a:xfrm>
              <a:prstGeom prst="rect">
                <a:avLst/>
              </a:prstGeom>
              <a:blipFill>
                <a:blip r:embed="rId10"/>
                <a:stretch>
                  <a:fillRect l="-2120" t="-101724" b="-16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4368709" y="2832968"/>
            <a:ext cx="2299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para rotação em torno do O</a:t>
            </a:r>
            <a:r>
              <a:rPr lang="pt-BR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3903" y="3419422"/>
                <a:ext cx="1315745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" y="3419422"/>
                <a:ext cx="1315745" cy="692305"/>
              </a:xfrm>
              <a:prstGeom prst="rect">
                <a:avLst/>
              </a:prstGeom>
              <a:blipFill>
                <a:blip r:embed="rId11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014045" y="3373255"/>
                <a:ext cx="2376212" cy="78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𝑅𝑒𝑠𝑢𝑙𝑡𝑎𝑛𝑡𝑒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45" y="3373255"/>
                <a:ext cx="2376212" cy="784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493544" y="3596297"/>
                <a:ext cx="1083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44" y="3596297"/>
                <a:ext cx="108369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5560221" y="3473187"/>
            <a:ext cx="296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Análogo à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para o movimento de translação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3825" y="4170583"/>
            <a:ext cx="313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um sistema de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partículas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roda em torno de O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537926" y="4037590"/>
                <a:ext cx="1399357" cy="7846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26" y="4037590"/>
                <a:ext cx="1399357" cy="784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9769CBE2-3B51-47F9-B14B-A4D9386C65FF}"/>
              </a:ext>
            </a:extLst>
          </p:cNvPr>
          <p:cNvSpPr/>
          <p:nvPr/>
        </p:nvSpPr>
        <p:spPr>
          <a:xfrm>
            <a:off x="1866399" y="3678168"/>
            <a:ext cx="225737" cy="1748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9EA4DC27-1AEB-4C3D-8E1C-53AC7D9D07AF}"/>
              </a:ext>
            </a:extLst>
          </p:cNvPr>
          <p:cNvSpPr/>
          <p:nvPr/>
        </p:nvSpPr>
        <p:spPr>
          <a:xfrm>
            <a:off x="4315107" y="3678168"/>
            <a:ext cx="225737" cy="1748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id="{71A66235-4230-491C-933E-D74FAF9B562F}"/>
              </a:ext>
            </a:extLst>
          </p:cNvPr>
          <p:cNvSpPr/>
          <p:nvPr/>
        </p:nvSpPr>
        <p:spPr>
          <a:xfrm>
            <a:off x="80256" y="4155697"/>
            <a:ext cx="3730907" cy="666531"/>
          </a:xfrm>
          <a:prstGeom prst="wedgeRoundRectCallout">
            <a:avLst>
              <a:gd name="adj1" fmla="val -35182"/>
              <a:gd name="adj2" fmla="val -6722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resultante na direção do eixo de rotação, </a:t>
            </a:r>
          </a:p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causado pelas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forças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eixo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2446FC7-2103-45C6-8114-B74D959A7018}"/>
              </a:ext>
            </a:extLst>
          </p:cNvPr>
          <p:cNvGrpSpPr/>
          <p:nvPr/>
        </p:nvGrpSpPr>
        <p:grpSpPr>
          <a:xfrm>
            <a:off x="1923501" y="391944"/>
            <a:ext cx="2557300" cy="901657"/>
            <a:chOff x="2043273" y="257995"/>
            <a:chExt cx="2557300" cy="1027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/>
                <p:nvPr/>
              </p:nvSpPr>
              <p:spPr>
                <a:xfrm>
                  <a:off x="2087255" y="257995"/>
                  <a:ext cx="2513318" cy="1027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Eixo fixo na direção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decompomos cada força</a:t>
                  </a:r>
                </a:p>
                <a:p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55" y="257995"/>
                  <a:ext cx="2513318" cy="1027186"/>
                </a:xfrm>
                <a:prstGeom prst="rect">
                  <a:avLst/>
                </a:prstGeom>
                <a:blipFill>
                  <a:blip r:embed="rId15"/>
                  <a:stretch>
                    <a:fillRect l="-1456" t="-676" r="-1699" b="-6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FBC2134-0BF7-43F2-9034-2FFFD36189A0}"/>
                </a:ext>
              </a:extLst>
            </p:cNvPr>
            <p:cNvSpPr/>
            <p:nvPr/>
          </p:nvSpPr>
          <p:spPr>
            <a:xfrm>
              <a:off x="2043273" y="283124"/>
              <a:ext cx="2461916" cy="9749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E9EC3D4-934F-4205-8FAD-0B1893C2E122}"/>
              </a:ext>
            </a:extLst>
          </p:cNvPr>
          <p:cNvGrpSpPr/>
          <p:nvPr/>
        </p:nvGrpSpPr>
        <p:grpSpPr>
          <a:xfrm>
            <a:off x="1954805" y="2012049"/>
            <a:ext cx="6920818" cy="940591"/>
            <a:chOff x="148921" y="1652639"/>
            <a:chExt cx="6920818" cy="940591"/>
          </a:xfrm>
        </p:grpSpPr>
        <p:sp>
          <p:nvSpPr>
            <p:cNvPr id="27" name="Balão de Fala: Retângulo com Cantos Arredondados 26">
              <a:extLst>
                <a:ext uri="{FF2B5EF4-FFF2-40B4-BE49-F238E27FC236}">
                  <a16:creationId xmlns:a16="http://schemas.microsoft.com/office/drawing/2014/main" id="{C2C6A3FC-B754-4A54-89B7-09E2315E5E9F}"/>
                </a:ext>
              </a:extLst>
            </p:cNvPr>
            <p:cNvSpPr/>
            <p:nvPr/>
          </p:nvSpPr>
          <p:spPr>
            <a:xfrm>
              <a:off x="148921" y="1652639"/>
              <a:ext cx="2092804" cy="596253"/>
            </a:xfrm>
            <a:prstGeom prst="wedgeRoundRectCallout">
              <a:avLst>
                <a:gd name="adj1" fmla="val 75226"/>
                <a:gd name="adj2" fmla="val 11757"/>
                <a:gd name="adj3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 dos torques que atuam no corpo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/>
                <p:nvPr/>
              </p:nvSpPr>
              <p:spPr>
                <a:xfrm>
                  <a:off x="4870989" y="1862288"/>
                  <a:ext cx="2198750" cy="730942"/>
                </a:xfrm>
                <a:prstGeom prst="wedgeRoundRectCallout">
                  <a:avLst>
                    <a:gd name="adj1" fmla="val -76844"/>
                    <a:gd name="adj2" fmla="val 4662"/>
                    <a:gd name="adj3" fmla="val 16667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mesma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p/ todas as partículas 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(corpo rígido)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89" y="1862288"/>
                  <a:ext cx="2198750" cy="730942"/>
                </a:xfrm>
                <a:prstGeom prst="wedgeRoundRectCallout">
                  <a:avLst>
                    <a:gd name="adj1" fmla="val -76844"/>
                    <a:gd name="adj2" fmla="val 4662"/>
                    <a:gd name="adj3" fmla="val 16667"/>
                  </a:avLst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189BC5C1-BCEF-4B6C-9FA6-F9B11FFA2B09}"/>
              </a:ext>
            </a:extLst>
          </p:cNvPr>
          <p:cNvGrpSpPr/>
          <p:nvPr/>
        </p:nvGrpSpPr>
        <p:grpSpPr>
          <a:xfrm>
            <a:off x="5293083" y="56624"/>
            <a:ext cx="1743368" cy="2050510"/>
            <a:chOff x="6965143" y="65972"/>
            <a:chExt cx="1743368" cy="2050510"/>
          </a:xfrm>
        </p:grpSpPr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86AF505A-8A56-4644-AEEA-2EAB62576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5800" y="106856"/>
              <a:ext cx="0" cy="1874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A5A9952D-8CFC-4B4B-903C-E227514416FB}"/>
                </a:ext>
              </a:extLst>
            </p:cNvPr>
            <p:cNvGrpSpPr/>
            <p:nvPr/>
          </p:nvGrpSpPr>
          <p:grpSpPr>
            <a:xfrm>
              <a:off x="6965143" y="391944"/>
              <a:ext cx="1743368" cy="1724538"/>
              <a:chOff x="6107316" y="360551"/>
              <a:chExt cx="1743368" cy="1724538"/>
            </a:xfrm>
          </p:grpSpPr>
          <p:cxnSp>
            <p:nvCxnSpPr>
              <p:cNvPr id="34" name="Conector de Seta Reta 33">
                <a:extLst>
                  <a:ext uri="{FF2B5EF4-FFF2-40B4-BE49-F238E27FC236}">
                    <a16:creationId xmlns:a16="http://schemas.microsoft.com/office/drawing/2014/main" id="{9CBACBFB-8E16-4C01-8255-37F0C6FABEC9}"/>
                  </a:ext>
                </a:extLst>
              </p:cNvPr>
              <p:cNvCxnSpPr/>
              <p:nvPr/>
            </p:nvCxnSpPr>
            <p:spPr>
              <a:xfrm flipH="1">
                <a:off x="6253075" y="1593817"/>
                <a:ext cx="787610" cy="3291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1E7CE42D-F66F-4995-BFAC-D68BC888A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0685" y="727551"/>
                <a:ext cx="644823" cy="8662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1E189047-5C1C-460F-98CB-56136007FC10}"/>
                  </a:ext>
                </a:extLst>
              </p:cNvPr>
              <p:cNvCxnSpPr/>
              <p:nvPr/>
            </p:nvCxnSpPr>
            <p:spPr>
              <a:xfrm>
                <a:off x="7040684" y="1593817"/>
                <a:ext cx="810000" cy="36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o 38">
                <a:extLst>
                  <a:ext uri="{FF2B5EF4-FFF2-40B4-BE49-F238E27FC236}">
                    <a16:creationId xmlns:a16="http://schemas.microsoft.com/office/drawing/2014/main" id="{0D8FBB2E-516C-4ADD-92CD-0957E84C2532}"/>
                  </a:ext>
                </a:extLst>
              </p:cNvPr>
              <p:cNvSpPr/>
              <p:nvPr/>
            </p:nvSpPr>
            <p:spPr>
              <a:xfrm>
                <a:off x="6107316" y="1131744"/>
                <a:ext cx="1715655" cy="730942"/>
              </a:xfrm>
              <a:prstGeom prst="arc">
                <a:avLst>
                  <a:gd name="adj1" fmla="val 1801371"/>
                  <a:gd name="adj2" fmla="val 8827545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/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778" r="-22222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2258" r="-2258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Arco 43">
                <a:extLst>
                  <a:ext uri="{FF2B5EF4-FFF2-40B4-BE49-F238E27FC236}">
                    <a16:creationId xmlns:a16="http://schemas.microsoft.com/office/drawing/2014/main" id="{767356F3-CE63-468D-AB88-083705D08F11}"/>
                  </a:ext>
                </a:extLst>
              </p:cNvPr>
              <p:cNvSpPr/>
              <p:nvPr/>
            </p:nvSpPr>
            <p:spPr>
              <a:xfrm flipV="1">
                <a:off x="6658470" y="1119529"/>
                <a:ext cx="720000" cy="720000"/>
              </a:xfrm>
              <a:prstGeom prst="arc">
                <a:avLst>
                  <a:gd name="adj1" fmla="val 2217176"/>
                  <a:gd name="adj2" fmla="val 54174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18741C46-6A5D-43CC-8423-8C014F770FBD}"/>
                  </a:ext>
                </a:extLst>
              </p:cNvPr>
              <p:cNvCxnSpPr/>
              <p:nvPr/>
            </p:nvCxnSpPr>
            <p:spPr>
              <a:xfrm>
                <a:off x="7045069" y="452481"/>
                <a:ext cx="648000" cy="288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/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/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0741" t="-48889" r="-11111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7042CAA9-3A3D-484A-904F-DCC696254D52}"/>
                  </a:ext>
                </a:extLst>
              </p:cNvPr>
              <p:cNvCxnSpPr/>
              <p:nvPr/>
            </p:nvCxnSpPr>
            <p:spPr>
              <a:xfrm>
                <a:off x="7045069" y="637550"/>
                <a:ext cx="194124" cy="900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4862DE1E-046D-42D3-B150-9789EBB87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29125" y="542222"/>
                <a:ext cx="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/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/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/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partícula não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está no plano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distância ao eixo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diferente da distância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origem: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blipFill>
                <a:blip r:embed="rId23"/>
                <a:stretch>
                  <a:fillRect l="-1676" t="-1382" b="-5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E6F2F5CA-216D-4BA2-9F89-1C4ADDFA13B8}"/>
              </a:ext>
            </a:extLst>
          </p:cNvPr>
          <p:cNvSpPr/>
          <p:nvPr/>
        </p:nvSpPr>
        <p:spPr>
          <a:xfrm>
            <a:off x="4625115" y="508837"/>
            <a:ext cx="1040133" cy="622000"/>
          </a:xfrm>
          <a:prstGeom prst="wedgeRectCallout">
            <a:avLst>
              <a:gd name="adj1" fmla="val 96167"/>
              <a:gd name="adj2" fmla="val 370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Eixo de rotação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4615121-C644-4A4C-8E9F-FAC0822E76D5}"/>
              </a:ext>
            </a:extLst>
          </p:cNvPr>
          <p:cNvSpPr txBox="1"/>
          <p:nvPr/>
        </p:nvSpPr>
        <p:spPr>
          <a:xfrm>
            <a:off x="5919382" y="1343724"/>
            <a:ext cx="37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5471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13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26711</TotalTime>
  <Words>1814</Words>
  <Application>Microsoft Office PowerPoint</Application>
  <PresentationFormat>Apresentação na tela (16:9)</PresentationFormat>
  <Paragraphs>360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25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CG Times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Como alterar o estado de rotação</vt:lpstr>
      <vt:lpstr>Definição geral de torque</vt:lpstr>
      <vt:lpstr>Apresentação do PowerPoint</vt:lpstr>
      <vt:lpstr>Apresentação do PowerPoint</vt:lpstr>
      <vt:lpstr>Apresentação do PowerPoint</vt:lpstr>
      <vt:lpstr>exemplo</vt:lpstr>
      <vt:lpstr>Apresentação do PowerPoint</vt:lpstr>
      <vt:lpstr>Apresentação do PowerPoint</vt:lpstr>
      <vt:lpstr>Dependência do momento de inércia com o eixo de rotação</vt:lpstr>
      <vt:lpstr>Apresentação do PowerPoint</vt:lpstr>
      <vt:lpstr>Lista 6 Ex.9: Pessoa gira na cadeira e abre os braços - qualitativo </vt:lpstr>
      <vt:lpstr>Apresentação do PowerPoint</vt:lpstr>
      <vt:lpstr>Apresentação do PowerPoint</vt:lpstr>
      <vt:lpstr> Lista 6 Ex.9: Pessoa gira na cadeira e abre os braços - quantitativo </vt:lpstr>
      <vt:lpstr>Outro exemplo – a patinadora no gelo</vt:lpstr>
      <vt:lpstr>Rascunho</vt:lpstr>
      <vt:lpstr>Momento angular na translação</vt:lpstr>
      <vt:lpstr>Quantidade de movimento angular de  uma partícula livre em translação</vt:lpstr>
      <vt:lpstr>Lista 6 Ex.10. Criança move carrossel com um pulo</vt:lpstr>
      <vt:lpstr>Lista 6 - Ex.10. Criança move carrossel com um pulo – final </vt:lpstr>
      <vt:lpstr>Rascunho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medina</cp:lastModifiedBy>
  <cp:revision>1411</cp:revision>
  <dcterms:created xsi:type="dcterms:W3CDTF">2016-03-09T00:36:12Z</dcterms:created>
  <dcterms:modified xsi:type="dcterms:W3CDTF">2021-10-20T16:14:11Z</dcterms:modified>
</cp:coreProperties>
</file>