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5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67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70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78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12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78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0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50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87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87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9AA2-A7A1-1E4D-8393-9B7D6B959BC8}" type="datetimeFigureOut">
              <a:rPr lang="en-US" smtClean="0"/>
              <a:t>27/02/16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CD2B-755E-E648-85C0-1CEE22E87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6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716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/>
              <a:t>SEMINÁRIO:</a:t>
            </a:r>
            <a:br>
              <a:rPr lang="pt-BR" sz="3100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 </a:t>
            </a:r>
            <a:r>
              <a:rPr lang="pt-BR" b="1" dirty="0" smtClean="0">
                <a:solidFill>
                  <a:srgbClr val="800000"/>
                </a:solidFill>
              </a:rPr>
              <a:t>DISTÚRBIOS </a:t>
            </a:r>
            <a:r>
              <a:rPr lang="pt-BR" b="1" dirty="0">
                <a:solidFill>
                  <a:srgbClr val="800000"/>
                </a:solidFill>
              </a:rPr>
              <a:t>DA DIFERENCIAÇÃO SEXUAL (DDS) </a:t>
            </a:r>
            <a:endParaRPr lang="pt-BR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pt-BR" b="1" dirty="0"/>
              <a:t>PROF. </a:t>
            </a:r>
            <a:r>
              <a:rPr lang="pt-BR" b="1" dirty="0" smtClean="0"/>
              <a:t> SONIR R. </a:t>
            </a:r>
            <a:r>
              <a:rPr lang="pt-BR" b="1" dirty="0"/>
              <a:t>ANTONINI</a:t>
            </a:r>
            <a:endParaRPr lang="pt-BR" dirty="0"/>
          </a:p>
          <a:p>
            <a:r>
              <a:rPr lang="pt-BR" b="1" dirty="0"/>
              <a:t>FMRP-USP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1477434" y="3841003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i="1" dirty="0"/>
              <a:t>QUESTÕES &amp; ROTEIRO PARA ESTUDO APLICADO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400654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67" y="690034"/>
            <a:ext cx="8229600" cy="452596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pt-BR" sz="1600" dirty="0" smtClean="0"/>
              <a:t>Na </a:t>
            </a:r>
            <a:r>
              <a:rPr lang="pt-BR" sz="1600" dirty="0"/>
              <a:t>sala de parto, você é o responsável pela recepção do recém-nascido e se depara com a seguinte situação: nasce uma criança (segundo filho de um casal hígido) em boas condições, a termo, peso adequado, </a:t>
            </a:r>
            <a:r>
              <a:rPr lang="pt-BR" sz="1600" dirty="0" err="1"/>
              <a:t>Apgar</a:t>
            </a:r>
            <a:r>
              <a:rPr lang="pt-BR" sz="1600" dirty="0"/>
              <a:t>=10 no quinto minuto. No primeiro exame físico você observa que a genitália deste RN apresenta uma estrutura semelhante ao pênis (</a:t>
            </a:r>
            <a:r>
              <a:rPr lang="pt-BR" sz="1600" dirty="0" err="1"/>
              <a:t>falus</a:t>
            </a:r>
            <a:r>
              <a:rPr lang="pt-BR" sz="1600" dirty="0"/>
              <a:t>), porém de menor tamanho do que o esperado e que o meato uretral encontra-se na base desta estrutura. Em relação à suposta “bolsa escrotal”, observa-se que não houve fusão completa da rafe mediana e os testículos não são palpáveis. O restante do exame físico geral é normal. A Enfermeira responsável pela Sala de Parto pede que você preencha o Atestado de Nascido Vivo para posterior registro da criança em cartório e, logo a seguir, converse com a mãe e o pai sobre a situação.</a:t>
            </a:r>
          </a:p>
          <a:p>
            <a:pPr lvl="1"/>
            <a:r>
              <a:rPr lang="pt-BR" sz="1400" b="1" dirty="0">
                <a:solidFill>
                  <a:srgbClr val="800000"/>
                </a:solidFill>
              </a:rPr>
              <a:t>Com base nesta situação, responda:</a:t>
            </a:r>
          </a:p>
          <a:p>
            <a:pPr lvl="2">
              <a:lnSpc>
                <a:spcPct val="140000"/>
              </a:lnSpc>
            </a:pPr>
            <a:r>
              <a:rPr lang="pt-BR" sz="1600" dirty="0"/>
              <a:t>Qual sua conduta em relação ao registro de nascimento desta criança?</a:t>
            </a:r>
          </a:p>
          <a:p>
            <a:pPr lvl="2">
              <a:lnSpc>
                <a:spcPct val="140000"/>
              </a:lnSpc>
            </a:pPr>
            <a:r>
              <a:rPr lang="pt-BR" sz="1600" dirty="0"/>
              <a:t>Qual sua postura em relação aos pais e familiares do RN?</a:t>
            </a:r>
          </a:p>
          <a:p>
            <a:pPr lvl="2">
              <a:lnSpc>
                <a:spcPct val="140000"/>
              </a:lnSpc>
            </a:pPr>
            <a:r>
              <a:rPr lang="pt-BR" sz="1600" dirty="0"/>
              <a:t>Qual sua hipótese diagnóstica e, em sua opinião, qual deve o sexo de criação desta criança? Justifique.</a:t>
            </a:r>
          </a:p>
          <a:p>
            <a:pPr lvl="2">
              <a:lnSpc>
                <a:spcPct val="140000"/>
              </a:lnSpc>
            </a:pPr>
            <a:r>
              <a:rPr lang="pt-BR" sz="1600" dirty="0"/>
              <a:t>Que exames você considera importantes para avaliação deste paciente?</a:t>
            </a:r>
          </a:p>
          <a:p>
            <a:pPr lvl="2">
              <a:lnSpc>
                <a:spcPct val="140000"/>
              </a:lnSpc>
            </a:pPr>
            <a:r>
              <a:rPr lang="pt-BR" sz="1600" dirty="0"/>
              <a:t>Liste as causas possíveis mais frequentes, salientado com o diagnóstico poderia ser confirmado em cada situação.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1482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7033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2"/>
            </a:pPr>
            <a:r>
              <a:rPr lang="pt-BR" dirty="0" smtClean="0"/>
              <a:t>Recém-nascido de parto normal, a termo, peso= 2950g, comprimento= 48cm, </a:t>
            </a:r>
            <a:r>
              <a:rPr lang="pt-BR" dirty="0" err="1" smtClean="0"/>
              <a:t>Apgar</a:t>
            </a:r>
            <a:r>
              <a:rPr lang="pt-BR" dirty="0" smtClean="0"/>
              <a:t> 8 e 10, apresenta exame físico sem anormalidades, exceto pela genitália que apresenta </a:t>
            </a:r>
            <a:r>
              <a:rPr lang="pt-BR" i="1" dirty="0" err="1" smtClean="0"/>
              <a:t>falus</a:t>
            </a:r>
            <a:r>
              <a:rPr lang="pt-BR" dirty="0" smtClean="0"/>
              <a:t> com 2,1 </a:t>
            </a:r>
            <a:r>
              <a:rPr lang="pt-BR" dirty="0" err="1" smtClean="0"/>
              <a:t>x</a:t>
            </a:r>
            <a:r>
              <a:rPr lang="pt-BR" dirty="0" smtClean="0"/>
              <a:t> 0,8 cm e meato uretral na sua base, bolsa escrotal hipoplásica com fusão incompleta da rafe mediana. A gônada direita encontra na porção inferior do canal inguinal e a gônada esquerda não é palpável. É o primeiro filho de pais saudáveis e o seguimento pré-natal foi completo e sem anormalidades.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40000"/>
              </a:lnSpc>
              <a:buFont typeface="Wingdings" charset="2"/>
              <a:buChar char="§"/>
            </a:pPr>
            <a:r>
              <a:rPr lang="pt-BR" dirty="0" smtClean="0"/>
              <a:t>Qual sua conduta em relação ao registro de nascimento desta criança?</a:t>
            </a:r>
          </a:p>
          <a:p>
            <a:pPr lvl="1">
              <a:lnSpc>
                <a:spcPct val="140000"/>
              </a:lnSpc>
              <a:buFont typeface="Wingdings" charset="2"/>
              <a:buChar char="§"/>
            </a:pPr>
            <a:r>
              <a:rPr lang="pt-BR" dirty="0" smtClean="0"/>
              <a:t>Qual sua postura em relação aos pais e familiares do RN?</a:t>
            </a:r>
          </a:p>
          <a:p>
            <a:pPr lvl="1">
              <a:lnSpc>
                <a:spcPct val="140000"/>
              </a:lnSpc>
              <a:buFont typeface="Wingdings" charset="2"/>
              <a:buChar char="§"/>
            </a:pPr>
            <a:r>
              <a:rPr lang="pt-BR" dirty="0" smtClean="0"/>
              <a:t>Qual sua hipótese diagnóstica e causas possíveis.</a:t>
            </a:r>
          </a:p>
          <a:p>
            <a:pPr lvl="1">
              <a:lnSpc>
                <a:spcPct val="140000"/>
              </a:lnSpc>
              <a:buFont typeface="Wingdings" charset="2"/>
              <a:buChar char="§"/>
            </a:pPr>
            <a:r>
              <a:rPr lang="pt-BR" dirty="0" smtClean="0"/>
              <a:t>Na sua opinião, qual deve o sexo de criação desta criança? Justifique.</a:t>
            </a:r>
          </a:p>
          <a:p>
            <a:pPr lvl="1">
              <a:lnSpc>
                <a:spcPct val="140000"/>
              </a:lnSpc>
              <a:buFont typeface="Wingdings" charset="2"/>
              <a:buChar char="§"/>
            </a:pPr>
            <a:r>
              <a:rPr lang="pt-BR" dirty="0" smtClean="0"/>
              <a:t>Que exames você considera importantes para avaliação deste paciente?</a:t>
            </a:r>
          </a:p>
          <a:p>
            <a:pPr>
              <a:lnSpc>
                <a:spcPct val="12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96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67" y="753533"/>
            <a:ext cx="8411633" cy="4525963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pt-BR" sz="2000" dirty="0"/>
              <a:t>Considere dois recém-nascidos, um com sexo genético 46,XX (paciente 1</a:t>
            </a:r>
            <a:r>
              <a:rPr lang="pt-BR" sz="2000" dirty="0" smtClean="0"/>
              <a:t>) e </a:t>
            </a:r>
            <a:r>
              <a:rPr lang="pt-BR" sz="2000" dirty="0"/>
              <a:t>outro com sexo genético 46, XY (paciente 2). Ambos são portadores de uma mutação </a:t>
            </a:r>
            <a:r>
              <a:rPr lang="pt-BR" sz="2000" dirty="0" smtClean="0"/>
              <a:t>em </a:t>
            </a:r>
            <a:r>
              <a:rPr lang="pt-BR" sz="2000" dirty="0" err="1" smtClean="0"/>
              <a:t>homozigose</a:t>
            </a:r>
            <a:r>
              <a:rPr lang="pt-BR" sz="2000" dirty="0" smtClean="0"/>
              <a:t> no </a:t>
            </a:r>
            <a:r>
              <a:rPr lang="pt-BR" sz="2000" dirty="0"/>
              <a:t>gene </a:t>
            </a:r>
            <a:r>
              <a:rPr lang="pt-BR" sz="2000" i="1" dirty="0" smtClean="0"/>
              <a:t>CYP21A2</a:t>
            </a:r>
            <a:r>
              <a:rPr lang="pt-BR" sz="2000" dirty="0" smtClean="0"/>
              <a:t> </a:t>
            </a:r>
            <a:r>
              <a:rPr lang="pt-BR" sz="2000" dirty="0"/>
              <a:t>que leva à ausência de produção da enzima 21-hidroxilase e, consequentemente, produção excessiva de hormônios androgênicos </a:t>
            </a:r>
            <a:r>
              <a:rPr lang="pt-BR" sz="2000" dirty="0" smtClean="0"/>
              <a:t>desde </a:t>
            </a:r>
            <a:r>
              <a:rPr lang="pt-BR" sz="2000" dirty="0"/>
              <a:t>o período </a:t>
            </a:r>
            <a:r>
              <a:rPr lang="pt-BR" sz="2000" dirty="0" smtClean="0"/>
              <a:t>intrauterino </a:t>
            </a:r>
            <a:r>
              <a:rPr lang="pt-BR" sz="2000" dirty="0"/>
              <a:t>e insuficiência </a:t>
            </a:r>
            <a:r>
              <a:rPr lang="pt-BR" sz="2000" dirty="0" smtClean="0"/>
              <a:t>adrenal prim</a:t>
            </a:r>
            <a:r>
              <a:rPr lang="pt-BR" sz="2000" dirty="0" smtClean="0"/>
              <a:t>ária.</a:t>
            </a:r>
            <a:endParaRPr lang="pt-BR" sz="2000" dirty="0" smtClean="0"/>
          </a:p>
          <a:p>
            <a:pPr marL="0" indent="0">
              <a:lnSpc>
                <a:spcPct val="120000"/>
              </a:lnSpc>
              <a:buNone/>
            </a:pPr>
            <a:endParaRPr lang="pt-BR" sz="105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pt-BR" sz="1800" dirty="0">
                <a:solidFill>
                  <a:srgbClr val="800000"/>
                </a:solidFill>
              </a:rPr>
              <a:t>Para cada um dos pacientes, responda: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pt-BR" sz="1800" dirty="0" smtClean="0"/>
              <a:t>Como </a:t>
            </a:r>
            <a:r>
              <a:rPr lang="pt-BR" sz="1800" dirty="0"/>
              <a:t>será o peso ao nascer?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pt-BR" sz="1800" dirty="0" smtClean="0"/>
              <a:t>Como </a:t>
            </a:r>
            <a:r>
              <a:rPr lang="pt-BR" sz="1800" dirty="0"/>
              <a:t>será a genitália interna?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pt-BR" sz="1800" dirty="0" smtClean="0"/>
              <a:t>Como </a:t>
            </a:r>
            <a:r>
              <a:rPr lang="pt-BR" sz="1800" dirty="0"/>
              <a:t>será a genitália externa?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pt-BR" sz="1800" dirty="0" smtClean="0"/>
              <a:t>Como </a:t>
            </a:r>
            <a:r>
              <a:rPr lang="pt-BR" sz="1800" dirty="0"/>
              <a:t>serão as gônadas (presença ou ausência, normal ou anormal, palpável ou não-palpável) ?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pt-BR" sz="1800" dirty="0" smtClean="0"/>
              <a:t>Qual </a:t>
            </a:r>
            <a:r>
              <a:rPr lang="pt-BR" sz="1800" dirty="0"/>
              <a:t>a evolução clínica mais provável nas primeiras semanas de vida?  </a:t>
            </a:r>
            <a:endParaRPr lang="pt-BR" sz="1800" dirty="0" smtClean="0"/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pt-BR" sz="1800" dirty="0" smtClean="0"/>
              <a:t>Qual exame do Teste de Triagem Neonatal pode detectar essa doen</a:t>
            </a:r>
            <a:r>
              <a:rPr lang="pt-BR" sz="1800" dirty="0" smtClean="0"/>
              <a:t>ç</a:t>
            </a:r>
            <a:r>
              <a:rPr lang="pt-BR" sz="1800" dirty="0" smtClean="0"/>
              <a:t>a e como interpret</a:t>
            </a:r>
            <a:r>
              <a:rPr lang="pt-BR" sz="1800" dirty="0" smtClean="0"/>
              <a:t>á-lo?</a:t>
            </a:r>
            <a:endParaRPr lang="pt-BR" sz="1800" dirty="0"/>
          </a:p>
          <a:p>
            <a:pPr lvl="1">
              <a:lnSpc>
                <a:spcPct val="120000"/>
              </a:lnSpc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2651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563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SEMINÁRIO:   DISTÚRBIOS DA DIFERENCIAÇÃO SEXUAL (DDS)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SEMINÁRIO:   DISTÚRBIOS DA DIFERENCIAÇÃO SEXUAL (DDS) </dc:title>
  <dc:creator>Sonir</dc:creator>
  <cp:lastModifiedBy>Sonir</cp:lastModifiedBy>
  <cp:revision>3</cp:revision>
  <dcterms:created xsi:type="dcterms:W3CDTF">2016-02-27T23:45:27Z</dcterms:created>
  <dcterms:modified xsi:type="dcterms:W3CDTF">2016-02-27T23:54:24Z</dcterms:modified>
</cp:coreProperties>
</file>