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y="6858000" cx="12192000"/>
  <p:notesSz cx="6858000" cy="9144000"/>
  <p:embeddedFontLst>
    <p:embeddedFont>
      <p:font typeface="Cabin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57" roundtripDataSignature="AMtx7mhcUmx4bktompJFpG22Jd5Pgg7n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font" Target="fonts/Cabin-regular.fntdata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Cabin-italic.fntdata"/><Relationship Id="rId10" Type="http://schemas.openxmlformats.org/officeDocument/2006/relationships/slide" Target="slides/slide5.xml"/><Relationship Id="rId54" Type="http://schemas.openxmlformats.org/officeDocument/2006/relationships/font" Target="fonts/Cabin-bold.fntdata"/><Relationship Id="rId13" Type="http://schemas.openxmlformats.org/officeDocument/2006/relationships/slide" Target="slides/slide8.xml"/><Relationship Id="rId57" Type="http://customschemas.google.com/relationships/presentationmetadata" Target="metadata"/><Relationship Id="rId12" Type="http://schemas.openxmlformats.org/officeDocument/2006/relationships/slide" Target="slides/slide7.xml"/><Relationship Id="rId56" Type="http://schemas.openxmlformats.org/officeDocument/2006/relationships/font" Target="fonts/Cabin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8" name="Google Shape;188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e2684cf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4" name="Google Shape;194;g5e2684cfb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e2684cfb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2" name="Google Shape;202;g5e2684cfbc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09" name="Google Shape;20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b="0" i="0" lang="pt-BR" sz="1800" u="none" cap="none" strike="noStrike"/>
              <a:t>Considerando as famílias e ciclos de vida! Um exemplo de uma família cuidada pela saúde da família.</a:t>
            </a:r>
            <a:endParaRPr/>
          </a:p>
        </p:txBody>
      </p:sp>
      <p:sp>
        <p:nvSpPr>
          <p:cNvPr id="210" name="Google Shape;210;p2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7" name="Google Shape;217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3" name="Google Shape;223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7" name="Google Shape;257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5" name="Google Shape;265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1" name="Google Shape;281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7" name="Google Shape;287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4" name="Google Shape;294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4" name="Google Shape;304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6" name="Google Shape;126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4" name="Google Shape;314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2" name="Google Shape;322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9" name="Google Shape;329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7" name="Google Shape;337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5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5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5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5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5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5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mentimeter email usp</a:t>
            </a:r>
            <a:endParaRPr/>
          </a:p>
        </p:txBody>
      </p:sp>
      <p:sp>
        <p:nvSpPr>
          <p:cNvPr id="145" name="Google Shape;145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946ce2159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f946ce215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5" name="Google Shape;15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showMasterSp="0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482A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7"/>
          <p:cNvSpPr/>
          <p:nvPr/>
        </p:nvSpPr>
        <p:spPr>
          <a:xfrm>
            <a:off x="-1" y="0"/>
            <a:ext cx="12192000" cy="4572001"/>
          </a:xfrm>
          <a:custGeom>
            <a:rect b="b" l="l" r="r" t="t"/>
            <a:pathLst>
              <a:path extrusionOk="0" h="4572001" w="1219200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7"/>
          <p:cNvSpPr txBox="1"/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" type="subTitle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7" name="Google Shape;17;p7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7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cxnSp>
        <p:nvCxnSpPr>
          <p:cNvPr id="20" name="Google Shape;20;p7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1482AB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 rot="5400000">
            <a:off x="3872484" y="-562356"/>
            <a:ext cx="4023360" cy="9720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showMasterSp="0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 rot="5400000">
            <a:off x="7334251" y="2152650"/>
            <a:ext cx="54102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00" spcFirstLastPara="1" rIns="45700" wrap="square" tIns="91425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 rot="5400000">
            <a:off x="2076451" y="-323850"/>
            <a:ext cx="5410200" cy="75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cxnSp>
        <p:nvCxnSpPr>
          <p:cNvPr id="88" name="Google Shape;88;p17"/>
          <p:cNvCxnSpPr/>
          <p:nvPr/>
        </p:nvCxnSpPr>
        <p:spPr>
          <a:xfrm rot="10800000">
            <a:off x="10058400" y="59263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e2684cfbc_0_23"/>
          <p:cNvSpPr txBox="1"/>
          <p:nvPr>
            <p:ph type="title"/>
          </p:nvPr>
        </p:nvSpPr>
        <p:spPr>
          <a:xfrm>
            <a:off x="609600" y="22860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/>
        </p:txBody>
      </p:sp>
      <p:sp>
        <p:nvSpPr>
          <p:cNvPr id="101" name="Google Shape;101;g5e2684cfbc_0_23"/>
          <p:cNvSpPr txBox="1"/>
          <p:nvPr>
            <p:ph idx="10" type="dt"/>
          </p:nvPr>
        </p:nvSpPr>
        <p:spPr>
          <a:xfrm>
            <a:off x="8534400" y="6356350"/>
            <a:ext cx="30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g5e2684cfbc_0_23"/>
          <p:cNvSpPr txBox="1"/>
          <p:nvPr>
            <p:ph idx="11" type="ftr"/>
          </p:nvPr>
        </p:nvSpPr>
        <p:spPr>
          <a:xfrm>
            <a:off x="3865033" y="6356350"/>
            <a:ext cx="4673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g5e2684cfbc_0_23"/>
          <p:cNvSpPr txBox="1"/>
          <p:nvPr>
            <p:ph idx="12" type="sldNum"/>
          </p:nvPr>
        </p:nvSpPr>
        <p:spPr>
          <a:xfrm>
            <a:off x="817033" y="6356350"/>
            <a:ext cx="2641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0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60"/>
          <p:cNvSpPr txBox="1"/>
          <p:nvPr>
            <p:ph idx="1" type="body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07" name="Google Shape;107;p60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60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60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" type="body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24" name="Google Shape;24;p8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showMasterSp="0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" type="body"/>
          </p:nvPr>
        </p:nvSpPr>
        <p:spPr>
          <a:xfrm>
            <a:off x="102412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13715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b="0" sz="2300" cap="non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11"/>
          <p:cNvSpPr txBox="1"/>
          <p:nvPr>
            <p:ph idx="2" type="body"/>
          </p:nvPr>
        </p:nvSpPr>
        <p:spPr>
          <a:xfrm>
            <a:off x="102412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3" type="body"/>
          </p:nvPr>
        </p:nvSpPr>
        <p:spPr>
          <a:xfrm>
            <a:off x="599088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13715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b="0" sz="2300" cap="non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6" name="Google Shape;36;p11"/>
          <p:cNvSpPr txBox="1"/>
          <p:nvPr>
            <p:ph idx="4" type="body"/>
          </p:nvPr>
        </p:nvSpPr>
        <p:spPr>
          <a:xfrm>
            <a:off x="599088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showMasterSp="0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D9A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9"/>
          <p:cNvSpPr/>
          <p:nvPr/>
        </p:nvSpPr>
        <p:spPr>
          <a:xfrm>
            <a:off x="-1" y="0"/>
            <a:ext cx="12192000" cy="4572001"/>
          </a:xfrm>
          <a:custGeom>
            <a:rect b="b" l="l" r="r" t="t"/>
            <a:pathLst>
              <a:path extrusionOk="0" h="4572001" w="1219200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b="0"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" type="body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0" name="Google Shape;50;p9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cxnSp>
        <p:nvCxnSpPr>
          <p:cNvPr id="53" name="Google Shape;53;p9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1482AB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1024128" y="471509"/>
            <a:ext cx="438912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 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?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?"/>
              <a:defRPr sz="1600"/>
            </a:lvl9pPr>
          </a:lstStyle>
          <a:p/>
        </p:txBody>
      </p:sp>
      <p:sp>
        <p:nvSpPr>
          <p:cNvPr id="64" name="Google Shape;64;p14"/>
          <p:cNvSpPr txBox="1"/>
          <p:nvPr>
            <p:ph idx="2" type="body"/>
          </p:nvPr>
        </p:nvSpPr>
        <p:spPr>
          <a:xfrm>
            <a:off x="1024128" y="2257506"/>
            <a:ext cx="4389120" cy="3762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showMasterSp="0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/>
          <p:nvPr>
            <p:ph idx="2" type="pic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rgbClr val="76CEEF"/>
          </a:solidFill>
          <a:ln>
            <a:noFill/>
          </a:ln>
        </p:spPr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15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cxnSp>
        <p:nvCxnSpPr>
          <p:cNvPr id="75" name="Google Shape;75;p15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b="0" i="0" sz="5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 "/>
              <a:defRPr b="0" i="0" sz="2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cxnSp>
        <p:nvCxnSpPr>
          <p:cNvPr id="11" name="Google Shape;11;p6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Google Shape;90;g5e2684cfbc_0_13"/>
          <p:cNvCxnSpPr/>
          <p:nvPr/>
        </p:nvCxnSpPr>
        <p:spPr>
          <a:xfrm>
            <a:off x="609600" y="6353175"/>
            <a:ext cx="109728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91" name="Google Shape;91;g5e2684cfbc_0_13"/>
          <p:cNvCxnSpPr/>
          <p:nvPr/>
        </p:nvCxnSpPr>
        <p:spPr>
          <a:xfrm>
            <a:off x="609600" y="1143000"/>
            <a:ext cx="109728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92" name="Google Shape;92;g5e2684cfbc_0_13"/>
          <p:cNvSpPr/>
          <p:nvPr/>
        </p:nvSpPr>
        <p:spPr>
          <a:xfrm rot="5400000">
            <a:off x="590583" y="6447400"/>
            <a:ext cx="190500" cy="16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5e2684cfbc_0_13"/>
          <p:cNvSpPr/>
          <p:nvPr/>
        </p:nvSpPr>
        <p:spPr>
          <a:xfrm rot="5400000">
            <a:off x="590583" y="6447400"/>
            <a:ext cx="190500" cy="16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5e2684cfbc_0_13"/>
          <p:cNvSpPr txBox="1"/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/>
        </p:txBody>
      </p:sp>
      <p:sp>
        <p:nvSpPr>
          <p:cNvPr id="95" name="Google Shape;95;g5e2684cfbc_0_13"/>
          <p:cNvSpPr txBox="1"/>
          <p:nvPr>
            <p:ph idx="1" type="body"/>
          </p:nvPr>
        </p:nvSpPr>
        <p:spPr>
          <a:xfrm>
            <a:off x="609600" y="1219200"/>
            <a:ext cx="10972800" cy="49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4076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▶"/>
              <a:defRPr b="0" i="0" sz="2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39597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▶"/>
              <a:defRPr b="0" i="0" sz="23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25119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520"/>
              <a:buFont typeface="Noto Sans Symbols"/>
              <a:buChar char="▶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0861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ts val="1260"/>
              <a:buFont typeface="Noto Sans Symbols"/>
              <a:buChar char="◻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9972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▶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5275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5275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▶"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6" name="Google Shape;96;g5e2684cfbc_0_13"/>
          <p:cNvSpPr txBox="1"/>
          <p:nvPr>
            <p:ph idx="10" type="dt"/>
          </p:nvPr>
        </p:nvSpPr>
        <p:spPr>
          <a:xfrm>
            <a:off x="8534400" y="6356350"/>
            <a:ext cx="30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g5e2684cfbc_0_13"/>
          <p:cNvSpPr txBox="1"/>
          <p:nvPr>
            <p:ph idx="11" type="ftr"/>
          </p:nvPr>
        </p:nvSpPr>
        <p:spPr>
          <a:xfrm>
            <a:off x="3865033" y="6356350"/>
            <a:ext cx="4673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g5e2684cfbc_0_13"/>
          <p:cNvSpPr txBox="1"/>
          <p:nvPr>
            <p:ph idx="12" type="sldNum"/>
          </p:nvPr>
        </p:nvSpPr>
        <p:spPr>
          <a:xfrm>
            <a:off x="817033" y="6356350"/>
            <a:ext cx="2641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5" Type="http://schemas.openxmlformats.org/officeDocument/2006/relationships/image" Target="../media/image4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3.png"/><Relationship Id="rId4" Type="http://schemas.openxmlformats.org/officeDocument/2006/relationships/image" Target="../media/image37.png"/><Relationship Id="rId5" Type="http://schemas.openxmlformats.org/officeDocument/2006/relationships/image" Target="../media/image33.png"/><Relationship Id="rId6" Type="http://schemas.openxmlformats.org/officeDocument/2006/relationships/image" Target="../media/image36.png"/><Relationship Id="rId7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0.png"/><Relationship Id="rId4" Type="http://schemas.openxmlformats.org/officeDocument/2006/relationships/image" Target="../media/image40.png"/><Relationship Id="rId5" Type="http://schemas.openxmlformats.org/officeDocument/2006/relationships/image" Target="../media/image5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4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youtube.com/watch?v=_3WCmkN7Rco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2.png"/><Relationship Id="rId4" Type="http://schemas.openxmlformats.org/officeDocument/2006/relationships/image" Target="../media/image5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2.png"/><Relationship Id="rId4" Type="http://schemas.openxmlformats.org/officeDocument/2006/relationships/image" Target="../media/image4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2.png"/><Relationship Id="rId4" Type="http://schemas.openxmlformats.org/officeDocument/2006/relationships/image" Target="../media/image4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2.png"/><Relationship Id="rId4" Type="http://schemas.openxmlformats.org/officeDocument/2006/relationships/image" Target="../media/image5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hyperlink" Target="https://pt.wikipedia.org/wiki/Rensis_Likert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"/>
          <p:cNvSpPr txBox="1"/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t-BR"/>
              <a:t>PREVALÊNCIA E MANEJO DA DOR NA ATENÇÃO PRIMÁRIA À SAÚDE</a:t>
            </a:r>
            <a:endParaRPr/>
          </a:p>
        </p:txBody>
      </p:sp>
      <p:sp>
        <p:nvSpPr>
          <p:cNvPr id="115" name="Google Shape;115;p1"/>
          <p:cNvSpPr txBox="1"/>
          <p:nvPr>
            <p:ph idx="1" type="subTitle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683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/>
              <a:t>Ana Carolina Basso Schmitt</a:t>
            </a:r>
            <a:endParaRPr/>
          </a:p>
          <a:p>
            <a:pPr indent="-3683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/>
              <a:t>Departamento de Fisioterapia, Fonoaudiologia e Terapia Ocupacional FMUSP</a:t>
            </a:r>
            <a:endParaRPr/>
          </a:p>
        </p:txBody>
      </p:sp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/>
          <p:nvPr>
            <p:ph idx="1" type="body"/>
          </p:nvPr>
        </p:nvSpPr>
        <p:spPr>
          <a:xfrm>
            <a:off x="1024128" y="1550982"/>
            <a:ext cx="4754880" cy="82296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137150" spcFirstLastPara="1" rIns="137150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pt-B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DURAÇÃO</a:t>
            </a:r>
            <a:endParaRPr/>
          </a:p>
        </p:txBody>
      </p:sp>
      <p:sp>
        <p:nvSpPr>
          <p:cNvPr id="175" name="Google Shape;175;p24"/>
          <p:cNvSpPr txBox="1"/>
          <p:nvPr>
            <p:ph idx="3" type="body"/>
          </p:nvPr>
        </p:nvSpPr>
        <p:spPr>
          <a:xfrm>
            <a:off x="5990888" y="1550982"/>
            <a:ext cx="4754880" cy="82296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137150" spcFirstLastPara="1" rIns="137150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pt-B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FREQUÊNCIA semanal e crises</a:t>
            </a:r>
            <a:endParaRPr i="1"/>
          </a:p>
        </p:txBody>
      </p:sp>
      <p:sp>
        <p:nvSpPr>
          <p:cNvPr id="176" name="Google Shape;176;p24"/>
          <p:cNvSpPr txBox="1"/>
          <p:nvPr/>
        </p:nvSpPr>
        <p:spPr>
          <a:xfrm>
            <a:off x="1024128" y="304800"/>
            <a:ext cx="9399397" cy="10738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DOR MUSCULOESQUELÉTICA E SUAS CARACTERÍSTICAS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3637" y="2981324"/>
            <a:ext cx="4194176" cy="2791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9188" y="2981323"/>
            <a:ext cx="4601220" cy="2419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/>
          <p:nvPr>
            <p:ph idx="1" type="body"/>
          </p:nvPr>
        </p:nvSpPr>
        <p:spPr>
          <a:xfrm>
            <a:off x="1024128" y="1550982"/>
            <a:ext cx="4754880" cy="82296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137150" spcFirstLastPara="1" rIns="137150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pt-B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EVOLUÇÃO</a:t>
            </a:r>
            <a:endParaRPr/>
          </a:p>
        </p:txBody>
      </p:sp>
      <p:sp>
        <p:nvSpPr>
          <p:cNvPr id="184" name="Google Shape;184;p25"/>
          <p:cNvSpPr txBox="1"/>
          <p:nvPr/>
        </p:nvSpPr>
        <p:spPr>
          <a:xfrm>
            <a:off x="1024128" y="304800"/>
            <a:ext cx="9399397" cy="10738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DOR MUSCULOESQUELÉTICA E SUAS CARACTERÍSTICAS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3568" y="2828925"/>
            <a:ext cx="355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/>
          <p:nvPr>
            <p:ph idx="1" type="body"/>
          </p:nvPr>
        </p:nvSpPr>
        <p:spPr>
          <a:xfrm>
            <a:off x="858416" y="1198563"/>
            <a:ext cx="10991462" cy="4937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76"/>
              <a:buFont typeface="Noto Sans Symbols"/>
              <a:buChar char="▶"/>
            </a:pPr>
            <a:r>
              <a:rPr lang="pt-BR" sz="2600">
                <a:solidFill>
                  <a:srgbClr val="D8D8D8"/>
                </a:solidFill>
                <a:latin typeface="Cabin"/>
                <a:ea typeface="Cabin"/>
                <a:cs typeface="Cabin"/>
                <a:sym typeface="Cabin"/>
              </a:rPr>
              <a:t>DOR MUSCULOESQUELÉTICA E SUAS CARACTERÍSTICAS.</a:t>
            </a:r>
            <a:endParaRPr/>
          </a:p>
          <a:p>
            <a:pPr indent="-273050" lvl="0" marL="27305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76"/>
              <a:buFont typeface="Noto Sans Symbols"/>
              <a:buChar char="▶"/>
            </a:pPr>
            <a:r>
              <a:rPr lang="pt-BR" sz="2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 QUE É ATENÇÃO PRIMÁRIA À SAÚDE?</a:t>
            </a:r>
            <a:endParaRPr/>
          </a:p>
          <a:p>
            <a:pPr indent="-273050" lvl="0" marL="27305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76"/>
              <a:buFont typeface="Noto Sans Symbols"/>
              <a:buChar char="▶"/>
            </a:pPr>
            <a:r>
              <a:rPr lang="pt-BR" sz="2600">
                <a:solidFill>
                  <a:srgbClr val="D8D8D8"/>
                </a:solidFill>
                <a:latin typeface="Cabin"/>
                <a:ea typeface="Cabin"/>
                <a:cs typeface="Cabin"/>
                <a:sym typeface="Cabin"/>
              </a:rPr>
              <a:t>PRINCÍPIOS DA ATENÇÃO PRIMÁRIA À SAÚDE X DOR MUSCULOESQUELÉTICA</a:t>
            </a:r>
            <a:endParaRPr/>
          </a:p>
          <a:p>
            <a:pPr indent="-273050" lvl="0" marL="27305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76"/>
              <a:buFont typeface="Noto Sans Symbols"/>
              <a:buChar char="▶"/>
            </a:pPr>
            <a:r>
              <a:rPr lang="pt-BR" sz="2600">
                <a:solidFill>
                  <a:srgbClr val="D8D8D8"/>
                </a:solidFill>
                <a:latin typeface="Cabin"/>
                <a:ea typeface="Cabin"/>
                <a:cs typeface="Cabin"/>
                <a:sym typeface="Cabin"/>
              </a:rPr>
              <a:t>MANEJO DA DOR MUSCULOESQUELÉTICA</a:t>
            </a:r>
            <a:endParaRPr/>
          </a:p>
          <a:p>
            <a:pPr indent="-147574" lvl="0" marL="273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76"/>
              <a:buFont typeface="Noto Sans Symbols"/>
              <a:buNone/>
            </a:pPr>
            <a:r>
              <a:t/>
            </a:r>
            <a:endParaRPr sz="26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47574" lvl="0" marL="273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76"/>
              <a:buFont typeface="Noto Sans Symbols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1" name="Google Shape;191;p26"/>
          <p:cNvSpPr txBox="1"/>
          <p:nvPr/>
        </p:nvSpPr>
        <p:spPr>
          <a:xfrm>
            <a:off x="6486525" y="304800"/>
            <a:ext cx="3937000" cy="8048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SUMÁRIO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e2684cfbc_0_0"/>
          <p:cNvSpPr txBox="1"/>
          <p:nvPr>
            <p:ph type="title"/>
          </p:nvPr>
        </p:nvSpPr>
        <p:spPr>
          <a:xfrm>
            <a:off x="0" y="228600"/>
            <a:ext cx="12192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ookman Old Style"/>
              <a:buNone/>
            </a:pPr>
            <a:r>
              <a:rPr b="0" i="0" lang="pt-BR" sz="34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 QUE É ATENÇÃO PRIMÁRIA À SAÚDE?</a:t>
            </a:r>
            <a:endParaRPr/>
          </a:p>
        </p:txBody>
      </p:sp>
      <p:sp>
        <p:nvSpPr>
          <p:cNvPr id="197" name="Google Shape;197;g5e2684cfbc_0_0"/>
          <p:cNvSpPr txBox="1"/>
          <p:nvPr/>
        </p:nvSpPr>
        <p:spPr>
          <a:xfrm>
            <a:off x="935567" y="4429125"/>
            <a:ext cx="10181100" cy="1384200"/>
          </a:xfrm>
          <a:prstGeom prst="rect">
            <a:avLst/>
          </a:prstGeom>
          <a:gradFill>
            <a:gsLst>
              <a:gs pos="0">
                <a:srgbClr val="C9CDE2"/>
              </a:gs>
              <a:gs pos="27000">
                <a:srgbClr val="B1B7D7"/>
              </a:gs>
              <a:gs pos="45000">
                <a:srgbClr val="A8B0D3"/>
              </a:gs>
              <a:gs pos="55000">
                <a:srgbClr val="A8B0D3"/>
              </a:gs>
              <a:gs pos="70000">
                <a:srgbClr val="B1B7D7"/>
              </a:gs>
              <a:gs pos="100000">
                <a:srgbClr val="C9CDE2"/>
              </a:gs>
            </a:gsLst>
            <a:lin ang="11700027" scaled="0"/>
          </a:gradFill>
          <a:ln cap="flat" cmpd="sng" w="9525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63500" dir="5400000" dist="25400">
              <a:srgbClr val="808080">
                <a:alpha val="3960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bin"/>
              <a:buNone/>
            </a:pPr>
            <a:r>
              <a:rPr b="0" i="0" lang="pt-BR" sz="28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Os termos “Atenção Básica”, “Atenção Primária” e “Atenção Básica à Saúde” podem ser utilizados como sinônimos.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5e2684cfbc_0_0"/>
          <p:cNvSpPr txBox="1"/>
          <p:nvPr/>
        </p:nvSpPr>
        <p:spPr>
          <a:xfrm>
            <a:off x="7685616" y="6416675"/>
            <a:ext cx="42777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Mello et al. </a:t>
            </a:r>
            <a:r>
              <a:rPr b="0" i="1" lang="pt-BR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Rev. APS,</a:t>
            </a:r>
            <a:r>
              <a:rPr b="0" i="0" lang="pt-BR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2009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g5e2684cfbc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6604" y="1414462"/>
            <a:ext cx="8297862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e2684cfbc_0_7"/>
          <p:cNvSpPr txBox="1"/>
          <p:nvPr>
            <p:ph type="title"/>
          </p:nvPr>
        </p:nvSpPr>
        <p:spPr>
          <a:xfrm>
            <a:off x="0" y="228600"/>
            <a:ext cx="12192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ookman Old Style"/>
              <a:buNone/>
            </a:pPr>
            <a:r>
              <a:rPr b="0" i="0" lang="pt-BR" sz="34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 QUE É ATENÇÃO PRIMÁRIA À SAÚDE?</a:t>
            </a:r>
            <a:endParaRPr/>
          </a:p>
        </p:txBody>
      </p:sp>
      <p:sp>
        <p:nvSpPr>
          <p:cNvPr id="205" name="Google Shape;205;g5e2684cfbc_0_7"/>
          <p:cNvSpPr txBox="1"/>
          <p:nvPr/>
        </p:nvSpPr>
        <p:spPr>
          <a:xfrm>
            <a:off x="656167" y="1301750"/>
            <a:ext cx="11103900" cy="4710000"/>
          </a:xfrm>
          <a:prstGeom prst="rect">
            <a:avLst/>
          </a:prstGeom>
          <a:gradFill>
            <a:gsLst>
              <a:gs pos="0">
                <a:srgbClr val="C9CDE2"/>
              </a:gs>
              <a:gs pos="27000">
                <a:srgbClr val="B1B7D7"/>
              </a:gs>
              <a:gs pos="45000">
                <a:srgbClr val="A8B0D3"/>
              </a:gs>
              <a:gs pos="55000">
                <a:srgbClr val="A8B0D3"/>
              </a:gs>
              <a:gs pos="70000">
                <a:srgbClr val="B1B7D7"/>
              </a:gs>
              <a:gs pos="100000">
                <a:srgbClr val="C9CDE2"/>
              </a:gs>
            </a:gsLst>
            <a:lin ang="11700027" scaled="0"/>
          </a:gradFill>
          <a:ln cap="flat" cmpd="sng" w="9525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63500" dir="5400000" dist="25400">
              <a:srgbClr val="808080">
                <a:alpha val="3960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pt-B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“caracteriza-se por um conjunto de ações de saúde, no âmbito individual e coletivo, que abrange a promoção e a proteção da saúde, a prevenção de agravos, o diagnóstico, o tratamento, a reabilitação, a redução de danos e a manutenção da saúde com o objetivo de desenvolver uma atenção integral que impacte na situação de saúde e autonomia das pessoas e nos determinantes e condicionantes de saúde das coletividades”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5e2684cfbc_0_7"/>
          <p:cNvSpPr txBox="1"/>
          <p:nvPr/>
        </p:nvSpPr>
        <p:spPr>
          <a:xfrm>
            <a:off x="7685616" y="6416675"/>
            <a:ext cx="42777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BRASIL</a:t>
            </a:r>
            <a:r>
              <a:rPr b="0" i="1" lang="pt-BR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</a:t>
            </a:r>
            <a:r>
              <a:rPr b="0" i="0" lang="pt-BR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2012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 txBox="1"/>
          <p:nvPr>
            <p:ph type="title"/>
          </p:nvPr>
        </p:nvSpPr>
        <p:spPr>
          <a:xfrm>
            <a:off x="1524000" y="2286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pt-BR" sz="3600"/>
              <a:t>OS PRINCÍPIOS</a:t>
            </a:r>
            <a:endParaRPr/>
          </a:p>
        </p:txBody>
      </p:sp>
      <p:sp>
        <p:nvSpPr>
          <p:cNvPr id="213" name="Google Shape;213;p27"/>
          <p:cNvSpPr txBox="1"/>
          <p:nvPr/>
        </p:nvSpPr>
        <p:spPr>
          <a:xfrm>
            <a:off x="7061200" y="6416676"/>
            <a:ext cx="34353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OPAS, 2011; STARFIELD</a:t>
            </a:r>
            <a:r>
              <a:rPr b="0" i="0" lang="pt-BR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2002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047751"/>
            <a:ext cx="9144000" cy="5418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 txBox="1"/>
          <p:nvPr>
            <p:ph idx="1" type="body"/>
          </p:nvPr>
        </p:nvSpPr>
        <p:spPr>
          <a:xfrm>
            <a:off x="858416" y="1198563"/>
            <a:ext cx="10991462" cy="4937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76"/>
              <a:buFont typeface="Noto Sans Symbols"/>
              <a:buChar char="▶"/>
            </a:pPr>
            <a:r>
              <a:rPr lang="pt-BR" sz="2600">
                <a:solidFill>
                  <a:srgbClr val="D8D8D8"/>
                </a:solidFill>
                <a:latin typeface="Cabin"/>
                <a:ea typeface="Cabin"/>
                <a:cs typeface="Cabin"/>
                <a:sym typeface="Cabin"/>
              </a:rPr>
              <a:t>DOR MUSCULOESQUELÉTICA E SUAS CARACTERÍSTICAS.</a:t>
            </a:r>
            <a:endParaRPr/>
          </a:p>
          <a:p>
            <a:pPr indent="-273050" lvl="0" marL="27305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76"/>
              <a:buFont typeface="Noto Sans Symbols"/>
              <a:buChar char="▶"/>
            </a:pPr>
            <a:r>
              <a:rPr lang="pt-BR" sz="2600">
                <a:solidFill>
                  <a:srgbClr val="D8D8D8"/>
                </a:solidFill>
                <a:latin typeface="Cabin"/>
                <a:ea typeface="Cabin"/>
                <a:cs typeface="Cabin"/>
                <a:sym typeface="Cabin"/>
              </a:rPr>
              <a:t>O QUE É ATENÇÃO PRIMÁRIA À SAÚDE?</a:t>
            </a:r>
            <a:endParaRPr/>
          </a:p>
          <a:p>
            <a:pPr indent="-273050" lvl="0" marL="27305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76"/>
              <a:buFont typeface="Noto Sans Symbols"/>
              <a:buChar char="▶"/>
            </a:pPr>
            <a:r>
              <a:rPr lang="pt-BR" sz="2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PRINCÍPIOS DA ATENÇÃO PRIMÁRIA À SAÚDE X DOR MUSCULOESQUELÉTICA</a:t>
            </a:r>
            <a:endParaRPr/>
          </a:p>
          <a:p>
            <a:pPr indent="-273050" lvl="0" marL="27305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76"/>
              <a:buFont typeface="Noto Sans Symbols"/>
              <a:buChar char="▶"/>
            </a:pPr>
            <a:r>
              <a:rPr lang="pt-BR" sz="2600">
                <a:solidFill>
                  <a:srgbClr val="D8D8D8"/>
                </a:solidFill>
                <a:latin typeface="Cabin"/>
                <a:ea typeface="Cabin"/>
                <a:cs typeface="Cabin"/>
                <a:sym typeface="Cabin"/>
              </a:rPr>
              <a:t>MANEJO DA DOR MUSCULOESQUELÉTICA</a:t>
            </a:r>
            <a:endParaRPr/>
          </a:p>
          <a:p>
            <a:pPr indent="-147574" lvl="0" marL="273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76"/>
              <a:buFont typeface="Noto Sans Symbols"/>
              <a:buNone/>
            </a:pPr>
            <a:r>
              <a:t/>
            </a:r>
            <a:endParaRPr sz="26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47574" lvl="0" marL="273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76"/>
              <a:buFont typeface="Noto Sans Symbols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0" name="Google Shape;220;p28"/>
          <p:cNvSpPr txBox="1"/>
          <p:nvPr/>
        </p:nvSpPr>
        <p:spPr>
          <a:xfrm>
            <a:off x="6486525" y="304800"/>
            <a:ext cx="3937000" cy="8048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SUMÁRIO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 txBox="1"/>
          <p:nvPr>
            <p:ph type="title"/>
          </p:nvPr>
        </p:nvSpPr>
        <p:spPr>
          <a:xfrm>
            <a:off x="1524000" y="2286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pt-BR" sz="3600"/>
              <a:t>OS PRINCÍPIOS: Acesso</a:t>
            </a:r>
            <a:endParaRPr/>
          </a:p>
        </p:txBody>
      </p:sp>
      <p:sp>
        <p:nvSpPr>
          <p:cNvPr id="226" name="Google Shape;226;p29"/>
          <p:cNvSpPr txBox="1"/>
          <p:nvPr/>
        </p:nvSpPr>
        <p:spPr>
          <a:xfrm>
            <a:off x="6246813" y="2197101"/>
            <a:ext cx="5440362" cy="3538537"/>
          </a:xfrm>
          <a:prstGeom prst="rect">
            <a:avLst/>
          </a:prstGeom>
          <a:gradFill>
            <a:gsLst>
              <a:gs pos="0">
                <a:srgbClr val="D3E3F2"/>
              </a:gs>
              <a:gs pos="27001">
                <a:srgbClr val="C0D8EE"/>
              </a:gs>
              <a:gs pos="45000">
                <a:srgbClr val="BAD4EC"/>
              </a:gs>
              <a:gs pos="55000">
                <a:srgbClr val="BAD4EC"/>
              </a:gs>
              <a:gs pos="70000">
                <a:srgbClr val="C0D8EE"/>
              </a:gs>
              <a:gs pos="100000">
                <a:srgbClr val="D3E3F2"/>
              </a:gs>
            </a:gsLst>
            <a:lin ang="11700000" scaled="0"/>
          </a:gradFill>
          <a:ln cap="flat" cmpd="sng" w="9525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63500" dir="5400000" dist="25400">
              <a:srgbClr val="808080">
                <a:alpha val="3921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✓"/>
            </a:pPr>
            <a:r>
              <a:rPr b="0" i="0" lang="pt-B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“porta de entrada”?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✓"/>
            </a:pPr>
            <a:r>
              <a:rPr b="0" i="0" lang="pt-B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primeiro contato?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✓"/>
            </a:pPr>
            <a:r>
              <a:rPr b="1" i="1" lang="pt-B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entrada ou porta preferencial de acesso? </a:t>
            </a:r>
            <a:endParaRPr b="1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9"/>
          <p:cNvSpPr txBox="1"/>
          <p:nvPr/>
        </p:nvSpPr>
        <p:spPr>
          <a:xfrm>
            <a:off x="7288213" y="6416676"/>
            <a:ext cx="320833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STARFIELD</a:t>
            </a:r>
            <a:r>
              <a:rPr b="0" i="0" lang="pt-BR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2002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29"/>
          <p:cNvPicPr preferRelativeResize="0"/>
          <p:nvPr/>
        </p:nvPicPr>
        <p:blipFill rotWithShape="1">
          <a:blip r:embed="rId3">
            <a:alphaModFix/>
          </a:blip>
          <a:srcRect b="4009" l="0" r="0" t="16667"/>
          <a:stretch/>
        </p:blipFill>
        <p:spPr>
          <a:xfrm>
            <a:off x="1652588" y="1301750"/>
            <a:ext cx="4441825" cy="5440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7045" y="91529"/>
            <a:ext cx="7772767" cy="6766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14699" y="5868987"/>
            <a:ext cx="2000251" cy="67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4344" y="0"/>
            <a:ext cx="638331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450979" y="304800"/>
            <a:ext cx="8229600" cy="5946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800"/>
              <a:buNone/>
            </a:pPr>
            <a:r>
              <a:rPr lang="pt-BR" sz="4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Contextualizar a dor musculoesquelética  e seu manejo na Atenção Primária à Saúde</a:t>
            </a:r>
            <a:endParaRPr sz="48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6486525" y="304800"/>
            <a:ext cx="3937000" cy="8048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OBJETIVO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89362" y="2546251"/>
            <a:ext cx="3288338" cy="431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312" y="514350"/>
            <a:ext cx="11508876" cy="576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925" y="246661"/>
            <a:ext cx="11015663" cy="6312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863" y="1343025"/>
            <a:ext cx="11601839" cy="4129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5"/>
          <p:cNvSpPr txBox="1"/>
          <p:nvPr>
            <p:ph type="title"/>
          </p:nvPr>
        </p:nvSpPr>
        <p:spPr>
          <a:xfrm>
            <a:off x="1524000" y="2286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pt-BR" sz="3600"/>
              <a:t>OS PRINCÍPIOS: longitudinalidade</a:t>
            </a:r>
            <a:endParaRPr/>
          </a:p>
        </p:txBody>
      </p:sp>
      <p:sp>
        <p:nvSpPr>
          <p:cNvPr id="260" name="Google Shape;260;p35"/>
          <p:cNvSpPr txBox="1"/>
          <p:nvPr/>
        </p:nvSpPr>
        <p:spPr>
          <a:xfrm>
            <a:off x="3613142" y="1301750"/>
            <a:ext cx="8274057" cy="5078412"/>
          </a:xfrm>
          <a:prstGeom prst="rect">
            <a:avLst/>
          </a:prstGeom>
          <a:gradFill>
            <a:gsLst>
              <a:gs pos="0">
                <a:srgbClr val="F8FEC2"/>
              </a:gs>
              <a:gs pos="27001">
                <a:srgbClr val="F7FFA7"/>
              </a:gs>
              <a:gs pos="45000">
                <a:srgbClr val="F6FF9D"/>
              </a:gs>
              <a:gs pos="55000">
                <a:srgbClr val="F6FF9D"/>
              </a:gs>
              <a:gs pos="70000">
                <a:srgbClr val="F7FFA7"/>
              </a:gs>
              <a:gs pos="100000">
                <a:srgbClr val="F8FEC2"/>
              </a:gs>
            </a:gsLst>
            <a:lin ang="11700000" scaled="0"/>
          </a:gradFill>
          <a:ln cap="flat" cmpd="sng" w="9525">
            <a:solidFill>
              <a:srgbClr val="D2DA7A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63500" dir="5400000" dist="25400">
              <a:srgbClr val="808080">
                <a:alpha val="3921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✓"/>
            </a:pPr>
            <a:r>
              <a:rPr b="0" i="0" lang="pt-BR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relação de longa duração entre profissionais de saúde e usuários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✓"/>
            </a:pPr>
            <a:r>
              <a:rPr b="0" i="0" lang="pt-BR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benefícios: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4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❖"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menor utilização dos serviços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2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❖"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melhor atenção preventiva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2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❖"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atenção mais oportuna e adequada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2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❖"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menos doenças preveníveis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2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❖"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melhor reconhecimento dos problemas dos usuários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2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❖"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menos hospitalizações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2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❖"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custos totais mais baixos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5"/>
          <p:cNvSpPr txBox="1"/>
          <p:nvPr/>
        </p:nvSpPr>
        <p:spPr>
          <a:xfrm>
            <a:off x="7288213" y="6416676"/>
            <a:ext cx="320833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STARFIELD</a:t>
            </a:r>
            <a:r>
              <a:rPr b="0" i="0" lang="pt-BR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2002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35"/>
          <p:cNvPicPr preferRelativeResize="0"/>
          <p:nvPr/>
        </p:nvPicPr>
        <p:blipFill rotWithShape="1">
          <a:blip r:embed="rId3">
            <a:alphaModFix/>
          </a:blip>
          <a:srcRect b="0" l="6187" r="0" t="0"/>
          <a:stretch/>
        </p:blipFill>
        <p:spPr>
          <a:xfrm>
            <a:off x="363531" y="1670051"/>
            <a:ext cx="3249611" cy="5170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6"/>
          <p:cNvSpPr txBox="1"/>
          <p:nvPr>
            <p:ph type="title"/>
          </p:nvPr>
        </p:nvSpPr>
        <p:spPr>
          <a:xfrm>
            <a:off x="1524000" y="2286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pt-BR" sz="3600"/>
              <a:t>OS PRINCÍPIOS: longitudinalidade</a:t>
            </a:r>
            <a:endParaRPr/>
          </a:p>
        </p:txBody>
      </p:sp>
      <p:pic>
        <p:nvPicPr>
          <p:cNvPr id="268" name="Google Shape;268;p36"/>
          <p:cNvPicPr preferRelativeResize="0"/>
          <p:nvPr/>
        </p:nvPicPr>
        <p:blipFill rotWithShape="1">
          <a:blip r:embed="rId3">
            <a:alphaModFix/>
          </a:blip>
          <a:srcRect b="0" l="6187" r="0" t="0"/>
          <a:stretch/>
        </p:blipFill>
        <p:spPr>
          <a:xfrm>
            <a:off x="363531" y="1670051"/>
            <a:ext cx="3249611" cy="5170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5408" y="1308100"/>
            <a:ext cx="7411594" cy="49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6"/>
          <p:cNvSpPr/>
          <p:nvPr/>
        </p:nvSpPr>
        <p:spPr>
          <a:xfrm>
            <a:off x="4457700" y="3238435"/>
            <a:ext cx="6315075" cy="2648015"/>
          </a:xfrm>
          <a:custGeom>
            <a:rect b="b" l="l" r="r" t="t"/>
            <a:pathLst>
              <a:path extrusionOk="0" h="2648015" w="6315075">
                <a:moveTo>
                  <a:pt x="0" y="2648015"/>
                </a:moveTo>
                <a:cubicBezTo>
                  <a:pt x="1293019" y="1656224"/>
                  <a:pt x="2586038" y="664434"/>
                  <a:pt x="3300413" y="247715"/>
                </a:cubicBezTo>
                <a:cubicBezTo>
                  <a:pt x="4014788" y="-169004"/>
                  <a:pt x="4083844" y="42928"/>
                  <a:pt x="4286250" y="147703"/>
                </a:cubicBezTo>
                <a:cubicBezTo>
                  <a:pt x="4488656" y="252478"/>
                  <a:pt x="4355306" y="876365"/>
                  <a:pt x="4514850" y="876365"/>
                </a:cubicBezTo>
                <a:cubicBezTo>
                  <a:pt x="4674394" y="876365"/>
                  <a:pt x="5045869" y="152465"/>
                  <a:pt x="5243513" y="147703"/>
                </a:cubicBezTo>
                <a:cubicBezTo>
                  <a:pt x="5441157" y="142941"/>
                  <a:pt x="5522119" y="866840"/>
                  <a:pt x="5700713" y="847790"/>
                </a:cubicBezTo>
                <a:cubicBezTo>
                  <a:pt x="5879307" y="828740"/>
                  <a:pt x="6315075" y="33403"/>
                  <a:pt x="6315075" y="33403"/>
                </a:cubicBezTo>
                <a:lnTo>
                  <a:pt x="6315075" y="33403"/>
                </a:lnTo>
              </a:path>
            </a:pathLst>
          </a:cu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6"/>
          <p:cNvSpPr txBox="1"/>
          <p:nvPr/>
        </p:nvSpPr>
        <p:spPr>
          <a:xfrm>
            <a:off x="10958508" y="3443288"/>
            <a:ext cx="982961" cy="52322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DOR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0112" y="2657475"/>
            <a:ext cx="7381875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62599" y="3657600"/>
            <a:ext cx="4139110" cy="53498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78" name="Google Shape;278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1625" y="471488"/>
            <a:ext cx="4248487" cy="547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8"/>
          <p:cNvSpPr txBox="1"/>
          <p:nvPr>
            <p:ph type="title"/>
          </p:nvPr>
        </p:nvSpPr>
        <p:spPr>
          <a:xfrm>
            <a:off x="1524000" y="2286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pt-BR" sz="3600"/>
              <a:t>OS PRINCÍPIOS: coordenação</a:t>
            </a:r>
            <a:endParaRPr/>
          </a:p>
        </p:txBody>
      </p:sp>
      <p:pic>
        <p:nvPicPr>
          <p:cNvPr id="284" name="Google Shape;28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1300" y="1143000"/>
            <a:ext cx="91567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9"/>
          <p:cNvSpPr txBox="1"/>
          <p:nvPr>
            <p:ph type="title"/>
          </p:nvPr>
        </p:nvSpPr>
        <p:spPr>
          <a:xfrm>
            <a:off x="1524000" y="2286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pt-BR" sz="3600"/>
              <a:t>OS PRINCÍPIOS: coordenação</a:t>
            </a:r>
            <a:endParaRPr/>
          </a:p>
        </p:txBody>
      </p:sp>
      <p:pic>
        <p:nvPicPr>
          <p:cNvPr id="290" name="Google Shape;29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815" y="1143000"/>
            <a:ext cx="4272727" cy="557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4849" y="2300287"/>
            <a:ext cx="7821427" cy="36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0"/>
          <p:cNvSpPr txBox="1"/>
          <p:nvPr>
            <p:ph type="title"/>
          </p:nvPr>
        </p:nvSpPr>
        <p:spPr>
          <a:xfrm>
            <a:off x="1524000" y="2286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pt-BR" sz="3600"/>
              <a:t>OS PRINCÍPIOS: integralidade</a:t>
            </a:r>
            <a:endParaRPr/>
          </a:p>
        </p:txBody>
      </p:sp>
      <p:pic>
        <p:nvPicPr>
          <p:cNvPr id="297" name="Google Shape;29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0814" y="1127130"/>
            <a:ext cx="9075737" cy="5626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8" name="Google Shape;298;p40"/>
          <p:cNvGrpSpPr/>
          <p:nvPr/>
        </p:nvGrpSpPr>
        <p:grpSpPr>
          <a:xfrm>
            <a:off x="4221162" y="3082925"/>
            <a:ext cx="3097212" cy="1993900"/>
            <a:chOff x="2925762" y="2882900"/>
            <a:chExt cx="3097212" cy="1993900"/>
          </a:xfrm>
        </p:grpSpPr>
        <p:pic>
          <p:nvPicPr>
            <p:cNvPr id="299" name="Google Shape;299;p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925762" y="2882900"/>
              <a:ext cx="3097212" cy="1993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0" name="Google Shape;300;p40"/>
            <p:cNvSpPr txBox="1"/>
            <p:nvPr/>
          </p:nvSpPr>
          <p:spPr>
            <a:xfrm>
              <a:off x="3427412" y="3182937"/>
              <a:ext cx="2092325" cy="13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2000" u="none" cap="none" strike="noStrike">
                  <a:solidFill>
                    <a:srgbClr val="FFFFFF"/>
                  </a:solidFill>
                  <a:latin typeface="Cabin"/>
                  <a:ea typeface="Cabin"/>
                  <a:cs typeface="Cabin"/>
                  <a:sym typeface="Cabin"/>
                </a:rPr>
                <a:t>INTEGRALIDADE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2000" u="none" cap="none" strike="noStrike">
                  <a:solidFill>
                    <a:srgbClr val="FFFFFF"/>
                  </a:solidFill>
                  <a:latin typeface="Cabin"/>
                  <a:ea typeface="Cabin"/>
                  <a:cs typeface="Cabin"/>
                  <a:sym typeface="Cabin"/>
                </a:rPr>
                <a:t>Alta, média e baixa complexidade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1" name="Google Shape;301;p40"/>
          <p:cNvSpPr txBox="1"/>
          <p:nvPr/>
        </p:nvSpPr>
        <p:spPr>
          <a:xfrm>
            <a:off x="8316919" y="6416676"/>
            <a:ext cx="320833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STARFIELD</a:t>
            </a:r>
            <a:r>
              <a:rPr b="0" i="0" lang="pt-BR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2002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1"/>
          <p:cNvSpPr txBox="1"/>
          <p:nvPr>
            <p:ph type="title"/>
          </p:nvPr>
        </p:nvSpPr>
        <p:spPr>
          <a:xfrm>
            <a:off x="1524000" y="2286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pt-BR" sz="3600"/>
              <a:t>OS PRINCÍPIOS: integralidade</a:t>
            </a:r>
            <a:endParaRPr/>
          </a:p>
        </p:txBody>
      </p:sp>
      <p:pic>
        <p:nvPicPr>
          <p:cNvPr id="307" name="Google Shape;30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6736" y="3789372"/>
            <a:ext cx="3318679" cy="2211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1"/>
          <p:cNvPicPr preferRelativeResize="0"/>
          <p:nvPr/>
        </p:nvPicPr>
        <p:blipFill rotWithShape="1">
          <a:blip r:embed="rId4">
            <a:alphaModFix/>
          </a:blip>
          <a:srcRect b="30984" l="9093" r="28031" t="463"/>
          <a:stretch/>
        </p:blipFill>
        <p:spPr>
          <a:xfrm>
            <a:off x="121920" y="3789372"/>
            <a:ext cx="3535680" cy="2017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05670" y="1261909"/>
            <a:ext cx="38227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56208" y="3715078"/>
            <a:ext cx="3889999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34040" y="1401609"/>
            <a:ext cx="4381500" cy="18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idx="1" type="body"/>
          </p:nvPr>
        </p:nvSpPr>
        <p:spPr>
          <a:xfrm>
            <a:off x="858416" y="1198563"/>
            <a:ext cx="10991462" cy="4937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76"/>
              <a:buFont typeface="Noto Sans Symbols"/>
              <a:buChar char="▶"/>
            </a:pPr>
            <a:r>
              <a:rPr lang="pt-BR" sz="2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DOR MUSCULOESQUELÉTICA E SUAS CARACTERÍSTICAS.</a:t>
            </a:r>
            <a:endParaRPr/>
          </a:p>
          <a:p>
            <a:pPr indent="-273050" lvl="0" marL="27305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76"/>
              <a:buFont typeface="Noto Sans Symbols"/>
              <a:buChar char="▶"/>
            </a:pPr>
            <a:r>
              <a:rPr lang="pt-BR" sz="2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 QUE É ATENÇÃO PRIMÁRIA À SAÚDE?</a:t>
            </a:r>
            <a:endParaRPr/>
          </a:p>
          <a:p>
            <a:pPr indent="-273050" lvl="0" marL="27305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76"/>
              <a:buFont typeface="Noto Sans Symbols"/>
              <a:buChar char="▶"/>
            </a:pPr>
            <a:r>
              <a:rPr lang="pt-BR" sz="2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PRINCÍPIOS DA ATENÇÃO PRIMÁRIA À SAÚDE X DOR MUSCULOESQUELÉTICA</a:t>
            </a:r>
            <a:endParaRPr/>
          </a:p>
          <a:p>
            <a:pPr indent="-273050" lvl="0" marL="27305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76"/>
              <a:buFont typeface="Noto Sans Symbols"/>
              <a:buChar char="▶"/>
            </a:pPr>
            <a:r>
              <a:rPr lang="pt-BR" sz="2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MANEJO DA DOR MUSCULOESQUELÉTICA</a:t>
            </a:r>
            <a:endParaRPr/>
          </a:p>
          <a:p>
            <a:pPr indent="-147574" lvl="0" marL="273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76"/>
              <a:buFont typeface="Noto Sans Symbols"/>
              <a:buNone/>
            </a:pPr>
            <a:r>
              <a:t/>
            </a:r>
            <a:endParaRPr sz="26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47574" lvl="0" marL="273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76"/>
              <a:buFont typeface="Noto Sans Symbols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6486525" y="304800"/>
            <a:ext cx="3937000" cy="8048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SUMÁRIO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2"/>
          <p:cNvSpPr txBox="1"/>
          <p:nvPr>
            <p:ph type="title"/>
          </p:nvPr>
        </p:nvSpPr>
        <p:spPr>
          <a:xfrm>
            <a:off x="1524000" y="2286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pt-BR" sz="3600"/>
              <a:t>OS PRINCÍPIOS: abordagem familiar</a:t>
            </a:r>
            <a:endParaRPr/>
          </a:p>
        </p:txBody>
      </p:sp>
      <p:pic>
        <p:nvPicPr>
          <p:cNvPr id="317" name="Google Shape;31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1" y="1270000"/>
            <a:ext cx="6886575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8613" y="2722563"/>
            <a:ext cx="5259387" cy="4135437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2"/>
          <p:cNvSpPr txBox="1"/>
          <p:nvPr/>
        </p:nvSpPr>
        <p:spPr>
          <a:xfrm>
            <a:off x="7288213" y="6416676"/>
            <a:ext cx="320833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STARFIELD</a:t>
            </a:r>
            <a:r>
              <a:rPr b="0" i="0" lang="pt-BR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2002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3"/>
          <p:cNvSpPr txBox="1"/>
          <p:nvPr>
            <p:ph type="title"/>
          </p:nvPr>
        </p:nvSpPr>
        <p:spPr>
          <a:xfrm>
            <a:off x="1524000" y="2286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pt-BR" sz="3600"/>
              <a:t>OS PRINCÍPIOS: enfoque comunitário</a:t>
            </a:r>
            <a:endParaRPr/>
          </a:p>
        </p:txBody>
      </p:sp>
      <p:sp>
        <p:nvSpPr>
          <p:cNvPr id="325" name="Google Shape;325;p43"/>
          <p:cNvSpPr txBox="1"/>
          <p:nvPr/>
        </p:nvSpPr>
        <p:spPr>
          <a:xfrm>
            <a:off x="563880" y="1825626"/>
            <a:ext cx="11079480" cy="3970337"/>
          </a:xfrm>
          <a:prstGeom prst="rect">
            <a:avLst/>
          </a:prstGeom>
          <a:gradFill>
            <a:gsLst>
              <a:gs pos="0">
                <a:srgbClr val="ECCEC6"/>
              </a:gs>
              <a:gs pos="27001">
                <a:srgbClr val="E6B8AC"/>
              </a:gs>
              <a:gs pos="45000">
                <a:srgbClr val="E4B1A3"/>
              </a:gs>
              <a:gs pos="55000">
                <a:srgbClr val="E4B1A3"/>
              </a:gs>
              <a:gs pos="70000">
                <a:srgbClr val="E6B8AC"/>
              </a:gs>
              <a:gs pos="100000">
                <a:srgbClr val="ECCEC6"/>
              </a:gs>
            </a:gsLst>
            <a:lin ang="11700000" scaled="0"/>
          </a:gradFill>
          <a:ln cap="flat" cmpd="sng" w="9525">
            <a:solidFill>
              <a:srgbClr val="B88472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63500" dir="5400000" dist="25400">
              <a:srgbClr val="808080">
                <a:alpha val="3921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✓"/>
            </a:pPr>
            <a:r>
              <a:rPr b="0" i="0" lang="pt-BR" sz="36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definir e caracterizar a comunidade;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✓"/>
            </a:pPr>
            <a:r>
              <a:rPr b="0" i="0" lang="pt-BR" sz="36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identificar os problemas de saúde da comunidade;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✓"/>
            </a:pPr>
            <a:r>
              <a:rPr b="0" i="0" lang="pt-BR" sz="36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modificar programas para abordar esses problemas;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✓"/>
            </a:pPr>
            <a:r>
              <a:rPr b="0" i="0" lang="pt-BR" sz="36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monitorar a efetividade das modificações do programa.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43"/>
          <p:cNvSpPr txBox="1"/>
          <p:nvPr/>
        </p:nvSpPr>
        <p:spPr>
          <a:xfrm>
            <a:off x="7288213" y="6416676"/>
            <a:ext cx="320833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STARFIELD</a:t>
            </a:r>
            <a:r>
              <a:rPr b="0" i="0" lang="pt-BR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2002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4"/>
          <p:cNvSpPr txBox="1"/>
          <p:nvPr>
            <p:ph type="title"/>
          </p:nvPr>
        </p:nvSpPr>
        <p:spPr>
          <a:xfrm>
            <a:off x="1524000" y="2286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pt-BR" sz="3600"/>
              <a:t>OS PRINCÍPIOS: enfoque comunitário</a:t>
            </a:r>
            <a:endParaRPr/>
          </a:p>
        </p:txBody>
      </p:sp>
      <p:pic>
        <p:nvPicPr>
          <p:cNvPr id="332" name="Google Shape;33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2537" y="3762374"/>
            <a:ext cx="34290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21575" y="1566862"/>
            <a:ext cx="3492500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9937" y="1203324"/>
            <a:ext cx="3022600" cy="269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/>
          <p:nvPr>
            <p:ph idx="1" type="body"/>
          </p:nvPr>
        </p:nvSpPr>
        <p:spPr>
          <a:xfrm>
            <a:off x="858416" y="1198563"/>
            <a:ext cx="10991462" cy="4937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76"/>
              <a:buFont typeface="Noto Sans Symbols"/>
              <a:buChar char="▶"/>
            </a:pPr>
            <a:r>
              <a:rPr lang="pt-BR" sz="2600">
                <a:solidFill>
                  <a:srgbClr val="D8D8D8"/>
                </a:solidFill>
                <a:latin typeface="Cabin"/>
                <a:ea typeface="Cabin"/>
                <a:cs typeface="Cabin"/>
                <a:sym typeface="Cabin"/>
              </a:rPr>
              <a:t>DOR MUSCULOESQUELÉTICA E SUAS CARACTERÍSTICAS.</a:t>
            </a:r>
            <a:endParaRPr/>
          </a:p>
          <a:p>
            <a:pPr indent="-273050" lvl="0" marL="27305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76"/>
              <a:buFont typeface="Noto Sans Symbols"/>
              <a:buChar char="▶"/>
            </a:pPr>
            <a:r>
              <a:rPr lang="pt-BR" sz="2600">
                <a:solidFill>
                  <a:srgbClr val="D8D8D8"/>
                </a:solidFill>
                <a:latin typeface="Cabin"/>
                <a:ea typeface="Cabin"/>
                <a:cs typeface="Cabin"/>
                <a:sym typeface="Cabin"/>
              </a:rPr>
              <a:t>O QUE É ATENÇÃO PRIMÁRIA À SAÚDE?</a:t>
            </a:r>
            <a:endParaRPr/>
          </a:p>
          <a:p>
            <a:pPr indent="-273050" lvl="0" marL="27305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76"/>
              <a:buFont typeface="Noto Sans Symbols"/>
              <a:buChar char="▶"/>
            </a:pPr>
            <a:r>
              <a:rPr lang="pt-BR" sz="2600">
                <a:solidFill>
                  <a:srgbClr val="D8D8D8"/>
                </a:solidFill>
                <a:latin typeface="Cabin"/>
                <a:ea typeface="Cabin"/>
                <a:cs typeface="Cabin"/>
                <a:sym typeface="Cabin"/>
              </a:rPr>
              <a:t>PRINCÍPIOS DA ATENÇÃO PRIMÁRIA À SAÚDE X DOR MUSCULOESQUELÉTICA</a:t>
            </a:r>
            <a:endParaRPr/>
          </a:p>
          <a:p>
            <a:pPr indent="-273050" lvl="0" marL="27305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76"/>
              <a:buFont typeface="Noto Sans Symbols"/>
              <a:buChar char="▶"/>
            </a:pPr>
            <a:r>
              <a:rPr lang="pt-BR" sz="2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MANEJO DA DOR MUSCULOESQUELÉTICA NA ATENÇÃO PRIMÁRIA À SAÚDE</a:t>
            </a:r>
            <a:endParaRPr/>
          </a:p>
          <a:p>
            <a:pPr indent="-147574" lvl="0" marL="273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76"/>
              <a:buFont typeface="Noto Sans Symbols"/>
              <a:buNone/>
            </a:pPr>
            <a:r>
              <a:t/>
            </a:r>
            <a:endParaRPr sz="26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47574" lvl="0" marL="273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76"/>
              <a:buFont typeface="Noto Sans Symbols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40" name="Google Shape;340;p45"/>
          <p:cNvSpPr txBox="1"/>
          <p:nvPr/>
        </p:nvSpPr>
        <p:spPr>
          <a:xfrm>
            <a:off x="6486525" y="304800"/>
            <a:ext cx="3937000" cy="8048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SUMÁRIO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6"/>
          <p:cNvSpPr txBox="1"/>
          <p:nvPr>
            <p:ph idx="1" type="body"/>
          </p:nvPr>
        </p:nvSpPr>
        <p:spPr>
          <a:xfrm>
            <a:off x="1024128" y="2179636"/>
            <a:ext cx="4754880" cy="82296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137150" spcFirstLastPara="1" rIns="137150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pt-B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DINAMARCA</a:t>
            </a:r>
            <a:endParaRPr/>
          </a:p>
        </p:txBody>
      </p:sp>
      <p:sp>
        <p:nvSpPr>
          <p:cNvPr id="346" name="Google Shape;346;p46"/>
          <p:cNvSpPr txBox="1"/>
          <p:nvPr>
            <p:ph idx="2" type="body"/>
          </p:nvPr>
        </p:nvSpPr>
        <p:spPr>
          <a:xfrm>
            <a:off x="1024128" y="2967788"/>
            <a:ext cx="4754880" cy="334157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</a:pPr>
            <a:r>
              <a:rPr lang="pt-B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Nos níveis de complexidade do sistema de saúde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</a:pPr>
            <a:r>
              <a:rPr lang="pt-B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70% das pessoas que utilizam a assistência de baixa complexidade têm dor musculoesquelética e consomem mais medicação</a:t>
            </a:r>
            <a:endParaRPr/>
          </a:p>
        </p:txBody>
      </p:sp>
      <p:sp>
        <p:nvSpPr>
          <p:cNvPr id="347" name="Google Shape;347;p46"/>
          <p:cNvSpPr txBox="1"/>
          <p:nvPr>
            <p:ph idx="3" type="body"/>
          </p:nvPr>
        </p:nvSpPr>
        <p:spPr>
          <a:xfrm>
            <a:off x="5990888" y="2179636"/>
            <a:ext cx="4754880" cy="82296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137150" spcFirstLastPara="1" rIns="137150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pt-B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EUA</a:t>
            </a:r>
            <a:endParaRPr/>
          </a:p>
        </p:txBody>
      </p:sp>
      <p:sp>
        <p:nvSpPr>
          <p:cNvPr id="348" name="Google Shape;348;p46"/>
          <p:cNvSpPr txBox="1"/>
          <p:nvPr>
            <p:ph idx="4" type="body"/>
          </p:nvPr>
        </p:nvSpPr>
        <p:spPr>
          <a:xfrm>
            <a:off x="5990888" y="2967788"/>
            <a:ext cx="4754880" cy="334157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</a:pPr>
            <a:r>
              <a:rPr lang="pt-B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 média complexidade</a:t>
            </a:r>
            <a:endParaRPr/>
          </a:p>
        </p:txBody>
      </p:sp>
      <p:sp>
        <p:nvSpPr>
          <p:cNvPr id="349" name="Google Shape;349;p46"/>
          <p:cNvSpPr txBox="1"/>
          <p:nvPr/>
        </p:nvSpPr>
        <p:spPr>
          <a:xfrm>
            <a:off x="6486525" y="304800"/>
            <a:ext cx="3937000" cy="8048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MANEJO DA DOR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46"/>
          <p:cNvSpPr txBox="1"/>
          <p:nvPr/>
        </p:nvSpPr>
        <p:spPr>
          <a:xfrm>
            <a:off x="7729538" y="6315082"/>
            <a:ext cx="43148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r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Hartvigsen J et al. Scandinavian Journal of Public Health, 2014; 42: 698–704 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7"/>
          <p:cNvSpPr txBox="1"/>
          <p:nvPr/>
        </p:nvSpPr>
        <p:spPr>
          <a:xfrm>
            <a:off x="6486525" y="304799"/>
            <a:ext cx="3937000" cy="1109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MANEJO DA DOR NA APS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p47"/>
          <p:cNvPicPr preferRelativeResize="0"/>
          <p:nvPr/>
        </p:nvPicPr>
        <p:blipFill rotWithShape="1">
          <a:blip r:embed="rId3">
            <a:alphaModFix/>
          </a:blip>
          <a:srcRect b="11038" l="0" r="0" t="0"/>
          <a:stretch/>
        </p:blipFill>
        <p:spPr>
          <a:xfrm>
            <a:off x="3257550" y="1962150"/>
            <a:ext cx="4222750" cy="398062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7"/>
          <p:cNvSpPr txBox="1"/>
          <p:nvPr/>
        </p:nvSpPr>
        <p:spPr>
          <a:xfrm>
            <a:off x="7729538" y="6315082"/>
            <a:ext cx="431482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Brasil, 2012</a:t>
            </a:r>
            <a:endParaRPr/>
          </a:p>
        </p:txBody>
      </p:sp>
      <p:sp>
        <p:nvSpPr>
          <p:cNvPr id="358" name="Google Shape;358;p47"/>
          <p:cNvSpPr/>
          <p:nvPr/>
        </p:nvSpPr>
        <p:spPr>
          <a:xfrm rot="3164981">
            <a:off x="6272209" y="3286134"/>
            <a:ext cx="114300" cy="90011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47"/>
          <p:cNvSpPr/>
          <p:nvPr/>
        </p:nvSpPr>
        <p:spPr>
          <a:xfrm rot="3164981">
            <a:off x="5967407" y="2981339"/>
            <a:ext cx="114300" cy="90011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8"/>
          <p:cNvSpPr txBox="1"/>
          <p:nvPr/>
        </p:nvSpPr>
        <p:spPr>
          <a:xfrm>
            <a:off x="6486525" y="304799"/>
            <a:ext cx="3937000" cy="1109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MANEJO DA DOR NA APS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0655" y="1541461"/>
            <a:ext cx="9494983" cy="5188868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8"/>
          <p:cNvSpPr txBox="1"/>
          <p:nvPr/>
        </p:nvSpPr>
        <p:spPr>
          <a:xfrm>
            <a:off x="7729538" y="6315082"/>
            <a:ext cx="431482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Brasil, 2012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9"/>
          <p:cNvSpPr txBox="1"/>
          <p:nvPr/>
        </p:nvSpPr>
        <p:spPr>
          <a:xfrm>
            <a:off x="6486525" y="304799"/>
            <a:ext cx="3937000" cy="1109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MANEJO DA DOR NA APS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9044" y="1670243"/>
            <a:ext cx="9514795" cy="4873432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49"/>
          <p:cNvSpPr txBox="1"/>
          <p:nvPr/>
        </p:nvSpPr>
        <p:spPr>
          <a:xfrm>
            <a:off x="7729538" y="6315082"/>
            <a:ext cx="431482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Brasil, 2012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0"/>
          <p:cNvSpPr txBox="1"/>
          <p:nvPr/>
        </p:nvSpPr>
        <p:spPr>
          <a:xfrm>
            <a:off x="6486525" y="304799"/>
            <a:ext cx="3937000" cy="1109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MANEJO DA DOR NA APS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9" name="Google Shape;37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9044" y="1670243"/>
            <a:ext cx="9514795" cy="4873432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50"/>
          <p:cNvSpPr txBox="1"/>
          <p:nvPr/>
        </p:nvSpPr>
        <p:spPr>
          <a:xfrm>
            <a:off x="7729538" y="6315082"/>
            <a:ext cx="431482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Brasil, 2012</a:t>
            </a:r>
            <a:endParaRPr/>
          </a:p>
        </p:txBody>
      </p:sp>
      <p:sp>
        <p:nvSpPr>
          <p:cNvPr id="381" name="Google Shape;381;p50"/>
          <p:cNvSpPr txBox="1"/>
          <p:nvPr/>
        </p:nvSpPr>
        <p:spPr>
          <a:xfrm>
            <a:off x="2557463" y="5253252"/>
            <a:ext cx="110013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7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0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9475" y="46314"/>
            <a:ext cx="7704364" cy="626876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383" name="Google Shape;383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7518" y="3700464"/>
            <a:ext cx="11203617" cy="563704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1"/>
          <p:cNvSpPr txBox="1"/>
          <p:nvPr/>
        </p:nvSpPr>
        <p:spPr>
          <a:xfrm>
            <a:off x="6486525" y="304799"/>
            <a:ext cx="3937000" cy="1109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MANEJO DA DOR NA APS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9" name="Google Shape;389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4115" y="1415311"/>
            <a:ext cx="9200010" cy="530691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51"/>
          <p:cNvSpPr txBox="1"/>
          <p:nvPr/>
        </p:nvSpPr>
        <p:spPr>
          <a:xfrm>
            <a:off x="7729538" y="6315082"/>
            <a:ext cx="431482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Brasil, 2012</a:t>
            </a:r>
            <a:endParaRPr/>
          </a:p>
        </p:txBody>
      </p:sp>
      <p:sp>
        <p:nvSpPr>
          <p:cNvPr id="391" name="Google Shape;391;p51"/>
          <p:cNvSpPr txBox="1"/>
          <p:nvPr/>
        </p:nvSpPr>
        <p:spPr>
          <a:xfrm>
            <a:off x="3043238" y="1800225"/>
            <a:ext cx="3600450" cy="457200"/>
          </a:xfrm>
          <a:prstGeom prst="rect">
            <a:avLst/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51"/>
          <p:cNvSpPr txBox="1"/>
          <p:nvPr/>
        </p:nvSpPr>
        <p:spPr>
          <a:xfrm>
            <a:off x="1771650" y="2486025"/>
            <a:ext cx="5214938" cy="457200"/>
          </a:xfrm>
          <a:prstGeom prst="rect">
            <a:avLst/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858416" y="1198563"/>
            <a:ext cx="10991462" cy="4937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76"/>
              <a:buFont typeface="Noto Sans Symbols"/>
              <a:buChar char="▶"/>
            </a:pPr>
            <a:r>
              <a:rPr lang="pt-BR" sz="2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DOR MUSCULOESQUELÉTICA E SUAS CARACTERÍSTICAS.</a:t>
            </a:r>
            <a:endParaRPr/>
          </a:p>
          <a:p>
            <a:pPr indent="-273050" lvl="0" marL="27305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76"/>
              <a:buFont typeface="Noto Sans Symbols"/>
              <a:buChar char="▶"/>
            </a:pPr>
            <a:r>
              <a:rPr lang="pt-BR" sz="2600">
                <a:solidFill>
                  <a:srgbClr val="D8D8D8"/>
                </a:solidFill>
                <a:latin typeface="Cabin"/>
                <a:ea typeface="Cabin"/>
                <a:cs typeface="Cabin"/>
                <a:sym typeface="Cabin"/>
              </a:rPr>
              <a:t>O QUE É ATENÇÃO PRIMÁRIA À SAÚDE?</a:t>
            </a:r>
            <a:endParaRPr/>
          </a:p>
          <a:p>
            <a:pPr indent="-273050" lvl="0" marL="27305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76"/>
              <a:buFont typeface="Noto Sans Symbols"/>
              <a:buChar char="▶"/>
            </a:pPr>
            <a:r>
              <a:rPr lang="pt-BR" sz="2600">
                <a:solidFill>
                  <a:srgbClr val="D8D8D8"/>
                </a:solidFill>
                <a:latin typeface="Cabin"/>
                <a:ea typeface="Cabin"/>
                <a:cs typeface="Cabin"/>
                <a:sym typeface="Cabin"/>
              </a:rPr>
              <a:t>PRINCÍPIOS DA ATENÇÃO PRIMÁRIA À SAÚDE X DOR MUSCULOESQUELÉTICA</a:t>
            </a:r>
            <a:endParaRPr/>
          </a:p>
          <a:p>
            <a:pPr indent="-273050" lvl="0" marL="27305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76"/>
              <a:buFont typeface="Noto Sans Symbols"/>
              <a:buChar char="▶"/>
            </a:pPr>
            <a:r>
              <a:rPr lang="pt-BR" sz="2600">
                <a:solidFill>
                  <a:srgbClr val="D8D8D8"/>
                </a:solidFill>
                <a:latin typeface="Cabin"/>
                <a:ea typeface="Cabin"/>
                <a:cs typeface="Cabin"/>
                <a:sym typeface="Cabin"/>
              </a:rPr>
              <a:t>MANEJO DA DOR MUSCULOESQUELÉTICA</a:t>
            </a:r>
            <a:endParaRPr/>
          </a:p>
          <a:p>
            <a:pPr indent="-147574" lvl="0" marL="273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76"/>
              <a:buFont typeface="Noto Sans Symbols"/>
              <a:buNone/>
            </a:pPr>
            <a:r>
              <a:t/>
            </a:r>
            <a:endParaRPr sz="26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47574" lvl="0" marL="273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76"/>
              <a:buFont typeface="Noto Sans Symbols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6486525" y="304800"/>
            <a:ext cx="3937000" cy="8048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SUMÁRIO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2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u="sng">
                <a:solidFill>
                  <a:schemeClr val="hlink"/>
                </a:solidFill>
                <a:hlinkClick r:id="rId3"/>
              </a:rPr>
              <a:t>TV UNITAU: Você já sentiu dor nas costas?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3"/>
          <p:cNvSpPr txBox="1"/>
          <p:nvPr/>
        </p:nvSpPr>
        <p:spPr>
          <a:xfrm>
            <a:off x="6486525" y="304799"/>
            <a:ext cx="3937000" cy="1109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MANEJO DA DOR NA APS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3" name="Google Shape;40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4115" y="1415311"/>
            <a:ext cx="9200010" cy="530691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53"/>
          <p:cNvSpPr txBox="1"/>
          <p:nvPr/>
        </p:nvSpPr>
        <p:spPr>
          <a:xfrm>
            <a:off x="7729538" y="6315082"/>
            <a:ext cx="431482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Brasil, 2012</a:t>
            </a:r>
            <a:endParaRPr/>
          </a:p>
        </p:txBody>
      </p:sp>
      <p:pic>
        <p:nvPicPr>
          <p:cNvPr id="405" name="Google Shape;405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95587" y="3789353"/>
            <a:ext cx="8572500" cy="27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53"/>
          <p:cNvSpPr txBox="1"/>
          <p:nvPr/>
        </p:nvSpPr>
        <p:spPr>
          <a:xfrm>
            <a:off x="1814513" y="3057525"/>
            <a:ext cx="1900237" cy="457200"/>
          </a:xfrm>
          <a:prstGeom prst="rect">
            <a:avLst/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4"/>
          <p:cNvSpPr txBox="1"/>
          <p:nvPr/>
        </p:nvSpPr>
        <p:spPr>
          <a:xfrm>
            <a:off x="6486525" y="304799"/>
            <a:ext cx="3937000" cy="1109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MANEJO DA DOR NA APS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2" name="Google Shape;412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4115" y="115133"/>
            <a:ext cx="9200010" cy="530691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413" name="Google Shape;413;p54"/>
          <p:cNvSpPr txBox="1"/>
          <p:nvPr/>
        </p:nvSpPr>
        <p:spPr>
          <a:xfrm>
            <a:off x="7729538" y="6315082"/>
            <a:ext cx="431482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Brasil, 2012</a:t>
            </a:r>
            <a:endParaRPr/>
          </a:p>
        </p:txBody>
      </p:sp>
      <p:sp>
        <p:nvSpPr>
          <p:cNvPr id="414" name="Google Shape;414;p54"/>
          <p:cNvSpPr txBox="1"/>
          <p:nvPr/>
        </p:nvSpPr>
        <p:spPr>
          <a:xfrm>
            <a:off x="2871788" y="2539988"/>
            <a:ext cx="6786562" cy="457200"/>
          </a:xfrm>
          <a:prstGeom prst="rect">
            <a:avLst/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Google Shape;415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44950" y="2822551"/>
            <a:ext cx="8054975" cy="395020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cxnSp>
        <p:nvCxnSpPr>
          <p:cNvPr id="416" name="Google Shape;416;p54"/>
          <p:cNvCxnSpPr/>
          <p:nvPr/>
        </p:nvCxnSpPr>
        <p:spPr>
          <a:xfrm>
            <a:off x="6186487" y="3886200"/>
            <a:ext cx="1185863" cy="0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5"/>
          <p:cNvSpPr txBox="1"/>
          <p:nvPr/>
        </p:nvSpPr>
        <p:spPr>
          <a:xfrm>
            <a:off x="6486525" y="304799"/>
            <a:ext cx="3937000" cy="1109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MANEJO DA DOR NA APS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2" name="Google Shape;422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4115" y="115133"/>
            <a:ext cx="9200010" cy="530691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423" name="Google Shape;423;p55"/>
          <p:cNvSpPr txBox="1"/>
          <p:nvPr/>
        </p:nvSpPr>
        <p:spPr>
          <a:xfrm>
            <a:off x="7729538" y="6315082"/>
            <a:ext cx="431482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Brasil, 2012</a:t>
            </a:r>
            <a:endParaRPr/>
          </a:p>
        </p:txBody>
      </p:sp>
      <p:sp>
        <p:nvSpPr>
          <p:cNvPr id="424" name="Google Shape;424;p55"/>
          <p:cNvSpPr txBox="1"/>
          <p:nvPr/>
        </p:nvSpPr>
        <p:spPr>
          <a:xfrm>
            <a:off x="2871788" y="2539988"/>
            <a:ext cx="6786562" cy="457200"/>
          </a:xfrm>
          <a:prstGeom prst="rect">
            <a:avLst/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5" name="Google Shape;425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57775" y="-15963"/>
            <a:ext cx="7134225" cy="687396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cxnSp>
        <p:nvCxnSpPr>
          <p:cNvPr id="426" name="Google Shape;426;p55"/>
          <p:cNvCxnSpPr/>
          <p:nvPr/>
        </p:nvCxnSpPr>
        <p:spPr>
          <a:xfrm>
            <a:off x="11087100" y="2671763"/>
            <a:ext cx="957263" cy="0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7" name="Google Shape;427;p55"/>
          <p:cNvCxnSpPr/>
          <p:nvPr/>
        </p:nvCxnSpPr>
        <p:spPr>
          <a:xfrm>
            <a:off x="7053262" y="2881313"/>
            <a:ext cx="1419226" cy="0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6"/>
          <p:cNvSpPr txBox="1"/>
          <p:nvPr/>
        </p:nvSpPr>
        <p:spPr>
          <a:xfrm>
            <a:off x="6486525" y="304799"/>
            <a:ext cx="3937000" cy="1109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MANEJO DA DOR NA APS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3" name="Google Shape;433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4115" y="1415311"/>
            <a:ext cx="9200010" cy="530691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56"/>
          <p:cNvSpPr txBox="1"/>
          <p:nvPr/>
        </p:nvSpPr>
        <p:spPr>
          <a:xfrm>
            <a:off x="7729538" y="6315082"/>
            <a:ext cx="431482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Brasil, 2012</a:t>
            </a:r>
            <a:endParaRPr/>
          </a:p>
        </p:txBody>
      </p:sp>
      <p:sp>
        <p:nvSpPr>
          <p:cNvPr id="435" name="Google Shape;435;p56"/>
          <p:cNvSpPr txBox="1"/>
          <p:nvPr/>
        </p:nvSpPr>
        <p:spPr>
          <a:xfrm>
            <a:off x="1800225" y="4800600"/>
            <a:ext cx="7429500" cy="457200"/>
          </a:xfrm>
          <a:prstGeom prst="rect">
            <a:avLst/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56"/>
          <p:cNvSpPr txBox="1"/>
          <p:nvPr/>
        </p:nvSpPr>
        <p:spPr>
          <a:xfrm>
            <a:off x="1800225" y="5472116"/>
            <a:ext cx="7429500" cy="457200"/>
          </a:xfrm>
          <a:prstGeom prst="rect">
            <a:avLst/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6573" y="2381250"/>
            <a:ext cx="6712527" cy="36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57"/>
          <p:cNvSpPr txBox="1"/>
          <p:nvPr/>
        </p:nvSpPr>
        <p:spPr>
          <a:xfrm>
            <a:off x="6486525" y="304799"/>
            <a:ext cx="3937000" cy="11096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 as outras dores?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3" name="Google Shape;443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59812" y="2200275"/>
            <a:ext cx="28448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1226" y="2114549"/>
            <a:ext cx="4947824" cy="4214813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58"/>
          <p:cNvSpPr txBox="1"/>
          <p:nvPr/>
        </p:nvSpPr>
        <p:spPr>
          <a:xfrm>
            <a:off x="6486525" y="304799"/>
            <a:ext cx="3937000" cy="11096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Necessidade de linha de cuidado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1075" y="323849"/>
            <a:ext cx="5948363" cy="5948363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59"/>
          <p:cNvSpPr txBox="1"/>
          <p:nvPr/>
        </p:nvSpPr>
        <p:spPr>
          <a:xfrm>
            <a:off x="7815263" y="2571750"/>
            <a:ext cx="3429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carolinaschmitt@usp.br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9699" y="1629019"/>
            <a:ext cx="8351489" cy="441459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1"/>
          <p:cNvSpPr txBox="1"/>
          <p:nvPr/>
        </p:nvSpPr>
        <p:spPr>
          <a:xfrm>
            <a:off x="2271713" y="2800350"/>
            <a:ext cx="571500" cy="1585913"/>
          </a:xfrm>
          <a:prstGeom prst="rect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89449" y="600075"/>
            <a:ext cx="6904755" cy="231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1450" y="515000"/>
            <a:ext cx="6106525" cy="594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gf946ce2159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0175" y="909150"/>
            <a:ext cx="5633575" cy="553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"/>
          <p:cNvSpPr txBox="1"/>
          <p:nvPr>
            <p:ph idx="1" type="body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9144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 "/>
            </a:pPr>
            <a:r>
              <a:rPr lang="pt-BR" sz="2400"/>
              <a:t>“experiência sensorial e emocional desagradável associada a uma lesão tecidual real ou potencial”</a:t>
            </a:r>
            <a:r>
              <a:rPr lang="pt-BR" sz="2000"/>
              <a:t> </a:t>
            </a:r>
            <a:r>
              <a:rPr i="1" lang="pt-BR" sz="2000"/>
              <a:t>International Association for the Study of Pain (IASP)</a:t>
            </a:r>
            <a:endParaRPr/>
          </a:p>
          <a:p>
            <a:pPr indent="4826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i="1" sz="2400"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✔"/>
            </a:pPr>
            <a:r>
              <a:rPr lang="pt-BR" sz="2400"/>
              <a:t>aguda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✔"/>
            </a:pPr>
            <a:r>
              <a:rPr lang="pt-BR" sz="2400"/>
              <a:t>crônica “desagradável experiência sensorial e emocional associada a danos reais ou potenciais nos tecidos, que pode durar mais de três meses ou além do prazo esperado para a cicatrização após a cirurgia ou trauma”</a:t>
            </a:r>
            <a:endParaRPr/>
          </a:p>
        </p:txBody>
      </p:sp>
      <p:sp>
        <p:nvSpPr>
          <p:cNvPr id="158" name="Google Shape;158;p3"/>
          <p:cNvSpPr txBox="1"/>
          <p:nvPr/>
        </p:nvSpPr>
        <p:spPr>
          <a:xfrm>
            <a:off x="1024128" y="304800"/>
            <a:ext cx="9399397" cy="10738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DOR MUSCULOESQUELÉTICA E SUAS CARACTERÍSTICAS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"/>
          <p:cNvSpPr txBox="1"/>
          <p:nvPr/>
        </p:nvSpPr>
        <p:spPr>
          <a:xfrm>
            <a:off x="7915275" y="6275071"/>
            <a:ext cx="41719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Marley J et al. Systematic Reviews 2014, 3:106.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Teixeira MJ et al. Rev. Med. 80:1-21, 2001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4199" y="2552549"/>
            <a:ext cx="3614737" cy="430545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3"/>
          <p:cNvSpPr txBox="1"/>
          <p:nvPr>
            <p:ph idx="1" type="body"/>
          </p:nvPr>
        </p:nvSpPr>
        <p:spPr>
          <a:xfrm>
            <a:off x="1024128" y="1550982"/>
            <a:ext cx="4754880" cy="82296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137150" spcFirstLastPara="1" rIns="137150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pt-B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 - Diagrama corporal</a:t>
            </a:r>
            <a:endParaRPr/>
          </a:p>
        </p:txBody>
      </p:sp>
      <p:sp>
        <p:nvSpPr>
          <p:cNvPr id="166" name="Google Shape;166;p23"/>
          <p:cNvSpPr txBox="1"/>
          <p:nvPr>
            <p:ph idx="3" type="body"/>
          </p:nvPr>
        </p:nvSpPr>
        <p:spPr>
          <a:xfrm>
            <a:off x="5990888" y="1550982"/>
            <a:ext cx="4754880" cy="82296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137150" spcFirstLastPara="1" rIns="137150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pt-B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INTENSIDADE - </a:t>
            </a:r>
            <a:r>
              <a:rPr i="1" lang="pt-B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likert</a:t>
            </a:r>
            <a:endParaRPr i="1"/>
          </a:p>
        </p:txBody>
      </p:sp>
      <p:sp>
        <p:nvSpPr>
          <p:cNvPr id="167" name="Google Shape;167;p23"/>
          <p:cNvSpPr txBox="1"/>
          <p:nvPr/>
        </p:nvSpPr>
        <p:spPr>
          <a:xfrm>
            <a:off x="1024128" y="304800"/>
            <a:ext cx="9399397" cy="10738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DOR MUSCULOESQUELÉTICA E SUAS CARACTERÍSTICAS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90888" y="2752725"/>
            <a:ext cx="5581987" cy="32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3"/>
          <p:cNvSpPr txBox="1"/>
          <p:nvPr/>
        </p:nvSpPr>
        <p:spPr>
          <a:xfrm>
            <a:off x="7915275" y="6275071"/>
            <a:ext cx="41719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Likert, Rensis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</a:t>
            </a:r>
            <a:r>
              <a:rPr b="0" i="1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Archives of Psychology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140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1-55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ntegral">
  <a:themeElements>
    <a:clrScheme name="Integral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Origin">
  <a:themeElements>
    <a:clrScheme name="Origin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2019-07-29T17:58:06Z</dcterms:created>
  <dc:creator>Microsoft Office User</dc:creator>
</cp:coreProperties>
</file>