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3"/>
  </p:notesMasterIdLst>
  <p:handoutMasterIdLst>
    <p:handoutMasterId r:id="rId34"/>
  </p:handoutMasterIdLst>
  <p:sldIdLst>
    <p:sldId id="446" r:id="rId13"/>
    <p:sldId id="639" r:id="rId14"/>
    <p:sldId id="625" r:id="rId15"/>
    <p:sldId id="629" r:id="rId16"/>
    <p:sldId id="630" r:id="rId17"/>
    <p:sldId id="692" r:id="rId18"/>
    <p:sldId id="683" r:id="rId19"/>
    <p:sldId id="706" r:id="rId20"/>
    <p:sldId id="632" r:id="rId21"/>
    <p:sldId id="637" r:id="rId22"/>
    <p:sldId id="638" r:id="rId23"/>
    <p:sldId id="701" r:id="rId24"/>
    <p:sldId id="702" r:id="rId25"/>
    <p:sldId id="682" r:id="rId26"/>
    <p:sldId id="684" r:id="rId27"/>
    <p:sldId id="685" r:id="rId28"/>
    <p:sldId id="686" r:id="rId29"/>
    <p:sldId id="687" r:id="rId30"/>
    <p:sldId id="704" r:id="rId31"/>
    <p:sldId id="592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7B2629"/>
    <a:srgbClr val="90272A"/>
    <a:srgbClr val="4D4D4F"/>
    <a:srgbClr val="000000"/>
    <a:srgbClr val="205C77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30"/>
  </p:normalViewPr>
  <p:slideViewPr>
    <p:cSldViewPr snapToGrid="0" snapToObjects="1">
      <p:cViewPr varScale="1">
        <p:scale>
          <a:sx n="151" d="100"/>
          <a:sy n="151" d="100"/>
        </p:scale>
        <p:origin x="294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Planilha1!$F$6:$F$9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</c:numCache>
            </c:numRef>
          </c:xVal>
          <c:yVal>
            <c:numRef>
              <c:f>Planilha1!$G$6:$G$9</c:f>
              <c:numCache>
                <c:formatCode>General</c:formatCode>
                <c:ptCount val="4"/>
                <c:pt idx="0">
                  <c:v>0</c:v>
                </c:pt>
                <c:pt idx="1">
                  <c:v>3000</c:v>
                </c:pt>
                <c:pt idx="2">
                  <c:v>3000</c:v>
                </c:pt>
                <c:pt idx="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DC6-4936-BDCB-A720DD1D2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009392"/>
        <c:axId val="728018544"/>
      </c:scatterChart>
      <c:valAx>
        <c:axId val="72800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t(min)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8018544"/>
        <c:crosses val="autoZero"/>
        <c:crossBetween val="midCat"/>
      </c:valAx>
      <c:valAx>
        <c:axId val="72801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aseline="0"/>
                  <a:t>revoluções/min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8009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hyperlink" Target="https://www.youtube.com/watch?v=zQswgiRih4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22.png"/><Relationship Id="rId5" Type="http://schemas.openxmlformats.org/officeDocument/2006/relationships/image" Target="../media/image34.png"/><Relationship Id="rId10" Type="http://schemas.openxmlformats.org/officeDocument/2006/relationships/image" Target="../media/image21.png"/><Relationship Id="rId4" Type="http://schemas.openxmlformats.org/officeDocument/2006/relationships/image" Target="../media/image33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350.png"/><Relationship Id="rId26" Type="http://schemas.openxmlformats.org/officeDocument/2006/relationships/image" Target="../media/image157.png"/><Relationship Id="rId21" Type="http://schemas.openxmlformats.org/officeDocument/2006/relationships/image" Target="../media/image520.png"/><Relationship Id="rId7" Type="http://schemas.openxmlformats.org/officeDocument/2006/relationships/image" Target="../media/image620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561.png"/><Relationship Id="rId2" Type="http://schemas.openxmlformats.org/officeDocument/2006/relationships/image" Target="../media/image23.png"/><Relationship Id="rId16" Type="http://schemas.openxmlformats.org/officeDocument/2006/relationships/image" Target="../media/image146.png"/><Relationship Id="rId20" Type="http://schemas.openxmlformats.org/officeDocument/2006/relationships/image" Target="../media/image5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41.png"/><Relationship Id="rId24" Type="http://schemas.openxmlformats.org/officeDocument/2006/relationships/image" Target="../media/image551.png"/><Relationship Id="rId5" Type="http://schemas.openxmlformats.org/officeDocument/2006/relationships/image" Target="../media/image137.png"/><Relationship Id="rId15" Type="http://schemas.openxmlformats.org/officeDocument/2006/relationships/image" Target="../media/image145.png"/><Relationship Id="rId23" Type="http://schemas.openxmlformats.org/officeDocument/2006/relationships/image" Target="../media/image541.png"/><Relationship Id="rId28" Type="http://schemas.openxmlformats.org/officeDocument/2006/relationships/image" Target="../media/image581.png"/><Relationship Id="rId10" Type="http://schemas.openxmlformats.org/officeDocument/2006/relationships/image" Target="../media/image19.jpg"/><Relationship Id="rId19" Type="http://schemas.openxmlformats.org/officeDocument/2006/relationships/image" Target="../media/image149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531.png"/><Relationship Id="rId27" Type="http://schemas.openxmlformats.org/officeDocument/2006/relationships/image" Target="../media/image5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13" Type="http://schemas.openxmlformats.org/officeDocument/2006/relationships/image" Target="../media/image169.png"/><Relationship Id="rId18" Type="http://schemas.openxmlformats.org/officeDocument/2006/relationships/image" Target="../media/image691.png"/><Relationship Id="rId3" Type="http://schemas.openxmlformats.org/officeDocument/2006/relationships/image" Target="../media/image159.png"/><Relationship Id="rId21" Type="http://schemas.openxmlformats.org/officeDocument/2006/relationships/image" Target="../media/image720.png"/><Relationship Id="rId7" Type="http://schemas.openxmlformats.org/officeDocument/2006/relationships/image" Target="../media/image611.png"/><Relationship Id="rId12" Type="http://schemas.openxmlformats.org/officeDocument/2006/relationships/image" Target="../media/image168.png"/><Relationship Id="rId17" Type="http://schemas.openxmlformats.org/officeDocument/2006/relationships/image" Target="../media/image681.png"/><Relationship Id="rId25" Type="http://schemas.openxmlformats.org/officeDocument/2006/relationships/image" Target="../media/image76.png"/><Relationship Id="rId2" Type="http://schemas.openxmlformats.org/officeDocument/2006/relationships/image" Target="../media/image591.png"/><Relationship Id="rId16" Type="http://schemas.openxmlformats.org/officeDocument/2006/relationships/image" Target="../media/image671.png"/><Relationship Id="rId20" Type="http://schemas.openxmlformats.org/officeDocument/2006/relationships/image" Target="../media/image7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1.png"/><Relationship Id="rId11" Type="http://schemas.openxmlformats.org/officeDocument/2006/relationships/image" Target="../media/image167.png"/><Relationship Id="rId24" Type="http://schemas.openxmlformats.org/officeDocument/2006/relationships/image" Target="../media/image75.png"/><Relationship Id="rId5" Type="http://schemas.openxmlformats.org/officeDocument/2006/relationships/image" Target="../media/image161.png"/><Relationship Id="rId15" Type="http://schemas.openxmlformats.org/officeDocument/2006/relationships/image" Target="../media/image661.png"/><Relationship Id="rId23" Type="http://schemas.openxmlformats.org/officeDocument/2006/relationships/image" Target="../media/image74.png"/><Relationship Id="rId10" Type="http://schemas.openxmlformats.org/officeDocument/2006/relationships/image" Target="../media/image640.png"/><Relationship Id="rId19" Type="http://schemas.openxmlformats.org/officeDocument/2006/relationships/image" Target="../media/image700.png"/><Relationship Id="rId4" Type="http://schemas.openxmlformats.org/officeDocument/2006/relationships/image" Target="../media/image160.png"/><Relationship Id="rId9" Type="http://schemas.openxmlformats.org/officeDocument/2006/relationships/image" Target="../media/image631.png"/><Relationship Id="rId14" Type="http://schemas.openxmlformats.org/officeDocument/2006/relationships/image" Target="../media/image651.png"/><Relationship Id="rId22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7.png"/><Relationship Id="rId3" Type="http://schemas.openxmlformats.org/officeDocument/2006/relationships/image" Target="../media/image180.png"/><Relationship Id="rId7" Type="http://schemas.openxmlformats.org/officeDocument/2006/relationships/image" Target="../media/image78.png"/><Relationship Id="rId12" Type="http://schemas.openxmlformats.org/officeDocument/2006/relationships/image" Target="../media/image84.png"/><Relationship Id="rId17" Type="http://schemas.openxmlformats.org/officeDocument/2006/relationships/image" Target="../media/image81.png"/><Relationship Id="rId2" Type="http://schemas.openxmlformats.org/officeDocument/2006/relationships/image" Target="../media/image77.pn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11" Type="http://schemas.openxmlformats.org/officeDocument/2006/relationships/image" Target="../media/image83.png"/><Relationship Id="rId5" Type="http://schemas.openxmlformats.org/officeDocument/2006/relationships/image" Target="../media/image182.png"/><Relationship Id="rId15" Type="http://schemas.openxmlformats.org/officeDocument/2006/relationships/image" Target="../media/image151.png"/><Relationship Id="rId4" Type="http://schemas.openxmlformats.org/officeDocument/2006/relationships/image" Target="../media/image181.png"/><Relationship Id="rId9" Type="http://schemas.openxmlformats.org/officeDocument/2006/relationships/image" Target="../media/image80.png"/><Relationship Id="rId14" Type="http://schemas.openxmlformats.org/officeDocument/2006/relationships/image" Target="../media/image1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63.png"/><Relationship Id="rId18" Type="http://schemas.openxmlformats.org/officeDocument/2006/relationships/image" Target="../media/image171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74.png"/><Relationship Id="rId7" Type="http://schemas.openxmlformats.org/officeDocument/2006/relationships/image" Target="../media/image152.png"/><Relationship Id="rId12" Type="http://schemas.openxmlformats.org/officeDocument/2006/relationships/image" Target="../media/image162.png"/><Relationship Id="rId17" Type="http://schemas.openxmlformats.org/officeDocument/2006/relationships/image" Target="../media/image17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6.png"/><Relationship Id="rId20" Type="http://schemas.openxmlformats.org/officeDocument/2006/relationships/image" Target="../media/image17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090.png"/><Relationship Id="rId15" Type="http://schemas.openxmlformats.org/officeDocument/2006/relationships/image" Target="../media/image165.png"/><Relationship Id="rId10" Type="http://schemas.openxmlformats.org/officeDocument/2006/relationships/image" Target="../media/image156.png"/><Relationship Id="rId19" Type="http://schemas.openxmlformats.org/officeDocument/2006/relationships/image" Target="../media/image1060.png"/><Relationship Id="rId4" Type="http://schemas.openxmlformats.org/officeDocument/2006/relationships/image" Target="../media/image20.wmf"/><Relationship Id="rId9" Type="http://schemas.openxmlformats.org/officeDocument/2006/relationships/image" Target="../media/image155.png"/><Relationship Id="rId14" Type="http://schemas.openxmlformats.org/officeDocument/2006/relationships/image" Target="../media/image164.png"/><Relationship Id="rId22" Type="http://schemas.openxmlformats.org/officeDocument/2006/relationships/image" Target="../media/image8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8.png"/><Relationship Id="rId18" Type="http://schemas.openxmlformats.org/officeDocument/2006/relationships/image" Target="../media/image19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78.png"/><Relationship Id="rId12" Type="http://schemas.openxmlformats.org/officeDocument/2006/relationships/image" Target="../media/image320.png"/><Relationship Id="rId17" Type="http://schemas.openxmlformats.org/officeDocument/2006/relationships/image" Target="../media/image19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7.png"/><Relationship Id="rId11" Type="http://schemas.openxmlformats.org/officeDocument/2006/relationships/image" Target="../media/image172.png"/><Relationship Id="rId5" Type="http://schemas.openxmlformats.org/officeDocument/2006/relationships/image" Target="../media/image176.png"/><Relationship Id="rId15" Type="http://schemas.openxmlformats.org/officeDocument/2006/relationships/image" Target="../media/image190.png"/><Relationship Id="rId10" Type="http://schemas.openxmlformats.org/officeDocument/2006/relationships/image" Target="../media/image185.png"/><Relationship Id="rId4" Type="http://schemas.openxmlformats.org/officeDocument/2006/relationships/image" Target="../media/image20.wmf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0.png"/><Relationship Id="rId18" Type="http://schemas.openxmlformats.org/officeDocument/2006/relationships/image" Target="../media/image510.png"/><Relationship Id="rId3" Type="http://schemas.openxmlformats.org/officeDocument/2006/relationships/image" Target="../media/image37.png"/><Relationship Id="rId7" Type="http://schemas.openxmlformats.org/officeDocument/2006/relationships/image" Target="../media/image300.png"/><Relationship Id="rId12" Type="http://schemas.openxmlformats.org/officeDocument/2006/relationships/image" Target="../media/image12.png"/><Relationship Id="rId17" Type="http://schemas.openxmlformats.org/officeDocument/2006/relationships/image" Target="../media/image50.png"/><Relationship Id="rId2" Type="http://schemas.openxmlformats.org/officeDocument/2006/relationships/image" Target="../media/image36.png"/><Relationship Id="rId16" Type="http://schemas.openxmlformats.org/officeDocument/2006/relationships/image" Target="../media/image490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1.png"/><Relationship Id="rId5" Type="http://schemas.openxmlformats.org/officeDocument/2006/relationships/image" Target="../media/image39.png"/><Relationship Id="rId15" Type="http://schemas.openxmlformats.org/officeDocument/2006/relationships/image" Target="../media/image480.png"/><Relationship Id="rId10" Type="http://schemas.openxmlformats.org/officeDocument/2006/relationships/image" Target="../media/image44.png"/><Relationship Id="rId19" Type="http://schemas.openxmlformats.org/officeDocument/2006/relationships/image" Target="../media/image31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13.png"/><Relationship Id="rId7" Type="http://schemas.openxmlformats.org/officeDocument/2006/relationships/image" Target="../media/image620.png"/><Relationship Id="rId12" Type="http://schemas.openxmlformats.org/officeDocument/2006/relationships/image" Target="../media/image10.jp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60.png"/><Relationship Id="rId5" Type="http://schemas.openxmlformats.org/officeDocument/2006/relationships/image" Target="../media/image600.png"/><Relationship Id="rId10" Type="http://schemas.openxmlformats.org/officeDocument/2006/relationships/image" Target="../media/image650.png"/><Relationship Id="rId9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92.png"/><Relationship Id="rId3" Type="http://schemas.openxmlformats.org/officeDocument/2006/relationships/image" Target="../media/image570.png"/><Relationship Id="rId7" Type="http://schemas.openxmlformats.org/officeDocument/2006/relationships/image" Target="../media/image580.png"/><Relationship Id="rId12" Type="http://schemas.openxmlformats.org/officeDocument/2006/relationships/image" Target="../media/image91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750.png"/><Relationship Id="rId5" Type="http://schemas.openxmlformats.org/officeDocument/2006/relationships/image" Target="../media/image690.png"/><Relationship Id="rId15" Type="http://schemas.openxmlformats.org/officeDocument/2006/relationships/image" Target="../media/image121.png"/><Relationship Id="rId10" Type="http://schemas.openxmlformats.org/officeDocument/2006/relationships/image" Target="../media/image1110.png"/><Relationship Id="rId4" Type="http://schemas.openxmlformats.org/officeDocument/2006/relationships/image" Target="../media/image680.png"/><Relationship Id="rId9" Type="http://schemas.openxmlformats.org/officeDocument/2006/relationships/image" Target="../media/image710.png"/><Relationship Id="rId14" Type="http://schemas.openxmlformats.org/officeDocument/2006/relationships/image" Target="../media/image7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png"/><Relationship Id="rId7" Type="http://schemas.openxmlformats.org/officeDocument/2006/relationships/image" Target="../media/image4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410.png"/><Relationship Id="rId3" Type="http://schemas.openxmlformats.org/officeDocument/2006/relationships/image" Target="../media/image99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890.png"/><Relationship Id="rId2" Type="http://schemas.openxmlformats.org/officeDocument/2006/relationships/image" Target="../media/image98.png"/><Relationship Id="rId16" Type="http://schemas.openxmlformats.org/officeDocument/2006/relationships/image" Target="../media/image8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08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image" Target="../media/image910.png"/><Relationship Id="rId18" Type="http://schemas.openxmlformats.org/officeDocument/2006/relationships/image" Target="../media/image740.png"/><Relationship Id="rId3" Type="http://schemas.openxmlformats.org/officeDocument/2006/relationships/image" Target="../media/image16.png"/><Relationship Id="rId21" Type="http://schemas.openxmlformats.org/officeDocument/2006/relationships/image" Target="../media/image97.png"/><Relationship Id="rId7" Type="http://schemas.openxmlformats.org/officeDocument/2006/relationships/image" Target="../media/image85.png"/><Relationship Id="rId12" Type="http://schemas.openxmlformats.org/officeDocument/2006/relationships/image" Target="../media/image900.png"/><Relationship Id="rId17" Type="http://schemas.openxmlformats.org/officeDocument/2006/relationships/image" Target="../media/image730.png"/><Relationship Id="rId25" Type="http://schemas.openxmlformats.org/officeDocument/2006/relationships/image" Target="../media/image101.png"/><Relationship Id="rId2" Type="http://schemas.openxmlformats.org/officeDocument/2006/relationships/image" Target="../media/image800.png"/><Relationship Id="rId16" Type="http://schemas.openxmlformats.org/officeDocument/2006/relationships/image" Target="../media/image94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0.png"/><Relationship Id="rId11" Type="http://schemas.openxmlformats.org/officeDocument/2006/relationships/image" Target="../media/image89.png"/><Relationship Id="rId24" Type="http://schemas.openxmlformats.org/officeDocument/2006/relationships/image" Target="../media/image100.png"/><Relationship Id="rId5" Type="http://schemas.openxmlformats.org/officeDocument/2006/relationships/image" Target="../media/image830.png"/><Relationship Id="rId15" Type="http://schemas.openxmlformats.org/officeDocument/2006/relationships/image" Target="../media/image93.png"/><Relationship Id="rId23" Type="http://schemas.openxmlformats.org/officeDocument/2006/relationships/image" Target="../media/image960.png"/><Relationship Id="rId10" Type="http://schemas.openxmlformats.org/officeDocument/2006/relationships/image" Target="../media/image880.png"/><Relationship Id="rId19" Type="http://schemas.openxmlformats.org/officeDocument/2006/relationships/image" Target="../media/image95.png"/><Relationship Id="rId4" Type="http://schemas.openxmlformats.org/officeDocument/2006/relationships/image" Target="../media/image820.png"/><Relationship Id="rId9" Type="http://schemas.openxmlformats.org/officeDocument/2006/relationships/image" Target="../media/image870.png"/><Relationship Id="rId14" Type="http://schemas.openxmlformats.org/officeDocument/2006/relationships/image" Target="../media/image920.png"/><Relationship Id="rId22" Type="http://schemas.openxmlformats.org/officeDocument/2006/relationships/image" Target="../media/image9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3" Type="http://schemas.openxmlformats.org/officeDocument/2006/relationships/image" Target="../media/image980.png"/><Relationship Id="rId7" Type="http://schemas.openxmlformats.org/officeDocument/2006/relationships/image" Target="../media/image109.png"/><Relationship Id="rId12" Type="http://schemas.openxmlformats.org/officeDocument/2006/relationships/image" Target="../media/image103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1" Type="http://schemas.openxmlformats.org/officeDocument/2006/relationships/image" Target="../media/image1020.png"/><Relationship Id="rId5" Type="http://schemas.openxmlformats.org/officeDocument/2006/relationships/image" Target="../media/image990.png"/><Relationship Id="rId4" Type="http://schemas.openxmlformats.org/officeDocument/2006/relationships/image" Target="../media/image106.png"/><Relationship Id="rId9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32842" y="-76422"/>
            <a:ext cx="5631009" cy="114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2021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14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Cinemática da Rotação com Vetores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4/10/2021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A04DAE8-844F-4506-BCFA-BCF6FE1EB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60" y="1028818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88619"/>
            <a:ext cx="890259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 disco de CD de música (“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compact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disk/digital áudio”) possui raios interno e externo para o material gravado de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2,50 e 5,80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, respectivamente. As linhas da varredura em espiral estão separadas em 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1,60 </a:t>
            </a:r>
            <a:r>
              <a:rPr lang="pt-BR" sz="16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μm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. Durante a execução, o disco é varrido a uma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velocidade </a:t>
            </a:r>
            <a:r>
              <a:rPr lang="pt-BR" sz="1600" b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linear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constante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, iniciando na borda interna e progredindo para a externa. A velocidade angular na borda interna é de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50,0 </a:t>
            </a:r>
            <a:r>
              <a:rPr lang="pt-BR" sz="16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.        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 a velocidade angular na borda externa</a:t>
            </a:r>
            <a:endParaRPr lang="pt-BR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9801"/>
            <a:ext cx="26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Exercício 13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7918396" y="1326273"/>
            <a:ext cx="984202" cy="949301"/>
            <a:chOff x="5416598" y="1835780"/>
            <a:chExt cx="984202" cy="949301"/>
          </a:xfrm>
        </p:grpSpPr>
        <p:grpSp>
          <p:nvGrpSpPr>
            <p:cNvPr id="24" name="Agrupar 23"/>
            <p:cNvGrpSpPr/>
            <p:nvPr/>
          </p:nvGrpSpPr>
          <p:grpSpPr>
            <a:xfrm>
              <a:off x="5416598" y="1835780"/>
              <a:ext cx="984202" cy="949301"/>
              <a:chOff x="5416598" y="1835780"/>
              <a:chExt cx="984202" cy="949301"/>
            </a:xfrm>
          </p:grpSpPr>
          <p:sp>
            <p:nvSpPr>
              <p:cNvPr id="19" name="Elipse 18"/>
              <p:cNvSpPr/>
              <p:nvPr/>
            </p:nvSpPr>
            <p:spPr>
              <a:xfrm>
                <a:off x="5416598" y="1835780"/>
                <a:ext cx="984202" cy="949301"/>
              </a:xfrm>
              <a:prstGeom prst="ellipse">
                <a:avLst/>
              </a:prstGeom>
              <a:solidFill>
                <a:srgbClr val="C0C1B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5670792" y="2087647"/>
                <a:ext cx="475814" cy="4455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7" name="Conector de Seta Reta 16"/>
              <p:cNvCxnSpPr>
                <a:endCxn id="20" idx="6"/>
              </p:cNvCxnSpPr>
              <p:nvPr/>
            </p:nvCxnSpPr>
            <p:spPr>
              <a:xfrm flipV="1">
                <a:off x="5908699" y="2310430"/>
                <a:ext cx="237907" cy="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>
                <a:endCxn id="19" idx="0"/>
              </p:cNvCxnSpPr>
              <p:nvPr/>
            </p:nvCxnSpPr>
            <p:spPr>
              <a:xfrm flipV="1">
                <a:off x="5908699" y="1835780"/>
                <a:ext cx="0" cy="47465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5907881" y="2296777"/>
                  <a:ext cx="18389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7881" y="2296777"/>
                  <a:ext cx="183896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16667" r="-6667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5690904" y="1875591"/>
                  <a:ext cx="18806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904" y="1875591"/>
                  <a:ext cx="188065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16129" r="-6452" b="-1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4150" y="1901579"/>
                <a:ext cx="7160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0" y="1901579"/>
                <a:ext cx="716029" cy="246221"/>
              </a:xfrm>
              <a:prstGeom prst="rect">
                <a:avLst/>
              </a:prstGeom>
              <a:blipFill>
                <a:blip r:embed="rId4"/>
                <a:stretch>
                  <a:fillRect l="-4274" r="-3419" b="-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7221" y="2207148"/>
                <a:ext cx="2426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=50,0×2,5=125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" y="2207148"/>
                <a:ext cx="2426754" cy="246221"/>
              </a:xfrm>
              <a:prstGeom prst="rect">
                <a:avLst/>
              </a:prstGeom>
              <a:blipFill>
                <a:blip r:embed="rId5"/>
                <a:stretch>
                  <a:fillRect l="-503" r="-754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57221" y="2489584"/>
                <a:ext cx="15199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" y="2489584"/>
                <a:ext cx="1519967" cy="246221"/>
              </a:xfrm>
              <a:prstGeom prst="rect">
                <a:avLst/>
              </a:prstGeom>
              <a:blipFill>
                <a:blip r:embed="rId6"/>
                <a:stretch>
                  <a:fillRect l="-1200" r="-400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2000534" y="2493955"/>
                <a:ext cx="21857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50,0×2,5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(5,80)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34" y="2493955"/>
                <a:ext cx="2185727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eta para a Direita 32"/>
          <p:cNvSpPr/>
          <p:nvPr/>
        </p:nvSpPr>
        <p:spPr>
          <a:xfrm>
            <a:off x="4280715" y="255961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4788340" y="2516136"/>
                <a:ext cx="1660133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=21,6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340" y="2516136"/>
                <a:ext cx="1660133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/>
          <p:cNvSpPr/>
          <p:nvPr/>
        </p:nvSpPr>
        <p:spPr>
          <a:xfrm>
            <a:off x="-62159" y="2795153"/>
            <a:ext cx="3533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>
              <a:spcAft>
                <a:spcPts val="0"/>
              </a:spcAft>
            </a:pP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Qual o comprimento total da varredura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3471181" y="2835960"/>
                <a:ext cx="12779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=1,60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181" y="2835960"/>
                <a:ext cx="1277914" cy="246221"/>
              </a:xfrm>
              <a:prstGeom prst="rect">
                <a:avLst/>
              </a:prstGeom>
              <a:blipFill>
                <a:blip r:embed="rId9"/>
                <a:stretch>
                  <a:fillRect l="-2381" r="-2381" b="-195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7221" y="3195795"/>
                <a:ext cx="2723438" cy="502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𝑟𝑒𝑎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𝑒𝑛𝑡𝑟𝑒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𝑛𝑐𝑖𝑎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𝑒𝑛𝑡𝑟𝑒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𝑠𝑢𝑙𝑐𝑜𝑠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" y="3195795"/>
                <a:ext cx="2723438" cy="5028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873453" y="3138288"/>
                <a:ext cx="1195455" cy="58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1,6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453" y="3138288"/>
                <a:ext cx="1195455" cy="5890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4186261" y="3203450"/>
                <a:ext cx="2050368" cy="523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1,6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61" y="3203450"/>
                <a:ext cx="2050368" cy="5239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57221" y="3846524"/>
                <a:ext cx="4232249" cy="446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1,6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((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" y="3846524"/>
                <a:ext cx="4232249" cy="446084"/>
              </a:xfrm>
              <a:prstGeom prst="rect">
                <a:avLst/>
              </a:prstGeom>
              <a:blipFill>
                <a:blip r:embed="rId13"/>
                <a:stretch>
                  <a:fillRect l="-432" r="-1007" b="-82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5251377" y="3919360"/>
                <a:ext cx="1099275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=5378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377" y="3919360"/>
                <a:ext cx="1099275" cy="246221"/>
              </a:xfrm>
              <a:prstGeom prst="rect">
                <a:avLst/>
              </a:prstGeom>
              <a:blipFill>
                <a:blip r:embed="rId14"/>
                <a:stretch>
                  <a:fillRect l="-3315" r="-1657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ixaDeTexto 41"/>
          <p:cNvSpPr txBox="1"/>
          <p:nvPr/>
        </p:nvSpPr>
        <p:spPr>
          <a:xfrm>
            <a:off x="57221" y="4434407"/>
            <a:ext cx="313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</a:rPr>
              <a:t>Qual o tempo de execução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975039" y="4362504"/>
                <a:ext cx="770378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39" y="4362504"/>
                <a:ext cx="770378" cy="4626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3745417" y="4357502"/>
                <a:ext cx="2605235" cy="5091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5378 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1,25 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=4302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417" y="4357502"/>
                <a:ext cx="2605235" cy="50911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6448473" y="4468205"/>
                <a:ext cx="1561316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1,20 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horas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73" y="4468205"/>
                <a:ext cx="1561316" cy="246221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>
            <a:extLst>
              <a:ext uri="{FF2B5EF4-FFF2-40B4-BE49-F238E27FC236}">
                <a16:creationId xmlns:a16="http://schemas.microsoft.com/office/drawing/2014/main" id="{F66D2C73-F6EC-4876-A9E7-CB40EBC0BDCD}"/>
              </a:ext>
            </a:extLst>
          </p:cNvPr>
          <p:cNvGrpSpPr/>
          <p:nvPr/>
        </p:nvGrpSpPr>
        <p:grpSpPr>
          <a:xfrm>
            <a:off x="1007268" y="1846857"/>
            <a:ext cx="5060831" cy="338554"/>
            <a:chOff x="1007268" y="1846857"/>
            <a:chExt cx="5060831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5043203" y="1870801"/>
                  <a:ext cx="10248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3203" y="1870801"/>
                  <a:ext cx="1024896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2976" r="-297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C8D4F028-66B7-44DB-ADF5-299C93A3D984}"/>
                </a:ext>
              </a:extLst>
            </p:cNvPr>
            <p:cNvSpPr txBox="1"/>
            <p:nvPr/>
          </p:nvSpPr>
          <p:spPr>
            <a:xfrm>
              <a:off x="1007268" y="1846857"/>
              <a:ext cx="40824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ea typeface="CG Times"/>
                  <a:cs typeface="Times New Roman" panose="02020603050405020304" pitchFamily="18" charset="0"/>
                </a:rPr>
                <a:t>da velocidade angular na borda interna, usando  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464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5" grpId="0"/>
      <p:bldP spid="36" grpId="0"/>
      <p:bldP spid="37" grpId="0"/>
      <p:bldP spid="38" grpId="0"/>
      <p:bldP spid="39" grpId="0"/>
      <p:bldP spid="41" grpId="0" animBg="1"/>
      <p:bldP spid="42" grpId="0"/>
      <p:bldP spid="43" grpId="0"/>
      <p:bldP spid="44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744" y="12166"/>
            <a:ext cx="775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Ex. 14.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de rotações a partir do gráfico de velocidade angular</a:t>
            </a: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89647"/>
            <a:ext cx="8976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  <a:tabLst>
                <a:tab pos="180340" algn="l"/>
              </a:tabLs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parte de uma inspeção de manutenção, a turbina de um motor a jato é posta a girar de acordo com o gráfico mostrado na figura ao lado.  </a:t>
            </a: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número de revoluções durante esse teste.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438233"/>
              </p:ext>
            </p:extLst>
          </p:nvPr>
        </p:nvGraphicFramePr>
        <p:xfrm>
          <a:off x="122938" y="1468505"/>
          <a:ext cx="4107035" cy="2360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562319" y="1096312"/>
                <a:ext cx="335367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mero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319" y="1096312"/>
                <a:ext cx="3353675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581682" y="1729753"/>
                <a:ext cx="3188052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mero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682" y="1729753"/>
                <a:ext cx="3188052" cy="285912"/>
              </a:xfrm>
              <a:prstGeom prst="rect">
                <a:avLst/>
              </a:prstGeom>
              <a:blipFill>
                <a:blip r:embed="rId4"/>
                <a:stretch>
                  <a:fillRect t="-10638" b="-34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581682" y="2122807"/>
                <a:ext cx="3654526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mero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682" y="2122807"/>
                <a:ext cx="3654526" cy="525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386682" y="3015031"/>
                <a:ext cx="4392934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5+3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3000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rev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82" y="3015031"/>
                <a:ext cx="4392934" cy="5375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298246" y="3887420"/>
                <a:ext cx="234596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=12000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246" y="3887420"/>
                <a:ext cx="2345963" cy="276999"/>
              </a:xfrm>
              <a:prstGeom prst="rect">
                <a:avLst/>
              </a:prstGeom>
              <a:blipFill>
                <a:blip r:embed="rId7"/>
                <a:stretch>
                  <a:fillRect l="-779" t="-4444" r="-2078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2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12"/>
            <a:ext cx="7047186" cy="414449"/>
          </a:xfrm>
        </p:spPr>
        <p:txBody>
          <a:bodyPr>
            <a:noAutofit/>
          </a:bodyPr>
          <a:lstStyle/>
          <a:p>
            <a:r>
              <a:rPr lang="pt-BR" sz="2400" dirty="0"/>
              <a:t>Ex. 24 - Movimento da porca em um parafuso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" y="3261552"/>
            <a:ext cx="2693453" cy="14506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60" y="2493444"/>
            <a:ext cx="3657917" cy="2280102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899886" y="2521325"/>
            <a:ext cx="2394857" cy="1383018"/>
            <a:chOff x="899886" y="2521325"/>
            <a:chExt cx="2394857" cy="1383018"/>
          </a:xfrm>
        </p:grpSpPr>
        <p:cxnSp>
          <p:nvCxnSpPr>
            <p:cNvPr id="8" name="Conector reto 7"/>
            <p:cNvCxnSpPr/>
            <p:nvPr/>
          </p:nvCxnSpPr>
          <p:spPr>
            <a:xfrm flipV="1">
              <a:off x="2017486" y="2946400"/>
              <a:ext cx="0" cy="95794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1" name="Agrupar 10"/>
            <p:cNvGrpSpPr/>
            <p:nvPr/>
          </p:nvGrpSpPr>
          <p:grpSpPr>
            <a:xfrm>
              <a:off x="899886" y="2521325"/>
              <a:ext cx="2394857" cy="740227"/>
              <a:chOff x="899886" y="2521325"/>
              <a:chExt cx="2394857" cy="740227"/>
            </a:xfrm>
          </p:grpSpPr>
          <p:cxnSp>
            <p:nvCxnSpPr>
              <p:cNvPr id="6" name="Conector de Seta Reta 5"/>
              <p:cNvCxnSpPr/>
              <p:nvPr/>
            </p:nvCxnSpPr>
            <p:spPr>
              <a:xfrm>
                <a:off x="899886" y="2648857"/>
                <a:ext cx="2206171" cy="612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CaixaDeTexto 8"/>
              <p:cNvSpPr txBox="1"/>
              <p:nvPr/>
            </p:nvSpPr>
            <p:spPr>
              <a:xfrm>
                <a:off x="2881086" y="2875377"/>
                <a:ext cx="413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/>
                  <a:t>x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828801" y="2521325"/>
                <a:ext cx="413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/>
                  <a:t>O</a:t>
                </a:r>
              </a:p>
            </p:txBody>
          </p:sp>
        </p:grpSp>
      </p:grpSp>
      <p:sp>
        <p:nvSpPr>
          <p:cNvPr id="12" name="Retângulo 11"/>
          <p:cNvSpPr/>
          <p:nvPr/>
        </p:nvSpPr>
        <p:spPr>
          <a:xfrm>
            <a:off x="210457" y="452363"/>
            <a:ext cx="8418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CG Times (W1)"/>
                <a:ea typeface="CG Times"/>
                <a:cs typeface="CG Times"/>
              </a:rPr>
              <a:t>O gráfico descreve a velocidade angular em função do tempo da porca </a:t>
            </a:r>
            <a:r>
              <a:rPr lang="pt-BR" sz="1600" u="sng" dirty="0">
                <a:solidFill>
                  <a:srgbClr val="0563C1"/>
                </a:solidFill>
                <a:latin typeface="CG Times (W1)"/>
                <a:ea typeface="CG Times"/>
                <a:cs typeface="CG Times"/>
                <a:hlinkClick r:id="rId4"/>
              </a:rPr>
              <a:t>https://www.youtube.com/watch?v=zQswgiRih48</a:t>
            </a:r>
            <a:r>
              <a:rPr lang="pt-BR" sz="1600" dirty="0">
                <a:latin typeface="CG Times (W1)"/>
                <a:ea typeface="CG Times"/>
                <a:cs typeface="CG Times"/>
              </a:rPr>
              <a:t> . A posição é medida ao longo do eixo do parafuso, conforme esboço.</a:t>
            </a:r>
            <a:endParaRPr lang="pt-BR" sz="1600" dirty="0"/>
          </a:p>
        </p:txBody>
      </p:sp>
      <p:sp>
        <p:nvSpPr>
          <p:cNvPr id="13" name="Retângulo 12"/>
          <p:cNvSpPr/>
          <p:nvPr/>
        </p:nvSpPr>
        <p:spPr>
          <a:xfrm>
            <a:off x="210457" y="1241951"/>
            <a:ext cx="5167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dirty="0">
                <a:latin typeface="CG Times (W1)"/>
                <a:ea typeface="CG Times"/>
                <a:cs typeface="CG Times"/>
              </a:rPr>
              <a:t>A velocidade angular tem a convenção de sinal usual. </a:t>
            </a:r>
          </a:p>
          <a:p>
            <a:pPr hangingPunct="0">
              <a:spcAft>
                <a:spcPts val="0"/>
              </a:spcAft>
            </a:pPr>
            <a:r>
              <a:rPr lang="pt-BR" sz="1600" dirty="0">
                <a:latin typeface="CG Times (W1)"/>
                <a:ea typeface="CG Times"/>
                <a:cs typeface="CG Times"/>
              </a:rPr>
              <a:t>Uma volta completa </a:t>
            </a:r>
            <a:r>
              <a:rPr lang="pt-BR" sz="1600" dirty="0">
                <a:latin typeface="CG Times (W1)"/>
                <a:ea typeface="CG Times"/>
                <a:cs typeface="CG Times"/>
                <a:sym typeface="Wingdings" panose="05000000000000000000" pitchFamily="2" charset="2"/>
              </a:rPr>
              <a:t> d</a:t>
            </a:r>
            <a:r>
              <a:rPr lang="pt-BR" sz="1600" dirty="0">
                <a:latin typeface="CG Times (W1)"/>
                <a:ea typeface="CG Times"/>
                <a:cs typeface="CG Times"/>
              </a:rPr>
              <a:t>esloca 1,000 mm </a:t>
            </a:r>
          </a:p>
          <a:p>
            <a:pPr hangingPunct="0">
              <a:spcAft>
                <a:spcPts val="0"/>
              </a:spcAft>
            </a:pPr>
            <a:r>
              <a:rPr lang="pt-BR" sz="1600" dirty="0">
                <a:latin typeface="CG Times (W1)"/>
                <a:ea typeface="CG Times"/>
                <a:cs typeface="CG Times"/>
              </a:rPr>
              <a:t>         </a:t>
            </a:r>
            <a:r>
              <a:rPr lang="pt-BR" sz="1600" dirty="0">
                <a:solidFill>
                  <a:srgbClr val="0070C0"/>
                </a:solidFill>
                <a:latin typeface="CG Times (W1)"/>
                <a:ea typeface="CG Times"/>
                <a:cs typeface="CG Times"/>
              </a:rPr>
              <a:t>passo = 1 mm / volta = 1 mm / (2</a:t>
            </a:r>
            <a:r>
              <a:rPr lang="pt-BR" sz="1600" dirty="0">
                <a:solidFill>
                  <a:srgbClr val="0070C0"/>
                </a:solidFill>
                <a:latin typeface="Symbol" panose="05050102010706020507" pitchFamily="18" charset="2"/>
                <a:ea typeface="CG Times"/>
                <a:cs typeface="CG Times"/>
              </a:rPr>
              <a:t>p</a:t>
            </a:r>
            <a:r>
              <a:rPr lang="pt-BR" sz="1600" dirty="0">
                <a:solidFill>
                  <a:srgbClr val="0070C0"/>
                </a:solidFill>
                <a:latin typeface="CG Times (W1)"/>
                <a:ea typeface="CG Times"/>
                <a:cs typeface="CG Times"/>
              </a:rPr>
              <a:t> </a:t>
            </a:r>
            <a:r>
              <a:rPr lang="pt-BR" sz="1600" dirty="0" err="1">
                <a:solidFill>
                  <a:srgbClr val="0070C0"/>
                </a:solidFill>
                <a:latin typeface="CG Times (W1)"/>
                <a:ea typeface="CG Times"/>
                <a:cs typeface="CG Times"/>
              </a:rPr>
              <a:t>rad</a:t>
            </a:r>
            <a:r>
              <a:rPr lang="pt-BR" sz="1600" dirty="0">
                <a:solidFill>
                  <a:srgbClr val="0070C0"/>
                </a:solidFill>
                <a:latin typeface="CG Times (W1)"/>
                <a:ea typeface="CG Times"/>
                <a:cs typeface="CG Times"/>
              </a:rPr>
              <a:t>) </a:t>
            </a:r>
          </a:p>
          <a:p>
            <a:pPr hangingPunct="0">
              <a:spcAft>
                <a:spcPts val="0"/>
              </a:spcAft>
            </a:pPr>
            <a:r>
              <a:rPr lang="pt-BR" sz="1600" dirty="0">
                <a:latin typeface="CG Times (W1)"/>
                <a:ea typeface="CG Times"/>
                <a:cs typeface="CG Times"/>
              </a:rPr>
              <a:t>Inicialmente, a porca está parada em </a:t>
            </a:r>
            <a:r>
              <a:rPr lang="pt-BR" sz="1600" i="1" dirty="0">
                <a:latin typeface="CG Times (W1)"/>
                <a:ea typeface="CG Times"/>
                <a:cs typeface="CG Times"/>
              </a:rPr>
              <a:t>O</a:t>
            </a:r>
            <a:r>
              <a:rPr lang="pt-BR" sz="1600" dirty="0">
                <a:latin typeface="CG Times (W1)"/>
                <a:ea typeface="CG Times"/>
                <a:cs typeface="CG Times"/>
              </a:rPr>
              <a:t>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863675" y="951665"/>
            <a:ext cx="3084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dirty="0">
                <a:latin typeface="CG Times (W1)"/>
                <a:ea typeface="CG Times"/>
                <a:cs typeface="CG Times"/>
              </a:rPr>
              <a:t>Calcule a posição da porca em:</a:t>
            </a:r>
          </a:p>
          <a:p>
            <a:pPr marL="342900" lvl="0" indent="-342900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latin typeface="CG Times (W1)"/>
                <a:ea typeface="CG Times"/>
                <a:cs typeface="CG Times"/>
              </a:rPr>
              <a:t>0,2 s</a:t>
            </a:r>
          </a:p>
          <a:p>
            <a:pPr marL="342900" lvl="0" indent="-342900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latin typeface="CG Times (W1)"/>
                <a:ea typeface="CG Times"/>
                <a:cs typeface="CG Times"/>
              </a:rPr>
              <a:t>0,4 s</a:t>
            </a:r>
          </a:p>
          <a:p>
            <a:pPr marL="342900" lvl="0" indent="-342900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latin typeface="CG Times (W1)"/>
                <a:ea typeface="CG Times"/>
                <a:cs typeface="CG Times"/>
              </a:rPr>
              <a:t>0,6 s</a:t>
            </a:r>
          </a:p>
          <a:p>
            <a:pPr marL="342900" lvl="0" indent="-342900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latin typeface="CG Times (W1)"/>
                <a:ea typeface="CG Times"/>
                <a:cs typeface="CG Times"/>
              </a:rPr>
              <a:t>1,0 s</a:t>
            </a:r>
          </a:p>
          <a:p>
            <a:pPr marL="342900" lvl="0" indent="-342900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latin typeface="CG Times (W1)"/>
                <a:ea typeface="CG Times"/>
                <a:cs typeface="CG Times"/>
              </a:rPr>
              <a:t>1,8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3087602" y="3034091"/>
                <a:ext cx="1988493" cy="1166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asso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passo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602" y="3034091"/>
                <a:ext cx="1988493" cy="1166794"/>
              </a:xfrm>
              <a:prstGeom prst="rect">
                <a:avLst/>
              </a:prstGeom>
              <a:blipFill>
                <a:blip r:embed="rId5"/>
                <a:stretch>
                  <a:fillRect b="-20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0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12"/>
            <a:ext cx="7047186" cy="414449"/>
          </a:xfrm>
        </p:spPr>
        <p:txBody>
          <a:bodyPr>
            <a:noAutofit/>
          </a:bodyPr>
          <a:lstStyle/>
          <a:p>
            <a:r>
              <a:rPr lang="pt-BR" sz="2400" dirty="0"/>
              <a:t>Ex. 24 - Movimento da porca em um parafuso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" y="3261552"/>
            <a:ext cx="2693453" cy="14506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60" y="2493444"/>
            <a:ext cx="3657917" cy="2280102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899886" y="2521325"/>
            <a:ext cx="2394857" cy="1383018"/>
            <a:chOff x="899886" y="2521325"/>
            <a:chExt cx="2394857" cy="1383018"/>
          </a:xfrm>
        </p:grpSpPr>
        <p:cxnSp>
          <p:nvCxnSpPr>
            <p:cNvPr id="8" name="Conector reto 7"/>
            <p:cNvCxnSpPr/>
            <p:nvPr/>
          </p:nvCxnSpPr>
          <p:spPr>
            <a:xfrm flipV="1">
              <a:off x="2017486" y="2946400"/>
              <a:ext cx="0" cy="95794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1" name="Agrupar 10"/>
            <p:cNvGrpSpPr/>
            <p:nvPr/>
          </p:nvGrpSpPr>
          <p:grpSpPr>
            <a:xfrm>
              <a:off x="899886" y="2521325"/>
              <a:ext cx="2394857" cy="740227"/>
              <a:chOff x="899886" y="2521325"/>
              <a:chExt cx="2394857" cy="740227"/>
            </a:xfrm>
          </p:grpSpPr>
          <p:cxnSp>
            <p:nvCxnSpPr>
              <p:cNvPr id="6" name="Conector de Seta Reta 5"/>
              <p:cNvCxnSpPr/>
              <p:nvPr/>
            </p:nvCxnSpPr>
            <p:spPr>
              <a:xfrm>
                <a:off x="899886" y="2648857"/>
                <a:ext cx="2206171" cy="612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CaixaDeTexto 8"/>
              <p:cNvSpPr txBox="1"/>
              <p:nvPr/>
            </p:nvSpPr>
            <p:spPr>
              <a:xfrm>
                <a:off x="2881086" y="2875377"/>
                <a:ext cx="413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/>
                  <a:t>x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828801" y="2521325"/>
                <a:ext cx="413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/>
                  <a:t>O</a:t>
                </a:r>
              </a:p>
            </p:txBody>
          </p:sp>
        </p:grpSp>
      </p:grpSp>
      <p:sp>
        <p:nvSpPr>
          <p:cNvPr id="14" name="Retângulo 13"/>
          <p:cNvSpPr/>
          <p:nvPr/>
        </p:nvSpPr>
        <p:spPr>
          <a:xfrm>
            <a:off x="190881" y="403659"/>
            <a:ext cx="6500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dirty="0">
                <a:latin typeface="CG Times (W1)"/>
                <a:ea typeface="CG Times"/>
                <a:cs typeface="CG Times"/>
              </a:rPr>
              <a:t>Calcule a posição da porca em </a:t>
            </a:r>
            <a:r>
              <a:rPr lang="pt-BR" sz="1600" i="1" dirty="0">
                <a:latin typeface="CG Times (W1)"/>
                <a:ea typeface="CG Times"/>
                <a:cs typeface="CG Times"/>
              </a:rPr>
              <a:t>t</a:t>
            </a:r>
            <a:r>
              <a:rPr lang="pt-BR" sz="1600" dirty="0">
                <a:latin typeface="CG Times (W1)"/>
                <a:ea typeface="CG Times"/>
                <a:cs typeface="CG Times"/>
              </a:rPr>
              <a:t> = 0,2 s; 0,4 s; 0,6 s; 1,0 s e 1,8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21032" y="766313"/>
                <a:ext cx="6349495" cy="348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0−0,2 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0,2∙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mm</m:t>
                        </m:r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rad</m:t>
                        </m:r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pt-BR" sz="1600" dirty="0"/>
                  <a:t> </a:t>
                </a:r>
                <a:r>
                  <a:rPr lang="pt-BR" sz="1400" dirty="0"/>
                  <a:t>mm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32" y="766313"/>
                <a:ext cx="6349495" cy="348942"/>
              </a:xfrm>
              <a:prstGeom prst="rect">
                <a:avLst/>
              </a:prstGeom>
              <a:blipFill>
                <a:blip r:embed="rId4"/>
                <a:stretch>
                  <a:fillRect l="-1153" r="-961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7029600" y="817673"/>
                <a:ext cx="1874295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318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600" y="817673"/>
                <a:ext cx="1874295" cy="246221"/>
              </a:xfrm>
              <a:prstGeom prst="rect">
                <a:avLst/>
              </a:prstGeom>
              <a:blipFill>
                <a:blip r:embed="rId5"/>
                <a:stretch>
                  <a:fillRect l="-649" r="-325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21032" y="1209383"/>
                <a:ext cx="5757987" cy="349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0−0,4 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0,4∙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=−4∙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pt-BR" sz="1600" dirty="0"/>
                  <a:t> </a:t>
                </a:r>
                <a:r>
                  <a:rPr lang="pt-BR" sz="1400" dirty="0"/>
                  <a:t>mm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32" y="1209383"/>
                <a:ext cx="5757987" cy="349455"/>
              </a:xfrm>
              <a:prstGeom prst="rect">
                <a:avLst/>
              </a:prstGeom>
              <a:blipFill>
                <a:blip r:embed="rId6"/>
                <a:stretch>
                  <a:fillRect l="-1271" r="-1165" b="-12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7029600" y="1265248"/>
                <a:ext cx="1919180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=−0,637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600" y="1265248"/>
                <a:ext cx="1919180" cy="246221"/>
              </a:xfrm>
              <a:prstGeom prst="rect">
                <a:avLst/>
              </a:prstGeom>
              <a:blipFill>
                <a:blip r:embed="rId7"/>
                <a:stretch>
                  <a:fillRect l="-635" r="-317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57970" y="1652966"/>
                <a:ext cx="364503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0,4−1,0 </m:t>
                          </m:r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0,6+0,4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∙20=10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0" y="1652966"/>
                <a:ext cx="3645037" cy="46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377856" y="2140619"/>
                <a:ext cx="2429832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→∆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=6∙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pt-BR" dirty="0"/>
                  <a:t> </a:t>
                </a:r>
                <a:r>
                  <a:rPr lang="pt-BR" sz="1600" dirty="0"/>
                  <a:t>mm</a:t>
                </a:r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856" y="2140619"/>
                <a:ext cx="2429832" cy="485518"/>
              </a:xfrm>
              <a:prstGeom prst="rect">
                <a:avLst/>
              </a:prstGeom>
              <a:blipFill>
                <a:blip r:embed="rId9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09159" y="2208119"/>
                <a:ext cx="62724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0−1,0 </m:t>
                          </m:r>
                          <m:r>
                            <m:rPr>
                              <m:nor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0,4−1,0 </m:t>
                          </m:r>
                          <m:r>
                            <m:rPr>
                              <m:nor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=−4+10=6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59" y="2208119"/>
                <a:ext cx="627248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7029600" y="1766407"/>
                <a:ext cx="1754070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=0,955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600" y="1766407"/>
                <a:ext cx="1754070" cy="246221"/>
              </a:xfrm>
              <a:prstGeom prst="rect">
                <a:avLst/>
              </a:prstGeom>
              <a:blipFill>
                <a:blip r:embed="rId11"/>
                <a:stretch>
                  <a:fillRect l="-1042" r="-694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3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16" grpId="0"/>
      <p:bldP spid="17" grpId="0" animBg="1"/>
      <p:bldP spid="19" grpId="0"/>
      <p:bldP spid="20" grpId="0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344771" y="433331"/>
            <a:ext cx="1463536" cy="1584803"/>
            <a:chOff x="39472" y="1026037"/>
            <a:chExt cx="1463536" cy="1584803"/>
          </a:xfrm>
        </p:grpSpPr>
        <p:cxnSp>
          <p:nvCxnSpPr>
            <p:cNvPr id="5" name="Conector de Seta Reta 4"/>
            <p:cNvCxnSpPr/>
            <p:nvPr/>
          </p:nvCxnSpPr>
          <p:spPr>
            <a:xfrm flipH="1" flipV="1">
              <a:off x="510318" y="1104595"/>
              <a:ext cx="1" cy="9188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V="1">
              <a:off x="510317" y="2023451"/>
              <a:ext cx="992691" cy="124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9472" y="2306679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2" y="2306679"/>
                  <a:ext cx="183319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de Seta Reta 7"/>
            <p:cNvCxnSpPr/>
            <p:nvPr/>
          </p:nvCxnSpPr>
          <p:spPr>
            <a:xfrm flipH="1">
              <a:off x="222051" y="2021546"/>
              <a:ext cx="290862" cy="589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924332" y="2258984"/>
                  <a:ext cx="16466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332" y="2258984"/>
                  <a:ext cx="164660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22222" r="-18519" b="-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275570" y="2029680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570" y="2029680"/>
                  <a:ext cx="1867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239853" y="1026037"/>
                  <a:ext cx="234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53" y="1026037"/>
                  <a:ext cx="23403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282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Elipse 12"/>
            <p:cNvSpPr/>
            <p:nvPr/>
          </p:nvSpPr>
          <p:spPr>
            <a:xfrm>
              <a:off x="1000023" y="2162969"/>
              <a:ext cx="100256" cy="960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530174" y="2063334"/>
                  <a:ext cx="1599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74" y="2063334"/>
                  <a:ext cx="159980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6923" t="-34146" r="-100000" b="-48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ector de Seta Reta 11"/>
            <p:cNvCxnSpPr/>
            <p:nvPr/>
          </p:nvCxnSpPr>
          <p:spPr>
            <a:xfrm>
              <a:off x="510317" y="2038367"/>
              <a:ext cx="539834" cy="16468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Elipse 3"/>
          <p:cNvSpPr/>
          <p:nvPr/>
        </p:nvSpPr>
        <p:spPr>
          <a:xfrm>
            <a:off x="129133" y="1204512"/>
            <a:ext cx="1436720" cy="47738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 flipV="1">
            <a:off x="746438" y="1015269"/>
            <a:ext cx="127363" cy="43658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746438" y="808351"/>
                <a:ext cx="471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38" y="808351"/>
                <a:ext cx="47186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2109347" y="604214"/>
            <a:ext cx="1056746" cy="1346198"/>
            <a:chOff x="4631267" y="1500187"/>
            <a:chExt cx="1440920" cy="2143125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5"/>
            <a:stretch/>
          </p:blipFill>
          <p:spPr>
            <a:xfrm>
              <a:off x="4631267" y="1500187"/>
              <a:ext cx="1440920" cy="2143125"/>
            </a:xfrm>
            <a:prstGeom prst="rect">
              <a:avLst/>
            </a:prstGeom>
          </p:spPr>
        </p:pic>
        <p:sp>
          <p:nvSpPr>
            <p:cNvPr id="24" name="Retângulo 23"/>
            <p:cNvSpPr/>
            <p:nvPr/>
          </p:nvSpPr>
          <p:spPr>
            <a:xfrm>
              <a:off x="4899025" y="1797890"/>
              <a:ext cx="269480" cy="542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5" name="Conector de Seta Reta 14"/>
          <p:cNvCxnSpPr/>
          <p:nvPr/>
        </p:nvCxnSpPr>
        <p:spPr>
          <a:xfrm flipH="1" flipV="1">
            <a:off x="2542413" y="447663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2460783" y="537759"/>
                <a:ext cx="471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783" y="537759"/>
                <a:ext cx="47186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/>
          <p:cNvSpPr txBox="1"/>
          <p:nvPr/>
        </p:nvSpPr>
        <p:spPr>
          <a:xfrm>
            <a:off x="3855865" y="818712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Produto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vetorial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167015" y="1214974"/>
                <a:ext cx="1078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015" y="1214974"/>
                <a:ext cx="1078821" cy="276999"/>
              </a:xfrm>
              <a:prstGeom prst="rect">
                <a:avLst/>
              </a:prstGeom>
              <a:blipFill>
                <a:blip r:embed="rId12"/>
                <a:stretch>
                  <a:fillRect l="-2260" r="-2260" b="-2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6688858" y="633426"/>
                <a:ext cx="1087798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858" y="633426"/>
                <a:ext cx="1087798" cy="312458"/>
              </a:xfrm>
              <a:prstGeom prst="rect">
                <a:avLst/>
              </a:prstGeom>
              <a:blipFill>
                <a:blip r:embed="rId13"/>
                <a:stretch>
                  <a:fillRect l="-3911" t="-43137" r="-31285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201994" y="2028613"/>
                <a:ext cx="2318263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4" y="2028613"/>
                <a:ext cx="2318263" cy="10204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6325470" y="1039077"/>
                <a:ext cx="2081146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470" y="1039077"/>
                <a:ext cx="2081146" cy="346249"/>
              </a:xfrm>
              <a:prstGeom prst="rect">
                <a:avLst/>
              </a:prstGeom>
              <a:blipFill>
                <a:blip r:embed="rId15"/>
                <a:stretch>
                  <a:fillRect l="-2053" t="-35088" r="-2053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346628" y="1484616"/>
                <a:ext cx="2059988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628" y="1484616"/>
                <a:ext cx="2059988" cy="346249"/>
              </a:xfrm>
              <a:prstGeom prst="rect">
                <a:avLst/>
              </a:prstGeom>
              <a:blipFill>
                <a:blip r:embed="rId16"/>
                <a:stretch>
                  <a:fillRect l="-1775" t="-25000" r="-2071" b="-17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857327" y="1971463"/>
                <a:ext cx="3267048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327" y="1971463"/>
                <a:ext cx="3267048" cy="10204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/>
          <p:cNvCxnSpPr/>
          <p:nvPr/>
        </p:nvCxnSpPr>
        <p:spPr>
          <a:xfrm>
            <a:off x="3806750" y="2102613"/>
            <a:ext cx="1441038" cy="101655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4294126" y="2153136"/>
            <a:ext cx="1441038" cy="101655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4701816" y="2058439"/>
            <a:ext cx="1441038" cy="101655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6309679" y="2131417"/>
            <a:ext cx="26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Determinante da matriz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134062" y="3154021"/>
                <a:ext cx="3601102" cy="346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062" y="3154021"/>
                <a:ext cx="3601102" cy="346249"/>
              </a:xfrm>
              <a:prstGeom prst="rect">
                <a:avLst/>
              </a:prstGeom>
              <a:blipFill>
                <a:blip r:embed="rId18"/>
                <a:stretch>
                  <a:fillRect t="-35088" b="-210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 42"/>
          <p:cNvSpPr/>
          <p:nvPr/>
        </p:nvSpPr>
        <p:spPr>
          <a:xfrm>
            <a:off x="116320" y="811"/>
            <a:ext cx="2752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 direita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4145097" y="1971463"/>
            <a:ext cx="1571372" cy="1083088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4588477" y="2017013"/>
            <a:ext cx="1535898" cy="106962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3639242" y="1905520"/>
            <a:ext cx="1740157" cy="1086415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2109347" y="3519008"/>
                <a:ext cx="6246587" cy="346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347" y="3519008"/>
                <a:ext cx="6246587" cy="346249"/>
              </a:xfrm>
              <a:prstGeom prst="rect">
                <a:avLst/>
              </a:prstGeom>
              <a:blipFill>
                <a:blip r:embed="rId19"/>
                <a:stretch>
                  <a:fillRect t="-35088" b="-210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ixaDeTexto 59"/>
          <p:cNvSpPr txBox="1"/>
          <p:nvPr/>
        </p:nvSpPr>
        <p:spPr>
          <a:xfrm>
            <a:off x="129133" y="4162968"/>
            <a:ext cx="132219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3553500" y="3917405"/>
                <a:ext cx="100963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500" y="3917405"/>
                <a:ext cx="1009635" cy="374974"/>
              </a:xfrm>
              <a:prstGeom prst="rect">
                <a:avLst/>
              </a:prstGeom>
              <a:blipFill>
                <a:blip r:embed="rId20"/>
                <a:stretch>
                  <a:fillRect t="-1639"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3547816" y="4208260"/>
                <a:ext cx="100963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816" y="4208260"/>
                <a:ext cx="1009635" cy="374974"/>
              </a:xfrm>
              <a:prstGeom prst="rect">
                <a:avLst/>
              </a:prstGeom>
              <a:blipFill>
                <a:blip r:embed="rId21"/>
                <a:stretch>
                  <a:fillRect t="-1613" r="-22289" b="-4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3542132" y="4482273"/>
                <a:ext cx="100963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132" y="4482273"/>
                <a:ext cx="1009635" cy="374974"/>
              </a:xfrm>
              <a:prstGeom prst="rect">
                <a:avLst/>
              </a:prstGeom>
              <a:blipFill>
                <a:blip r:embed="rId22"/>
                <a:stretch>
                  <a:fillRect t="-1613" r="-23494" b="-4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5183104" y="3917405"/>
                <a:ext cx="1163524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104" y="3917405"/>
                <a:ext cx="1163524" cy="374974"/>
              </a:xfrm>
              <a:prstGeom prst="rect">
                <a:avLst/>
              </a:prstGeom>
              <a:blipFill>
                <a:blip r:embed="rId23"/>
                <a:stretch>
                  <a:fillRect t="-1639"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5177420" y="4208260"/>
                <a:ext cx="1163524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20" y="4208260"/>
                <a:ext cx="1163524" cy="374974"/>
              </a:xfrm>
              <a:prstGeom prst="rect">
                <a:avLst/>
              </a:prstGeom>
              <a:blipFill>
                <a:blip r:embed="rId24"/>
                <a:stretch>
                  <a:fillRect t="-1613" r="-19895" b="-4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/>
              <p:cNvSpPr/>
              <p:nvPr/>
            </p:nvSpPr>
            <p:spPr>
              <a:xfrm>
                <a:off x="5171736" y="4482273"/>
                <a:ext cx="1163524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Retângulo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736" y="4482273"/>
                <a:ext cx="1163524" cy="374974"/>
              </a:xfrm>
              <a:prstGeom prst="rect">
                <a:avLst/>
              </a:prstGeom>
              <a:blipFill>
                <a:blip r:embed="rId25"/>
                <a:stretch>
                  <a:fillRect t="-1613" r="-20419" b="-4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/>
              <p:cNvSpPr/>
              <p:nvPr/>
            </p:nvSpPr>
            <p:spPr>
              <a:xfrm>
                <a:off x="5295934" y="3115796"/>
                <a:ext cx="2872518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Retângulo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34" y="3115796"/>
                <a:ext cx="2872518" cy="438582"/>
              </a:xfrm>
              <a:prstGeom prst="rect">
                <a:avLst/>
              </a:prstGeom>
              <a:blipFill>
                <a:blip r:embed="rId26"/>
                <a:stretch>
                  <a:fillRect t="-8333" b="-69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Agrupar 16"/>
          <p:cNvGrpSpPr/>
          <p:nvPr/>
        </p:nvGrpSpPr>
        <p:grpSpPr>
          <a:xfrm>
            <a:off x="1703112" y="3850061"/>
            <a:ext cx="6788980" cy="1106568"/>
            <a:chOff x="1703112" y="3850061"/>
            <a:chExt cx="6788980" cy="1106568"/>
          </a:xfrm>
        </p:grpSpPr>
        <p:sp>
          <p:nvSpPr>
            <p:cNvPr id="2" name="Elipse 1"/>
            <p:cNvSpPr/>
            <p:nvPr/>
          </p:nvSpPr>
          <p:spPr>
            <a:xfrm>
              <a:off x="3411658" y="3865257"/>
              <a:ext cx="1362141" cy="1091372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Elipse 46"/>
            <p:cNvSpPr/>
            <p:nvPr/>
          </p:nvSpPr>
          <p:spPr>
            <a:xfrm>
              <a:off x="5054093" y="3850061"/>
              <a:ext cx="1462821" cy="1091372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 Explicativo Retangular com Cantos Arredondados 15"/>
                <p:cNvSpPr/>
                <p:nvPr/>
              </p:nvSpPr>
              <p:spPr>
                <a:xfrm>
                  <a:off x="1703112" y="3917405"/>
                  <a:ext cx="1462982" cy="830338"/>
                </a:xfrm>
                <a:prstGeom prst="wedgeRoundRectCallout">
                  <a:avLst>
                    <a:gd name="adj1" fmla="val 67960"/>
                    <a:gd name="adj2" fmla="val -4007"/>
                    <a:gd name="adj3" fmla="val 16667"/>
                  </a:avLst>
                </a:prstGeom>
                <a:solidFill>
                  <a:srgbClr val="00B0F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/>
                    <a:t>permutações cíclicas de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Texto Explicativo Retangular com Cantos Arredondados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112" y="3917405"/>
                  <a:ext cx="1462982" cy="830338"/>
                </a:xfrm>
                <a:prstGeom prst="wedgeRoundRectCallout">
                  <a:avLst>
                    <a:gd name="adj1" fmla="val 67960"/>
                    <a:gd name="adj2" fmla="val -4007"/>
                    <a:gd name="adj3" fmla="val 16667"/>
                  </a:avLst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o Explicativo Retangular com Cantos Arredondados 48"/>
                <p:cNvSpPr/>
                <p:nvPr/>
              </p:nvSpPr>
              <p:spPr>
                <a:xfrm>
                  <a:off x="6987054" y="3863805"/>
                  <a:ext cx="1505038" cy="953550"/>
                </a:xfrm>
                <a:prstGeom prst="wedgeRoundRectCallout">
                  <a:avLst>
                    <a:gd name="adj1" fmla="val -80855"/>
                    <a:gd name="adj2" fmla="val 10851"/>
                    <a:gd name="adj3" fmla="val 16667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/>
                    <a:t>permutações não cíclicas (anticíclicas) de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9" name="Texto Explicativo Retangular com Cantos Arredondados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054" y="3863805"/>
                  <a:ext cx="1505038" cy="953550"/>
                </a:xfrm>
                <a:prstGeom prst="wedgeRoundRectCallout">
                  <a:avLst>
                    <a:gd name="adj1" fmla="val -80855"/>
                    <a:gd name="adj2" fmla="val 10851"/>
                    <a:gd name="adj3" fmla="val 16667"/>
                  </a:avLst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578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1" grpId="0"/>
      <p:bldP spid="42" grpId="0"/>
      <p:bldP spid="54" grpId="0"/>
      <p:bldP spid="60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485749" y="1592972"/>
                <a:ext cx="1646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749" y="1592972"/>
                <a:ext cx="164660" cy="215444"/>
              </a:xfrm>
              <a:prstGeom prst="rect">
                <a:avLst/>
              </a:prstGeom>
              <a:blipFill>
                <a:blip r:embed="rId2"/>
                <a:stretch>
                  <a:fillRect l="-22222" r="-1851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/>
          <p:cNvGrpSpPr/>
          <p:nvPr/>
        </p:nvGrpSpPr>
        <p:grpSpPr>
          <a:xfrm>
            <a:off x="304621" y="1044247"/>
            <a:ext cx="1463536" cy="1584803"/>
            <a:chOff x="304621" y="606287"/>
            <a:chExt cx="1463536" cy="1584803"/>
          </a:xfrm>
        </p:grpSpPr>
        <p:cxnSp>
          <p:nvCxnSpPr>
            <p:cNvPr id="5" name="Conector de Seta Reta 4"/>
            <p:cNvCxnSpPr/>
            <p:nvPr/>
          </p:nvCxnSpPr>
          <p:spPr>
            <a:xfrm flipH="1" flipV="1">
              <a:off x="775467" y="684845"/>
              <a:ext cx="1" cy="9188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V="1">
              <a:off x="775466" y="1603701"/>
              <a:ext cx="992691" cy="124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04621" y="1886929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21" y="1886929"/>
                  <a:ext cx="19454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de Seta Reta 7"/>
            <p:cNvCxnSpPr/>
            <p:nvPr/>
          </p:nvCxnSpPr>
          <p:spPr>
            <a:xfrm flipH="1">
              <a:off x="487200" y="1601796"/>
              <a:ext cx="290862" cy="589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540719" y="1609930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0719" y="1609930"/>
                  <a:ext cx="1979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8125" r="-25000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505002" y="606287"/>
                  <a:ext cx="234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002" y="606287"/>
                  <a:ext cx="23403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15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Elipse 12"/>
          <p:cNvSpPr/>
          <p:nvPr/>
        </p:nvSpPr>
        <p:spPr>
          <a:xfrm>
            <a:off x="1417988" y="1628362"/>
            <a:ext cx="100256" cy="96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Agrupar 39"/>
          <p:cNvGrpSpPr/>
          <p:nvPr/>
        </p:nvGrpSpPr>
        <p:grpSpPr>
          <a:xfrm>
            <a:off x="762996" y="1467347"/>
            <a:ext cx="718360" cy="215444"/>
            <a:chOff x="891490" y="1889660"/>
            <a:chExt cx="718360" cy="215444"/>
          </a:xfrm>
        </p:grpSpPr>
        <p:cxnSp>
          <p:nvCxnSpPr>
            <p:cNvPr id="12" name="Conector de Seta Reta 11"/>
            <p:cNvCxnSpPr/>
            <p:nvPr/>
          </p:nvCxnSpPr>
          <p:spPr>
            <a:xfrm>
              <a:off x="891490" y="2093216"/>
              <a:ext cx="718360" cy="103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920693" y="1889660"/>
                  <a:ext cx="55104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693" y="1889660"/>
                  <a:ext cx="551048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4444" r="-4444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Elipse 3"/>
          <p:cNvSpPr/>
          <p:nvPr/>
        </p:nvSpPr>
        <p:spPr>
          <a:xfrm>
            <a:off x="53639" y="1407946"/>
            <a:ext cx="1436720" cy="47738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778936" y="1679572"/>
            <a:ext cx="679470" cy="35852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137547" y="1807447"/>
                <a:ext cx="1599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47" y="1807447"/>
                <a:ext cx="159980" cy="246221"/>
              </a:xfrm>
              <a:prstGeom prst="rect">
                <a:avLst/>
              </a:prstGeom>
              <a:blipFill>
                <a:blip r:embed="rId7"/>
                <a:stretch>
                  <a:fillRect l="-30769" t="-34146" r="-96154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862818" y="1681113"/>
                <a:ext cx="15594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18" y="1681113"/>
                <a:ext cx="155940" cy="215444"/>
              </a:xfrm>
              <a:prstGeom prst="rect">
                <a:avLst/>
              </a:prstGeom>
              <a:blipFill>
                <a:blip r:embed="rId8"/>
                <a:stretch>
                  <a:fillRect l="-28000" r="-20000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o 25"/>
          <p:cNvSpPr/>
          <p:nvPr/>
        </p:nvSpPr>
        <p:spPr>
          <a:xfrm rot="1938108">
            <a:off x="717345" y="1901060"/>
            <a:ext cx="190057" cy="254219"/>
          </a:xfrm>
          <a:prstGeom prst="arc">
            <a:avLst>
              <a:gd name="adj1" fmla="val 13001017"/>
              <a:gd name="adj2" fmla="val 1778396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de Seta Reta 26"/>
          <p:cNvCxnSpPr/>
          <p:nvPr/>
        </p:nvCxnSpPr>
        <p:spPr>
          <a:xfrm flipH="1" flipV="1">
            <a:off x="775466" y="1679572"/>
            <a:ext cx="3470" cy="36208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401534" y="1530141"/>
                <a:ext cx="39793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34" y="1530141"/>
                <a:ext cx="397934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ctor de Seta Reta 30"/>
          <p:cNvCxnSpPr/>
          <p:nvPr/>
        </p:nvCxnSpPr>
        <p:spPr>
          <a:xfrm flipV="1">
            <a:off x="1476963" y="1285949"/>
            <a:ext cx="173446" cy="382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428843" y="1285950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843" y="1285950"/>
                <a:ext cx="195886" cy="276999"/>
              </a:xfrm>
              <a:prstGeom prst="rect">
                <a:avLst/>
              </a:prstGeom>
              <a:blipFill>
                <a:blip r:embed="rId10"/>
                <a:stretch>
                  <a:fillRect l="-24242" t="-46667" r="-96970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Agrupar 41"/>
          <p:cNvGrpSpPr/>
          <p:nvPr/>
        </p:nvGrpSpPr>
        <p:grpSpPr>
          <a:xfrm>
            <a:off x="2708096" y="1104155"/>
            <a:ext cx="1463536" cy="1584803"/>
            <a:chOff x="304621" y="606287"/>
            <a:chExt cx="1463536" cy="1584803"/>
          </a:xfrm>
        </p:grpSpPr>
        <p:cxnSp>
          <p:nvCxnSpPr>
            <p:cNvPr id="43" name="Conector de Seta Reta 42"/>
            <p:cNvCxnSpPr/>
            <p:nvPr/>
          </p:nvCxnSpPr>
          <p:spPr>
            <a:xfrm flipH="1" flipV="1">
              <a:off x="775467" y="684845"/>
              <a:ext cx="1" cy="9188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/>
            <p:cNvCxnSpPr/>
            <p:nvPr/>
          </p:nvCxnSpPr>
          <p:spPr>
            <a:xfrm flipV="1">
              <a:off x="775466" y="1603701"/>
              <a:ext cx="992691" cy="124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304621" y="1886929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21" y="1886929"/>
                  <a:ext cx="19454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625" r="-93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Conector de Seta Reta 45"/>
            <p:cNvCxnSpPr/>
            <p:nvPr/>
          </p:nvCxnSpPr>
          <p:spPr>
            <a:xfrm flipH="1">
              <a:off x="487200" y="1601796"/>
              <a:ext cx="290862" cy="589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1540719" y="1609930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0719" y="1609930"/>
                  <a:ext cx="19793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8125" r="-25000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505002" y="606287"/>
                  <a:ext cx="234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002" y="606287"/>
                  <a:ext cx="23403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282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Elipse 48"/>
          <p:cNvSpPr/>
          <p:nvPr/>
        </p:nvSpPr>
        <p:spPr>
          <a:xfrm>
            <a:off x="3821463" y="1688270"/>
            <a:ext cx="100256" cy="96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0" name="Agrupar 49"/>
          <p:cNvGrpSpPr/>
          <p:nvPr/>
        </p:nvGrpSpPr>
        <p:grpSpPr>
          <a:xfrm>
            <a:off x="3166471" y="1528261"/>
            <a:ext cx="718360" cy="212897"/>
            <a:chOff x="891490" y="1890666"/>
            <a:chExt cx="718360" cy="212897"/>
          </a:xfrm>
        </p:grpSpPr>
        <p:cxnSp>
          <p:nvCxnSpPr>
            <p:cNvPr id="51" name="Conector de Seta Reta 50"/>
            <p:cNvCxnSpPr/>
            <p:nvPr/>
          </p:nvCxnSpPr>
          <p:spPr>
            <a:xfrm>
              <a:off x="891490" y="2093216"/>
              <a:ext cx="718360" cy="103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943463" y="1890666"/>
                  <a:ext cx="4727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463" y="1890666"/>
                  <a:ext cx="472758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3846" r="-5128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Elipse 52"/>
          <p:cNvSpPr/>
          <p:nvPr/>
        </p:nvSpPr>
        <p:spPr>
          <a:xfrm>
            <a:off x="2457114" y="1467854"/>
            <a:ext cx="1436720" cy="47738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" name="Conector de Seta Reta 53"/>
          <p:cNvCxnSpPr/>
          <p:nvPr/>
        </p:nvCxnSpPr>
        <p:spPr>
          <a:xfrm flipV="1">
            <a:off x="3182411" y="1739480"/>
            <a:ext cx="679470" cy="35852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3562806" y="1896091"/>
                <a:ext cx="1386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806" y="1896091"/>
                <a:ext cx="138628" cy="215444"/>
              </a:xfrm>
              <a:prstGeom prst="rect">
                <a:avLst/>
              </a:prstGeom>
              <a:blipFill>
                <a:blip r:embed="rId15"/>
                <a:stretch>
                  <a:fillRect l="-30435" t="-34286" r="-95652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266293" y="1741021"/>
                <a:ext cx="15594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93" y="1741021"/>
                <a:ext cx="155940" cy="215444"/>
              </a:xfrm>
              <a:prstGeom prst="rect">
                <a:avLst/>
              </a:prstGeom>
              <a:blipFill>
                <a:blip r:embed="rId8"/>
                <a:stretch>
                  <a:fillRect l="-28000" r="-20000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o 56"/>
          <p:cNvSpPr/>
          <p:nvPr/>
        </p:nvSpPr>
        <p:spPr>
          <a:xfrm rot="1938108">
            <a:off x="3120820" y="1960968"/>
            <a:ext cx="190057" cy="254219"/>
          </a:xfrm>
          <a:prstGeom prst="arc">
            <a:avLst>
              <a:gd name="adj1" fmla="val 13001017"/>
              <a:gd name="adj2" fmla="val 1778396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3900771" y="1559524"/>
            <a:ext cx="79827" cy="1774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>
            <a:off x="3905400" y="1724377"/>
            <a:ext cx="309901" cy="64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3848816" y="1171029"/>
                <a:ext cx="319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816" y="1171029"/>
                <a:ext cx="319383" cy="276999"/>
              </a:xfrm>
              <a:prstGeom prst="rect">
                <a:avLst/>
              </a:prstGeom>
              <a:blipFill>
                <a:blip r:embed="rId16"/>
                <a:stretch>
                  <a:fillRect l="-16981" t="-43478" r="-58491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4196084" y="1411271"/>
                <a:ext cx="303929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084" y="1411271"/>
                <a:ext cx="303929" cy="301686"/>
              </a:xfrm>
              <a:prstGeom prst="rect">
                <a:avLst/>
              </a:prstGeom>
              <a:blipFill>
                <a:blip r:embed="rId17"/>
                <a:stretch>
                  <a:fillRect l="-18000" t="-42857" r="-64000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4700539" y="1737018"/>
                <a:ext cx="198471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539" y="1737018"/>
                <a:ext cx="198471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4733917" y="1285949"/>
                <a:ext cx="1814919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17" y="1285949"/>
                <a:ext cx="1814919" cy="301686"/>
              </a:xfrm>
              <a:prstGeom prst="rect">
                <a:avLst/>
              </a:prstGeom>
              <a:blipFill>
                <a:blip r:embed="rId19"/>
                <a:stretch>
                  <a:fillRect l="-2357" t="-42857" r="-12121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7106119" y="1223641"/>
                <a:ext cx="1861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Aceleração radial</a:t>
                </a:r>
                <a:b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tangencial </a:t>
                </a:r>
              </a:p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sen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pt-B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119" y="1223641"/>
                <a:ext cx="1861712" cy="830997"/>
              </a:xfrm>
              <a:prstGeom prst="rect">
                <a:avLst/>
              </a:prstGeom>
              <a:blipFill>
                <a:blip r:embed="rId20"/>
                <a:stretch>
                  <a:fillRect l="-1967" t="-2206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/>
              <p:cNvSpPr txBox="1"/>
              <p:nvPr/>
            </p:nvSpPr>
            <p:spPr>
              <a:xfrm>
                <a:off x="487199" y="3064093"/>
                <a:ext cx="80198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Conforme indicado na figura, a partícula gira em um círculo de raio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𝑥𝑂𝑦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99" y="3064093"/>
                <a:ext cx="8019873" cy="369332"/>
              </a:xfrm>
              <a:prstGeom prst="rect">
                <a:avLst/>
              </a:prstGeom>
              <a:blipFill>
                <a:blip r:embed="rId21"/>
                <a:stretch>
                  <a:fillRect l="-684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499161" y="3709625"/>
                <a:ext cx="2786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Produto vetorial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61" y="3709625"/>
                <a:ext cx="2786915" cy="369332"/>
              </a:xfrm>
              <a:prstGeom prst="rect">
                <a:avLst/>
              </a:prstGeom>
              <a:blipFill>
                <a:blip r:embed="rId22"/>
                <a:stretch>
                  <a:fillRect l="-1969" t="-21667" r="-7221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/>
              <p:cNvSpPr/>
              <p:nvPr/>
            </p:nvSpPr>
            <p:spPr>
              <a:xfrm>
                <a:off x="3562806" y="3654969"/>
                <a:ext cx="17625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4" name="Retângulo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806" y="3654969"/>
                <a:ext cx="1762534" cy="369332"/>
              </a:xfrm>
              <a:prstGeom prst="rect">
                <a:avLst/>
              </a:prstGeom>
              <a:blipFill>
                <a:blip r:embed="rId23"/>
                <a:stretch>
                  <a:fillRect t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Elipse 74"/>
          <p:cNvSpPr/>
          <p:nvPr/>
        </p:nvSpPr>
        <p:spPr>
          <a:xfrm>
            <a:off x="4438645" y="3654969"/>
            <a:ext cx="914725" cy="42319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CaixaDeTexto 75"/>
          <p:cNvSpPr txBox="1"/>
          <p:nvPr/>
        </p:nvSpPr>
        <p:spPr>
          <a:xfrm>
            <a:off x="5326449" y="3654969"/>
            <a:ext cx="163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Raio do círculo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762996" y="4510504"/>
            <a:ext cx="803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direção desse vetor é tangencial ao círculo, dada pela regra da mão direita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608154" y="56190"/>
            <a:ext cx="6651628" cy="2736682"/>
            <a:chOff x="608154" y="56190"/>
            <a:chExt cx="6651628" cy="2736682"/>
          </a:xfrm>
        </p:grpSpPr>
        <p:sp>
          <p:nvSpPr>
            <p:cNvPr id="19" name="CaixaDeTexto 18"/>
            <p:cNvSpPr txBox="1"/>
            <p:nvPr/>
          </p:nvSpPr>
          <p:spPr>
            <a:xfrm>
              <a:off x="940788" y="56190"/>
              <a:ext cx="6318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Rotação em torno de eixo fixo (atenção, isto *não* é geral)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08154" y="2269652"/>
              <a:ext cx="2282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Escolhemos o eixo de rotação como eixo O</a:t>
              </a:r>
              <a:r>
                <a:rPr lang="pt-BR" sz="1400" i="1" dirty="0"/>
                <a:t>z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 Explicativo Retangular 20"/>
              <p:cNvSpPr/>
              <p:nvPr/>
            </p:nvSpPr>
            <p:spPr>
              <a:xfrm>
                <a:off x="3571728" y="436547"/>
                <a:ext cx="2257622" cy="542388"/>
              </a:xfrm>
              <a:prstGeom prst="wedgeRectCallout">
                <a:avLst>
                  <a:gd name="adj1" fmla="val -29213"/>
                  <a:gd name="adj2" fmla="val 94114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600" dirty="0"/>
                  <a:t>Se a partícula está no plano </a:t>
                </a:r>
                <a:r>
                  <a:rPr lang="pt-BR" sz="1600" i="1" dirty="0" err="1"/>
                  <a:t>zy</a:t>
                </a:r>
                <a:r>
                  <a:rPr lang="pt-BR" sz="1600" dirty="0"/>
                  <a:t>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acc>
                      <m:accPr>
                        <m:chr m:val="̂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/>
                  <a:t>  </a:t>
                </a:r>
              </a:p>
            </p:txBody>
          </p:sp>
        </mc:Choice>
        <mc:Fallback xmlns="">
          <p:sp>
            <p:nvSpPr>
              <p:cNvPr id="21" name="Texto Explicativo Retangular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728" y="436547"/>
                <a:ext cx="2257622" cy="542388"/>
              </a:xfrm>
              <a:prstGeom prst="wedgeRectCallout">
                <a:avLst>
                  <a:gd name="adj1" fmla="val -29213"/>
                  <a:gd name="adj2" fmla="val 94114"/>
                </a:avLst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 Explicativo Retangular 62"/>
              <p:cNvSpPr/>
              <p:nvPr/>
            </p:nvSpPr>
            <p:spPr>
              <a:xfrm>
                <a:off x="487199" y="431097"/>
                <a:ext cx="2257622" cy="519674"/>
              </a:xfrm>
              <a:prstGeom prst="wedgeRectCallout">
                <a:avLst>
                  <a:gd name="adj1" fmla="val -3574"/>
                  <a:gd name="adj2" fmla="val 109581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600" dirty="0"/>
                  <a:t>Se a partícula está no plano </a:t>
                </a:r>
                <a:r>
                  <a:rPr lang="pt-BR" sz="1600" i="1" dirty="0" err="1"/>
                  <a:t>zy</a:t>
                </a:r>
                <a:r>
                  <a:rPr lang="pt-BR" sz="1600" dirty="0"/>
                  <a:t>, então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acc>
                      <m:accPr>
                        <m:chr m:val="̂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/>
                  <a:t>  </a:t>
                </a:r>
              </a:p>
            </p:txBody>
          </p:sp>
        </mc:Choice>
        <mc:Fallback xmlns="">
          <p:sp>
            <p:nvSpPr>
              <p:cNvPr id="63" name="Texto Explicativo Retangular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99" y="431097"/>
                <a:ext cx="2257622" cy="519674"/>
              </a:xfrm>
              <a:prstGeom prst="wedgeRectCallout">
                <a:avLst>
                  <a:gd name="adj1" fmla="val -3574"/>
                  <a:gd name="adj2" fmla="val 109581"/>
                </a:avLst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5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4" grpId="0" animBg="1"/>
      <p:bldP spid="24" grpId="0"/>
      <p:bldP spid="25" grpId="0"/>
      <p:bldP spid="26" grpId="0" animBg="1"/>
      <p:bldP spid="30" grpId="0"/>
      <p:bldP spid="37" grpId="0"/>
      <p:bldP spid="49" grpId="0" animBg="1"/>
      <p:bldP spid="53" grpId="0" animBg="1"/>
      <p:bldP spid="55" grpId="0"/>
      <p:bldP spid="56" grpId="0"/>
      <p:bldP spid="57" grpId="0" animBg="1"/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 animBg="1"/>
      <p:bldP spid="76" grpId="0"/>
      <p:bldP spid="77" grpId="0"/>
      <p:bldP spid="21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54000" y="76200"/>
                <a:ext cx="56248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𝑄𝑢𝑎𝑙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𝑣𝑒𝑡𝑜𝑟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20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𝑛𝑒𝑠𝑡𝑒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𝑐𝑎𝑠𝑜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𝑒𝑖𝑥𝑜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𝑓𝑖𝑥𝑜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𝑂𝑧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76200"/>
                <a:ext cx="5624809" cy="307777"/>
              </a:xfrm>
              <a:prstGeom prst="rect">
                <a:avLst/>
              </a:prstGeom>
              <a:blipFill>
                <a:blip r:embed="rId2"/>
                <a:stretch>
                  <a:fillRect l="-976" t="-36000" r="-542" b="-3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39700" y="571500"/>
                <a:ext cx="771493" cy="546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571500"/>
                <a:ext cx="771493" cy="546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126290" y="571500"/>
                <a:ext cx="1187633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90" y="571500"/>
                <a:ext cx="1187633" cy="546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662990" y="571564"/>
                <a:ext cx="1964897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990" y="571564"/>
                <a:ext cx="1964897" cy="546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5168767" y="525333"/>
                <a:ext cx="1007134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767" y="525333"/>
                <a:ext cx="1007134" cy="638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89815" y="1263041"/>
                <a:ext cx="18729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5" y="1263041"/>
                <a:ext cx="1872949" cy="276999"/>
              </a:xfrm>
              <a:prstGeom prst="rect">
                <a:avLst/>
              </a:prstGeom>
              <a:blipFill>
                <a:blip r:embed="rId7"/>
                <a:stretch>
                  <a:fillRect l="-2280" t="-43478" r="-18241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311087" y="1487586"/>
                <a:ext cx="20052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087" y="1487586"/>
                <a:ext cx="2005229" cy="369332"/>
              </a:xfrm>
              <a:prstGeom prst="rect">
                <a:avLst/>
              </a:prstGeom>
              <a:blipFill>
                <a:blip r:embed="rId8"/>
                <a:stretch>
                  <a:fillRect t="-213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/>
          <p:cNvSpPr/>
          <p:nvPr/>
        </p:nvSpPr>
        <p:spPr>
          <a:xfrm>
            <a:off x="3490448" y="1430889"/>
            <a:ext cx="679451" cy="4901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222135" y="1487586"/>
                <a:ext cx="3250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raio do círculo =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sen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pt-B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135" y="1487586"/>
                <a:ext cx="3250312" cy="369332"/>
              </a:xfrm>
              <a:prstGeom prst="rect">
                <a:avLst/>
              </a:prstGeom>
              <a:blipFill>
                <a:blip r:embed="rId9"/>
                <a:stretch>
                  <a:fillRect l="-1689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084166" y="1956703"/>
            <a:ext cx="332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tangencial ao círculo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947895" y="2002870"/>
                <a:ext cx="1060290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895" y="2002870"/>
                <a:ext cx="1060290" cy="276999"/>
              </a:xfrm>
              <a:prstGeom prst="rect">
                <a:avLst/>
              </a:prstGeom>
              <a:blipFill>
                <a:blip r:embed="rId11"/>
                <a:stretch>
                  <a:fillRect l="-6897" t="-46667" r="-3448" b="-37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87628" y="2794345"/>
                <a:ext cx="2702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∢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8" y="2794345"/>
                <a:ext cx="2702278" cy="369332"/>
              </a:xfrm>
              <a:prstGeom prst="rect">
                <a:avLst/>
              </a:prstGeom>
              <a:blipFill>
                <a:blip r:embed="rId12"/>
                <a:stretch>
                  <a:fillRect t="-21311" r="-54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930644" y="2813509"/>
                <a:ext cx="9089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44" y="2813509"/>
                <a:ext cx="908967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972189" y="2857400"/>
                <a:ext cx="22300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dirty="0">
                    <a:ea typeface="Cambria Math" panose="02040503050406030204" pitchFamily="18" charset="0"/>
                  </a:rPr>
                  <a:t>Porque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é ⊥ </m:t>
                    </m:r>
                    <m:acc>
                      <m:accPr>
                        <m:chr m:val="⃗"/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89" y="2857400"/>
                <a:ext cx="2230034" cy="307777"/>
              </a:xfrm>
              <a:prstGeom prst="rect">
                <a:avLst/>
              </a:prstGeom>
              <a:blipFill>
                <a:blip r:embed="rId14"/>
                <a:stretch>
                  <a:fillRect l="-822" t="-10000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961939" y="2816893"/>
                <a:ext cx="11208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939" y="2816893"/>
                <a:ext cx="112088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713303" y="3278745"/>
                <a:ext cx="2177263" cy="670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03" y="3278745"/>
                <a:ext cx="2177263" cy="6708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4173901" y="3179214"/>
            <a:ext cx="480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centrípeta (opa, </a:t>
            </a:r>
          </a:p>
          <a:p>
            <a:r>
              <a:rPr lang="pt-B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não para o centro das coordenadas esféricas)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679596" y="4040279"/>
                <a:ext cx="1967269" cy="55399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596" y="4040279"/>
                <a:ext cx="1967269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6439608" y="3765632"/>
            <a:ext cx="2596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Fica mais complicado</a:t>
            </a:r>
            <a:r>
              <a:rPr lang="pt-BR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se o eixo não é fixo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0000"/>
                </a:solidFill>
              </a:rPr>
              <a:t>com os vetores unitários das coordenadas esféricas</a:t>
            </a:r>
          </a:p>
        </p:txBody>
      </p:sp>
    </p:spTree>
    <p:extLst>
      <p:ext uri="{BB962C8B-B14F-4D97-AF65-F5344CB8AC3E}">
        <p14:creationId xmlns:p14="http://schemas.microsoft.com/office/powerpoint/2010/main" val="19875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44" y="12166"/>
            <a:ext cx="7981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Lista 5 – Ex. 21. Calcular o vetor velocidade de pontos de uma placa que gira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58987"/>
              </p:ext>
            </p:extLst>
          </p:nvPr>
        </p:nvGraphicFramePr>
        <p:xfrm>
          <a:off x="7176967" y="644699"/>
          <a:ext cx="19335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icture" r:id="rId3" imgW="2762280" imgH="2523960" progId="Word.Picture.8">
                  <p:embed/>
                </p:oleObj>
              </mc:Choice>
              <mc:Fallback>
                <p:oleObj name="Picture" r:id="rId3" imgW="2762280" imgH="252396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967" y="644699"/>
                        <a:ext cx="1933575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-75679" y="367321"/>
            <a:ext cx="73304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chapa quadrada gira em torno do ponto O com aceleração angular constante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pt-BR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em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s, a velocidade angular tem módulo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Dimensões em cm e pontos exagerados. </a:t>
            </a:r>
          </a:p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 vetores velocidade e aceleração dos pontos A e B. </a:t>
            </a:r>
          </a:p>
        </p:txBody>
      </p:sp>
      <p:sp>
        <p:nvSpPr>
          <p:cNvPr id="5" name="Arco 4"/>
          <p:cNvSpPr/>
          <p:nvPr/>
        </p:nvSpPr>
        <p:spPr>
          <a:xfrm rot="21202159">
            <a:off x="7631118" y="1304701"/>
            <a:ext cx="1098152" cy="764950"/>
          </a:xfrm>
          <a:prstGeom prst="arc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550309" y="1604549"/>
                <a:ext cx="1460977" cy="351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/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rad/s</a:t>
                </a:r>
                <a:r>
                  <a:rPr lang="pt-BR" sz="16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309" y="1604549"/>
                <a:ext cx="1460977" cy="351699"/>
              </a:xfrm>
              <a:prstGeom prst="rect">
                <a:avLst/>
              </a:prstGeom>
              <a:blipFill>
                <a:blip r:embed="rId5"/>
                <a:stretch>
                  <a:fillRect t="-8621" b="-206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-6693" y="1575944"/>
                <a:ext cx="1415965" cy="351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/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rad/s </a:t>
                </a:r>
                <a:endParaRPr lang="pt-BR" sz="16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93" y="1575944"/>
                <a:ext cx="1415965" cy="351699"/>
              </a:xfrm>
              <a:prstGeom prst="rect">
                <a:avLst/>
              </a:prstGeom>
              <a:blipFill>
                <a:blip r:embed="rId6"/>
                <a:stretch>
                  <a:fillRect t="-1754" r="-1293" b="-228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322607" y="1393739"/>
                <a:ext cx="11016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4,5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16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607" y="1393739"/>
                <a:ext cx="1101648" cy="338554"/>
              </a:xfrm>
              <a:prstGeom prst="rect">
                <a:avLst/>
              </a:prstGeom>
              <a:blipFill>
                <a:blip r:embed="rId7"/>
                <a:stretch>
                  <a:fillRect t="-14545" r="-14917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146269" y="1370957"/>
                <a:ext cx="16171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+ 4,5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269" y="1370957"/>
                <a:ext cx="1617174" cy="338554"/>
              </a:xfrm>
              <a:prstGeom prst="rect">
                <a:avLst/>
              </a:prstGeom>
              <a:blipFill>
                <a:blip r:embed="rId8"/>
                <a:stretch>
                  <a:fillRect t="-14545" r="-9811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232665" y="1692913"/>
                <a:ext cx="12615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4,5 cm</a:t>
                </a:r>
                <a:endParaRPr lang="pt-BR" sz="16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665" y="1692913"/>
                <a:ext cx="1261564" cy="338554"/>
              </a:xfrm>
              <a:prstGeom prst="rect">
                <a:avLst/>
              </a:prstGeom>
              <a:blipFill>
                <a:blip r:embed="rId9"/>
                <a:stretch>
                  <a:fillRect t="-14545" r="-966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27766" y="1673306"/>
                <a:ext cx="2711961" cy="390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(−3)</m:t>
                            </m:r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4,5</m:t>
                            </m:r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=5,4 </m:t>
                    </m:r>
                    <m:r>
                      <m:rPr>
                        <m:sty m:val="p"/>
                      </m:rP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66" y="1673306"/>
                <a:ext cx="2711961" cy="390492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29704" y="2406504"/>
                <a:ext cx="10888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04" y="2406504"/>
                <a:ext cx="1088824" cy="246221"/>
              </a:xfrm>
              <a:prstGeom prst="rect">
                <a:avLst/>
              </a:prstGeom>
              <a:blipFill>
                <a:blip r:embed="rId11"/>
                <a:stretch>
                  <a:fillRect l="-2793" t="-40000" r="-22346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2951840" y="2291427"/>
                <a:ext cx="2619307" cy="514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=−27 </m:t>
                      </m:r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−0,27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40" y="2291427"/>
                <a:ext cx="2619307" cy="5140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113634" y="2133614"/>
                <a:ext cx="1349407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34" y="2133614"/>
                <a:ext cx="1349407" cy="782587"/>
              </a:xfrm>
              <a:prstGeom prst="rect">
                <a:avLst/>
              </a:prstGeom>
              <a:blipFill>
                <a:blip r:embed="rId13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eta para a Direita 30"/>
          <p:cNvSpPr/>
          <p:nvPr/>
        </p:nvSpPr>
        <p:spPr>
          <a:xfrm>
            <a:off x="2561798" y="2460960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1262733" y="3033659"/>
                <a:ext cx="1492075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33" y="3033659"/>
                <a:ext cx="1492075" cy="7825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eta para a Direita 33"/>
          <p:cNvSpPr/>
          <p:nvPr/>
        </p:nvSpPr>
        <p:spPr>
          <a:xfrm>
            <a:off x="2806318" y="3355755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B836BD7F-7CA3-4BFF-84A9-B54ABBEADD83}"/>
                  </a:ext>
                </a:extLst>
              </p:cNvPr>
              <p:cNvSpPr txBox="1"/>
              <p:nvPr/>
            </p:nvSpPr>
            <p:spPr>
              <a:xfrm>
                <a:off x="100978" y="3344512"/>
                <a:ext cx="11175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B836BD7F-7CA3-4BFF-84A9-B54ABBEAD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8" y="3344512"/>
                <a:ext cx="1117550" cy="246221"/>
              </a:xfrm>
              <a:prstGeom prst="rect">
                <a:avLst/>
              </a:prstGeom>
              <a:blipFill>
                <a:blip r:embed="rId15"/>
                <a:stretch>
                  <a:fillRect l="-3279" t="-40000" r="-2021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AF0B08AA-2173-4355-BD0F-C1746E3667D2}"/>
                  </a:ext>
                </a:extLst>
              </p:cNvPr>
              <p:cNvSpPr/>
              <p:nvPr/>
            </p:nvSpPr>
            <p:spPr>
              <a:xfrm>
                <a:off x="3180227" y="3175848"/>
                <a:ext cx="2561920" cy="514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=−27 </m:t>
                      </m:r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−18 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AF0B08AA-2173-4355-BD0F-C1746E366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27" y="3175848"/>
                <a:ext cx="2561920" cy="5140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3D5AD953-297B-4907-A0D9-8E75DCEB03A5}"/>
              </a:ext>
            </a:extLst>
          </p:cNvPr>
          <p:cNvGrpSpPr/>
          <p:nvPr/>
        </p:nvGrpSpPr>
        <p:grpSpPr>
          <a:xfrm>
            <a:off x="149875" y="4077117"/>
            <a:ext cx="7410602" cy="338554"/>
            <a:chOff x="1698608" y="2912748"/>
            <a:chExt cx="6822112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FB1E04F1-2C70-4BB7-B088-A4B034CC3AEB}"/>
                    </a:ext>
                  </a:extLst>
                </p:cNvPr>
                <p:cNvSpPr txBox="1"/>
                <p:nvPr/>
              </p:nvSpPr>
              <p:spPr>
                <a:xfrm>
                  <a:off x="1698608" y="2961292"/>
                  <a:ext cx="119868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/>
                    <a:t>|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|=|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|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FB1E04F1-2C70-4BB7-B088-A4B034CC3A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8608" y="2961292"/>
                  <a:ext cx="1198687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9859" t="-40000" r="-10329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Seta para a Direita 18">
              <a:extLst>
                <a:ext uri="{FF2B5EF4-FFF2-40B4-BE49-F238E27FC236}">
                  <a16:creationId xmlns:a16="http://schemas.microsoft.com/office/drawing/2014/main" id="{E0CEA0FB-7743-4738-89BB-85CD1F342B0D}"/>
                </a:ext>
              </a:extLst>
            </p:cNvPr>
            <p:cNvSpPr/>
            <p:nvPr/>
          </p:nvSpPr>
          <p:spPr>
            <a:xfrm>
              <a:off x="3062144" y="3024899"/>
              <a:ext cx="291285" cy="209892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4A8FAE3D-07AA-437D-900B-B738EAD6EC73}"/>
                    </a:ext>
                  </a:extLst>
                </p:cNvPr>
                <p:cNvSpPr txBox="1"/>
                <p:nvPr/>
              </p:nvSpPr>
              <p:spPr>
                <a:xfrm>
                  <a:off x="3472436" y="2964499"/>
                  <a:ext cx="292892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/>
                    <a:t>|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×(5,4×1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)=0,32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4A8FAE3D-07AA-437D-900B-B738EAD6E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436" y="2964499"/>
                  <a:ext cx="2928922" cy="246221"/>
                </a:xfrm>
                <a:prstGeom prst="rect">
                  <a:avLst/>
                </a:prstGeom>
                <a:blipFill>
                  <a:blip r:embed="rId18"/>
                  <a:stretch>
                    <a:fillRect l="-4023" t="-36585" b="-48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>
                  <a:extLst>
                    <a:ext uri="{FF2B5EF4-FFF2-40B4-BE49-F238E27FC236}">
                      <a16:creationId xmlns:a16="http://schemas.microsoft.com/office/drawing/2014/main" id="{C547DC62-A9AC-404B-A662-B01314E3160E}"/>
                    </a:ext>
                  </a:extLst>
                </p:cNvPr>
                <p:cNvSpPr/>
                <p:nvPr/>
              </p:nvSpPr>
              <p:spPr>
                <a:xfrm>
                  <a:off x="6571313" y="2912748"/>
                  <a:ext cx="194940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=0,32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2" name="Retângulo 41">
                  <a:extLst>
                    <a:ext uri="{FF2B5EF4-FFF2-40B4-BE49-F238E27FC236}">
                      <a16:creationId xmlns:a16="http://schemas.microsoft.com/office/drawing/2014/main" id="{C547DC62-A9AC-404B-A662-B01314E316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313" y="2912748"/>
                  <a:ext cx="1949407" cy="338554"/>
                </a:xfrm>
                <a:prstGeom prst="rect">
                  <a:avLst/>
                </a:prstGeom>
                <a:blipFill>
                  <a:blip r:embed="rId19"/>
                  <a:stretch>
                    <a:fillRect t="-14545"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37A770E-23B1-4BC0-A936-922EA54E8BFF}"/>
              </a:ext>
            </a:extLst>
          </p:cNvPr>
          <p:cNvGrpSpPr/>
          <p:nvPr/>
        </p:nvGrpSpPr>
        <p:grpSpPr>
          <a:xfrm>
            <a:off x="5742147" y="3160458"/>
            <a:ext cx="3173253" cy="514051"/>
            <a:chOff x="5742147" y="3160458"/>
            <a:chExt cx="3173253" cy="514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92B00BA8-A5BF-4231-A180-871B86C5BF14}"/>
                    </a:ext>
                  </a:extLst>
                </p:cNvPr>
                <p:cNvSpPr txBox="1"/>
                <p:nvPr/>
              </p:nvSpPr>
              <p:spPr>
                <a:xfrm>
                  <a:off x="6082872" y="3160458"/>
                  <a:ext cx="2832528" cy="5140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=−0,27 </m:t>
                        </m:r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−0,18 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92B00BA8-A5BF-4231-A180-871B86C5B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2872" y="3160458"/>
                  <a:ext cx="2832528" cy="51405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5A7BD57-662D-4D4C-86B2-3072BBDE8A76}"/>
                </a:ext>
              </a:extLst>
            </p:cNvPr>
            <p:cNvSpPr txBox="1"/>
            <p:nvPr/>
          </p:nvSpPr>
          <p:spPr>
            <a:xfrm>
              <a:off x="5742147" y="3248207"/>
              <a:ext cx="425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ou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E9C9B2-5077-4910-964E-77F4D67EAA97}"/>
                  </a:ext>
                </a:extLst>
              </p:cNvPr>
              <p:cNvSpPr/>
              <p:nvPr/>
            </p:nvSpPr>
            <p:spPr>
              <a:xfrm>
                <a:off x="5347307" y="3585441"/>
                <a:ext cx="3781292" cy="390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(−0,27)</m:t>
                            </m:r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−0,18</m:t>
                                </m:r>
                              </m:e>
                            </m:d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=0,32 </m:t>
                    </m:r>
                    <m:r>
                      <m:rPr>
                        <m:sty m:val="p"/>
                      </m:rP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E9C9B2-5077-4910-964E-77F4D67EA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307" y="3585441"/>
                <a:ext cx="3781292" cy="390492"/>
              </a:xfrm>
              <a:prstGeom prst="rect">
                <a:avLst/>
              </a:prstGeom>
              <a:blipFill>
                <a:blip r:embed="rId21"/>
                <a:stretch>
                  <a:fillRect b="-171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3304C71-D84F-47AE-B951-4CDC2ADD8569}"/>
                  </a:ext>
                </a:extLst>
              </p:cNvPr>
              <p:cNvSpPr txBox="1"/>
              <p:nvPr/>
            </p:nvSpPr>
            <p:spPr>
              <a:xfrm>
                <a:off x="20786" y="4429276"/>
                <a:ext cx="8965560" cy="385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1600" dirty="0"/>
                  <a:t>Substituindo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4,5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5,4</m:t>
                        </m:r>
                      </m:den>
                    </m:f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5,4</m:t>
                        </m:r>
                      </m:den>
                    </m:f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0,83  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16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,56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sz="1600" dirty="0"/>
                  <a:t>  </a:t>
                </a:r>
                <a:r>
                  <a:rPr lang="pt-BR" sz="1400" dirty="0"/>
                  <a:t>chega-se no mesmo resultado</a:t>
                </a:r>
                <a:endParaRPr lang="pt-BR" sz="1600" dirty="0"/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3304C71-D84F-47AE-B951-4CDC2ADD8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6" y="4429276"/>
                <a:ext cx="8965560" cy="385683"/>
              </a:xfrm>
              <a:prstGeom prst="rect">
                <a:avLst/>
              </a:prstGeom>
              <a:blipFill>
                <a:blip r:embed="rId22"/>
                <a:stretch>
                  <a:fillRect l="-1360" t="-6349" b="-126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>
            <a:extLst>
              <a:ext uri="{FF2B5EF4-FFF2-40B4-BE49-F238E27FC236}">
                <a16:creationId xmlns:a16="http://schemas.microsoft.com/office/drawing/2014/main" id="{3A2687FC-B9D6-4F60-98E3-88B1D1C558D4}"/>
              </a:ext>
            </a:extLst>
          </p:cNvPr>
          <p:cNvSpPr txBox="1"/>
          <p:nvPr/>
        </p:nvSpPr>
        <p:spPr>
          <a:xfrm>
            <a:off x="62295" y="3787891"/>
            <a:ext cx="235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Sem usar essa fórmula:</a:t>
            </a:r>
          </a:p>
        </p:txBody>
      </p:sp>
    </p:spTree>
    <p:extLst>
      <p:ext uri="{BB962C8B-B14F-4D97-AF65-F5344CB8AC3E}">
        <p14:creationId xmlns:p14="http://schemas.microsoft.com/office/powerpoint/2010/main" val="8374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5" grpId="0"/>
      <p:bldP spid="21" grpId="0"/>
      <p:bldP spid="30" grpId="0"/>
      <p:bldP spid="31" grpId="0" animBg="1"/>
      <p:bldP spid="33" grpId="0"/>
      <p:bldP spid="34" grpId="0" animBg="1"/>
      <p:bldP spid="36" grpId="0"/>
      <p:bldP spid="37" grpId="0"/>
      <p:bldP spid="44" grpId="0"/>
      <p:bldP spid="4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972" y="-35197"/>
            <a:ext cx="26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Exercício 21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72377"/>
              </p:ext>
            </p:extLst>
          </p:nvPr>
        </p:nvGraphicFramePr>
        <p:xfrm>
          <a:off x="7176967" y="644699"/>
          <a:ext cx="19335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icture" r:id="rId3" imgW="2762280" imgH="2523960" progId="Word.Picture.8">
                  <p:embed/>
                </p:oleObj>
              </mc:Choice>
              <mc:Fallback>
                <p:oleObj name="Picture" r:id="rId3" imgW="2762280" imgH="2523960" progId="Word.Picture.8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967" y="644699"/>
                        <a:ext cx="1933575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co 4"/>
          <p:cNvSpPr/>
          <p:nvPr/>
        </p:nvSpPr>
        <p:spPr>
          <a:xfrm rot="21202159">
            <a:off x="7631118" y="1304701"/>
            <a:ext cx="1098152" cy="764950"/>
          </a:xfrm>
          <a:prstGeom prst="arc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9497D78-154D-4E7F-A412-167EBAEDEB4F}"/>
              </a:ext>
            </a:extLst>
          </p:cNvPr>
          <p:cNvGrpSpPr/>
          <p:nvPr/>
        </p:nvGrpSpPr>
        <p:grpSpPr>
          <a:xfrm>
            <a:off x="293382" y="453642"/>
            <a:ext cx="6609660" cy="736899"/>
            <a:chOff x="293382" y="453642"/>
            <a:chExt cx="6609660" cy="736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ângulo 9"/>
                <p:cNvSpPr/>
                <p:nvPr/>
              </p:nvSpPr>
              <p:spPr>
                <a:xfrm>
                  <a:off x="2565744" y="463417"/>
                  <a:ext cx="110164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4,5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0" name="Retâ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5744" y="463417"/>
                  <a:ext cx="1101648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14286" r="-14365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4422761" y="453642"/>
                  <a:ext cx="152099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-3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+ 4,5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2761" y="453642"/>
                  <a:ext cx="1520994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14286" r="-10442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ângulo 11"/>
                <p:cNvSpPr/>
                <p:nvPr/>
              </p:nvSpPr>
              <p:spPr>
                <a:xfrm>
                  <a:off x="2477097" y="782812"/>
                  <a:ext cx="126156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4,5 cm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2" name="Retângulo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097" y="782812"/>
                  <a:ext cx="1261564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14286" r="-966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4182746" y="800049"/>
                  <a:ext cx="2720296" cy="390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|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16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(−3)</m:t>
                              </m:r>
                            </m:e>
                            <m:sup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4,5</m:t>
                              </m:r>
                            </m:e>
                            <m:sup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=5,4 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746" y="800049"/>
                  <a:ext cx="2720296" cy="390492"/>
                </a:xfrm>
                <a:prstGeom prst="rect">
                  <a:avLst/>
                </a:prstGeom>
                <a:blipFill>
                  <a:blip r:embed="rId8"/>
                  <a:stretch>
                    <a:fillRect b="-1718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9E4D34B4-B820-4EBE-8ECC-C4073F8950BA}"/>
                    </a:ext>
                  </a:extLst>
                </p:cNvPr>
                <p:cNvSpPr/>
                <p:nvPr/>
              </p:nvSpPr>
              <p:spPr>
                <a:xfrm>
                  <a:off x="293382" y="825358"/>
                  <a:ext cx="1460977" cy="351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4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rad/s</a:t>
                  </a:r>
                  <a:r>
                    <a:rPr lang="pt-BR" sz="1600" baseline="30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9E4D34B4-B820-4EBE-8ECC-C4073F8950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82" y="825358"/>
                  <a:ext cx="1460977" cy="351699"/>
                </a:xfrm>
                <a:prstGeom prst="rect">
                  <a:avLst/>
                </a:prstGeom>
                <a:blipFill>
                  <a:blip r:embed="rId9"/>
                  <a:stretch>
                    <a:fillRect t="-8621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>
                  <a:extLst>
                    <a:ext uri="{FF2B5EF4-FFF2-40B4-BE49-F238E27FC236}">
                      <a16:creationId xmlns:a16="http://schemas.microsoft.com/office/drawing/2014/main" id="{575AAA3D-C79B-499D-9170-AC9E2BF1ABD2}"/>
                    </a:ext>
                  </a:extLst>
                </p:cNvPr>
                <p:cNvSpPr/>
                <p:nvPr/>
              </p:nvSpPr>
              <p:spPr>
                <a:xfrm>
                  <a:off x="293382" y="466317"/>
                  <a:ext cx="1415965" cy="351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6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rad/s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40" name="Retângulo 39">
                  <a:extLst>
                    <a:ext uri="{FF2B5EF4-FFF2-40B4-BE49-F238E27FC236}">
                      <a16:creationId xmlns:a16="http://schemas.microsoft.com/office/drawing/2014/main" id="{575AAA3D-C79B-499D-9170-AC9E2BF1AB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82" y="466317"/>
                  <a:ext cx="1415965" cy="351699"/>
                </a:xfrm>
                <a:prstGeom prst="rect">
                  <a:avLst/>
                </a:prstGeom>
                <a:blipFill>
                  <a:blip r:embed="rId10"/>
                  <a:stretch>
                    <a:fillRect t="-1724" r="-1724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14A8120-174D-435F-9058-F659A322E241}"/>
              </a:ext>
            </a:extLst>
          </p:cNvPr>
          <p:cNvGrpSpPr/>
          <p:nvPr/>
        </p:nvGrpSpPr>
        <p:grpSpPr>
          <a:xfrm>
            <a:off x="0" y="1269975"/>
            <a:ext cx="6990998" cy="338554"/>
            <a:chOff x="0" y="1269975"/>
            <a:chExt cx="6990998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937B66C4-B4B5-4C77-B7F6-91FD802845BA}"/>
                    </a:ext>
                  </a:extLst>
                </p:cNvPr>
                <p:cNvSpPr txBox="1"/>
                <p:nvPr/>
              </p:nvSpPr>
              <p:spPr>
                <a:xfrm>
                  <a:off x="5123564" y="1310769"/>
                  <a:ext cx="186743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937B66C4-B4B5-4C77-B7F6-91FD80284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3564" y="1310769"/>
                  <a:ext cx="1867434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1629" t="-37500" r="-9772" b="-1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34B4A64-05D4-4C68-9B28-D3405E1188CD}"/>
                </a:ext>
              </a:extLst>
            </p:cNvPr>
            <p:cNvSpPr txBox="1"/>
            <p:nvPr/>
          </p:nvSpPr>
          <p:spPr>
            <a:xfrm>
              <a:off x="0" y="1269975"/>
              <a:ext cx="5249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Aceleração: mais fácil usar coordenadas polares e a fórmula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ela 41">
                <a:extLst>
                  <a:ext uri="{FF2B5EF4-FFF2-40B4-BE49-F238E27FC236}">
                    <a16:creationId xmlns:a16="http://schemas.microsoft.com/office/drawing/2014/main" id="{6C045332-0E22-4FE1-A204-85531038A1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111350"/>
                  </p:ext>
                </p:extLst>
              </p:nvPr>
            </p:nvGraphicFramePr>
            <p:xfrm>
              <a:off x="123259" y="1570043"/>
              <a:ext cx="3477946" cy="2243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590">
                      <a:extLst>
                        <a:ext uri="{9D8B030D-6E8A-4147-A177-3AD203B41FA5}">
                          <a16:colId xmlns:a16="http://schemas.microsoft.com/office/drawing/2014/main" val="2580272421"/>
                        </a:ext>
                      </a:extLst>
                    </a:gridCol>
                    <a:gridCol w="638735">
                      <a:extLst>
                        <a:ext uri="{9D8B030D-6E8A-4147-A177-3AD203B41FA5}">
                          <a16:colId xmlns:a16="http://schemas.microsoft.com/office/drawing/2014/main" val="2998297653"/>
                        </a:ext>
                      </a:extLst>
                    </a:gridCol>
                    <a:gridCol w="1700621">
                      <a:extLst>
                        <a:ext uri="{9D8B030D-6E8A-4147-A177-3AD203B41FA5}">
                          <a16:colId xmlns:a16="http://schemas.microsoft.com/office/drawing/2014/main" val="127375156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B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207283"/>
                      </a:ext>
                    </a:extLst>
                  </a:tr>
                  <a:tr h="53371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pt-BR" sz="1600" dirty="0"/>
                            <a:t> (m/s</a:t>
                          </a:r>
                          <a:r>
                            <a:rPr lang="pt-BR" sz="1600" baseline="30000" dirty="0"/>
                            <a:t>2</a:t>
                          </a:r>
                          <a:r>
                            <a:rPr lang="pt-BR" sz="1600" dirty="0"/>
                            <a:t>)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1,6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1,9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218821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pt-BR" sz="1600" dirty="0"/>
                            <a:t> (m/s</a:t>
                          </a:r>
                          <a:r>
                            <a:rPr lang="pt-BR" sz="1600" baseline="30000" dirty="0"/>
                            <a:t>2</a:t>
                          </a:r>
                          <a:r>
                            <a:rPr lang="pt-BR" sz="1600" dirty="0"/>
                            <a:t>)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0,18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0,22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94084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BR" sz="1600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0,83  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,56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600" dirty="0"/>
                            <a:t> 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609403"/>
                      </a:ext>
                    </a:extLst>
                  </a:tr>
                  <a:tr h="3299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BR" sz="1600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0,56  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,83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600" dirty="0"/>
                            <a:t> </a:t>
                          </a:r>
                        </a:p>
                        <a:p>
                          <a:pPr algn="ctr"/>
                          <a:endParaRPr lang="pt-BR" sz="1600" i="1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82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ela 41">
                <a:extLst>
                  <a:ext uri="{FF2B5EF4-FFF2-40B4-BE49-F238E27FC236}">
                    <a16:creationId xmlns:a16="http://schemas.microsoft.com/office/drawing/2014/main" id="{6C045332-0E22-4FE1-A204-85531038A1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111350"/>
                  </p:ext>
                </p:extLst>
              </p:nvPr>
            </p:nvGraphicFramePr>
            <p:xfrm>
              <a:off x="123259" y="1570043"/>
              <a:ext cx="3477946" cy="2243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590">
                      <a:extLst>
                        <a:ext uri="{9D8B030D-6E8A-4147-A177-3AD203B41FA5}">
                          <a16:colId xmlns:a16="http://schemas.microsoft.com/office/drawing/2014/main" val="2580272421"/>
                        </a:ext>
                      </a:extLst>
                    </a:gridCol>
                    <a:gridCol w="638735">
                      <a:extLst>
                        <a:ext uri="{9D8B030D-6E8A-4147-A177-3AD203B41FA5}">
                          <a16:colId xmlns:a16="http://schemas.microsoft.com/office/drawing/2014/main" val="2998297653"/>
                        </a:ext>
                      </a:extLst>
                    </a:gridCol>
                    <a:gridCol w="1700621">
                      <a:extLst>
                        <a:ext uri="{9D8B030D-6E8A-4147-A177-3AD203B41FA5}">
                          <a16:colId xmlns:a16="http://schemas.microsoft.com/office/drawing/2014/main" val="127375156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B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207283"/>
                      </a:ext>
                    </a:extLst>
                  </a:tr>
                  <a:tr h="533718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535" t="-73864" r="-207487" b="-253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1,6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1,9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218821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535" t="-242857" r="-207487" b="-25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0,18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0,22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94084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535" t="-342857" r="-207487" b="-15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179048" t="-342857" r="-269524" b="-15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105018" t="-342857" r="-1434" b="-153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6094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535" t="-293684" r="-20748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179048" t="-293684" r="-26952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105018" t="-293684" r="-1434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8260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24F838D8-31EC-492A-8C0B-3563F7242CAA}"/>
              </a:ext>
            </a:extLst>
          </p:cNvPr>
          <p:cNvGrpSpPr/>
          <p:nvPr/>
        </p:nvGrpSpPr>
        <p:grpSpPr>
          <a:xfrm>
            <a:off x="3905602" y="1755957"/>
            <a:ext cx="3503568" cy="726113"/>
            <a:chOff x="3905602" y="1755957"/>
            <a:chExt cx="3503568" cy="726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49D28612-301F-46FB-AC47-2DB83E376E39}"/>
                    </a:ext>
                  </a:extLst>
                </p:cNvPr>
                <p:cNvSpPr/>
                <p:nvPr/>
              </p:nvSpPr>
              <p:spPr>
                <a:xfrm>
                  <a:off x="3905602" y="1755957"/>
                  <a:ext cx="210679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18 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−1,6</m:t>
                      </m:r>
                    </m:oMath>
                  </a14:m>
                  <a:r>
                    <a:rPr lang="pt-BR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49D28612-301F-46FB-AC47-2DB83E376E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5602" y="1755957"/>
                  <a:ext cx="2106795" cy="338554"/>
                </a:xfrm>
                <a:prstGeom prst="rect">
                  <a:avLst/>
                </a:prstGeom>
                <a:blipFill>
                  <a:blip r:embed="rId13"/>
                  <a:stretch>
                    <a:fillRect t="-14286" r="-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Seta para a Direita 26">
              <a:extLst>
                <a:ext uri="{FF2B5EF4-FFF2-40B4-BE49-F238E27FC236}">
                  <a16:creationId xmlns:a16="http://schemas.microsoft.com/office/drawing/2014/main" id="{F4CDA587-F867-4DDF-A8E2-1F61DB73A78A}"/>
                </a:ext>
              </a:extLst>
            </p:cNvPr>
            <p:cNvSpPr/>
            <p:nvPr/>
          </p:nvSpPr>
          <p:spPr>
            <a:xfrm>
              <a:off x="6171764" y="1824795"/>
              <a:ext cx="637968" cy="209892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02AF9FCF-6E3C-48DF-A155-77E137954099}"/>
                    </a:ext>
                  </a:extLst>
                </p:cNvPr>
                <p:cNvSpPr txBox="1"/>
                <p:nvPr/>
              </p:nvSpPr>
              <p:spPr>
                <a:xfrm>
                  <a:off x="6210293" y="2105131"/>
                  <a:ext cx="119887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em</m:t>
                        </m:r>
                        <m: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pt-BR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pt-B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02AF9FCF-6E3C-48DF-A155-77E137954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293" y="2105131"/>
                  <a:ext cx="1198877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C60097F1-412A-4062-A45F-6CB39376D4F2}"/>
                    </a:ext>
                  </a:extLst>
                </p:cNvPr>
                <p:cNvSpPr/>
                <p:nvPr/>
              </p:nvSpPr>
              <p:spPr>
                <a:xfrm>
                  <a:off x="4108115" y="2143516"/>
                  <a:ext cx="22405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18 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/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−1,6</m:t>
                      </m:r>
                    </m:oMath>
                  </a14:m>
                  <a:r>
                    <a:rPr lang="pt-BR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C60097F1-412A-4062-A45F-6CB39376D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115" y="2143516"/>
                  <a:ext cx="2240550" cy="338554"/>
                </a:xfrm>
                <a:prstGeom prst="rect">
                  <a:avLst/>
                </a:prstGeom>
                <a:blipFill>
                  <a:blip r:embed="rId15"/>
                  <a:stretch>
                    <a:fillRect t="-14545" r="-3270" b="-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9FC9448-23D4-4A82-AD0D-2BD4427C8F0E}"/>
              </a:ext>
            </a:extLst>
          </p:cNvPr>
          <p:cNvGrpSpPr/>
          <p:nvPr/>
        </p:nvGrpSpPr>
        <p:grpSpPr>
          <a:xfrm>
            <a:off x="3870878" y="2774281"/>
            <a:ext cx="3631602" cy="797336"/>
            <a:chOff x="3870878" y="2774281"/>
            <a:chExt cx="3631602" cy="797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ângulo 27"/>
                <p:cNvSpPr/>
                <p:nvPr/>
              </p:nvSpPr>
              <p:spPr>
                <a:xfrm>
                  <a:off x="3870878" y="2774281"/>
                  <a:ext cx="230088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8" name="Retângu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878" y="2774281"/>
                  <a:ext cx="2300886" cy="338554"/>
                </a:xfrm>
                <a:prstGeom prst="rect">
                  <a:avLst/>
                </a:prstGeom>
                <a:blipFill>
                  <a:blip r:embed="rId16"/>
                  <a:stretch>
                    <a:fillRect t="-14286" r="-742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23">
              <a:extLst>
                <a:ext uri="{FF2B5EF4-FFF2-40B4-BE49-F238E27FC236}">
                  <a16:creationId xmlns:a16="http://schemas.microsoft.com/office/drawing/2014/main" id="{155D8FB5-8D83-419C-A22A-ABEC274BE705}"/>
                </a:ext>
              </a:extLst>
            </p:cNvPr>
            <p:cNvSpPr/>
            <p:nvPr/>
          </p:nvSpPr>
          <p:spPr>
            <a:xfrm>
              <a:off x="6313790" y="2837259"/>
              <a:ext cx="291285" cy="209892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tângulo 44">
                  <a:extLst>
                    <a:ext uri="{FF2B5EF4-FFF2-40B4-BE49-F238E27FC236}">
                      <a16:creationId xmlns:a16="http://schemas.microsoft.com/office/drawing/2014/main" id="{15198242-EACF-4A5A-918B-CAA4335D574E}"/>
                    </a:ext>
                  </a:extLst>
                </p:cNvPr>
                <p:cNvSpPr/>
                <p:nvPr/>
              </p:nvSpPr>
              <p:spPr>
                <a:xfrm>
                  <a:off x="4148852" y="3233063"/>
                  <a:ext cx="205614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,88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/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−1,7</m:t>
                      </m:r>
                    </m:oMath>
                  </a14:m>
                  <a:r>
                    <a:rPr lang="pt-BR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5" name="Retângulo 44">
                  <a:extLst>
                    <a:ext uri="{FF2B5EF4-FFF2-40B4-BE49-F238E27FC236}">
                      <a16:creationId xmlns:a16="http://schemas.microsoft.com/office/drawing/2014/main" id="{15198242-EACF-4A5A-918B-CAA4335D57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8852" y="3233063"/>
                  <a:ext cx="2056140" cy="338554"/>
                </a:xfrm>
                <a:prstGeom prst="rect">
                  <a:avLst/>
                </a:prstGeom>
                <a:blipFill>
                  <a:blip r:embed="rId17"/>
                  <a:stretch>
                    <a:fillRect t="-14286" r="-3561" b="-3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791BBAE8-3756-423F-A600-1AF775AE5F19}"/>
                    </a:ext>
                  </a:extLst>
                </p:cNvPr>
                <p:cNvSpPr txBox="1"/>
                <p:nvPr/>
              </p:nvSpPr>
              <p:spPr>
                <a:xfrm>
                  <a:off x="6303603" y="3202285"/>
                  <a:ext cx="119887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em</m:t>
                        </m:r>
                        <m: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pt-BR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pt-B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791BBAE8-3756-423F-A600-1AF775AE5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603" y="3202285"/>
                  <a:ext cx="1198877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3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9318" y="402321"/>
            <a:ext cx="8207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os exercícios da lista 5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de trigonometria até domingo à noite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R3  - cinemática rotacional – entrega dia 10/10.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1ª prova 18 e 19/10, logo após o recesso de 11 – 16/10</a:t>
            </a:r>
          </a:p>
        </p:txBody>
      </p:sp>
    </p:spTree>
    <p:extLst>
      <p:ext uri="{BB962C8B-B14F-4D97-AF65-F5344CB8AC3E}">
        <p14:creationId xmlns:p14="http://schemas.microsoft.com/office/powerpoint/2010/main" val="249895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B1C6D-0387-4A48-AA9F-4628AE89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47" y="433132"/>
            <a:ext cx="8229600" cy="521609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006B77-BF9D-485A-B1C2-AA614F214B16}"/>
                  </a:ext>
                </a:extLst>
              </p:cNvPr>
              <p:cNvSpPr txBox="1"/>
              <p:nvPr/>
            </p:nvSpPr>
            <p:spPr>
              <a:xfrm>
                <a:off x="356348" y="1270747"/>
                <a:ext cx="861284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Definir as grandezas físicas que descrevem a rotação em geral</a:t>
                </a:r>
              </a:p>
              <a:p>
                <a:endParaRPr lang="pt-BR" dirty="0"/>
              </a:p>
              <a:p>
                <a:r>
                  <a:rPr lang="pt-BR" dirty="0"/>
                  <a:t>Transformar vetores no sistema de coordenadas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pt-BR" dirty="0"/>
                  <a:t> para sistema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endParaRPr lang="pt-BR" dirty="0"/>
              </a:p>
              <a:p>
                <a:r>
                  <a:rPr lang="pt-BR" dirty="0"/>
                  <a:t>Relacionar os vetores velocidade de translação e velocidade de rotação</a:t>
                </a:r>
              </a:p>
              <a:p>
                <a:endParaRPr lang="pt-BR" dirty="0"/>
              </a:p>
              <a:p>
                <a:r>
                  <a:rPr lang="pt-BR" dirty="0"/>
                  <a:t>Relacionar a aceleração vetorial com velocidade angular no movimento de rotação</a:t>
                </a:r>
              </a:p>
              <a:p>
                <a:endParaRPr lang="pt-BR" dirty="0"/>
              </a:p>
              <a:p>
                <a:r>
                  <a:rPr lang="pt-BR" dirty="0"/>
                  <a:t>Aplicações a casos específicos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006B77-BF9D-485A-B1C2-AA614F214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8" y="1270747"/>
                <a:ext cx="8612840" cy="2585323"/>
              </a:xfrm>
              <a:prstGeom prst="rect">
                <a:avLst/>
              </a:prstGeom>
              <a:blipFill>
                <a:blip r:embed="rId2"/>
                <a:stretch>
                  <a:fillRect l="-566" t="-1176" b="-25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51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800" y="-7701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Deslocamento angular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115011" y="539026"/>
            <a:ext cx="1764289" cy="1274190"/>
            <a:chOff x="93855" y="815763"/>
            <a:chExt cx="1764289" cy="1274190"/>
          </a:xfrm>
        </p:grpSpPr>
        <p:grpSp>
          <p:nvGrpSpPr>
            <p:cNvPr id="3" name="Agrupar 2"/>
            <p:cNvGrpSpPr/>
            <p:nvPr/>
          </p:nvGrpSpPr>
          <p:grpSpPr>
            <a:xfrm>
              <a:off x="93855" y="815763"/>
              <a:ext cx="1764289" cy="1274190"/>
              <a:chOff x="2199205" y="1090001"/>
              <a:chExt cx="1764289" cy="1274190"/>
            </a:xfrm>
          </p:grpSpPr>
          <p:grpSp>
            <p:nvGrpSpPr>
              <p:cNvPr id="4" name="Agrupar 3"/>
              <p:cNvGrpSpPr/>
              <p:nvPr/>
            </p:nvGrpSpPr>
            <p:grpSpPr>
              <a:xfrm>
                <a:off x="2199205" y="1090001"/>
                <a:ext cx="1764289" cy="1274190"/>
                <a:chOff x="2199205" y="1090001"/>
                <a:chExt cx="1764289" cy="1274190"/>
              </a:xfrm>
            </p:grpSpPr>
            <p:cxnSp>
              <p:nvCxnSpPr>
                <p:cNvPr id="6" name="Conector de Seta Reta 5"/>
                <p:cNvCxnSpPr/>
                <p:nvPr/>
              </p:nvCxnSpPr>
              <p:spPr>
                <a:xfrm flipH="1" flipV="1">
                  <a:off x="2758218" y="1180795"/>
                  <a:ext cx="1" cy="9188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ector de Seta Reta 6"/>
                <p:cNvCxnSpPr/>
                <p:nvPr/>
              </p:nvCxnSpPr>
              <p:spPr>
                <a:xfrm flipV="1">
                  <a:off x="2747832" y="2087192"/>
                  <a:ext cx="1215662" cy="1245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CaixaDeTexto 7"/>
                    <p:cNvSpPr txBox="1"/>
                    <p:nvPr/>
                  </p:nvSpPr>
                  <p:spPr>
                    <a:xfrm>
                      <a:off x="3513668" y="2087192"/>
                      <a:ext cx="29035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8" name="CaixaDeTexto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13668" y="2087192"/>
                      <a:ext cx="290356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0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CaixaDeTexto 8"/>
                    <p:cNvSpPr txBox="1"/>
                    <p:nvPr/>
                  </p:nvSpPr>
                  <p:spPr>
                    <a:xfrm>
                      <a:off x="2475474" y="1090001"/>
                      <a:ext cx="2500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9" name="CaixaDeTexto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5474" y="1090001"/>
                      <a:ext cx="250068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1951" b="-2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Conector de Seta Reta 9"/>
                <p:cNvCxnSpPr/>
                <p:nvPr/>
              </p:nvCxnSpPr>
              <p:spPr>
                <a:xfrm flipV="1">
                  <a:off x="2763403" y="1675656"/>
                  <a:ext cx="739879" cy="41429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Elipse 11"/>
                <p:cNvSpPr/>
                <p:nvPr/>
              </p:nvSpPr>
              <p:spPr>
                <a:xfrm>
                  <a:off x="3102506" y="1358921"/>
                  <a:ext cx="100256" cy="9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" name="Arco 12"/>
                <p:cNvSpPr/>
                <p:nvPr/>
              </p:nvSpPr>
              <p:spPr>
                <a:xfrm rot="1938108">
                  <a:off x="2901640" y="1913612"/>
                  <a:ext cx="190057" cy="257798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145872" y="1869834"/>
                      <a:ext cx="25013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45872" y="1869834"/>
                      <a:ext cx="250132" cy="21544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7073" r="-2439" b="-2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Arco 14"/>
                <p:cNvSpPr/>
                <p:nvPr/>
              </p:nvSpPr>
              <p:spPr>
                <a:xfrm rot="1938108">
                  <a:off x="2199205" y="1327794"/>
                  <a:ext cx="1505157" cy="787162"/>
                </a:xfrm>
                <a:prstGeom prst="arc">
                  <a:avLst>
                    <a:gd name="adj1" fmla="val 16200000"/>
                    <a:gd name="adj2" fmla="val 21470572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aixaDeTexto 4"/>
                  <p:cNvSpPr txBox="1"/>
                  <p:nvPr/>
                </p:nvSpPr>
                <p:spPr>
                  <a:xfrm>
                    <a:off x="2867320" y="1262422"/>
                    <a:ext cx="1781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" name="CaixaDeTexto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7320" y="1262422"/>
                    <a:ext cx="17818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7931" t="-43478" r="-10344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840456" y="1365802"/>
                  <a:ext cx="25430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456" y="1365802"/>
                  <a:ext cx="254300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6667" r="-2381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ector de Seta Reta 17"/>
            <p:cNvCxnSpPr/>
            <p:nvPr/>
          </p:nvCxnSpPr>
          <p:spPr>
            <a:xfrm flipV="1">
              <a:off x="655397" y="1116845"/>
              <a:ext cx="393140" cy="69887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o 19"/>
            <p:cNvSpPr/>
            <p:nvPr/>
          </p:nvSpPr>
          <p:spPr>
            <a:xfrm rot="1938108">
              <a:off x="639238" y="1636593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1341324" y="1355699"/>
              <a:ext cx="100256" cy="9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351852" y="569201"/>
                <a:ext cx="1446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852" y="569201"/>
                <a:ext cx="14460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351852" y="914626"/>
                <a:ext cx="1681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852" y="914626"/>
                <a:ext cx="168174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291450" y="709893"/>
                <a:ext cx="248337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450" y="709893"/>
                <a:ext cx="2483372" cy="565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5213690" y="406488"/>
            <a:ext cx="28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angular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377810" y="1735641"/>
                <a:ext cx="199464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10" y="1735641"/>
                <a:ext cx="1994649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5291450" y="1376008"/>
            <a:ext cx="34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angular instantânea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82573" y="1796659"/>
            <a:ext cx="4692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Grandeza vetorial: tem intensidade,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1751" y="2491047"/>
                <a:ext cx="1455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dimens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1" y="2491047"/>
                <a:ext cx="1455398" cy="246221"/>
              </a:xfrm>
              <a:prstGeom prst="rect">
                <a:avLst/>
              </a:prstGeom>
              <a:blipFill>
                <a:blip r:embed="rId11"/>
                <a:stretch>
                  <a:fillRect l="-1681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977409" y="2488616"/>
                <a:ext cx="8527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unidades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09" y="2488616"/>
                <a:ext cx="852798" cy="246221"/>
              </a:xfrm>
              <a:prstGeom prst="rect">
                <a:avLst/>
              </a:prstGeom>
              <a:blipFill>
                <a:blip r:embed="rId12"/>
                <a:stretch>
                  <a:fillRect l="-5000" r="-4286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/>
          <p:cNvSpPr txBox="1"/>
          <p:nvPr/>
        </p:nvSpPr>
        <p:spPr>
          <a:xfrm>
            <a:off x="4245335" y="2061109"/>
            <a:ext cx="1771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radianos/s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revoluções/s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rotações/min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35" name="Chave Esquerda 34"/>
          <p:cNvSpPr/>
          <p:nvPr/>
        </p:nvSpPr>
        <p:spPr>
          <a:xfrm>
            <a:off x="4085132" y="2186532"/>
            <a:ext cx="168870" cy="920909"/>
          </a:xfrm>
          <a:prstGeom prst="leftBrac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6194522" y="2367516"/>
            <a:ext cx="1623054" cy="7399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 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82573" y="3097867"/>
                <a:ext cx="6861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um corpo rígido, 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a mesma para todos os pontos do corpo</a:t>
                </a: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3" y="3097867"/>
                <a:ext cx="6861780" cy="338554"/>
              </a:xfrm>
              <a:prstGeom prst="rect">
                <a:avLst/>
              </a:prstGeom>
              <a:blipFill>
                <a:blip r:embed="rId13"/>
                <a:stretch>
                  <a:fillRect l="-444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47884" y="3884661"/>
                <a:ext cx="2985113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" y="3884661"/>
                <a:ext cx="2985113" cy="565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378960" y="3490311"/>
            <a:ext cx="28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angular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138484" y="3884661"/>
                <a:ext cx="188269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484" y="3884661"/>
                <a:ext cx="1882695" cy="5259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4085132" y="3484245"/>
            <a:ext cx="34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angular instantânea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6238286" y="3815122"/>
                <a:ext cx="1104725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86" y="3815122"/>
                <a:ext cx="1104725" cy="6649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129859" y="4544696"/>
                <a:ext cx="903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𝑢𝑛𝑖𝑑𝑎𝑑𝑒𝑠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59" y="4544696"/>
                <a:ext cx="903516" cy="246221"/>
              </a:xfrm>
              <a:prstGeom prst="rect">
                <a:avLst/>
              </a:prstGeom>
              <a:blipFill>
                <a:blip r:embed="rId17"/>
                <a:stretch>
                  <a:fillRect l="-8054" t="-27500" r="-12752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5112839" y="4507577"/>
            <a:ext cx="319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radianos/s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revoluções/s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C1B86B-D0F3-46FA-86CD-60E1C26EC62D}"/>
                  </a:ext>
                </a:extLst>
              </p:cNvPr>
              <p:cNvSpPr txBox="1"/>
              <p:nvPr/>
            </p:nvSpPr>
            <p:spPr>
              <a:xfrm>
                <a:off x="459045" y="4521025"/>
                <a:ext cx="1455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𝑑𝑖𝑚𝑒𝑛𝑠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C1B86B-D0F3-46FA-86CD-60E1C26EC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5" y="4521025"/>
                <a:ext cx="1455398" cy="246221"/>
              </a:xfrm>
              <a:prstGeom prst="rect">
                <a:avLst/>
              </a:prstGeom>
              <a:blipFill>
                <a:blip r:embed="rId18"/>
                <a:stretch>
                  <a:fillRect l="-2929" r="-418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0FB71984-E3DE-4A83-9053-6B622D373856}"/>
                  </a:ext>
                </a:extLst>
              </p:cNvPr>
              <p:cNvSpPr txBox="1"/>
              <p:nvPr/>
            </p:nvSpPr>
            <p:spPr>
              <a:xfrm>
                <a:off x="1397162" y="840942"/>
                <a:ext cx="5138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0FB71984-E3DE-4A83-9053-6B622D37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62" y="840942"/>
                <a:ext cx="5138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4E7FDED-E794-4046-B775-3024371F2F1B}"/>
                  </a:ext>
                </a:extLst>
              </p:cNvPr>
              <p:cNvSpPr txBox="1"/>
              <p:nvPr/>
            </p:nvSpPr>
            <p:spPr>
              <a:xfrm>
                <a:off x="925406" y="427492"/>
                <a:ext cx="4872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4E7FDED-E794-4046-B775-3024371F2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06" y="427492"/>
                <a:ext cx="48720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5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5" grpId="0"/>
      <p:bldP spid="4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382" y="567890"/>
            <a:ext cx="832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soma de rotações infinitesimais é comutativa, mesmo que o eixo não seja fixo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87933" y="1706315"/>
                <a:ext cx="3439916" cy="59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3" y="1706315"/>
                <a:ext cx="3439916" cy="597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Agrupar 26"/>
          <p:cNvGrpSpPr/>
          <p:nvPr/>
        </p:nvGrpSpPr>
        <p:grpSpPr>
          <a:xfrm>
            <a:off x="3598312" y="1080346"/>
            <a:ext cx="1714518" cy="1584803"/>
            <a:chOff x="4754531" y="1267119"/>
            <a:chExt cx="1714518" cy="1584803"/>
          </a:xfrm>
        </p:grpSpPr>
        <p:grpSp>
          <p:nvGrpSpPr>
            <p:cNvPr id="9" name="Agrupar 8"/>
            <p:cNvGrpSpPr/>
            <p:nvPr/>
          </p:nvGrpSpPr>
          <p:grpSpPr>
            <a:xfrm>
              <a:off x="5005513" y="1267119"/>
              <a:ext cx="1463536" cy="1584803"/>
              <a:chOff x="39472" y="1026037"/>
              <a:chExt cx="1463536" cy="1584803"/>
            </a:xfrm>
          </p:grpSpPr>
          <p:cxnSp>
            <p:nvCxnSpPr>
              <p:cNvPr id="10" name="Conector de Seta Reta 9"/>
              <p:cNvCxnSpPr/>
              <p:nvPr/>
            </p:nvCxnSpPr>
            <p:spPr>
              <a:xfrm flipH="1" flipV="1">
                <a:off x="510318" y="1104595"/>
                <a:ext cx="1" cy="9188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/>
              <p:cNvCxnSpPr/>
              <p:nvPr/>
            </p:nvCxnSpPr>
            <p:spPr>
              <a:xfrm flipV="1">
                <a:off x="510317" y="2023451"/>
                <a:ext cx="992691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39472" y="2306679"/>
                    <a:ext cx="1833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2" name="CaixaDe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72" y="2306679"/>
                    <a:ext cx="183320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9355" r="-967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Conector de Seta Reta 12"/>
              <p:cNvCxnSpPr/>
              <p:nvPr/>
            </p:nvCxnSpPr>
            <p:spPr>
              <a:xfrm flipH="1">
                <a:off x="222051" y="2021546"/>
                <a:ext cx="290862" cy="589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ixaDeTexto 15"/>
                  <p:cNvSpPr txBox="1"/>
                  <p:nvPr/>
                </p:nvSpPr>
                <p:spPr>
                  <a:xfrm>
                    <a:off x="1220600" y="1574762"/>
                    <a:ext cx="16466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4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6" name="CaixaDeTexto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0600" y="1574762"/>
                    <a:ext cx="164660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2" r="-18519" b="-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1275570" y="2029680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8671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aixaDeTexto 18"/>
                  <p:cNvSpPr txBox="1"/>
                  <p:nvPr/>
                </p:nvSpPr>
                <p:spPr>
                  <a:xfrm>
                    <a:off x="239853" y="1026037"/>
                    <a:ext cx="2340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9" name="CaixaDeTexto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23403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82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Conector de Seta Reta 19"/>
              <p:cNvCxnSpPr/>
              <p:nvPr/>
            </p:nvCxnSpPr>
            <p:spPr>
              <a:xfrm>
                <a:off x="497140" y="1564023"/>
                <a:ext cx="619272" cy="186753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ipse 20"/>
              <p:cNvSpPr/>
              <p:nvPr/>
            </p:nvSpPr>
            <p:spPr>
              <a:xfrm>
                <a:off x="1048016" y="1710372"/>
                <a:ext cx="100256" cy="960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840343" y="1405485"/>
                    <a:ext cx="1781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343" y="1405485"/>
                    <a:ext cx="178189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7931" t="-43478" r="-10344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Elipse 22"/>
            <p:cNvSpPr/>
            <p:nvPr/>
          </p:nvSpPr>
          <p:spPr>
            <a:xfrm>
              <a:off x="4754531" y="1630818"/>
              <a:ext cx="1436720" cy="47738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/>
          <p:nvPr/>
        </p:nvCxnSpPr>
        <p:spPr>
          <a:xfrm flipH="1" flipV="1">
            <a:off x="6160996" y="1140103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012912" y="794568"/>
                <a:ext cx="8953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𝑣𝑒𝑡𝑜𝑟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912" y="794568"/>
                <a:ext cx="89535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Agrupar 34"/>
          <p:cNvGrpSpPr/>
          <p:nvPr/>
        </p:nvGrpSpPr>
        <p:grpSpPr>
          <a:xfrm rot="21202159">
            <a:off x="4003722" y="1291368"/>
            <a:ext cx="1098152" cy="769756"/>
            <a:chOff x="6414753" y="2268868"/>
            <a:chExt cx="803682" cy="683719"/>
          </a:xfrm>
        </p:grpSpPr>
        <p:sp>
          <p:nvSpPr>
            <p:cNvPr id="30" name="Arco 29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de Seta Reta 31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aixaDeTexto 35"/>
          <p:cNvSpPr txBox="1"/>
          <p:nvPr/>
        </p:nvSpPr>
        <p:spPr>
          <a:xfrm>
            <a:off x="6871842" y="999428"/>
            <a:ext cx="132219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2018668" y="3254850"/>
                <a:ext cx="1007134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68" y="3254850"/>
                <a:ext cx="1007134" cy="6387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4322735" y="2459708"/>
            <a:ext cx="474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vetor aponta perpendicularmente ao plano de rotação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49356" y="2860454"/>
            <a:ext cx="288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Vetor aceleração angular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3563012" y="3379797"/>
            <a:ext cx="349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F62A588-3F4A-4F48-AD0F-D88DEBA0A3A4}"/>
                  </a:ext>
                </a:extLst>
              </p:cNvPr>
              <p:cNvSpPr txBox="1"/>
              <p:nvPr/>
            </p:nvSpPr>
            <p:spPr>
              <a:xfrm>
                <a:off x="583533" y="1059859"/>
                <a:ext cx="2572114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F62A588-3F4A-4F48-AD0F-D88DEBA0A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33" y="1059859"/>
                <a:ext cx="2572114" cy="317972"/>
              </a:xfrm>
              <a:prstGeom prst="rect">
                <a:avLst/>
              </a:prstGeom>
              <a:blipFill>
                <a:blip r:embed="rId11"/>
                <a:stretch>
                  <a:fillRect l="-237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9" y="1706315"/>
            <a:ext cx="722183" cy="7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6" grpId="0" animBg="1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8.4 Rotação com aceleração constante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2879" y="499554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Movimentos mais simples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3152" y="919672"/>
                <a:ext cx="3628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Aceleração angular nula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919672"/>
                <a:ext cx="3628339" cy="369332"/>
              </a:xfrm>
              <a:prstGeom prst="rect">
                <a:avLst/>
              </a:prstGeom>
              <a:blipFill>
                <a:blip r:embed="rId2"/>
                <a:stretch>
                  <a:fillRect l="-1345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a Direita 4"/>
          <p:cNvSpPr/>
          <p:nvPr/>
        </p:nvSpPr>
        <p:spPr>
          <a:xfrm>
            <a:off x="3701491" y="999392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3049" y="919672"/>
            <a:ext cx="72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08421" y="886118"/>
            <a:ext cx="398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apenas aceleração centrípeta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3152" y="1385783"/>
                <a:ext cx="8042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Aceleração angular constante em torno de eixo fixo; usando Oz como eixo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385783"/>
                <a:ext cx="8042148" cy="369332"/>
              </a:xfrm>
              <a:prstGeom prst="rect">
                <a:avLst/>
              </a:prstGeom>
              <a:blipFill>
                <a:blip r:embed="rId3"/>
                <a:stretch>
                  <a:fillRect l="-607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77238" y="1739253"/>
                <a:ext cx="65397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Corresponde ao movimento de translação com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e>
                    </m:acc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1739253"/>
                <a:ext cx="6539790" cy="384721"/>
              </a:xfrm>
              <a:prstGeom prst="rect">
                <a:avLst/>
              </a:prstGeom>
              <a:blipFill>
                <a:blip r:embed="rId4"/>
                <a:stretch>
                  <a:fillRect l="-840" t="-15873" b="-253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77238" y="2184418"/>
                <a:ext cx="100745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2184418"/>
                <a:ext cx="1007455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1945843" y="2238445"/>
            <a:ext cx="15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452773" y="2105582"/>
                <a:ext cx="1989839" cy="653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𝑧𝑜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773" y="2105582"/>
                <a:ext cx="1989839" cy="6533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73152" y="2885273"/>
                <a:ext cx="13587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2885273"/>
                <a:ext cx="13587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531980" y="2920181"/>
                <a:ext cx="1599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80" y="2920181"/>
                <a:ext cx="1599925" cy="276999"/>
              </a:xfrm>
              <a:prstGeom prst="rect">
                <a:avLst/>
              </a:prstGeom>
              <a:blipFill>
                <a:blip r:embed="rId8"/>
                <a:stretch>
                  <a:fillRect l="-1521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591762" y="2917902"/>
                <a:ext cx="1599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762" y="2917902"/>
                <a:ext cx="1599925" cy="276999"/>
              </a:xfrm>
              <a:prstGeom prst="rect">
                <a:avLst/>
              </a:prstGeom>
              <a:blipFill>
                <a:blip r:embed="rId9"/>
                <a:stretch>
                  <a:fillRect l="-1521" r="-1901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749396" y="2917901"/>
                <a:ext cx="2560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logo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96" y="2917901"/>
                <a:ext cx="2560701" cy="276999"/>
              </a:xfrm>
              <a:prstGeom prst="rect">
                <a:avLst/>
              </a:prstGeom>
              <a:blipFill>
                <a:blip r:embed="rId10"/>
                <a:stretch>
                  <a:fillRect l="-2619" t="-4444" r="-1429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77238" y="3372122"/>
                <a:ext cx="110594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3372122"/>
                <a:ext cx="1105944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1975105" y="3568748"/>
            <a:ext cx="15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482035" y="3435885"/>
                <a:ext cx="1901226" cy="653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5" y="3435885"/>
                <a:ext cx="1901226" cy="6533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ta para a Direita 19"/>
          <p:cNvSpPr/>
          <p:nvPr/>
        </p:nvSpPr>
        <p:spPr>
          <a:xfrm>
            <a:off x="5543702" y="364846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049097" y="3452877"/>
                <a:ext cx="2814232" cy="619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97" y="3452877"/>
                <a:ext cx="2814232" cy="619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27878" y="4234041"/>
                <a:ext cx="251222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78" y="4234041"/>
                <a:ext cx="2512226" cy="518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283049" y="4231213"/>
                <a:ext cx="370146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logo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49" y="4231213"/>
                <a:ext cx="3701463" cy="518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2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23" y="1761"/>
            <a:ext cx="5502166" cy="439674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O sistema de coordenadas polares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3991516" y="734155"/>
            <a:ext cx="3489438" cy="3647785"/>
            <a:chOff x="2593347" y="734155"/>
            <a:chExt cx="3489438" cy="3647785"/>
          </a:xfrm>
        </p:grpSpPr>
        <p:cxnSp>
          <p:nvCxnSpPr>
            <p:cNvPr id="3" name="Conector de Seta Reta 2"/>
            <p:cNvCxnSpPr/>
            <p:nvPr/>
          </p:nvCxnSpPr>
          <p:spPr>
            <a:xfrm flipH="1" flipV="1">
              <a:off x="4172750" y="892502"/>
              <a:ext cx="25831" cy="348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de Seta Reta 3"/>
            <p:cNvCxnSpPr/>
            <p:nvPr/>
          </p:nvCxnSpPr>
          <p:spPr>
            <a:xfrm rot="5400000" flipH="1" flipV="1">
              <a:off x="4325150" y="1044902"/>
              <a:ext cx="25831" cy="348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632598" y="734155"/>
                  <a:ext cx="395307" cy="5583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2598" y="734155"/>
                  <a:ext cx="395307" cy="55833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5885131" y="2802537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5131" y="2802537"/>
                  <a:ext cx="19454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766262" y="2802537"/>
                  <a:ext cx="2252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6262" y="2802537"/>
                  <a:ext cx="22525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622" r="-21622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96152" y="690155"/>
                <a:ext cx="37882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Vetor posição,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dirty="0"/>
                  <a:t>: </a:t>
                </a:r>
              </a:p>
              <a:p>
                <a:r>
                  <a:rPr lang="pt-BR" dirty="0">
                    <a:solidFill>
                      <a:srgbClr val="0070C0"/>
                    </a:solidFill>
                  </a:rPr>
                  <a:t>deslocamento</a:t>
                </a:r>
                <a:r>
                  <a:rPr lang="pt-BR" dirty="0"/>
                  <a:t> em relação à </a:t>
                </a:r>
                <a:r>
                  <a:rPr lang="pt-BR" dirty="0">
                    <a:solidFill>
                      <a:srgbClr val="FF0000"/>
                    </a:solidFill>
                  </a:rPr>
                  <a:t>origem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2" y="690155"/>
                <a:ext cx="3788217" cy="646331"/>
              </a:xfrm>
              <a:prstGeom prst="rect">
                <a:avLst/>
              </a:prstGeom>
              <a:blipFill>
                <a:blip r:embed="rId5"/>
                <a:stretch>
                  <a:fillRect l="-1449" t="-12264" r="-805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Agrupar 22"/>
          <p:cNvGrpSpPr/>
          <p:nvPr/>
        </p:nvGrpSpPr>
        <p:grpSpPr>
          <a:xfrm>
            <a:off x="585278" y="1376608"/>
            <a:ext cx="2857004" cy="690436"/>
            <a:chOff x="585278" y="1376608"/>
            <a:chExt cx="2857004" cy="690436"/>
          </a:xfrm>
        </p:grpSpPr>
        <p:sp>
          <p:nvSpPr>
            <p:cNvPr id="10" name="Texto Explicativo Retangular 9"/>
            <p:cNvSpPr/>
            <p:nvPr/>
          </p:nvSpPr>
          <p:spPr>
            <a:xfrm>
              <a:off x="585278" y="1376608"/>
              <a:ext cx="728367" cy="324212"/>
            </a:xfrm>
            <a:prstGeom prst="wedgeRectCallout">
              <a:avLst>
                <a:gd name="adj1" fmla="val -6843"/>
                <a:gd name="adj2" fmla="val -76276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vetor</a:t>
              </a:r>
            </a:p>
          </p:txBody>
        </p:sp>
        <p:sp>
          <p:nvSpPr>
            <p:cNvPr id="11" name="Texto Explicativo Retangular com Cantos Arredondados 10"/>
            <p:cNvSpPr/>
            <p:nvPr/>
          </p:nvSpPr>
          <p:spPr>
            <a:xfrm>
              <a:off x="2006280" y="1531016"/>
              <a:ext cx="1436002" cy="536028"/>
            </a:xfrm>
            <a:prstGeom prst="wedgeRoundRectCallout">
              <a:avLst>
                <a:gd name="adj1" fmla="val 28629"/>
                <a:gd name="adj2" fmla="val -92294"/>
                <a:gd name="adj3" fmla="val 16667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Sistema de referência</a:t>
              </a:r>
            </a:p>
          </p:txBody>
        </p:sp>
      </p:grpSp>
      <p:sp>
        <p:nvSpPr>
          <p:cNvPr id="15" name="Elipse 14"/>
          <p:cNvSpPr/>
          <p:nvPr/>
        </p:nvSpPr>
        <p:spPr>
          <a:xfrm>
            <a:off x="6993583" y="1013320"/>
            <a:ext cx="289717" cy="3231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</a:t>
            </a:r>
          </a:p>
        </p:txBody>
      </p:sp>
      <p:cxnSp>
        <p:nvCxnSpPr>
          <p:cNvPr id="17" name="Conector de Seta Reta 16"/>
          <p:cNvCxnSpPr>
            <a:endCxn id="15" idx="3"/>
          </p:cNvCxnSpPr>
          <p:nvPr/>
        </p:nvCxnSpPr>
        <p:spPr>
          <a:xfrm flipV="1">
            <a:off x="5583834" y="1289159"/>
            <a:ext cx="1452177" cy="1500462"/>
          </a:xfrm>
          <a:prstGeom prst="straightConnector1">
            <a:avLst/>
          </a:prstGeom>
          <a:ln>
            <a:solidFill>
              <a:schemeClr val="accent5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588924" y="1572189"/>
                <a:ext cx="651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924" y="1572189"/>
                <a:ext cx="651845" cy="369332"/>
              </a:xfrm>
              <a:prstGeom prst="rect">
                <a:avLst/>
              </a:prstGeom>
              <a:blipFill>
                <a:blip r:embed="rId6"/>
                <a:stretch>
                  <a:fillRect t="-5000" r="-252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6141896" y="734154"/>
            <a:ext cx="2610218" cy="1928099"/>
            <a:chOff x="6141896" y="734154"/>
            <a:chExt cx="2610218" cy="1928099"/>
          </a:xfrm>
        </p:grpSpPr>
        <p:sp>
          <p:nvSpPr>
            <p:cNvPr id="19" name="Texto Explicativo Retangular 18"/>
            <p:cNvSpPr/>
            <p:nvPr/>
          </p:nvSpPr>
          <p:spPr>
            <a:xfrm>
              <a:off x="6141896" y="2184211"/>
              <a:ext cx="1034258" cy="478042"/>
            </a:xfrm>
            <a:prstGeom prst="wedgeRectCallout">
              <a:avLst>
                <a:gd name="adj1" fmla="val 8061"/>
                <a:gd name="adj2" fmla="val -101041"/>
              </a:avLst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Distância à origem</a:t>
              </a:r>
            </a:p>
          </p:txBody>
        </p:sp>
        <p:sp>
          <p:nvSpPr>
            <p:cNvPr id="20" name="Texto Explicativo em Nuvem 19"/>
            <p:cNvSpPr/>
            <p:nvPr/>
          </p:nvSpPr>
          <p:spPr>
            <a:xfrm>
              <a:off x="7427345" y="734154"/>
              <a:ext cx="1324769" cy="966665"/>
            </a:xfrm>
            <a:prstGeom prst="cloudCallout">
              <a:avLst>
                <a:gd name="adj1" fmla="val -79352"/>
                <a:gd name="adj2" fmla="val 46043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vetor unitário radial</a:t>
              </a: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96152" y="2286596"/>
            <a:ext cx="4323104" cy="977606"/>
            <a:chOff x="96152" y="2286596"/>
            <a:chExt cx="4323104" cy="977606"/>
          </a:xfrm>
        </p:grpSpPr>
        <p:sp>
          <p:nvSpPr>
            <p:cNvPr id="12" name="CaixaDeTexto 11"/>
            <p:cNvSpPr txBox="1"/>
            <p:nvPr/>
          </p:nvSpPr>
          <p:spPr>
            <a:xfrm>
              <a:off x="96152" y="260495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Coordenadas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1810657" y="2286596"/>
                  <a:ext cx="26085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dirty="0"/>
                    <a:t>cartesianas: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657" y="2286596"/>
                  <a:ext cx="260859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869" t="-21311" r="-9112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ângulo 13"/>
                <p:cNvSpPr/>
                <p:nvPr/>
              </p:nvSpPr>
              <p:spPr>
                <a:xfrm>
                  <a:off x="1853256" y="2894870"/>
                  <a:ext cx="18971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dirty="0"/>
                    <a:t>polares: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Retâ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256" y="2894870"/>
                  <a:ext cx="189712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572" t="-21667" r="-5788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have Esquerda 21"/>
            <p:cNvSpPr/>
            <p:nvPr/>
          </p:nvSpPr>
          <p:spPr>
            <a:xfrm>
              <a:off x="1605899" y="2380232"/>
              <a:ext cx="275822" cy="844609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440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4172748" y="1222656"/>
            <a:ext cx="1526701" cy="1534490"/>
            <a:chOff x="4172748" y="1222656"/>
            <a:chExt cx="1526701" cy="153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5270079" y="1711283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079" y="1711283"/>
                  <a:ext cx="429370" cy="184666"/>
                </a:xfrm>
                <a:prstGeom prst="rect">
                  <a:avLst/>
                </a:prstGeom>
                <a:blipFill>
                  <a:blip r:embed="rId2"/>
                  <a:stretch>
                    <a:fillRect t="-23333" r="-11429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4571027" y="1656690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027" y="1656690"/>
                  <a:ext cx="422710" cy="184666"/>
                </a:xfrm>
                <a:prstGeom prst="rect">
                  <a:avLst/>
                </a:prstGeom>
                <a:blipFill>
                  <a:blip r:embed="rId3"/>
                  <a:stretch>
                    <a:fillRect t="-23333" r="-13043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Agrupar 1"/>
            <p:cNvGrpSpPr/>
            <p:nvPr/>
          </p:nvGrpSpPr>
          <p:grpSpPr>
            <a:xfrm rot="18876939">
              <a:off x="4587670" y="1260747"/>
              <a:ext cx="761419" cy="685237"/>
              <a:chOff x="6368451" y="2659950"/>
              <a:chExt cx="377754" cy="343113"/>
            </a:xfrm>
          </p:grpSpPr>
          <p:cxnSp>
            <p:nvCxnSpPr>
              <p:cNvPr id="3" name="Conector de Seta Reta 2"/>
              <p:cNvCxnSpPr/>
              <p:nvPr/>
            </p:nvCxnSpPr>
            <p:spPr>
              <a:xfrm>
                <a:off x="6368451" y="2996572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Conector de Seta Reta 3"/>
              <p:cNvCxnSpPr/>
              <p:nvPr/>
            </p:nvCxnSpPr>
            <p:spPr>
              <a:xfrm flipV="1">
                <a:off x="6368451" y="2659950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Conector de Seta Reta 26"/>
            <p:cNvCxnSpPr>
              <a:endCxn id="7" idx="7"/>
            </p:cNvCxnSpPr>
            <p:nvPr/>
          </p:nvCxnSpPr>
          <p:spPr>
            <a:xfrm flipV="1">
              <a:off x="4172748" y="2106350"/>
              <a:ext cx="762304" cy="65079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ector de Seta Reta 29"/>
          <p:cNvCxnSpPr/>
          <p:nvPr/>
        </p:nvCxnSpPr>
        <p:spPr>
          <a:xfrm flipH="1" flipV="1">
            <a:off x="3674127" y="1895949"/>
            <a:ext cx="493215" cy="84864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H="1" flipV="1">
            <a:off x="3273113" y="2271870"/>
            <a:ext cx="905043" cy="4727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H="1">
            <a:off x="3202005" y="2769502"/>
            <a:ext cx="970743" cy="52346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3652244" y="2757146"/>
            <a:ext cx="520504" cy="99697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4178156" y="2769702"/>
            <a:ext cx="572282" cy="94631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4178156" y="2763674"/>
            <a:ext cx="1034695" cy="40685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 rot="21388699">
                <a:off x="3357270" y="1374268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88699">
                <a:off x="3357270" y="1374268"/>
                <a:ext cx="429370" cy="184666"/>
              </a:xfrm>
              <a:prstGeom prst="rect">
                <a:avLst/>
              </a:prstGeom>
              <a:blipFill>
                <a:blip r:embed="rId4"/>
                <a:stretch>
                  <a:fillRect t="-20000" r="-9459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 rot="242807">
                <a:off x="3045908" y="1904344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2807">
                <a:off x="3045908" y="1904344"/>
                <a:ext cx="422710" cy="184666"/>
              </a:xfrm>
              <a:prstGeom prst="rect">
                <a:avLst/>
              </a:prstGeom>
              <a:blipFill>
                <a:blip r:embed="rId5"/>
                <a:stretch>
                  <a:fillRect t="-13514" r="-13889" b="-108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2492220" y="2022672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220" y="2022672"/>
                <a:ext cx="429370" cy="184666"/>
              </a:xfrm>
              <a:prstGeom prst="rect">
                <a:avLst/>
              </a:prstGeom>
              <a:blipFill>
                <a:blip r:embed="rId2"/>
                <a:stretch>
                  <a:fillRect t="-23333" r="-114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 rot="19956194">
                <a:off x="2626171" y="2533113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56194">
                <a:off x="2626171" y="2533113"/>
                <a:ext cx="422710" cy="184666"/>
              </a:xfrm>
              <a:prstGeom prst="rect">
                <a:avLst/>
              </a:prstGeom>
              <a:blipFill>
                <a:blip r:embed="rId6"/>
                <a:stretch>
                  <a:fillRect t="-16667" r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2450302" y="3304021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302" y="3304021"/>
                <a:ext cx="429370" cy="184666"/>
              </a:xfrm>
              <a:prstGeom prst="rect">
                <a:avLst/>
              </a:prstGeom>
              <a:blipFill>
                <a:blip r:embed="rId2"/>
                <a:stretch>
                  <a:fillRect t="-23333" r="-114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 rot="21425422">
                <a:off x="3030264" y="3559741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25422">
                <a:off x="3030264" y="3559741"/>
                <a:ext cx="422710" cy="184666"/>
              </a:xfrm>
              <a:prstGeom prst="rect">
                <a:avLst/>
              </a:prstGeom>
              <a:blipFill>
                <a:blip r:embed="rId7"/>
                <a:stretch>
                  <a:fillRect t="-20588" r="-11111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 rot="21407225">
                <a:off x="3308682" y="4229601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07225">
                <a:off x="3308682" y="4229601"/>
                <a:ext cx="429370" cy="184666"/>
              </a:xfrm>
              <a:prstGeom prst="rect">
                <a:avLst/>
              </a:prstGeom>
              <a:blipFill>
                <a:blip r:embed="rId8"/>
                <a:stretch>
                  <a:fillRect t="-16667" r="-1095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810690" y="3946814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690" y="3946814"/>
                <a:ext cx="422710" cy="184666"/>
              </a:xfrm>
              <a:prstGeom prst="rect">
                <a:avLst/>
              </a:prstGeom>
              <a:blipFill>
                <a:blip r:embed="rId9"/>
                <a:stretch>
                  <a:fillRect t="-19355" r="-14493" b="-161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/>
          <p:cNvGrpSpPr/>
          <p:nvPr/>
        </p:nvGrpSpPr>
        <p:grpSpPr>
          <a:xfrm rot="6855759">
            <a:off x="3411197" y="3894942"/>
            <a:ext cx="761419" cy="685237"/>
            <a:chOff x="6370635" y="2666709"/>
            <a:chExt cx="377754" cy="343113"/>
          </a:xfrm>
        </p:grpSpPr>
        <p:cxnSp>
          <p:nvCxnSpPr>
            <p:cNvPr id="45" name="Conector de Seta Reta 44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5063015" y="4335967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15" y="4335967"/>
                <a:ext cx="429370" cy="184666"/>
              </a:xfrm>
              <a:prstGeom prst="rect">
                <a:avLst/>
              </a:prstGeom>
              <a:blipFill>
                <a:blip r:embed="rId10"/>
                <a:stretch>
                  <a:fillRect t="-19355" r="-1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5027490" y="3450522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490" y="3450522"/>
                <a:ext cx="422710" cy="184666"/>
              </a:xfrm>
              <a:prstGeom prst="rect">
                <a:avLst/>
              </a:prstGeom>
              <a:blipFill>
                <a:blip r:embed="rId11"/>
                <a:stretch>
                  <a:fillRect t="-20000" r="-1304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Agrupar 64"/>
          <p:cNvGrpSpPr/>
          <p:nvPr/>
        </p:nvGrpSpPr>
        <p:grpSpPr>
          <a:xfrm rot="3317505">
            <a:off x="4868158" y="3503462"/>
            <a:ext cx="761419" cy="685237"/>
            <a:chOff x="6370635" y="2666709"/>
            <a:chExt cx="377754" cy="343113"/>
          </a:xfrm>
        </p:grpSpPr>
        <p:cxnSp>
          <p:nvCxnSpPr>
            <p:cNvPr id="66" name="Conector de Seta Reta 65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de Seta Reta 66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738998" y="3433717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98" y="3433717"/>
                <a:ext cx="429370" cy="184666"/>
              </a:xfrm>
              <a:prstGeom prst="rect">
                <a:avLst/>
              </a:prstGeom>
              <a:blipFill>
                <a:blip r:embed="rId12"/>
                <a:stretch>
                  <a:fillRect t="-19355" r="-11268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5212851" y="2813768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51" y="2813768"/>
                <a:ext cx="422710" cy="184666"/>
              </a:xfrm>
              <a:prstGeom prst="rect">
                <a:avLst/>
              </a:prstGeom>
              <a:blipFill>
                <a:blip r:embed="rId13"/>
                <a:stretch>
                  <a:fillRect t="-23333" r="-1449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Agrupar 69"/>
          <p:cNvGrpSpPr/>
          <p:nvPr/>
        </p:nvGrpSpPr>
        <p:grpSpPr>
          <a:xfrm rot="1212667">
            <a:off x="5298920" y="2647664"/>
            <a:ext cx="761419" cy="685237"/>
            <a:chOff x="6370635" y="2666709"/>
            <a:chExt cx="377754" cy="343113"/>
          </a:xfrm>
        </p:grpSpPr>
        <p:cxnSp>
          <p:nvCxnSpPr>
            <p:cNvPr id="71" name="Conector de Seta Reta 70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de Seta Reta 71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4"/>
          <p:cNvGrpSpPr/>
          <p:nvPr/>
        </p:nvGrpSpPr>
        <p:grpSpPr>
          <a:xfrm>
            <a:off x="4165943" y="1661779"/>
            <a:ext cx="2010909" cy="1095367"/>
            <a:chOff x="4165943" y="1661779"/>
            <a:chExt cx="2010909" cy="1095367"/>
          </a:xfrm>
        </p:grpSpPr>
        <p:cxnSp>
          <p:nvCxnSpPr>
            <p:cNvPr id="43" name="Conector de Seta Reta 42"/>
            <p:cNvCxnSpPr/>
            <p:nvPr/>
          </p:nvCxnSpPr>
          <p:spPr>
            <a:xfrm flipV="1">
              <a:off x="4165943" y="2446215"/>
              <a:ext cx="1008512" cy="31093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/>
                <p:cNvSpPr txBox="1"/>
                <p:nvPr/>
              </p:nvSpPr>
              <p:spPr>
                <a:xfrm rot="21030424">
                  <a:off x="5747482" y="2168562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30424">
                  <a:off x="5747482" y="2168562"/>
                  <a:ext cx="429370" cy="184666"/>
                </a:xfrm>
                <a:prstGeom prst="rect">
                  <a:avLst/>
                </a:prstGeom>
                <a:blipFill>
                  <a:blip r:embed="rId14"/>
                  <a:stretch>
                    <a:fillRect t="-19048" r="-92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aixaDeTexto 73"/>
                <p:cNvSpPr txBox="1"/>
                <p:nvPr/>
              </p:nvSpPr>
              <p:spPr>
                <a:xfrm rot="21335556">
                  <a:off x="4963100" y="2032237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74" name="CaixaDeTexto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35556">
                  <a:off x="4963100" y="2032237"/>
                  <a:ext cx="422710" cy="184666"/>
                </a:xfrm>
                <a:prstGeom prst="rect">
                  <a:avLst/>
                </a:prstGeom>
                <a:blipFill>
                  <a:blip r:embed="rId15"/>
                  <a:stretch>
                    <a:fillRect t="-16216" r="-12500" b="-81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Agrupar 74"/>
            <p:cNvGrpSpPr/>
            <p:nvPr/>
          </p:nvGrpSpPr>
          <p:grpSpPr>
            <a:xfrm rot="20294163">
              <a:off x="5019900" y="1661779"/>
              <a:ext cx="761419" cy="685237"/>
              <a:chOff x="6370635" y="2666709"/>
              <a:chExt cx="377754" cy="343113"/>
            </a:xfrm>
          </p:grpSpPr>
          <p:cxnSp>
            <p:nvCxnSpPr>
              <p:cNvPr id="76" name="Conector de Seta Reta 75"/>
              <p:cNvCxnSpPr/>
              <p:nvPr/>
            </p:nvCxnSpPr>
            <p:spPr>
              <a:xfrm>
                <a:off x="6370635" y="3003331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de Seta Reta 76"/>
              <p:cNvCxnSpPr/>
              <p:nvPr/>
            </p:nvCxnSpPr>
            <p:spPr>
              <a:xfrm flipV="1">
                <a:off x="6370635" y="2666709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Agrupar 4"/>
          <p:cNvGrpSpPr/>
          <p:nvPr/>
        </p:nvGrpSpPr>
        <p:grpSpPr>
          <a:xfrm>
            <a:off x="2784339" y="734155"/>
            <a:ext cx="3370927" cy="3647785"/>
            <a:chOff x="1333209" y="2665149"/>
            <a:chExt cx="1687897" cy="1809733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2665149"/>
              <a:ext cx="1687897" cy="1809733"/>
              <a:chOff x="-184889" y="1026037"/>
              <a:chExt cx="1687897" cy="1809733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H="1" flipV="1">
                <a:off x="510319" y="1104596"/>
                <a:ext cx="12934" cy="17311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0" name="Agrupar 79"/>
          <p:cNvGrpSpPr/>
          <p:nvPr/>
        </p:nvGrpSpPr>
        <p:grpSpPr>
          <a:xfrm rot="20077527">
            <a:off x="3765355" y="1000996"/>
            <a:ext cx="1526701" cy="1534490"/>
            <a:chOff x="4172748" y="1222656"/>
            <a:chExt cx="1526701" cy="153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/>
                <p:cNvSpPr txBox="1"/>
                <p:nvPr/>
              </p:nvSpPr>
              <p:spPr>
                <a:xfrm rot="1522473">
                  <a:off x="5270079" y="1711283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81" name="CaixaDeTexto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2473">
                  <a:off x="5270079" y="1711283"/>
                  <a:ext cx="429370" cy="184666"/>
                </a:xfrm>
                <a:prstGeom prst="rect">
                  <a:avLst/>
                </a:prstGeom>
                <a:blipFill>
                  <a:blip r:embed="rId2"/>
                  <a:stretch>
                    <a:fillRect t="-23333" r="-11429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ixaDeTexto 81"/>
                <p:cNvSpPr txBox="1"/>
                <p:nvPr/>
              </p:nvSpPr>
              <p:spPr>
                <a:xfrm rot="1522473">
                  <a:off x="4571027" y="1656690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82" name="CaixaDeTexto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2473">
                  <a:off x="4571027" y="1656690"/>
                  <a:ext cx="422710" cy="184666"/>
                </a:xfrm>
                <a:prstGeom prst="rect">
                  <a:avLst/>
                </a:prstGeom>
                <a:blipFill>
                  <a:blip r:embed="rId11"/>
                  <a:stretch>
                    <a:fillRect t="-20000" r="-13043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Agrupar 82"/>
            <p:cNvGrpSpPr/>
            <p:nvPr/>
          </p:nvGrpSpPr>
          <p:grpSpPr>
            <a:xfrm rot="18876939">
              <a:off x="4587670" y="1260747"/>
              <a:ext cx="761419" cy="685237"/>
              <a:chOff x="6368451" y="2659950"/>
              <a:chExt cx="377754" cy="343113"/>
            </a:xfrm>
          </p:grpSpPr>
          <p:cxnSp>
            <p:nvCxnSpPr>
              <p:cNvPr id="85" name="Conector de Seta Reta 84"/>
              <p:cNvCxnSpPr/>
              <p:nvPr/>
            </p:nvCxnSpPr>
            <p:spPr>
              <a:xfrm>
                <a:off x="6368451" y="2996572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ctor de Seta Reta 85"/>
              <p:cNvCxnSpPr/>
              <p:nvPr/>
            </p:nvCxnSpPr>
            <p:spPr>
              <a:xfrm flipV="1">
                <a:off x="6368451" y="2659950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Conector de Seta Reta 83"/>
            <p:cNvCxnSpPr/>
            <p:nvPr/>
          </p:nvCxnSpPr>
          <p:spPr>
            <a:xfrm flipV="1">
              <a:off x="4172748" y="2106350"/>
              <a:ext cx="762304" cy="65079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Agrupar 51"/>
          <p:cNvGrpSpPr/>
          <p:nvPr/>
        </p:nvGrpSpPr>
        <p:grpSpPr>
          <a:xfrm rot="14306642">
            <a:off x="2816459" y="1422360"/>
            <a:ext cx="761419" cy="685237"/>
            <a:chOff x="6370635" y="2666709"/>
            <a:chExt cx="377754" cy="343113"/>
          </a:xfrm>
        </p:grpSpPr>
        <p:cxnSp>
          <p:nvCxnSpPr>
            <p:cNvPr id="53" name="Conector de Seta Reta 5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5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Agrupar 61"/>
          <p:cNvGrpSpPr/>
          <p:nvPr/>
        </p:nvGrpSpPr>
        <p:grpSpPr>
          <a:xfrm rot="9090221">
            <a:off x="2644662" y="3421369"/>
            <a:ext cx="761419" cy="685237"/>
            <a:chOff x="6370635" y="2666709"/>
            <a:chExt cx="377754" cy="343113"/>
          </a:xfrm>
        </p:grpSpPr>
        <p:cxnSp>
          <p:nvCxnSpPr>
            <p:cNvPr id="63" name="Conector de Seta Reta 6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de Seta Reta 6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/>
          <p:cNvGrpSpPr/>
          <p:nvPr/>
        </p:nvGrpSpPr>
        <p:grpSpPr>
          <a:xfrm rot="12420029">
            <a:off x="2396722" y="2051129"/>
            <a:ext cx="761419" cy="685237"/>
            <a:chOff x="6370635" y="2666709"/>
            <a:chExt cx="377754" cy="343113"/>
          </a:xfrm>
        </p:grpSpPr>
        <p:cxnSp>
          <p:nvCxnSpPr>
            <p:cNvPr id="58" name="Conector de Seta Reta 57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58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rgbClr val="0070C0"/>
                    </a:solidFill>
                  </a:rPr>
                  <a:t>Vetores unitários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blipFill>
                <a:blip r:embed="rId18"/>
                <a:stretch>
                  <a:fillRect l="-1864" t="-6061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4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5" grpId="0"/>
      <p:bldP spid="56" grpId="0"/>
      <p:bldP spid="60" grpId="0"/>
      <p:bldP spid="61" grpId="0"/>
      <p:bldP spid="41" grpId="0"/>
      <p:bldP spid="42" grpId="0"/>
      <p:bldP spid="48" grpId="0"/>
      <p:bldP spid="49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8.4 Relações entre as variáreis lineares e angulares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482123"/>
            <a:ext cx="2904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967802" y="528289"/>
                <a:ext cx="14977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𝑎𝑟𝑐𝑜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802" y="528289"/>
                <a:ext cx="1497718" cy="246221"/>
              </a:xfrm>
              <a:prstGeom prst="rect">
                <a:avLst/>
              </a:prstGeom>
              <a:blipFill>
                <a:blip r:embed="rId2"/>
                <a:stretch>
                  <a:fillRect l="-1220" r="-2033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947449" y="482123"/>
                <a:ext cx="1482714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radianos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49" y="482123"/>
                <a:ext cx="1482714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09404" y="893001"/>
                <a:ext cx="91954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04" y="893001"/>
                <a:ext cx="91954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1482620" y="1051011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163847" y="983904"/>
                <a:ext cx="7989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847" y="983904"/>
                <a:ext cx="798937" cy="246221"/>
              </a:xfrm>
              <a:prstGeom prst="rect">
                <a:avLst/>
              </a:prstGeom>
              <a:blipFill>
                <a:blip r:embed="rId5"/>
                <a:stretch>
                  <a:fillRect l="-3053" r="-152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512770" y="881738"/>
                <a:ext cx="267053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𝑡𝑎𝑛𝑔𝑒𝑛𝑐𝑖𝑎𝑙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770" y="881738"/>
                <a:ext cx="2670539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459113" y="909106"/>
                <a:ext cx="244425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𝑎𝑛𝑔𝑢𝑙𝑎𝑟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113" y="909106"/>
                <a:ext cx="2444259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78381" y="1516842"/>
                <a:ext cx="254512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𝑑𝑖𝑓𝑒𝑟𝑒𝑛𝑐𝑖𝑎𝑛𝑑𝑜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1" y="1516842"/>
                <a:ext cx="2545120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>
          <a:xfrm>
            <a:off x="2956981" y="1627481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481747" y="1627481"/>
                <a:ext cx="7786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747" y="1627481"/>
                <a:ext cx="778610" cy="246221"/>
              </a:xfrm>
              <a:prstGeom prst="rect">
                <a:avLst/>
              </a:prstGeom>
              <a:blipFill>
                <a:blip r:embed="rId9"/>
                <a:stretch>
                  <a:fillRect l="-2344" r="-1563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/>
          <p:cNvGrpSpPr/>
          <p:nvPr/>
        </p:nvGrpSpPr>
        <p:grpSpPr>
          <a:xfrm rot="18876939">
            <a:off x="1233243" y="2279624"/>
            <a:ext cx="377754" cy="343113"/>
            <a:chOff x="6370635" y="2666709"/>
            <a:chExt cx="377754" cy="343113"/>
          </a:xfrm>
        </p:grpSpPr>
        <p:cxnSp>
          <p:nvCxnSpPr>
            <p:cNvPr id="31" name="Conector de Seta Reta 30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Agrupar 40"/>
          <p:cNvGrpSpPr/>
          <p:nvPr/>
        </p:nvGrpSpPr>
        <p:grpSpPr>
          <a:xfrm>
            <a:off x="313618" y="2023100"/>
            <a:ext cx="1687897" cy="1556153"/>
            <a:chOff x="1333209" y="2665149"/>
            <a:chExt cx="1687897" cy="1556153"/>
          </a:xfrm>
        </p:grpSpPr>
        <p:grpSp>
          <p:nvGrpSpPr>
            <p:cNvPr id="15" name="Agrupar 14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17" name="Conector de Seta Reta 16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aixaDeTexto 22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aixaDeTexto 25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Elipse 2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de Seta Reta 29"/>
            <p:cNvCxnSpPr>
              <a:endCxn id="29" idx="7"/>
            </p:cNvCxnSpPr>
            <p:nvPr/>
          </p:nvCxnSpPr>
          <p:spPr>
            <a:xfrm flipV="1">
              <a:off x="2028416" y="3345920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077" r="-19231" b="-1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rco 39"/>
            <p:cNvSpPr/>
            <p:nvPr/>
          </p:nvSpPr>
          <p:spPr>
            <a:xfrm rot="1938108">
              <a:off x="2121689" y="3495245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/>
          <p:cNvGrpSpPr/>
          <p:nvPr/>
        </p:nvGrpSpPr>
        <p:grpSpPr>
          <a:xfrm>
            <a:off x="1262126" y="1986851"/>
            <a:ext cx="165959" cy="1247775"/>
            <a:chOff x="2281717" y="2628900"/>
            <a:chExt cx="165959" cy="1247775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2426553" y="2628900"/>
              <a:ext cx="0" cy="12477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o 43"/>
            <p:cNvSpPr/>
            <p:nvPr/>
          </p:nvSpPr>
          <p:spPr>
            <a:xfrm rot="18795754">
              <a:off x="2295674" y="3173243"/>
              <a:ext cx="159394" cy="144610"/>
            </a:xfrm>
            <a:prstGeom prst="arc">
              <a:avLst>
                <a:gd name="adj1" fmla="val 15146359"/>
                <a:gd name="adj2" fmla="val 0"/>
              </a:avLst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22727" r="-22727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1532705" y="2531979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05" y="2531979"/>
                <a:ext cx="214995" cy="184666"/>
              </a:xfrm>
              <a:prstGeom prst="rect">
                <a:avLst/>
              </a:prstGeom>
              <a:blipFill>
                <a:blip r:embed="rId15"/>
                <a:stretch>
                  <a:fillRect l="-8333" t="-19355" r="-47222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098203" y="2235922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203" y="2235922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117243" y="2214999"/>
                <a:ext cx="2252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43" y="2214999"/>
                <a:ext cx="2252924" cy="276999"/>
              </a:xfrm>
              <a:prstGeom prst="rect">
                <a:avLst/>
              </a:prstGeom>
              <a:blipFill>
                <a:blip r:embed="rId17"/>
                <a:stretch>
                  <a:fillRect l="-270" t="-45652" r="-15135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118632" y="2624447"/>
                <a:ext cx="2459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632" y="2624447"/>
                <a:ext cx="2459584" cy="276999"/>
              </a:xfrm>
              <a:prstGeom prst="rect">
                <a:avLst/>
              </a:prstGeom>
              <a:blipFill>
                <a:blip r:embed="rId18"/>
                <a:stretch>
                  <a:fillRect t="-48889" r="-13151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5226264" y="2307458"/>
                <a:ext cx="36009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1" i="0" smtClean="0">
                          <a:latin typeface="Cambria Math" panose="02040503050406030204" pitchFamily="18" charset="0"/>
                        </a:rPr>
                        <m:t>𝐌𝐂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𝑝𝑎𝑟𝑡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𝑐𝑢𝑙𝑎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264" y="2307458"/>
                <a:ext cx="3600986" cy="246221"/>
              </a:xfrm>
              <a:prstGeom prst="rect">
                <a:avLst/>
              </a:prstGeom>
              <a:blipFill>
                <a:blip r:embed="rId19"/>
                <a:stretch>
                  <a:fillRect l="-677" t="-40000" r="-4907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2074041" y="3013330"/>
                <a:ext cx="2470035" cy="638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41" y="3013330"/>
                <a:ext cx="2470035" cy="6388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947449" y="2993945"/>
                <a:ext cx="2845586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49" y="2993945"/>
                <a:ext cx="2845586" cy="61959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aixaDeTexto 54"/>
          <p:cNvSpPr txBox="1"/>
          <p:nvPr/>
        </p:nvSpPr>
        <p:spPr>
          <a:xfrm>
            <a:off x="6144883" y="3826086"/>
            <a:ext cx="171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Regra da cadeia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73447" y="3686882"/>
                <a:ext cx="5261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 o vetor unitário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está mudando de direção </a:t>
                </a: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47" y="3686882"/>
                <a:ext cx="5261374" cy="369332"/>
              </a:xfrm>
              <a:prstGeom prst="rect">
                <a:avLst/>
              </a:prstGeom>
              <a:blipFill>
                <a:blip r:embed="rId22"/>
                <a:stretch>
                  <a:fillRect l="-1043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393010" y="4069144"/>
                <a:ext cx="3629840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10" y="4069144"/>
                <a:ext cx="3629840" cy="61959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4670973" y="4164640"/>
                <a:ext cx="2046329" cy="561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73" y="4164640"/>
                <a:ext cx="2046329" cy="56137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6787420" y="4157235"/>
                <a:ext cx="2216568" cy="576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420" y="4157235"/>
                <a:ext cx="2216568" cy="57618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7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12" grpId="0" animBg="1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71141" y="513957"/>
                <a:ext cx="3298532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1" y="513957"/>
                <a:ext cx="3298532" cy="619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070862" y="498069"/>
                <a:ext cx="99155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862" y="498069"/>
                <a:ext cx="991553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35759" y="1353986"/>
                <a:ext cx="3873303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59" y="1353986"/>
                <a:ext cx="3873303" cy="619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4469587" y="1543507"/>
            <a:ext cx="299078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Uau! Então simplifica tudo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04201" y="2130858"/>
                <a:ext cx="32637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01" y="2130858"/>
                <a:ext cx="3263714" cy="276999"/>
              </a:xfrm>
              <a:prstGeom prst="rect">
                <a:avLst/>
              </a:prstGeom>
              <a:blipFill>
                <a:blip r:embed="rId5"/>
                <a:stretch>
                  <a:fillRect l="-4291" t="-48889" r="-6903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999864" y="2174450"/>
                <a:ext cx="24924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como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temos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64" y="2174450"/>
                <a:ext cx="2492414" cy="246221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20820" y="2752626"/>
                <a:ext cx="1831847" cy="55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0" y="2752626"/>
                <a:ext cx="1831847" cy="558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39360" y="2883857"/>
            <a:ext cx="492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tangencial + aceleração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centrípeta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46260" y="2514525"/>
            <a:ext cx="504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sinal indica que o vetor aponta para o centro </a:t>
            </a:r>
          </a:p>
        </p:txBody>
      </p:sp>
      <p:sp>
        <p:nvSpPr>
          <p:cNvPr id="11" name="Seta para a Direita 10"/>
          <p:cNvSpPr/>
          <p:nvPr/>
        </p:nvSpPr>
        <p:spPr>
          <a:xfrm rot="5239007">
            <a:off x="1437694" y="2746466"/>
            <a:ext cx="202951" cy="1310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670293" y="3424803"/>
                <a:ext cx="11256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293" y="3424803"/>
                <a:ext cx="112569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para a Direita 13"/>
          <p:cNvSpPr/>
          <p:nvPr/>
        </p:nvSpPr>
        <p:spPr>
          <a:xfrm>
            <a:off x="3885224" y="3651966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473338" y="3577876"/>
                <a:ext cx="1012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38" y="3577876"/>
                <a:ext cx="1012137" cy="276999"/>
              </a:xfrm>
              <a:prstGeom prst="rect">
                <a:avLst/>
              </a:prstGeom>
              <a:blipFill>
                <a:blip r:embed="rId9"/>
                <a:stretch>
                  <a:fillRect l="-2410" t="-4444" r="-1205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6038031" y="3531709"/>
            <a:ext cx="245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 seção 4.5 HRK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91559" y="4179561"/>
                <a:ext cx="83501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 corpo rígido em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rotação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velocidades tangenciais em diferentes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posições (raios diferentes) são diferentes, mas todos os pontos giram com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mesma velocidade angular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9" y="4179561"/>
                <a:ext cx="8350161" cy="584775"/>
              </a:xfrm>
              <a:prstGeom prst="rect">
                <a:avLst/>
              </a:prstGeom>
              <a:blipFill>
                <a:blip r:embed="rId11"/>
                <a:stretch>
                  <a:fillRect l="-365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FA63494-522D-43D6-8D41-E3E025070241}"/>
              </a:ext>
            </a:extLst>
          </p:cNvPr>
          <p:cNvGrpSpPr/>
          <p:nvPr/>
        </p:nvGrpSpPr>
        <p:grpSpPr>
          <a:xfrm>
            <a:off x="5770768" y="379164"/>
            <a:ext cx="2845586" cy="933418"/>
            <a:chOff x="5770768" y="379164"/>
            <a:chExt cx="2845586" cy="933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5DD0067E-0940-4230-8E25-E67F903151E3}"/>
                    </a:ext>
                  </a:extLst>
                </p:cNvPr>
                <p:cNvSpPr/>
                <p:nvPr/>
              </p:nvSpPr>
              <p:spPr>
                <a:xfrm>
                  <a:off x="5770768" y="692989"/>
                  <a:ext cx="2845586" cy="6195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   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5DD0067E-0940-4230-8E25-E67F903151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768" y="692989"/>
                  <a:ext cx="2845586" cy="61959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AA89D8A8-F127-4DDA-9203-30EA2B83BD33}"/>
                </a:ext>
              </a:extLst>
            </p:cNvPr>
            <p:cNvSpPr txBox="1"/>
            <p:nvPr/>
          </p:nvSpPr>
          <p:spPr>
            <a:xfrm>
              <a:off x="6031006" y="379164"/>
              <a:ext cx="2073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slide anterior: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A8DD40A-D159-4C6C-B57B-2427965B46AA}"/>
              </a:ext>
            </a:extLst>
          </p:cNvPr>
          <p:cNvGrpSpPr/>
          <p:nvPr/>
        </p:nvGrpSpPr>
        <p:grpSpPr>
          <a:xfrm>
            <a:off x="0" y="3424803"/>
            <a:ext cx="2506791" cy="754759"/>
            <a:chOff x="0" y="3424803"/>
            <a:chExt cx="2506791" cy="75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638028" y="3424803"/>
                  <a:ext cx="868763" cy="5584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028" y="3424803"/>
                  <a:ext cx="868763" cy="55842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Balão de Fala: Retângulo 18">
              <a:extLst>
                <a:ext uri="{FF2B5EF4-FFF2-40B4-BE49-F238E27FC236}">
                  <a16:creationId xmlns:a16="http://schemas.microsoft.com/office/drawing/2014/main" id="{EB99400E-35EC-4F97-B8F6-BC69FFD36D80}"/>
                </a:ext>
              </a:extLst>
            </p:cNvPr>
            <p:cNvSpPr/>
            <p:nvPr/>
          </p:nvSpPr>
          <p:spPr>
            <a:xfrm>
              <a:off x="0" y="3507384"/>
              <a:ext cx="1218781" cy="672178"/>
            </a:xfrm>
            <a:prstGeom prst="wedgeRectCallout">
              <a:avLst>
                <a:gd name="adj1" fmla="val 83894"/>
                <a:gd name="adj2" fmla="val -741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Módulo da aceleração radial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72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3" grpId="0"/>
      <p:bldP spid="14" grpId="0" animBg="1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24907</TotalTime>
  <Words>2074</Words>
  <Application>Microsoft Office PowerPoint</Application>
  <PresentationFormat>Apresentação na tela (16:9)</PresentationFormat>
  <Paragraphs>369</Paragraphs>
  <Slides>20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44" baseType="lpstr">
      <vt:lpstr>Arial</vt:lpstr>
      <vt:lpstr>Calibri</vt:lpstr>
      <vt:lpstr>Cambria Math</vt:lpstr>
      <vt:lpstr>CG Times (W1)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Picture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O sistema de coordenadas polares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Ex. 24 - Movimento da porca em um parafuso</vt:lpstr>
      <vt:lpstr>Ex. 24 - Movimento da porca em um parafuso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1291</cp:revision>
  <dcterms:created xsi:type="dcterms:W3CDTF">2016-03-09T00:36:12Z</dcterms:created>
  <dcterms:modified xsi:type="dcterms:W3CDTF">2021-10-06T11:14:42Z</dcterms:modified>
</cp:coreProperties>
</file>