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1" r:id="rId6"/>
    <p:sldId id="272" r:id="rId7"/>
    <p:sldId id="260" r:id="rId8"/>
    <p:sldId id="262" r:id="rId9"/>
    <p:sldId id="263" r:id="rId10"/>
    <p:sldId id="264" r:id="rId11"/>
    <p:sldId id="265" r:id="rId12"/>
    <p:sldId id="280" r:id="rId13"/>
    <p:sldId id="266" r:id="rId14"/>
    <p:sldId id="267" r:id="rId15"/>
    <p:sldId id="268" r:id="rId16"/>
    <p:sldId id="269" r:id="rId17"/>
    <p:sldId id="270" r:id="rId18"/>
    <p:sldId id="275" r:id="rId19"/>
    <p:sldId id="271" r:id="rId20"/>
    <p:sldId id="277" r:id="rId21"/>
    <p:sldId id="282" r:id="rId22"/>
    <p:sldId id="278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69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DB0FA-C05C-489E-BF5A-AC791DCB48A6}" type="datetimeFigureOut">
              <a:rPr lang="pt-PT" smtClean="0"/>
              <a:t>01-05-2016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0E1EC-539F-458B-8818-9F40EBB0667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0194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0E1EC-539F-458B-8818-9F40EBB06674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020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0E1EC-539F-458B-8818-9F40EBB06674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541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573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252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536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218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028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262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873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73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260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94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894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51DE5-E8D2-4DD2-87E1-4C3600B6DC4C}" type="datetimeFigureOut">
              <a:rPr lang="pt-PT" smtClean="0"/>
              <a:t>29-04-2016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753D8-88E5-41A3-A259-EE9443FE8D5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3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5/5b/ThermiteReaction.jpg/800px-ThermiteRe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10"/>
            <a:ext cx="5550024" cy="61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5157192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Aula 16-17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004048" y="1556792"/>
            <a:ext cx="3861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 smtClean="0">
                <a:solidFill>
                  <a:schemeClr val="bg1"/>
                </a:solidFill>
              </a:rPr>
              <a:t>Princípios de reactividade e equilíbrios químicos </a:t>
            </a:r>
            <a:endParaRPr lang="pt-PT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7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4734751" y="1556792"/>
            <a:ext cx="4067944" cy="30963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217879" y="1556792"/>
            <a:ext cx="4067944" cy="30963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41595" r="63602" b="22629"/>
          <a:stretch/>
        </p:blipFill>
        <p:spPr bwMode="auto">
          <a:xfrm>
            <a:off x="435757" y="1820735"/>
            <a:ext cx="3632187" cy="261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4" t="41703" r="31188" b="22306"/>
          <a:stretch/>
        </p:blipFill>
        <p:spPr bwMode="auto">
          <a:xfrm>
            <a:off x="5003090" y="1820735"/>
            <a:ext cx="3598650" cy="263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95792" y="260648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ângulo 24"/>
          <p:cNvSpPr/>
          <p:nvPr/>
        </p:nvSpPr>
        <p:spPr>
          <a:xfrm>
            <a:off x="3212794" y="3427153"/>
            <a:ext cx="5931206" cy="23042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ângulo 23"/>
          <p:cNvSpPr/>
          <p:nvPr/>
        </p:nvSpPr>
        <p:spPr>
          <a:xfrm>
            <a:off x="107504" y="3375466"/>
            <a:ext cx="3024336" cy="26458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ângulo 20"/>
          <p:cNvSpPr/>
          <p:nvPr/>
        </p:nvSpPr>
        <p:spPr>
          <a:xfrm>
            <a:off x="3707904" y="871873"/>
            <a:ext cx="4392488" cy="23042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ângulo 18"/>
          <p:cNvSpPr/>
          <p:nvPr/>
        </p:nvSpPr>
        <p:spPr>
          <a:xfrm>
            <a:off x="323528" y="1169352"/>
            <a:ext cx="3096344" cy="17320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467544" y="1385550"/>
            <a:ext cx="2736304" cy="13093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050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53879" r="66072" b="21552"/>
          <a:stretch/>
        </p:blipFill>
        <p:spPr bwMode="auto">
          <a:xfrm>
            <a:off x="3939694" y="1168292"/>
            <a:ext cx="3862552" cy="179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63823" y="1169352"/>
            <a:ext cx="3832771" cy="1493996"/>
            <a:chOff x="2968079" y="1984946"/>
            <a:chExt cx="3832771" cy="1493996"/>
          </a:xfrm>
        </p:grpSpPr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3848100" y="3139381"/>
              <a:ext cx="2952750" cy="1587"/>
            </a:xfrm>
            <a:prstGeom prst="line">
              <a:avLst/>
            </a:prstGeom>
            <a:noFill/>
            <a:ln w="317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 sz="1050">
                <a:solidFill>
                  <a:schemeClr val="bg1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4556234" y="2884468"/>
              <a:ext cx="1282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 smtClean="0">
                  <a:solidFill>
                    <a:srgbClr val="FFFF00"/>
                  </a:solidFill>
                </a:rPr>
                <a:t>a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4500222" y="2204864"/>
              <a:ext cx="11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 smtClean="0">
                  <a:solidFill>
                    <a:srgbClr val="FFFF00"/>
                  </a:solidFill>
                </a:rPr>
                <a:t>c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5220072" y="2936731"/>
              <a:ext cx="1923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2000" i="1" dirty="0" smtClean="0">
                  <a:solidFill>
                    <a:srgbClr val="FFFF00"/>
                  </a:solidFill>
                </a:rPr>
                <a:t>b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5148064" y="2215262"/>
              <a:ext cx="1923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2000" i="1" dirty="0" smtClean="0">
                  <a:solidFill>
                    <a:srgbClr val="FFFF00"/>
                  </a:solidFill>
                </a:rPr>
                <a:t>d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4700250" y="2924944"/>
              <a:ext cx="61555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[B]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3939694" y="2924944"/>
              <a:ext cx="64120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[A]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4644008" y="2370946"/>
              <a:ext cx="64120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[D]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4889500" y="1984946"/>
              <a:ext cx="6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endParaRPr lang="en-US" altLang="pt-BR" sz="12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3954463" y="2370946"/>
              <a:ext cx="61555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[C]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2968079" y="2632646"/>
              <a:ext cx="3334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i="1" dirty="0" smtClean="0">
                  <a:solidFill>
                    <a:schemeClr val="bg1"/>
                  </a:solidFill>
                </a:rPr>
                <a:t>Q</a:t>
              </a:r>
              <a:endParaRPr lang="en-US" altLang="pt-BR" sz="1050" i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3314700" y="2708846"/>
              <a:ext cx="269304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>
                  <a:solidFill>
                    <a:schemeClr val="bg1"/>
                  </a:solidFill>
                  <a:latin typeface="Arial" charset="0"/>
                </a:rPr>
                <a:t>=</a:t>
              </a:r>
              <a:endParaRPr lang="en-US" altLang="pt-BR" sz="105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18" name="Conexão recta 17"/>
          <p:cNvCxnSpPr/>
          <p:nvPr/>
        </p:nvCxnSpPr>
        <p:spPr>
          <a:xfrm>
            <a:off x="1416212" y="2170251"/>
            <a:ext cx="16919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20477" r="12152" b="38578"/>
          <a:stretch/>
        </p:blipFill>
        <p:spPr bwMode="auto">
          <a:xfrm>
            <a:off x="3291528" y="3717032"/>
            <a:ext cx="5819800" cy="181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29793" r="31655" b="35103"/>
          <a:stretch/>
        </p:blipFill>
        <p:spPr bwMode="auto">
          <a:xfrm>
            <a:off x="287558" y="3522770"/>
            <a:ext cx="2704244" cy="23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ângulo 19"/>
          <p:cNvSpPr/>
          <p:nvPr/>
        </p:nvSpPr>
        <p:spPr>
          <a:xfrm>
            <a:off x="323528" y="980728"/>
            <a:ext cx="8229437" cy="2952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077200" cy="641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pt-BR" smtClean="0"/>
              <a:t>Quociente de Reação</a:t>
            </a:r>
          </a:p>
        </p:txBody>
      </p:sp>
      <p:pic>
        <p:nvPicPr>
          <p:cNvPr id="44035" name="Picture 4" descr="FG16_05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18" y="1196628"/>
            <a:ext cx="7772400" cy="246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Rectângulo 20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  <p:sp>
        <p:nvSpPr>
          <p:cNvPr id="22" name="Rectângulo 21"/>
          <p:cNvSpPr/>
          <p:nvPr/>
        </p:nvSpPr>
        <p:spPr>
          <a:xfrm>
            <a:off x="377316" y="4077072"/>
            <a:ext cx="7867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pt-BR" sz="2000" b="1" i="1" dirty="0">
                <a:solidFill>
                  <a:prstClr val="white"/>
                </a:solidFill>
              </a:rPr>
              <a:t>Q</a:t>
            </a:r>
            <a:r>
              <a:rPr lang="en-US" altLang="pt-BR" sz="2000" b="1" dirty="0">
                <a:solidFill>
                  <a:prstClr val="white"/>
                </a:solidFill>
              </a:rPr>
              <a:t> = </a:t>
            </a:r>
            <a:r>
              <a:rPr lang="en-US" altLang="pt-BR" sz="2000" b="1" i="1" dirty="0">
                <a:solidFill>
                  <a:prstClr val="white"/>
                </a:solidFill>
              </a:rPr>
              <a:t>K</a:t>
            </a:r>
            <a:r>
              <a:rPr lang="en-US" altLang="pt-BR" sz="2000" dirty="0">
                <a:solidFill>
                  <a:prstClr val="white"/>
                </a:solidFill>
              </a:rPr>
              <a:t>; Sistema </a:t>
            </a:r>
            <a:r>
              <a:rPr lang="en-US" altLang="pt-BR" sz="2000" dirty="0" err="1">
                <a:solidFill>
                  <a:prstClr val="white"/>
                </a:solidFill>
              </a:rPr>
              <a:t>em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equilíbrio</a:t>
            </a:r>
            <a:r>
              <a:rPr lang="en-US" altLang="pt-BR" sz="2000" dirty="0">
                <a:solidFill>
                  <a:prstClr val="white"/>
                </a:solidFill>
              </a:rPr>
              <a:t>. </a:t>
            </a:r>
            <a:r>
              <a:rPr lang="en-US" altLang="pt-BR" sz="2000" dirty="0" err="1">
                <a:solidFill>
                  <a:prstClr val="white"/>
                </a:solidFill>
              </a:rPr>
              <a:t>Não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ocorrerá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desolcamento</a:t>
            </a:r>
            <a:r>
              <a:rPr lang="en-US" altLang="pt-BR" sz="2000" dirty="0">
                <a:solidFill>
                  <a:prstClr val="white"/>
                </a:solidFill>
              </a:rPr>
              <a:t>.</a:t>
            </a:r>
            <a:endParaRPr lang="en-US" altLang="pt-BR" sz="2000" dirty="0">
              <a:solidFill>
                <a:prstClr val="white"/>
              </a:solidFill>
            </a:endParaRPr>
          </a:p>
        </p:txBody>
      </p:sp>
      <p:sp>
        <p:nvSpPr>
          <p:cNvPr id="23" name="Rectângulo 22"/>
          <p:cNvSpPr/>
          <p:nvPr/>
        </p:nvSpPr>
        <p:spPr>
          <a:xfrm>
            <a:off x="361812" y="4653136"/>
            <a:ext cx="8746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pt-BR" sz="2400" b="1" dirty="0">
                <a:solidFill>
                  <a:srgbClr val="92D050"/>
                </a:solidFill>
              </a:rPr>
              <a:t>Q &lt; K</a:t>
            </a:r>
            <a:r>
              <a:rPr lang="en-US" altLang="pt-BR" sz="2000" dirty="0">
                <a:solidFill>
                  <a:prstClr val="white"/>
                </a:solidFill>
              </a:rPr>
              <a:t>; Sistema se </a:t>
            </a:r>
            <a:r>
              <a:rPr lang="en-US" altLang="pt-BR" sz="2000" dirty="0" err="1">
                <a:solidFill>
                  <a:prstClr val="white"/>
                </a:solidFill>
              </a:rPr>
              <a:t>descola</a:t>
            </a:r>
            <a:r>
              <a:rPr lang="en-US" altLang="pt-BR" sz="2000" dirty="0">
                <a:solidFill>
                  <a:prstClr val="white"/>
                </a:solidFill>
              </a:rPr>
              <a:t> para a </a:t>
            </a:r>
            <a:r>
              <a:rPr lang="en-US" altLang="pt-BR" sz="2000" dirty="0" err="1">
                <a:solidFill>
                  <a:prstClr val="white"/>
                </a:solidFill>
              </a:rPr>
              <a:t>direita</a:t>
            </a:r>
            <a:r>
              <a:rPr lang="en-US" altLang="pt-BR" sz="2000" dirty="0">
                <a:solidFill>
                  <a:prstClr val="white"/>
                </a:solidFill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pt-BR" sz="2000" dirty="0" err="1">
                <a:solidFill>
                  <a:prstClr val="white"/>
                </a:solidFill>
              </a:rPr>
              <a:t>Consumo</a:t>
            </a:r>
            <a:r>
              <a:rPr lang="en-US" altLang="pt-BR" sz="2000" dirty="0">
                <a:solidFill>
                  <a:prstClr val="white"/>
                </a:solidFill>
              </a:rPr>
              <a:t> de </a:t>
            </a:r>
            <a:r>
              <a:rPr lang="en-US" altLang="pt-BR" sz="2000" dirty="0" err="1">
                <a:solidFill>
                  <a:prstClr val="white"/>
                </a:solidFill>
              </a:rPr>
              <a:t>reagentes</a:t>
            </a:r>
            <a:r>
              <a:rPr lang="en-US" altLang="pt-BR" sz="2000" dirty="0">
                <a:solidFill>
                  <a:prstClr val="white"/>
                </a:solidFill>
              </a:rPr>
              <a:t> e </a:t>
            </a:r>
            <a:r>
              <a:rPr lang="en-US" altLang="pt-BR" sz="2000" dirty="0" err="1">
                <a:solidFill>
                  <a:prstClr val="white"/>
                </a:solidFill>
              </a:rPr>
              <a:t>formação</a:t>
            </a:r>
            <a:r>
              <a:rPr lang="en-US" altLang="pt-BR" sz="2000" dirty="0">
                <a:solidFill>
                  <a:prstClr val="white"/>
                </a:solidFill>
              </a:rPr>
              <a:t> de </a:t>
            </a:r>
            <a:r>
              <a:rPr lang="en-US" altLang="pt-BR" sz="2000" dirty="0" err="1">
                <a:solidFill>
                  <a:prstClr val="white"/>
                </a:solidFill>
              </a:rPr>
              <a:t>produtos</a:t>
            </a:r>
            <a:r>
              <a:rPr lang="en-US" altLang="pt-BR" sz="2000" dirty="0">
                <a:solidFill>
                  <a:prstClr val="white"/>
                </a:solidFill>
              </a:rPr>
              <a:t>, </a:t>
            </a:r>
            <a:r>
              <a:rPr lang="en-US" altLang="pt-BR" sz="2000" dirty="0" err="1">
                <a:solidFill>
                  <a:prstClr val="white"/>
                </a:solidFill>
              </a:rPr>
              <a:t>até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atingir</a:t>
            </a:r>
            <a:r>
              <a:rPr lang="en-US" altLang="pt-BR" sz="2000" dirty="0">
                <a:solidFill>
                  <a:prstClr val="white"/>
                </a:solidFill>
              </a:rPr>
              <a:t> o </a:t>
            </a:r>
            <a:r>
              <a:rPr lang="en-US" altLang="pt-BR" sz="2000" dirty="0" err="1">
                <a:solidFill>
                  <a:prstClr val="white"/>
                </a:solidFill>
              </a:rPr>
              <a:t>equilíbrio</a:t>
            </a:r>
            <a:r>
              <a:rPr lang="en-US" altLang="pt-BR" sz="2000" dirty="0" smtClean="0">
                <a:solidFill>
                  <a:prstClr val="white"/>
                </a:solidFill>
              </a:rPr>
              <a:t>.</a:t>
            </a:r>
            <a:endParaRPr lang="en-US" altLang="pt-BR" sz="2000" dirty="0">
              <a:solidFill>
                <a:prstClr val="white"/>
              </a:solidFill>
            </a:endParaRPr>
          </a:p>
        </p:txBody>
      </p:sp>
      <p:sp>
        <p:nvSpPr>
          <p:cNvPr id="24" name="Rectângulo 23"/>
          <p:cNvSpPr/>
          <p:nvPr/>
        </p:nvSpPr>
        <p:spPr>
          <a:xfrm>
            <a:off x="319927" y="5529426"/>
            <a:ext cx="8233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pt-BR" sz="2400" b="1" i="1" dirty="0">
                <a:solidFill>
                  <a:srgbClr val="00B0F0"/>
                </a:solidFill>
              </a:rPr>
              <a:t>Q</a:t>
            </a:r>
            <a:r>
              <a:rPr lang="en-US" altLang="pt-BR" sz="2400" b="1" dirty="0">
                <a:solidFill>
                  <a:srgbClr val="00B0F0"/>
                </a:solidFill>
              </a:rPr>
              <a:t> &gt; </a:t>
            </a:r>
            <a:r>
              <a:rPr lang="en-US" altLang="pt-BR" sz="2400" b="1" i="1" dirty="0">
                <a:solidFill>
                  <a:srgbClr val="00B0F0"/>
                </a:solidFill>
              </a:rPr>
              <a:t>K</a:t>
            </a:r>
            <a:r>
              <a:rPr lang="en-US" altLang="pt-BR" sz="2000" dirty="0">
                <a:solidFill>
                  <a:prstClr val="white"/>
                </a:solidFill>
              </a:rPr>
              <a:t>; Sistema se </a:t>
            </a:r>
            <a:r>
              <a:rPr lang="en-US" altLang="pt-BR" sz="2000" dirty="0" err="1">
                <a:solidFill>
                  <a:prstClr val="white"/>
                </a:solidFill>
              </a:rPr>
              <a:t>desloca</a:t>
            </a:r>
            <a:r>
              <a:rPr lang="en-US" altLang="pt-BR" sz="2000" dirty="0">
                <a:solidFill>
                  <a:prstClr val="white"/>
                </a:solidFill>
              </a:rPr>
              <a:t> para a </a:t>
            </a:r>
            <a:r>
              <a:rPr lang="en-US" altLang="pt-BR" sz="2000" dirty="0" err="1">
                <a:solidFill>
                  <a:prstClr val="white"/>
                </a:solidFill>
              </a:rPr>
              <a:t>esquerda</a:t>
            </a:r>
            <a:r>
              <a:rPr lang="en-US" altLang="pt-BR" sz="2000" dirty="0">
                <a:solidFill>
                  <a:prstClr val="white"/>
                </a:solidFill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pt-BR" sz="2000" i="1" dirty="0" err="1">
                <a:solidFill>
                  <a:prstClr val="white"/>
                </a:solidFill>
              </a:rPr>
              <a:t>Consumo</a:t>
            </a:r>
            <a:r>
              <a:rPr lang="en-US" altLang="pt-BR" sz="2000" i="1" dirty="0">
                <a:solidFill>
                  <a:prstClr val="white"/>
                </a:solidFill>
              </a:rPr>
              <a:t> de </a:t>
            </a:r>
            <a:r>
              <a:rPr lang="en-US" altLang="pt-BR" sz="2000" i="1" dirty="0" err="1">
                <a:solidFill>
                  <a:prstClr val="white"/>
                </a:solidFill>
              </a:rPr>
              <a:t>produto</a:t>
            </a:r>
            <a:r>
              <a:rPr lang="en-US" altLang="pt-BR" sz="2000" i="1" dirty="0">
                <a:solidFill>
                  <a:prstClr val="white"/>
                </a:solidFill>
              </a:rPr>
              <a:t> e </a:t>
            </a:r>
            <a:r>
              <a:rPr lang="en-US" altLang="pt-BR" sz="2000" i="1" dirty="0" err="1">
                <a:solidFill>
                  <a:prstClr val="white"/>
                </a:solidFill>
              </a:rPr>
              <a:t>formação</a:t>
            </a:r>
            <a:r>
              <a:rPr lang="en-US" altLang="pt-BR" sz="2000" i="1" dirty="0">
                <a:solidFill>
                  <a:prstClr val="white"/>
                </a:solidFill>
              </a:rPr>
              <a:t> de </a:t>
            </a:r>
            <a:r>
              <a:rPr lang="en-US" altLang="pt-BR" sz="2000" i="1" dirty="0" err="1">
                <a:solidFill>
                  <a:prstClr val="white"/>
                </a:solidFill>
              </a:rPr>
              <a:t>reagente</a:t>
            </a:r>
            <a:r>
              <a:rPr lang="en-US" altLang="pt-BR" sz="2000" i="1" dirty="0">
                <a:solidFill>
                  <a:prstClr val="white"/>
                </a:solidFill>
              </a:rPr>
              <a:t>, </a:t>
            </a:r>
            <a:r>
              <a:rPr lang="en-US" altLang="pt-BR" sz="2000" i="1" dirty="0" err="1">
                <a:solidFill>
                  <a:prstClr val="white"/>
                </a:solidFill>
              </a:rPr>
              <a:t>até</a:t>
            </a:r>
            <a:r>
              <a:rPr lang="en-US" altLang="pt-BR" sz="2000" i="1" dirty="0">
                <a:solidFill>
                  <a:prstClr val="white"/>
                </a:solidFill>
              </a:rPr>
              <a:t> </a:t>
            </a:r>
            <a:r>
              <a:rPr lang="en-US" altLang="pt-BR" sz="2000" i="1" dirty="0" err="1">
                <a:solidFill>
                  <a:prstClr val="white"/>
                </a:solidFill>
              </a:rPr>
              <a:t>atingir</a:t>
            </a:r>
            <a:r>
              <a:rPr lang="en-US" altLang="pt-BR" sz="2000" i="1" dirty="0">
                <a:solidFill>
                  <a:prstClr val="white"/>
                </a:solidFill>
              </a:rPr>
              <a:t> o </a:t>
            </a:r>
            <a:r>
              <a:rPr lang="en-US" altLang="pt-BR" sz="2000" i="1" dirty="0" err="1">
                <a:solidFill>
                  <a:prstClr val="white"/>
                </a:solidFill>
              </a:rPr>
              <a:t>equilíbrio</a:t>
            </a:r>
            <a:r>
              <a:rPr lang="en-US" altLang="pt-BR" sz="2000" i="1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58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251520" y="2636912"/>
            <a:ext cx="8640960" cy="21602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2"/>
          <p:cNvSpPr/>
          <p:nvPr/>
        </p:nvSpPr>
        <p:spPr>
          <a:xfrm>
            <a:off x="467544" y="1340768"/>
            <a:ext cx="3600400" cy="9361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8" t="39440" r="27541" b="53448"/>
          <a:stretch/>
        </p:blipFill>
        <p:spPr bwMode="auto">
          <a:xfrm>
            <a:off x="611560" y="1556792"/>
            <a:ext cx="3247696" cy="52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1282" r="34084" b="55388"/>
          <a:stretch/>
        </p:blipFill>
        <p:spPr bwMode="auto">
          <a:xfrm>
            <a:off x="436894" y="2852936"/>
            <a:ext cx="8261131" cy="170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ângulo 10"/>
          <p:cNvSpPr/>
          <p:nvPr/>
        </p:nvSpPr>
        <p:spPr>
          <a:xfrm>
            <a:off x="1043608" y="5805264"/>
            <a:ext cx="2980530" cy="9361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ângulo 8"/>
          <p:cNvSpPr/>
          <p:nvPr/>
        </p:nvSpPr>
        <p:spPr>
          <a:xfrm>
            <a:off x="1054274" y="3670826"/>
            <a:ext cx="3911674" cy="100811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2"/>
          <p:cNvSpPr/>
          <p:nvPr/>
        </p:nvSpPr>
        <p:spPr>
          <a:xfrm>
            <a:off x="372951" y="908720"/>
            <a:ext cx="3661853" cy="100811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28233" r="27662" b="64224"/>
          <a:stretch/>
        </p:blipFill>
        <p:spPr bwMode="auto">
          <a:xfrm>
            <a:off x="611560" y="1124744"/>
            <a:ext cx="3184636" cy="55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043608" y="2226122"/>
            <a:ext cx="5112568" cy="12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1" t="36854" r="35901" b="50424"/>
          <a:stretch/>
        </p:blipFill>
        <p:spPr bwMode="auto">
          <a:xfrm>
            <a:off x="1237047" y="2380934"/>
            <a:ext cx="4703105" cy="93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1" t="55065" r="32212" b="37810"/>
          <a:stretch/>
        </p:blipFill>
        <p:spPr bwMode="auto">
          <a:xfrm>
            <a:off x="1289105" y="3838254"/>
            <a:ext cx="3520582" cy="65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1" t="56891" r="35505" b="35726"/>
          <a:stretch/>
        </p:blipFill>
        <p:spPr bwMode="auto">
          <a:xfrm>
            <a:off x="1293540" y="6057292"/>
            <a:ext cx="2423146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1054274" y="4869160"/>
            <a:ext cx="2980530" cy="7951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5" t="66057" r="36429" b="30064"/>
          <a:stretch/>
        </p:blipFill>
        <p:spPr bwMode="auto">
          <a:xfrm>
            <a:off x="1305823" y="5122737"/>
            <a:ext cx="2528473" cy="39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ângulo 13"/>
          <p:cNvSpPr/>
          <p:nvPr/>
        </p:nvSpPr>
        <p:spPr>
          <a:xfrm>
            <a:off x="107504" y="179929"/>
            <a:ext cx="1933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Exemplo 1</a:t>
            </a:r>
            <a:endParaRPr lang="pt-PT" sz="3200" dirty="0"/>
          </a:p>
        </p:txBody>
      </p:sp>
      <p:sp>
        <p:nvSpPr>
          <p:cNvPr id="15" name="Rectângulo 14"/>
          <p:cNvSpPr/>
          <p:nvPr/>
        </p:nvSpPr>
        <p:spPr>
          <a:xfrm>
            <a:off x="4283968" y="764704"/>
            <a:ext cx="4464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i="1" dirty="0" smtClean="0">
                <a:solidFill>
                  <a:schemeClr val="bg1"/>
                </a:solidFill>
              </a:rPr>
              <a:t>Considerando a concentração iniciais de PCl</a:t>
            </a:r>
            <a:r>
              <a:rPr lang="pt-PT" sz="2000" b="1" i="1" baseline="-25000" dirty="0">
                <a:solidFill>
                  <a:schemeClr val="bg1"/>
                </a:solidFill>
              </a:rPr>
              <a:t>5</a:t>
            </a:r>
            <a:r>
              <a:rPr lang="pt-PT" sz="2000" b="1" i="1" dirty="0" smtClean="0">
                <a:solidFill>
                  <a:schemeClr val="bg1"/>
                </a:solidFill>
              </a:rPr>
              <a:t> = 1,6 M.  Determine as concentrações de produtos e reagentes  no equilíbrio. </a:t>
            </a:r>
            <a:r>
              <a:rPr lang="pt-PT" sz="2000" b="1" i="1" dirty="0" err="1" smtClean="0">
                <a:solidFill>
                  <a:schemeClr val="bg1"/>
                </a:solidFill>
              </a:rPr>
              <a:t>Kc</a:t>
            </a:r>
            <a:r>
              <a:rPr lang="pt-PT" sz="2000" b="1" i="1" dirty="0" smtClean="0">
                <a:solidFill>
                  <a:schemeClr val="bg1"/>
                </a:solidFill>
              </a:rPr>
              <a:t>= 1,20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4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9"/>
          <p:cNvSpPr/>
          <p:nvPr/>
        </p:nvSpPr>
        <p:spPr>
          <a:xfrm>
            <a:off x="5766316" y="3789040"/>
            <a:ext cx="2088232" cy="8513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ângulo 8"/>
          <p:cNvSpPr/>
          <p:nvPr/>
        </p:nvSpPr>
        <p:spPr>
          <a:xfrm>
            <a:off x="982966" y="4321127"/>
            <a:ext cx="3672408" cy="10520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993521" y="2664943"/>
            <a:ext cx="3661853" cy="15121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1013788" y="1539875"/>
            <a:ext cx="3641586" cy="9361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44122" r="45032" b="41654"/>
          <a:stretch/>
        </p:blipFill>
        <p:spPr bwMode="auto">
          <a:xfrm>
            <a:off x="1137538" y="2880967"/>
            <a:ext cx="3373821" cy="11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22306" r="45032" b="69384"/>
          <a:stretch/>
        </p:blipFill>
        <p:spPr bwMode="auto">
          <a:xfrm>
            <a:off x="1127078" y="1710233"/>
            <a:ext cx="3373821" cy="60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70631" r="45032" b="18378"/>
          <a:stretch/>
        </p:blipFill>
        <p:spPr bwMode="auto">
          <a:xfrm>
            <a:off x="1126982" y="4468462"/>
            <a:ext cx="3383546" cy="80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60884" r="80934" b="32653"/>
          <a:stretch/>
        </p:blipFill>
        <p:spPr bwMode="auto">
          <a:xfrm>
            <a:off x="5929920" y="3978264"/>
            <a:ext cx="1761023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  <p:sp>
        <p:nvSpPr>
          <p:cNvPr id="12" name="Rectângulo 11"/>
          <p:cNvSpPr/>
          <p:nvPr/>
        </p:nvSpPr>
        <p:spPr>
          <a:xfrm>
            <a:off x="4830212" y="3150692"/>
            <a:ext cx="3918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b="1" i="1" dirty="0" smtClean="0">
                <a:solidFill>
                  <a:schemeClr val="bg1"/>
                </a:solidFill>
              </a:rPr>
              <a:t>Podemos desprezar x  quando K&lt;1  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9"/>
          <p:cNvSpPr/>
          <p:nvPr/>
        </p:nvSpPr>
        <p:spPr>
          <a:xfrm>
            <a:off x="971600" y="3933056"/>
            <a:ext cx="5112568" cy="10801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945730" y="1929288"/>
            <a:ext cx="7082654" cy="1787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539552" y="736985"/>
            <a:ext cx="2952328" cy="8198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86" r="29722" b="66380"/>
          <a:stretch/>
        </p:blipFill>
        <p:spPr bwMode="auto">
          <a:xfrm>
            <a:off x="683568" y="926173"/>
            <a:ext cx="2638426" cy="44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t="15676" r="22010" b="65333"/>
          <a:stretch/>
        </p:blipFill>
        <p:spPr bwMode="auto">
          <a:xfrm>
            <a:off x="1096919" y="2154698"/>
            <a:ext cx="6779173" cy="138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3283" r="22010" b="45510"/>
          <a:stretch/>
        </p:blipFill>
        <p:spPr bwMode="auto">
          <a:xfrm>
            <a:off x="1138685" y="4071755"/>
            <a:ext cx="4834758" cy="8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107504" y="44624"/>
            <a:ext cx="2026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Exemplo 2 </a:t>
            </a:r>
            <a:endParaRPr lang="pt-PT" sz="3200" dirty="0"/>
          </a:p>
        </p:txBody>
      </p:sp>
      <p:sp>
        <p:nvSpPr>
          <p:cNvPr id="11" name="Rectângulo 10"/>
          <p:cNvSpPr/>
          <p:nvPr/>
        </p:nvSpPr>
        <p:spPr>
          <a:xfrm>
            <a:off x="971600" y="5229200"/>
            <a:ext cx="5112568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7" t="67519" r="24796" b="20797"/>
          <a:stretch/>
        </p:blipFill>
        <p:spPr bwMode="auto">
          <a:xfrm>
            <a:off x="1138685" y="5348506"/>
            <a:ext cx="4834757" cy="8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xão recta 2"/>
          <p:cNvCxnSpPr/>
          <p:nvPr/>
        </p:nvCxnSpPr>
        <p:spPr>
          <a:xfrm>
            <a:off x="1907704" y="5877272"/>
            <a:ext cx="1188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ângulo 13"/>
          <p:cNvSpPr/>
          <p:nvPr/>
        </p:nvSpPr>
        <p:spPr>
          <a:xfrm>
            <a:off x="3707904" y="572487"/>
            <a:ext cx="4464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i="1" dirty="0" smtClean="0">
                <a:solidFill>
                  <a:schemeClr val="bg1"/>
                </a:solidFill>
              </a:rPr>
              <a:t>Considerando as concentrações iniciais de N</a:t>
            </a:r>
            <a:r>
              <a:rPr lang="pt-PT" b="1" i="1" baseline="-25000" dirty="0" smtClean="0">
                <a:solidFill>
                  <a:schemeClr val="bg1"/>
                </a:solidFill>
              </a:rPr>
              <a:t>2</a:t>
            </a:r>
            <a:r>
              <a:rPr lang="pt-PT" b="1" i="1" dirty="0" smtClean="0">
                <a:solidFill>
                  <a:schemeClr val="bg1"/>
                </a:solidFill>
              </a:rPr>
              <a:t> = 0,8 M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r>
              <a:rPr lang="pt-PT" b="1" i="1" dirty="0" smtClean="0">
                <a:solidFill>
                  <a:schemeClr val="bg1"/>
                </a:solidFill>
              </a:rPr>
              <a:t>e  </a:t>
            </a:r>
            <a:r>
              <a:rPr lang="pt-PT" b="1" i="1" dirty="0">
                <a:solidFill>
                  <a:schemeClr val="bg1"/>
                </a:solidFill>
              </a:rPr>
              <a:t>N</a:t>
            </a:r>
            <a:r>
              <a:rPr lang="pt-PT" b="1" i="1" baseline="-25000" dirty="0">
                <a:solidFill>
                  <a:schemeClr val="bg1"/>
                </a:solidFill>
              </a:rPr>
              <a:t>2</a:t>
            </a:r>
            <a:r>
              <a:rPr lang="pt-PT" b="1" i="1" dirty="0">
                <a:solidFill>
                  <a:schemeClr val="bg1"/>
                </a:solidFill>
              </a:rPr>
              <a:t> = </a:t>
            </a:r>
            <a:r>
              <a:rPr lang="pt-PT" b="1" i="1" dirty="0" smtClean="0">
                <a:solidFill>
                  <a:schemeClr val="bg1"/>
                </a:solidFill>
              </a:rPr>
              <a:t>0,2 M.  Determine as concentrações de produtos e reagentes  no equilíbrio. </a:t>
            </a:r>
            <a:r>
              <a:rPr lang="pt-PT" b="1" i="1" dirty="0" err="1" smtClean="0">
                <a:solidFill>
                  <a:schemeClr val="bg1"/>
                </a:solidFill>
              </a:rPr>
              <a:t>Kc</a:t>
            </a:r>
            <a:r>
              <a:rPr lang="pt-PT" b="1" i="1" dirty="0" smtClean="0">
                <a:solidFill>
                  <a:schemeClr val="bg1"/>
                </a:solidFill>
              </a:rPr>
              <a:t>= 1x10</a:t>
            </a:r>
            <a:r>
              <a:rPr lang="pt-PT" b="1" i="1" baseline="30000" dirty="0" smtClean="0">
                <a:solidFill>
                  <a:schemeClr val="bg1"/>
                </a:solidFill>
              </a:rPr>
              <a:t>-5 </a:t>
            </a:r>
            <a:r>
              <a:rPr lang="pt-PT" b="1" i="1" dirty="0" smtClean="0">
                <a:solidFill>
                  <a:schemeClr val="bg1"/>
                </a:solidFill>
              </a:rPr>
              <a:t> </a:t>
            </a:r>
            <a:endParaRPr lang="pt-PT" dirty="0"/>
          </a:p>
        </p:txBody>
      </p:sp>
      <p:sp>
        <p:nvSpPr>
          <p:cNvPr id="15" name="Rectângulo 14"/>
          <p:cNvSpPr/>
          <p:nvPr/>
        </p:nvSpPr>
        <p:spPr>
          <a:xfrm>
            <a:off x="6228184" y="5229200"/>
            <a:ext cx="2376263" cy="107721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PT" sz="1600" b="1" i="1" dirty="0">
                <a:solidFill>
                  <a:schemeClr val="bg1"/>
                </a:solidFill>
              </a:rPr>
              <a:t>X</a:t>
            </a:r>
            <a:r>
              <a:rPr lang="pt-PT" sz="1600" b="1" i="1" dirty="0" smtClean="0">
                <a:solidFill>
                  <a:schemeClr val="bg1"/>
                </a:solidFill>
              </a:rPr>
              <a:t>= 6,3x10</a:t>
            </a:r>
            <a:r>
              <a:rPr lang="pt-PT" sz="1600" b="1" i="1" baseline="30000" dirty="0" smtClean="0">
                <a:solidFill>
                  <a:schemeClr val="bg1"/>
                </a:solidFill>
              </a:rPr>
              <a:t>-5</a:t>
            </a:r>
          </a:p>
          <a:p>
            <a:pPr algn="ctr"/>
            <a:r>
              <a:rPr lang="pt-PT" sz="1600" dirty="0" smtClean="0">
                <a:solidFill>
                  <a:schemeClr val="bg1"/>
                </a:solidFill>
              </a:rPr>
              <a:t>[</a:t>
            </a:r>
            <a:r>
              <a:rPr lang="pt-PT" sz="1600" b="1" i="1" dirty="0">
                <a:solidFill>
                  <a:schemeClr val="bg1"/>
                </a:solidFill>
              </a:rPr>
              <a:t>N</a:t>
            </a:r>
            <a:r>
              <a:rPr lang="pt-PT" sz="1600" b="1" i="1" baseline="-25000" dirty="0">
                <a:solidFill>
                  <a:schemeClr val="bg1"/>
                </a:solidFill>
              </a:rPr>
              <a:t>2</a:t>
            </a:r>
            <a:r>
              <a:rPr lang="pt-PT" sz="1600" b="1" dirty="0" smtClean="0">
                <a:solidFill>
                  <a:schemeClr val="bg1"/>
                </a:solidFill>
              </a:rPr>
              <a:t>]</a:t>
            </a:r>
            <a:r>
              <a:rPr lang="pt-PT" sz="1600" b="1" dirty="0" smtClean="0">
                <a:solidFill>
                  <a:schemeClr val="bg1"/>
                </a:solidFill>
                <a:sym typeface="Symbol"/>
              </a:rPr>
              <a:t> 0,80 M</a:t>
            </a:r>
          </a:p>
          <a:p>
            <a:pPr algn="ctr"/>
            <a:r>
              <a:rPr lang="pt-PT" sz="1600" dirty="0" smtClean="0">
                <a:solidFill>
                  <a:schemeClr val="bg1"/>
                </a:solidFill>
              </a:rPr>
              <a:t>[</a:t>
            </a:r>
            <a:r>
              <a:rPr lang="pt-PT" sz="1600" b="1" i="1" dirty="0">
                <a:solidFill>
                  <a:schemeClr val="bg1"/>
                </a:solidFill>
              </a:rPr>
              <a:t>O</a:t>
            </a:r>
            <a:r>
              <a:rPr lang="pt-PT" sz="1600" b="1" i="1" baseline="-25000" dirty="0" smtClean="0">
                <a:solidFill>
                  <a:schemeClr val="bg1"/>
                </a:solidFill>
              </a:rPr>
              <a:t>2</a:t>
            </a:r>
            <a:r>
              <a:rPr lang="pt-PT" sz="1600" b="1" dirty="0">
                <a:solidFill>
                  <a:schemeClr val="bg1"/>
                </a:solidFill>
              </a:rPr>
              <a:t>]</a:t>
            </a:r>
            <a:r>
              <a:rPr lang="pt-PT" sz="1600" b="1" dirty="0">
                <a:solidFill>
                  <a:schemeClr val="bg1"/>
                </a:solidFill>
                <a:sym typeface="Symbol"/>
              </a:rPr>
              <a:t> </a:t>
            </a:r>
            <a:r>
              <a:rPr lang="pt-PT" sz="1600" b="1" dirty="0" smtClean="0">
                <a:solidFill>
                  <a:schemeClr val="bg1"/>
                </a:solidFill>
                <a:sym typeface="Symbol"/>
              </a:rPr>
              <a:t>0,20 M</a:t>
            </a:r>
            <a:endParaRPr lang="pt-PT" sz="1600" b="1" dirty="0">
              <a:solidFill>
                <a:schemeClr val="bg1"/>
              </a:solidFill>
              <a:sym typeface="Symbol"/>
            </a:endParaRPr>
          </a:p>
          <a:p>
            <a:pPr algn="ctr"/>
            <a:r>
              <a:rPr lang="pt-PT" sz="1600" dirty="0" smtClean="0">
                <a:solidFill>
                  <a:schemeClr val="bg1"/>
                </a:solidFill>
              </a:rPr>
              <a:t>[NO] = </a:t>
            </a:r>
            <a:r>
              <a:rPr lang="pt-PT" sz="1600" b="1" i="1" dirty="0" smtClean="0">
                <a:solidFill>
                  <a:schemeClr val="bg1"/>
                </a:solidFill>
              </a:rPr>
              <a:t>6,3x10</a:t>
            </a:r>
            <a:r>
              <a:rPr lang="pt-PT" sz="1600" b="1" i="1" baseline="30000" dirty="0" smtClean="0">
                <a:solidFill>
                  <a:schemeClr val="bg1"/>
                </a:solidFill>
              </a:rPr>
              <a:t>-4 </a:t>
            </a:r>
            <a:r>
              <a:rPr lang="pt-PT" sz="1600" b="1" dirty="0" smtClean="0">
                <a:solidFill>
                  <a:schemeClr val="bg1"/>
                </a:solidFill>
                <a:sym typeface="Symbol"/>
              </a:rPr>
              <a:t>M</a:t>
            </a:r>
            <a:endParaRPr lang="pt-PT" sz="1600" b="1" dirty="0">
              <a:solidFill>
                <a:schemeClr val="bg1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ângulo 16"/>
          <p:cNvSpPr/>
          <p:nvPr/>
        </p:nvSpPr>
        <p:spPr>
          <a:xfrm>
            <a:off x="6204870" y="2587637"/>
            <a:ext cx="2759618" cy="119385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ângulo 15"/>
          <p:cNvSpPr/>
          <p:nvPr/>
        </p:nvSpPr>
        <p:spPr>
          <a:xfrm>
            <a:off x="2961832" y="3277433"/>
            <a:ext cx="3122336" cy="9805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ângulo 14"/>
          <p:cNvSpPr/>
          <p:nvPr/>
        </p:nvSpPr>
        <p:spPr>
          <a:xfrm>
            <a:off x="2951606" y="2197314"/>
            <a:ext cx="3122336" cy="9805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ângulo 13"/>
          <p:cNvSpPr/>
          <p:nvPr/>
        </p:nvSpPr>
        <p:spPr>
          <a:xfrm>
            <a:off x="266472" y="3259321"/>
            <a:ext cx="2520280" cy="85133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ângulo 12"/>
          <p:cNvSpPr/>
          <p:nvPr/>
        </p:nvSpPr>
        <p:spPr>
          <a:xfrm>
            <a:off x="251520" y="2326476"/>
            <a:ext cx="2520280" cy="8513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721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Balanceamento e constante de equilíbrio </a:t>
            </a:r>
            <a:endParaRPr lang="pt-PT" sz="3200" dirty="0"/>
          </a:p>
        </p:txBody>
      </p:sp>
      <p:sp>
        <p:nvSpPr>
          <p:cNvPr id="3" name="Rectângulo 2"/>
          <p:cNvSpPr/>
          <p:nvPr/>
        </p:nvSpPr>
        <p:spPr>
          <a:xfrm>
            <a:off x="259903" y="1052736"/>
            <a:ext cx="8632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chemeClr val="bg1"/>
                </a:solidFill>
              </a:rPr>
              <a:t>As equações químicas podem ser balanceadas utilizando diferentes coeficientes estequiométricos.</a:t>
            </a:r>
            <a:endParaRPr lang="pt-PT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11961" r="50467" b="80515"/>
          <a:stretch/>
        </p:blipFill>
        <p:spPr bwMode="auto">
          <a:xfrm>
            <a:off x="377850" y="2476963"/>
            <a:ext cx="2264735" cy="55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23513" r="48104" b="67424"/>
          <a:stretch/>
        </p:blipFill>
        <p:spPr bwMode="auto">
          <a:xfrm>
            <a:off x="3106938" y="2378138"/>
            <a:ext cx="2860158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37028" r="49517" b="57435"/>
          <a:stretch/>
        </p:blipFill>
        <p:spPr bwMode="auto">
          <a:xfrm>
            <a:off x="377850" y="3493457"/>
            <a:ext cx="2264735" cy="40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9" t="46875" r="48158" b="44393"/>
          <a:stretch/>
        </p:blipFill>
        <p:spPr bwMode="auto">
          <a:xfrm>
            <a:off x="3112362" y="3458055"/>
            <a:ext cx="2860158" cy="6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9" t="62612" r="49523" b="24246"/>
          <a:stretch/>
        </p:blipFill>
        <p:spPr bwMode="auto">
          <a:xfrm>
            <a:off x="6337068" y="2732041"/>
            <a:ext cx="2519916" cy="96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381947" y="4573577"/>
            <a:ext cx="8632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 smtClean="0">
                <a:solidFill>
                  <a:schemeClr val="bg1"/>
                </a:solidFill>
              </a:rPr>
              <a:t>Quando os coeficientes de uma equação balanceada são multiplicados por algum dado </a:t>
            </a:r>
            <a:r>
              <a:rPr lang="pt-PT" sz="2000" dirty="0" err="1" smtClean="0">
                <a:solidFill>
                  <a:schemeClr val="bg1"/>
                </a:solidFill>
              </a:rPr>
              <a:t>fator</a:t>
            </a:r>
            <a:r>
              <a:rPr lang="pt-PT" sz="2000" dirty="0" smtClean="0">
                <a:solidFill>
                  <a:schemeClr val="bg1"/>
                </a:solidFill>
              </a:rPr>
              <a:t> a constante de equilíbrio para a nova equação  K</a:t>
            </a:r>
            <a:r>
              <a:rPr lang="pt-PT" sz="2000" baseline="-25000" dirty="0" smtClean="0">
                <a:solidFill>
                  <a:schemeClr val="bg1"/>
                </a:solidFill>
              </a:rPr>
              <a:t>nova</a:t>
            </a:r>
            <a:r>
              <a:rPr lang="pt-PT" sz="2000" dirty="0" smtClean="0">
                <a:solidFill>
                  <a:schemeClr val="bg1"/>
                </a:solidFill>
              </a:rPr>
              <a:t> é igual à constante de equilíbrio anterior </a:t>
            </a:r>
            <a:r>
              <a:rPr lang="pt-PT" sz="2000" dirty="0" err="1" smtClean="0">
                <a:solidFill>
                  <a:schemeClr val="bg1"/>
                </a:solidFill>
              </a:rPr>
              <a:t>K</a:t>
            </a:r>
            <a:r>
              <a:rPr lang="pt-PT" sz="2000" baseline="-25000" dirty="0" err="1" smtClean="0">
                <a:solidFill>
                  <a:schemeClr val="bg1"/>
                </a:solidFill>
              </a:rPr>
              <a:t>anterior</a:t>
            </a:r>
            <a:r>
              <a:rPr lang="pt-PT" sz="2000" baseline="-25000" dirty="0" smtClean="0">
                <a:solidFill>
                  <a:schemeClr val="bg1"/>
                </a:solidFill>
              </a:rPr>
              <a:t> </a:t>
            </a:r>
            <a:r>
              <a:rPr lang="pt-PT" sz="2000" dirty="0" smtClean="0">
                <a:solidFill>
                  <a:schemeClr val="bg1"/>
                </a:solidFill>
              </a:rPr>
              <a:t>elevada à potência do factor de multiplicação.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14" grpId="0" animBg="1"/>
      <p:bldP spid="1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4691306" y="5243966"/>
            <a:ext cx="4243492" cy="85827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323528" y="5280346"/>
            <a:ext cx="3312368" cy="740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283052" y="1196752"/>
            <a:ext cx="8640960" cy="38884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 t="13793" r="14091" b="39871"/>
          <a:stretch/>
        </p:blipFill>
        <p:spPr bwMode="auto">
          <a:xfrm>
            <a:off x="499076" y="1484785"/>
            <a:ext cx="8244408" cy="332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107504" y="179929"/>
            <a:ext cx="4882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Somando </a:t>
            </a:r>
            <a:r>
              <a:rPr lang="pt-PT" sz="3200" b="1" i="1" dirty="0" err="1" smtClean="0">
                <a:solidFill>
                  <a:schemeClr val="bg1"/>
                </a:solidFill>
              </a:rPr>
              <a:t>reações</a:t>
            </a:r>
            <a:r>
              <a:rPr lang="pt-PT" sz="3200" b="1" i="1" dirty="0" smtClean="0">
                <a:solidFill>
                  <a:schemeClr val="bg1"/>
                </a:solidFill>
              </a:rPr>
              <a:t> químicas </a:t>
            </a:r>
            <a:endParaRPr lang="pt-PT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35346" r="49608" b="57899"/>
          <a:stretch/>
        </p:blipFill>
        <p:spPr bwMode="auto">
          <a:xfrm>
            <a:off x="498413" y="5430432"/>
            <a:ext cx="2946169" cy="4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42101" r="42444" b="51144"/>
          <a:stretch/>
        </p:blipFill>
        <p:spPr bwMode="auto">
          <a:xfrm>
            <a:off x="4891051" y="5435280"/>
            <a:ext cx="3878318" cy="4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ângulo 10"/>
          <p:cNvSpPr/>
          <p:nvPr/>
        </p:nvSpPr>
        <p:spPr>
          <a:xfrm>
            <a:off x="312974" y="3501008"/>
            <a:ext cx="8611038" cy="16561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ângulo 5"/>
          <p:cNvSpPr/>
          <p:nvPr/>
        </p:nvSpPr>
        <p:spPr>
          <a:xfrm>
            <a:off x="283052" y="1365478"/>
            <a:ext cx="8640960" cy="18722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4882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Somando </a:t>
            </a:r>
            <a:r>
              <a:rPr lang="pt-PT" sz="3200" b="1" i="1" dirty="0" err="1" smtClean="0">
                <a:solidFill>
                  <a:schemeClr val="bg1"/>
                </a:solidFill>
              </a:rPr>
              <a:t>reações</a:t>
            </a:r>
            <a:r>
              <a:rPr lang="pt-PT" sz="3200" b="1" i="1" dirty="0" smtClean="0">
                <a:solidFill>
                  <a:schemeClr val="bg1"/>
                </a:solidFill>
              </a:rPr>
              <a:t> químicas </a:t>
            </a:r>
            <a:endParaRPr lang="pt-PT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35346" r="12637" b="51144"/>
          <a:stretch/>
        </p:blipFill>
        <p:spPr bwMode="auto">
          <a:xfrm>
            <a:off x="539552" y="1581501"/>
            <a:ext cx="8136904" cy="115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54174" r="12637" b="41224"/>
          <a:stretch/>
        </p:blipFill>
        <p:spPr bwMode="auto">
          <a:xfrm>
            <a:off x="539552" y="2740557"/>
            <a:ext cx="8136904" cy="3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65412" r="12637" b="18749"/>
          <a:stretch/>
        </p:blipFill>
        <p:spPr bwMode="auto">
          <a:xfrm>
            <a:off x="539552" y="3746063"/>
            <a:ext cx="8136904" cy="12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xão recta 6"/>
          <p:cNvCxnSpPr/>
          <p:nvPr/>
        </p:nvCxnSpPr>
        <p:spPr>
          <a:xfrm>
            <a:off x="616032" y="2645856"/>
            <a:ext cx="453203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 flipH="1">
            <a:off x="1867228" y="1664848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 flipH="1">
            <a:off x="755608" y="2240912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15"/>
          <p:cNvCxnSpPr/>
          <p:nvPr/>
        </p:nvCxnSpPr>
        <p:spPr>
          <a:xfrm flipH="1">
            <a:off x="3676404" y="3969104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cta 16"/>
          <p:cNvCxnSpPr/>
          <p:nvPr/>
        </p:nvCxnSpPr>
        <p:spPr>
          <a:xfrm flipH="1">
            <a:off x="4916306" y="4105738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11875" r="21757" b="13125"/>
          <a:stretch/>
        </p:blipFill>
        <p:spPr bwMode="auto">
          <a:xfrm>
            <a:off x="0" y="692695"/>
            <a:ext cx="6948264" cy="613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323528" y="116632"/>
            <a:ext cx="2936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i="1" dirty="0" smtClean="0">
                <a:solidFill>
                  <a:schemeClr val="bg1"/>
                </a:solidFill>
              </a:rPr>
              <a:t>Equilíbrio químico 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16353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166830"/>
              </p:ext>
            </p:extLst>
          </p:nvPr>
        </p:nvGraphicFramePr>
        <p:xfrm>
          <a:off x="251520" y="980728"/>
          <a:ext cx="8352928" cy="1920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1591034"/>
                <a:gridCol w="2801454"/>
                <a:gridCol w="2664296"/>
                <a:gridCol w="1296144"/>
              </a:tblGrid>
              <a:tr h="491762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Perturbação 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Mudança conforme a mistura volta ao equilíbrio 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Efeito no</a:t>
                      </a:r>
                      <a:r>
                        <a:rPr lang="pt-PT" baseline="0" dirty="0" smtClean="0"/>
                        <a:t> equilíbrio 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Efeito em K</a:t>
                      </a:r>
                      <a:endParaRPr lang="pt-PT" dirty="0"/>
                    </a:p>
                  </a:txBody>
                  <a:tcPr/>
                </a:tc>
              </a:tr>
              <a:tr h="491762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/>
                        <a:t>Aumento da temperatura</a:t>
                      </a:r>
                      <a:r>
                        <a:rPr lang="pt-PT" b="1" baseline="0" dirty="0" smtClean="0"/>
                        <a:t> 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Energi</a:t>
                      </a:r>
                      <a:r>
                        <a:rPr lang="pt-PT" baseline="0" dirty="0" smtClean="0"/>
                        <a:t>a seja consumida pelo sistema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Variação endotérmica</a:t>
                      </a:r>
                      <a:r>
                        <a:rPr lang="pt-PT" baseline="0" dirty="0" smtClean="0"/>
                        <a:t>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Variação</a:t>
                      </a:r>
                      <a:r>
                        <a:rPr lang="pt-PT" baseline="0" dirty="0" smtClean="0"/>
                        <a:t> </a:t>
                      </a:r>
                      <a:endParaRPr lang="pt-PT" dirty="0"/>
                    </a:p>
                  </a:txBody>
                  <a:tcPr anchor="ctr"/>
                </a:tc>
              </a:tr>
              <a:tr h="491762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/>
                        <a:t>Queda da temperatura 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Energi</a:t>
                      </a:r>
                      <a:r>
                        <a:rPr lang="pt-PT" baseline="0" dirty="0" smtClean="0"/>
                        <a:t>a seja gerada pelo sistema </a:t>
                      </a:r>
                      <a:endParaRPr lang="pt-PT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Variação exotérmica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Variação</a:t>
                      </a:r>
                      <a:r>
                        <a:rPr lang="pt-PT" baseline="0" dirty="0" smtClean="0"/>
                        <a:t> </a:t>
                      </a:r>
                      <a:endParaRPr lang="pt-PT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17888" r="12759" b="28018"/>
          <a:stretch/>
        </p:blipFill>
        <p:spPr bwMode="auto">
          <a:xfrm>
            <a:off x="195717" y="3501008"/>
            <a:ext cx="5940669" cy="303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107504" y="179929"/>
            <a:ext cx="6275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Efeito da temperatura no </a:t>
            </a:r>
            <a:r>
              <a:rPr lang="pt-PT" sz="3200" b="1" i="1" dirty="0" err="1" smtClean="0">
                <a:solidFill>
                  <a:schemeClr val="bg1"/>
                </a:solidFill>
              </a:rPr>
              <a:t>equilibrio</a:t>
            </a:r>
            <a:r>
              <a:rPr lang="pt-PT" sz="3200" b="1" i="1" dirty="0" smtClean="0">
                <a:solidFill>
                  <a:schemeClr val="bg1"/>
                </a:solidFill>
              </a:rPr>
              <a:t> </a:t>
            </a:r>
            <a:endParaRPr lang="pt-PT" sz="32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4" t="25216" r="48624" b="66595"/>
          <a:stretch/>
        </p:blipFill>
        <p:spPr bwMode="auto">
          <a:xfrm>
            <a:off x="6428806" y="4398322"/>
            <a:ext cx="2175641" cy="59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428808" y="3486929"/>
            <a:ext cx="2175640" cy="707065"/>
            <a:chOff x="6428807" y="3486929"/>
            <a:chExt cx="2175641" cy="707065"/>
          </a:xfrm>
          <a:solidFill>
            <a:srgbClr val="C00000"/>
          </a:solidFill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4" t="17457" r="48624" b="72878"/>
            <a:stretch/>
          </p:blipFill>
          <p:spPr bwMode="auto">
            <a:xfrm>
              <a:off x="6428807" y="3486929"/>
              <a:ext cx="2175641" cy="70706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6490006" y="3872081"/>
              <a:ext cx="1050224" cy="276999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PT" sz="1200" dirty="0" smtClean="0"/>
                <a:t>Gás castanho </a:t>
              </a:r>
              <a:endParaRPr lang="pt-PT" sz="1200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588385" y="3880032"/>
              <a:ext cx="9680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pt-PT" sz="1200" dirty="0" smtClean="0"/>
                <a:t>Gás amarelo</a:t>
              </a:r>
              <a:endParaRPr lang="pt-PT" sz="1200" dirty="0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755576" y="5661248"/>
            <a:ext cx="1283557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sz="1200" dirty="0" smtClean="0"/>
              <a:t>Temperatura alta </a:t>
            </a:r>
            <a:endParaRPr lang="pt-PT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355976" y="5654541"/>
            <a:ext cx="1343573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sz="1200" dirty="0" smtClean="0"/>
              <a:t>Temperatura baixa</a:t>
            </a:r>
            <a:endParaRPr lang="pt-PT" sz="1200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64220" r="43172" b="20717"/>
          <a:stretch/>
        </p:blipFill>
        <p:spPr bwMode="auto">
          <a:xfrm>
            <a:off x="6147771" y="5304501"/>
            <a:ext cx="2737714" cy="7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0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281241"/>
              </p:ext>
            </p:extLst>
          </p:nvPr>
        </p:nvGraphicFramePr>
        <p:xfrm>
          <a:off x="169981" y="1226494"/>
          <a:ext cx="8371990" cy="2743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94665"/>
                <a:gridCol w="2591330"/>
                <a:gridCol w="2711864"/>
                <a:gridCol w="1474131"/>
              </a:tblGrid>
              <a:tr h="356159"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Gases 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</a:tr>
              <a:tr h="1157517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/>
                        <a:t>Diminuição</a:t>
                      </a:r>
                      <a:r>
                        <a:rPr lang="pt-PT" b="1" baseline="0" dirty="0" smtClean="0"/>
                        <a:t> do volume  </a:t>
                      </a:r>
                      <a:r>
                        <a:rPr lang="pt-PT" baseline="0" dirty="0" smtClean="0"/>
                        <a:t>- aumento de pressão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Sistema tende a diminuir a pressão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 composição varia para reduzir o número total de moléculas de gás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Nenhuma variação </a:t>
                      </a:r>
                      <a:endParaRPr lang="pt-PT" dirty="0"/>
                    </a:p>
                  </a:txBody>
                  <a:tcPr anchor="ctr"/>
                </a:tc>
              </a:tr>
              <a:tr h="1157517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/>
                        <a:t>Aumento </a:t>
                      </a:r>
                      <a:r>
                        <a:rPr lang="pt-PT" b="1" baseline="0" dirty="0" smtClean="0"/>
                        <a:t>do volume  </a:t>
                      </a:r>
                      <a:r>
                        <a:rPr lang="pt-PT" baseline="0" dirty="0" smtClean="0"/>
                        <a:t>- diminuição de pressão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Sistema tende a aumentar a pressão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A composição varia para aumentar o número total de moléculas de gás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Nenhuma variação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ângulo 4"/>
          <p:cNvSpPr/>
          <p:nvPr/>
        </p:nvSpPr>
        <p:spPr>
          <a:xfrm>
            <a:off x="107504" y="179929"/>
            <a:ext cx="8070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Efeito adição de um componente no </a:t>
            </a:r>
            <a:r>
              <a:rPr lang="pt-PT" sz="3200" b="1" i="1" dirty="0" err="1" smtClean="0">
                <a:solidFill>
                  <a:schemeClr val="bg1"/>
                </a:solidFill>
              </a:rPr>
              <a:t>equilibrio</a:t>
            </a:r>
            <a:r>
              <a:rPr lang="pt-PT" sz="3200" b="1" i="1" dirty="0" smtClean="0">
                <a:solidFill>
                  <a:schemeClr val="bg1"/>
                </a:solidFill>
              </a:rPr>
              <a:t> </a:t>
            </a:r>
            <a:endParaRPr lang="pt-PT" sz="32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2555776" y="4178822"/>
            <a:ext cx="3538868" cy="1410418"/>
            <a:chOff x="2555776" y="4178822"/>
            <a:chExt cx="3538868" cy="141041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4" t="59914" r="48624" b="28233"/>
            <a:stretch/>
          </p:blipFill>
          <p:spPr bwMode="auto">
            <a:xfrm>
              <a:off x="2555776" y="4178822"/>
              <a:ext cx="3538868" cy="1410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3137500" y="4721945"/>
              <a:ext cx="2134031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Decréscimo no volume</a:t>
              </a:r>
              <a:endParaRPr lang="pt-PT" sz="1200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676550" y="5057536"/>
              <a:ext cx="2836450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 smtClean="0"/>
                <a:t>O novo equilíbrio favorece o produto</a:t>
              </a:r>
              <a:endParaRPr lang="pt-PT" sz="1200" dirty="0"/>
            </a:p>
          </p:txBody>
        </p:sp>
        <p:cxnSp>
          <p:nvCxnSpPr>
            <p:cNvPr id="9" name="Conexão recta unidireccional 8"/>
            <p:cNvCxnSpPr/>
            <p:nvPr/>
          </p:nvCxnSpPr>
          <p:spPr>
            <a:xfrm>
              <a:off x="2705125" y="5032226"/>
              <a:ext cx="3091011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/>
          <p:cNvGrpSpPr/>
          <p:nvPr/>
        </p:nvGrpSpPr>
        <p:grpSpPr>
          <a:xfrm>
            <a:off x="179512" y="4180416"/>
            <a:ext cx="2175640" cy="707065"/>
            <a:chOff x="6428807" y="3486929"/>
            <a:chExt cx="2175641" cy="707065"/>
          </a:xfrm>
          <a:solidFill>
            <a:srgbClr val="C00000"/>
          </a:solidFill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4" t="17457" r="48624" b="72878"/>
            <a:stretch/>
          </p:blipFill>
          <p:spPr bwMode="auto">
            <a:xfrm>
              <a:off x="6428807" y="3486929"/>
              <a:ext cx="2175641" cy="70706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CaixaDeTexto 21"/>
            <p:cNvSpPr txBox="1"/>
            <p:nvPr/>
          </p:nvSpPr>
          <p:spPr>
            <a:xfrm>
              <a:off x="6490006" y="3872081"/>
              <a:ext cx="1050224" cy="276999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PT" sz="1200" dirty="0" smtClean="0"/>
                <a:t>Gás castanho </a:t>
              </a:r>
              <a:endParaRPr lang="pt-PT" sz="1200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588385" y="3880032"/>
              <a:ext cx="9680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pt-PT" sz="1200" dirty="0" smtClean="0"/>
                <a:t>Gás amarelo</a:t>
              </a:r>
              <a:endParaRPr lang="pt-P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98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20259" r="8881" b="30603"/>
          <a:stretch/>
        </p:blipFill>
        <p:spPr bwMode="auto">
          <a:xfrm>
            <a:off x="348146" y="3856062"/>
            <a:ext cx="7920880" cy="27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218556"/>
              </p:ext>
            </p:extLst>
          </p:nvPr>
        </p:nvGraphicFramePr>
        <p:xfrm>
          <a:off x="366648" y="819960"/>
          <a:ext cx="8352928" cy="2319434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1591034"/>
                <a:gridCol w="2801454"/>
                <a:gridCol w="2664296"/>
                <a:gridCol w="1296144"/>
              </a:tblGrid>
              <a:tr h="702517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/>
                        <a:t>Adição de reagente 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Parte</a:t>
                      </a:r>
                      <a:r>
                        <a:rPr lang="pt-PT" baseline="0" dirty="0" smtClean="0"/>
                        <a:t> do reagente gerado é consumido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Aumento da concentração</a:t>
                      </a:r>
                      <a:r>
                        <a:rPr lang="pt-PT" baseline="0" dirty="0" smtClean="0"/>
                        <a:t> do produto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Nenhuma variação </a:t>
                      </a:r>
                      <a:endParaRPr lang="pt-PT" dirty="0"/>
                    </a:p>
                  </a:txBody>
                  <a:tcPr anchor="ctr"/>
                </a:tc>
              </a:tr>
              <a:tr h="702517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/>
                        <a:t>Adição</a:t>
                      </a:r>
                      <a:r>
                        <a:rPr lang="pt-PT" b="1" baseline="0" dirty="0" smtClean="0"/>
                        <a:t> de produto 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Parte</a:t>
                      </a:r>
                      <a:r>
                        <a:rPr lang="pt-PT" baseline="0" dirty="0" smtClean="0"/>
                        <a:t> do produto </a:t>
                      </a:r>
                      <a:r>
                        <a:rPr lang="pt-PT" baseline="0" dirty="0" smtClean="0"/>
                        <a:t>adicionado é </a:t>
                      </a:r>
                      <a:r>
                        <a:rPr lang="pt-PT" baseline="0" dirty="0" smtClean="0"/>
                        <a:t>consumido </a:t>
                      </a:r>
                      <a:endParaRPr lang="pt-PT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Aumento da concentração</a:t>
                      </a:r>
                      <a:r>
                        <a:rPr lang="pt-PT" baseline="0" dirty="0" smtClean="0"/>
                        <a:t> do reagente</a:t>
                      </a:r>
                      <a:endParaRPr lang="pt-PT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Nenhuma variação </a:t>
                      </a:r>
                    </a:p>
                    <a:p>
                      <a:pPr algn="ctr"/>
                      <a:endParaRPr lang="pt-PT" dirty="0"/>
                    </a:p>
                  </a:txBody>
                  <a:tcPr anchor="ctr"/>
                </a:tc>
              </a:tr>
              <a:tr h="702517">
                <a:tc>
                  <a:txBody>
                    <a:bodyPr/>
                    <a:lstStyle/>
                    <a:p>
                      <a:pPr algn="ctr"/>
                      <a:r>
                        <a:rPr lang="pt-PT" b="1" dirty="0" smtClean="0"/>
                        <a:t>Adição</a:t>
                      </a:r>
                      <a:r>
                        <a:rPr lang="pt-PT" b="1" baseline="0" dirty="0" smtClean="0"/>
                        <a:t> </a:t>
                      </a:r>
                      <a:r>
                        <a:rPr lang="pt-PT" b="1" baseline="0" dirty="0" smtClean="0"/>
                        <a:t>reagente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Parte</a:t>
                      </a:r>
                      <a:r>
                        <a:rPr lang="pt-PT" baseline="0" dirty="0" smtClean="0"/>
                        <a:t> do </a:t>
                      </a:r>
                      <a:r>
                        <a:rPr lang="pt-PT" baseline="0" dirty="0" smtClean="0"/>
                        <a:t>regente adicionado é </a:t>
                      </a:r>
                      <a:r>
                        <a:rPr lang="pt-PT" baseline="0" dirty="0" smtClean="0"/>
                        <a:t>consumido </a:t>
                      </a:r>
                      <a:endParaRPr lang="pt-PT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Aumento da concentração</a:t>
                      </a:r>
                      <a:r>
                        <a:rPr lang="pt-PT" baseline="0" dirty="0" smtClean="0"/>
                        <a:t> do </a:t>
                      </a:r>
                      <a:r>
                        <a:rPr lang="pt-PT" baseline="0" dirty="0" smtClean="0"/>
                        <a:t>produto</a:t>
                      </a:r>
                      <a:endParaRPr lang="pt-PT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smtClean="0"/>
                        <a:t>Nenhuma variação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ângulo 3"/>
          <p:cNvSpPr/>
          <p:nvPr/>
        </p:nvSpPr>
        <p:spPr>
          <a:xfrm>
            <a:off x="107504" y="179929"/>
            <a:ext cx="8070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Efeito adição de um componente no </a:t>
            </a:r>
            <a:r>
              <a:rPr lang="pt-PT" sz="3200" b="1" i="1" dirty="0" err="1" smtClean="0">
                <a:solidFill>
                  <a:schemeClr val="bg1"/>
                </a:solidFill>
              </a:rPr>
              <a:t>equilibrio</a:t>
            </a:r>
            <a:r>
              <a:rPr lang="pt-PT" sz="3200" b="1" i="1" dirty="0" smtClean="0">
                <a:solidFill>
                  <a:schemeClr val="bg1"/>
                </a:solidFill>
              </a:rPr>
              <a:t>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9579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7504" y="476671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78</a:t>
            </a:r>
            <a:r>
              <a:rPr lang="pt-PT" sz="2400" dirty="0">
                <a:solidFill>
                  <a:schemeClr val="bg1"/>
                </a:solidFill>
              </a:rPr>
              <a:t>. A reacção de equilíbrio é dada pela seguinte equação:</a:t>
            </a:r>
          </a:p>
          <a:p>
            <a:r>
              <a:rPr lang="pt-PT" sz="2400" dirty="0">
                <a:solidFill>
                  <a:schemeClr val="bg1"/>
                </a:solidFill>
              </a:rPr>
              <a:t>N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O</a:t>
            </a:r>
            <a:r>
              <a:rPr lang="pt-PT" sz="2400" baseline="-25000" dirty="0">
                <a:solidFill>
                  <a:schemeClr val="bg1"/>
                </a:solidFill>
              </a:rPr>
              <a:t>4</a:t>
            </a:r>
            <a:r>
              <a:rPr lang="pt-PT" sz="2400" dirty="0">
                <a:solidFill>
                  <a:schemeClr val="bg1"/>
                </a:solidFill>
              </a:rPr>
              <a:t> (g)  </a:t>
            </a:r>
            <a:r>
              <a:rPr lang="pt-PT" sz="2400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sz="2400" dirty="0">
                <a:solidFill>
                  <a:schemeClr val="bg1"/>
                </a:solidFill>
              </a:rPr>
              <a:t> 2NO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 (g)</a:t>
            </a:r>
          </a:p>
          <a:p>
            <a:r>
              <a:rPr lang="pt-PT" sz="2400" dirty="0">
                <a:solidFill>
                  <a:schemeClr val="bg1"/>
                </a:solidFill>
              </a:rPr>
              <a:t>Se a pressão toral em um frasco contendo gases NO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 e N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O</a:t>
            </a:r>
            <a:r>
              <a:rPr lang="pt-PT" sz="2400" baseline="-25000" dirty="0">
                <a:solidFill>
                  <a:schemeClr val="bg1"/>
                </a:solidFill>
              </a:rPr>
              <a:t>4</a:t>
            </a:r>
            <a:r>
              <a:rPr lang="pt-PT" sz="2400" dirty="0">
                <a:solidFill>
                  <a:schemeClr val="bg1"/>
                </a:solidFill>
              </a:rPr>
              <a:t> a 25 </a:t>
            </a:r>
            <a:r>
              <a:rPr lang="pt-PT" sz="2400" dirty="0" err="1">
                <a:solidFill>
                  <a:schemeClr val="bg1"/>
                </a:solidFill>
              </a:rPr>
              <a:t>ºC</a:t>
            </a:r>
            <a:r>
              <a:rPr lang="pt-PT" sz="2400" dirty="0">
                <a:solidFill>
                  <a:schemeClr val="bg1"/>
                </a:solidFill>
              </a:rPr>
              <a:t> é de 1,5 </a:t>
            </a:r>
            <a:r>
              <a:rPr lang="pt-PT" sz="2400" dirty="0" err="1">
                <a:solidFill>
                  <a:schemeClr val="bg1"/>
                </a:solidFill>
              </a:rPr>
              <a:t>atm</a:t>
            </a:r>
            <a:r>
              <a:rPr lang="pt-PT" sz="2400" dirty="0">
                <a:solidFill>
                  <a:schemeClr val="bg1"/>
                </a:solidFill>
              </a:rPr>
              <a:t> e o valor de </a:t>
            </a:r>
            <a:r>
              <a:rPr lang="pt-PT" sz="2400" dirty="0" err="1">
                <a:solidFill>
                  <a:schemeClr val="bg1"/>
                </a:solidFill>
              </a:rPr>
              <a:t>Kp</a:t>
            </a:r>
            <a:r>
              <a:rPr lang="pt-PT" sz="2400" dirty="0">
                <a:solidFill>
                  <a:schemeClr val="bg1"/>
                </a:solidFill>
              </a:rPr>
              <a:t> a essa temperatura é de 0,148 que </a:t>
            </a:r>
            <a:r>
              <a:rPr lang="pt-PT" sz="2400" dirty="0" err="1">
                <a:solidFill>
                  <a:schemeClr val="bg1"/>
                </a:solidFill>
              </a:rPr>
              <a:t>fração</a:t>
            </a:r>
            <a:r>
              <a:rPr lang="pt-PT" sz="2400" dirty="0">
                <a:solidFill>
                  <a:schemeClr val="bg1"/>
                </a:solidFill>
              </a:rPr>
              <a:t> de N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O</a:t>
            </a:r>
            <a:r>
              <a:rPr lang="pt-PT" sz="2400" baseline="-25000" dirty="0">
                <a:solidFill>
                  <a:schemeClr val="bg1"/>
                </a:solidFill>
              </a:rPr>
              <a:t>4 </a:t>
            </a:r>
            <a:r>
              <a:rPr lang="pt-PT" sz="2400" dirty="0">
                <a:solidFill>
                  <a:schemeClr val="bg1"/>
                </a:solidFill>
              </a:rPr>
              <a:t> foi dissociada de NO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7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28447" y="0"/>
            <a:ext cx="9144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>
                <a:solidFill>
                  <a:schemeClr val="bg1"/>
                </a:solidFill>
              </a:rPr>
              <a:t>79</a:t>
            </a:r>
            <a:r>
              <a:rPr lang="pt-PT" dirty="0" smtClean="0">
                <a:solidFill>
                  <a:schemeClr val="bg1"/>
                </a:solidFill>
              </a:rPr>
              <a:t>. O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r>
              <a:rPr lang="pt-PT" dirty="0">
                <a:solidFill>
                  <a:schemeClr val="bg1"/>
                </a:solidFill>
              </a:rPr>
              <a:t> para a formação de </a:t>
            </a:r>
            <a:r>
              <a:rPr lang="pt-PT" dirty="0" err="1">
                <a:solidFill>
                  <a:schemeClr val="bg1"/>
                </a:solidFill>
              </a:rPr>
              <a:t>fosgênio</a:t>
            </a:r>
            <a:r>
              <a:rPr lang="pt-PT" dirty="0">
                <a:solidFill>
                  <a:schemeClr val="bg1"/>
                </a:solidFill>
              </a:rPr>
              <a:t> (COCl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é de 6,5x10</a:t>
            </a:r>
            <a:r>
              <a:rPr lang="pt-PT" baseline="30000" dirty="0">
                <a:solidFill>
                  <a:schemeClr val="bg1"/>
                </a:solidFill>
              </a:rPr>
              <a:t>11</a:t>
            </a:r>
            <a:r>
              <a:rPr lang="pt-PT" dirty="0">
                <a:solidFill>
                  <a:schemeClr val="bg1"/>
                </a:solidFill>
              </a:rPr>
              <a:t> a 25ºC)</a:t>
            </a:r>
          </a:p>
          <a:p>
            <a:r>
              <a:rPr lang="en-US" dirty="0">
                <a:solidFill>
                  <a:schemeClr val="bg1"/>
                </a:solidFill>
              </a:rPr>
              <a:t>CO(g) +  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Qual é o valor de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r>
              <a:rPr lang="pt-PT" dirty="0">
                <a:solidFill>
                  <a:schemeClr val="bg1"/>
                </a:solidFill>
              </a:rPr>
              <a:t> para a dissociação do </a:t>
            </a:r>
            <a:r>
              <a:rPr lang="pt-PT" dirty="0" err="1">
                <a:solidFill>
                  <a:schemeClr val="bg1"/>
                </a:solidFill>
              </a:rPr>
              <a:t>fosgênio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 (g) +  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(g).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pt-PT" dirty="0">
              <a:solidFill>
                <a:schemeClr val="bg1"/>
              </a:solidFill>
            </a:endParaRPr>
          </a:p>
          <a:p>
            <a:pPr lvl="0"/>
            <a:r>
              <a:rPr lang="pt-PT" b="1" dirty="0" smtClean="0">
                <a:solidFill>
                  <a:schemeClr val="bg1"/>
                </a:solidFill>
              </a:rPr>
              <a:t>80</a:t>
            </a:r>
            <a:r>
              <a:rPr lang="pt-PT" dirty="0" smtClean="0">
                <a:solidFill>
                  <a:schemeClr val="bg1"/>
                </a:solidFill>
              </a:rPr>
              <a:t>. O </a:t>
            </a:r>
            <a:r>
              <a:rPr lang="pt-PT" dirty="0">
                <a:solidFill>
                  <a:schemeClr val="bg1"/>
                </a:solidFill>
              </a:rPr>
              <a:t>Tetracloreto de Carbono pode ser produzido pela seguinte reacção: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CS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 + </a:t>
            </a:r>
            <a:r>
              <a:rPr lang="en-US" dirty="0" smtClean="0">
                <a:solidFill>
                  <a:schemeClr val="bg1"/>
                </a:solidFill>
              </a:rPr>
              <a:t>3Cl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(g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en-US" dirty="0">
                <a:solidFill>
                  <a:schemeClr val="bg1"/>
                </a:solidFill>
              </a:rPr>
              <a:t> S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Cl</a:t>
            </a:r>
            <a:r>
              <a:rPr lang="en-US" baseline="-25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(g) + CCl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(g)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Suponha que 0,12 </a:t>
            </a:r>
            <a:r>
              <a:rPr lang="pt-PT" dirty="0" err="1">
                <a:solidFill>
                  <a:schemeClr val="bg1"/>
                </a:solidFill>
              </a:rPr>
              <a:t>mols</a:t>
            </a:r>
            <a:r>
              <a:rPr lang="pt-PT" dirty="0">
                <a:solidFill>
                  <a:schemeClr val="bg1"/>
                </a:solidFill>
              </a:rPr>
              <a:t> de CS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e 0,36 mol Cl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sejam colocadas em um frasco de </a:t>
            </a:r>
            <a:r>
              <a:rPr lang="pt-PT" dirty="0" smtClean="0">
                <a:solidFill>
                  <a:schemeClr val="bg1"/>
                </a:solidFill>
              </a:rPr>
              <a:t>10 L. </a:t>
            </a:r>
            <a:r>
              <a:rPr lang="pt-PT" dirty="0">
                <a:solidFill>
                  <a:schemeClr val="bg1"/>
                </a:solidFill>
              </a:rPr>
              <a:t>Após o equilíbrio ter sido atingido, a mistura contém 0,090 mol de CCl4. Calcule </a:t>
            </a:r>
            <a:r>
              <a:rPr lang="pt-PT" dirty="0" err="1">
                <a:solidFill>
                  <a:schemeClr val="bg1"/>
                </a:solidFill>
              </a:rPr>
              <a:t>Kc</a:t>
            </a:r>
            <a:r>
              <a:rPr lang="pt-PT" dirty="0">
                <a:solidFill>
                  <a:schemeClr val="bg1"/>
                </a:solidFill>
              </a:rPr>
              <a:t>?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 smtClean="0">
                <a:solidFill>
                  <a:schemeClr val="bg1"/>
                </a:solidFill>
              </a:rPr>
              <a:t>81. </a:t>
            </a:r>
            <a:r>
              <a:rPr lang="pt-PT" dirty="0" smtClean="0">
                <a:solidFill>
                  <a:schemeClr val="bg1"/>
                </a:solidFill>
              </a:rPr>
              <a:t>A  </a:t>
            </a:r>
            <a:r>
              <a:rPr lang="pt-PT" dirty="0">
                <a:solidFill>
                  <a:schemeClr val="bg1"/>
                </a:solidFill>
              </a:rPr>
              <a:t>constante de equilíbrio para a reacção de isomerização  butano &lt;-&gt; </a:t>
            </a:r>
            <a:r>
              <a:rPr lang="pt-PT" dirty="0" err="1">
                <a:solidFill>
                  <a:schemeClr val="bg1"/>
                </a:solidFill>
              </a:rPr>
              <a:t>isobutano</a:t>
            </a:r>
            <a:r>
              <a:rPr lang="pt-PT" dirty="0">
                <a:solidFill>
                  <a:schemeClr val="bg1"/>
                </a:solidFill>
              </a:rPr>
              <a:t> é de 2,5 a 25ºC. se 1,75 mol de butano e 1,25 mol de </a:t>
            </a:r>
            <a:r>
              <a:rPr lang="pt-PT" dirty="0" err="1">
                <a:solidFill>
                  <a:schemeClr val="bg1"/>
                </a:solidFill>
              </a:rPr>
              <a:t>isobutano</a:t>
            </a:r>
            <a:r>
              <a:rPr lang="pt-PT" dirty="0">
                <a:solidFill>
                  <a:schemeClr val="bg1"/>
                </a:solidFill>
              </a:rPr>
              <a:t> são misturados, o sistema está em equilíbrio? Se não estiver, quando prosseguir ao equilíbrio, qual o reagente aumenta em concentração? Calcule as concentrações dos dois compostos quando o sistema atinge o equilíbrio.  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 smtClean="0">
                <a:solidFill>
                  <a:schemeClr val="bg1"/>
                </a:solidFill>
              </a:rPr>
              <a:t>82. </a:t>
            </a:r>
            <a:r>
              <a:rPr lang="pt-PT" dirty="0" smtClean="0">
                <a:solidFill>
                  <a:schemeClr val="bg1"/>
                </a:solidFill>
              </a:rPr>
              <a:t>A </a:t>
            </a:r>
            <a:r>
              <a:rPr lang="pt-PT" dirty="0">
                <a:solidFill>
                  <a:schemeClr val="bg1"/>
                </a:solidFill>
              </a:rPr>
              <a:t>1800 K o oxigênio se dissocia muito levemente em seu átomos. 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2O(g); 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r>
              <a:rPr lang="pt-PT" dirty="0">
                <a:solidFill>
                  <a:schemeClr val="bg1"/>
                </a:solidFill>
              </a:rPr>
              <a:t>= 1,2x10</a:t>
            </a:r>
            <a:r>
              <a:rPr lang="pt-PT" baseline="30000" dirty="0">
                <a:solidFill>
                  <a:schemeClr val="bg1"/>
                </a:solidFill>
              </a:rPr>
              <a:t>-10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r>
              <a:rPr lang="pt-PT" dirty="0">
                <a:solidFill>
                  <a:schemeClr val="bg1"/>
                </a:solidFill>
              </a:rPr>
              <a:t>Se você colocar 0,050 mol de O2 em um recipiente de 10 L e aquecê-lo até 1800 , quantos átomos de O estarão  presentes no frasco.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18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26259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 smtClean="0">
                <a:solidFill>
                  <a:schemeClr val="bg1"/>
                </a:solidFill>
              </a:rPr>
              <a:t>83</a:t>
            </a:r>
            <a:r>
              <a:rPr lang="pt-PT" dirty="0" smtClean="0">
                <a:solidFill>
                  <a:schemeClr val="bg1"/>
                </a:solidFill>
              </a:rPr>
              <a:t>. Ácido </a:t>
            </a:r>
            <a:r>
              <a:rPr lang="pt-PT" dirty="0">
                <a:solidFill>
                  <a:schemeClr val="bg1"/>
                </a:solidFill>
              </a:rPr>
              <a:t>bórico e glicerina formam um complexo </a:t>
            </a:r>
          </a:p>
          <a:p>
            <a:r>
              <a:rPr lang="pt-PT" dirty="0">
                <a:solidFill>
                  <a:schemeClr val="bg1"/>
                </a:solidFill>
              </a:rPr>
              <a:t>B(OH)</a:t>
            </a:r>
            <a:r>
              <a:rPr lang="pt-PT" baseline="-25000" dirty="0">
                <a:solidFill>
                  <a:schemeClr val="bg1"/>
                </a:solidFill>
              </a:rPr>
              <a:t>3 </a:t>
            </a:r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 + glicerina 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smtClean="0">
                <a:solidFill>
                  <a:schemeClr val="bg1"/>
                </a:solidFill>
              </a:rPr>
              <a:t>B(OH)</a:t>
            </a:r>
            <a:r>
              <a:rPr lang="pt-PT" baseline="-25000" dirty="0" smtClean="0">
                <a:solidFill>
                  <a:schemeClr val="bg1"/>
                </a:solidFill>
              </a:rPr>
              <a:t>3</a:t>
            </a:r>
            <a:r>
              <a:rPr lang="pt-PT" dirty="0" smtClean="0">
                <a:solidFill>
                  <a:schemeClr val="bg1"/>
                </a:solidFill>
              </a:rPr>
              <a:t>-glicerina </a:t>
            </a:r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</a:t>
            </a:r>
          </a:p>
          <a:p>
            <a:r>
              <a:rPr lang="pt-PT" dirty="0">
                <a:solidFill>
                  <a:schemeClr val="bg1"/>
                </a:solidFill>
              </a:rPr>
              <a:t>Com uma constante de equilíbrio de 0,90. Se a contracção de ácido bórico é de 0,10 M, quanta glicerina deve ser adicionada, por litro, para que 60% do ácido bórico esteja ma forma de complexo?  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 smtClean="0">
                <a:solidFill>
                  <a:schemeClr val="bg1"/>
                </a:solidFill>
              </a:rPr>
              <a:t>84. </a:t>
            </a:r>
            <a:r>
              <a:rPr lang="pt-PT" dirty="0" smtClean="0">
                <a:solidFill>
                  <a:schemeClr val="bg1"/>
                </a:solidFill>
              </a:rPr>
              <a:t>Uma </a:t>
            </a:r>
            <a:r>
              <a:rPr lang="pt-PT" dirty="0">
                <a:solidFill>
                  <a:schemeClr val="bg1"/>
                </a:solidFill>
              </a:rPr>
              <a:t>amostra de gás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4 </a:t>
            </a:r>
            <a:r>
              <a:rPr lang="pt-PT" dirty="0">
                <a:solidFill>
                  <a:schemeClr val="bg1"/>
                </a:solidFill>
              </a:rPr>
              <a:t>é colocada em um frasco a uma pressão de 1 </a:t>
            </a:r>
            <a:r>
              <a:rPr lang="pt-PT" dirty="0" err="1">
                <a:solidFill>
                  <a:schemeClr val="bg1"/>
                </a:solidFill>
              </a:rPr>
              <a:t>atm</a:t>
            </a:r>
            <a:r>
              <a:rPr lang="pt-PT" dirty="0">
                <a:solidFill>
                  <a:schemeClr val="bg1"/>
                </a:solidFill>
              </a:rPr>
              <a:t>. Quando o equilíbrio é </a:t>
            </a:r>
            <a:r>
              <a:rPr lang="pt-PT" dirty="0" smtClean="0">
                <a:solidFill>
                  <a:schemeClr val="bg1"/>
                </a:solidFill>
              </a:rPr>
              <a:t>atingido </a:t>
            </a:r>
            <a:r>
              <a:rPr lang="pt-PT" dirty="0">
                <a:solidFill>
                  <a:schemeClr val="bg1"/>
                </a:solidFill>
              </a:rPr>
              <a:t>20% do 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4 </a:t>
            </a:r>
            <a:r>
              <a:rPr lang="pt-PT" dirty="0">
                <a:solidFill>
                  <a:schemeClr val="bg1"/>
                </a:solidFill>
              </a:rPr>
              <a:t>foi convertido me  gás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pt-PT" dirty="0">
                <a:solidFill>
                  <a:schemeClr val="bg1"/>
                </a:solidFill>
              </a:rPr>
              <a:t>Calcule  o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endParaRPr lang="pt-PT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Se a pressão original de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4 </a:t>
            </a:r>
            <a:r>
              <a:rPr lang="pt-PT" dirty="0">
                <a:solidFill>
                  <a:schemeClr val="bg1"/>
                </a:solidFill>
              </a:rPr>
              <a:t>for 0,1 </a:t>
            </a:r>
            <a:r>
              <a:rPr lang="pt-PT" dirty="0" err="1">
                <a:solidFill>
                  <a:schemeClr val="bg1"/>
                </a:solidFill>
              </a:rPr>
              <a:t>atm</a:t>
            </a:r>
            <a:r>
              <a:rPr lang="pt-PT" dirty="0">
                <a:solidFill>
                  <a:schemeClr val="bg1"/>
                </a:solidFill>
              </a:rPr>
              <a:t> qual é a porcentagem de dissociação do gás? O resultado está de acordo com o principio de </a:t>
            </a:r>
            <a:r>
              <a:rPr lang="pt-PT" dirty="0" err="1">
                <a:solidFill>
                  <a:schemeClr val="bg1"/>
                </a:solidFill>
              </a:rPr>
              <a:t>Le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Chatelier</a:t>
            </a:r>
            <a:r>
              <a:rPr lang="pt-PT" dirty="0">
                <a:solidFill>
                  <a:schemeClr val="bg1"/>
                </a:solidFill>
              </a:rPr>
              <a:t>?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 smtClean="0">
                <a:solidFill>
                  <a:schemeClr val="bg1"/>
                </a:solidFill>
              </a:rPr>
              <a:t>85</a:t>
            </a:r>
            <a:r>
              <a:rPr lang="pt-PT" dirty="0" smtClean="0">
                <a:solidFill>
                  <a:schemeClr val="bg1"/>
                </a:solidFill>
              </a:rPr>
              <a:t>. Uma </a:t>
            </a:r>
            <a:r>
              <a:rPr lang="pt-PT" dirty="0">
                <a:solidFill>
                  <a:schemeClr val="bg1"/>
                </a:solidFill>
              </a:rPr>
              <a:t>reacção importante na formação de smog é: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		O</a:t>
            </a:r>
            <a:r>
              <a:rPr lang="pt-PT" baseline="-25000" dirty="0" smtClean="0">
                <a:solidFill>
                  <a:schemeClr val="bg1"/>
                </a:solidFill>
              </a:rPr>
              <a:t>3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</a:rPr>
              <a:t>+ NO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+ NO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Se as concentrações iniciais forem [O</a:t>
            </a:r>
            <a:r>
              <a:rPr lang="pt-PT" baseline="-25000" dirty="0">
                <a:solidFill>
                  <a:schemeClr val="bg1"/>
                </a:solidFill>
              </a:rPr>
              <a:t>3</a:t>
            </a:r>
            <a:r>
              <a:rPr lang="pt-PT" dirty="0">
                <a:solidFill>
                  <a:schemeClr val="bg1"/>
                </a:solidFill>
              </a:rPr>
              <a:t>]=1x10</a:t>
            </a:r>
            <a:r>
              <a:rPr lang="pt-PT" baseline="30000" dirty="0">
                <a:solidFill>
                  <a:schemeClr val="bg1"/>
                </a:solidFill>
              </a:rPr>
              <a:t>-6</a:t>
            </a:r>
            <a:r>
              <a:rPr lang="pt-PT" dirty="0">
                <a:solidFill>
                  <a:schemeClr val="bg1"/>
                </a:solidFill>
              </a:rPr>
              <a:t>M, [NO] = 1x10</a:t>
            </a:r>
            <a:r>
              <a:rPr lang="pt-PT" baseline="30000" dirty="0">
                <a:solidFill>
                  <a:schemeClr val="bg1"/>
                </a:solidFill>
              </a:rPr>
              <a:t>-5</a:t>
            </a:r>
            <a:r>
              <a:rPr lang="pt-PT" dirty="0">
                <a:solidFill>
                  <a:schemeClr val="bg1"/>
                </a:solidFill>
              </a:rPr>
              <a:t>M, [NO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]=2,5x10</a:t>
            </a:r>
            <a:r>
              <a:rPr lang="pt-PT" baseline="30000" dirty="0">
                <a:solidFill>
                  <a:schemeClr val="bg1"/>
                </a:solidFill>
              </a:rPr>
              <a:t>-4</a:t>
            </a:r>
            <a:r>
              <a:rPr lang="pt-PT" dirty="0">
                <a:solidFill>
                  <a:schemeClr val="bg1"/>
                </a:solidFill>
              </a:rPr>
              <a:t> M e [O]=8,2x10</a:t>
            </a:r>
            <a:r>
              <a:rPr lang="pt-PT" baseline="30000" dirty="0">
                <a:solidFill>
                  <a:schemeClr val="bg1"/>
                </a:solidFill>
              </a:rPr>
              <a:t>-3</a:t>
            </a:r>
            <a:r>
              <a:rPr lang="pt-PT" dirty="0">
                <a:solidFill>
                  <a:schemeClr val="bg1"/>
                </a:solidFill>
              </a:rPr>
              <a:t>M o sistema estará em equilíbrio? Se n estiver em equilíbrio para onde é que a reacção irá prosseguir? O resultado está de acordo com o principio de </a:t>
            </a:r>
            <a:r>
              <a:rPr lang="pt-PT" dirty="0" err="1">
                <a:solidFill>
                  <a:schemeClr val="bg1"/>
                </a:solidFill>
              </a:rPr>
              <a:t>Le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Chatelier</a:t>
            </a:r>
            <a:r>
              <a:rPr lang="pt-PT" dirty="0">
                <a:solidFill>
                  <a:schemeClr val="bg1"/>
                </a:solidFill>
              </a:rPr>
              <a:t>. </a:t>
            </a:r>
            <a:r>
              <a:rPr lang="pt-PT" dirty="0" smtClean="0">
                <a:solidFill>
                  <a:schemeClr val="bg1"/>
                </a:solidFill>
              </a:rPr>
              <a:t> O que acontece se aumentar </a:t>
            </a:r>
            <a:r>
              <a:rPr lang="pt-PT" dirty="0">
                <a:solidFill>
                  <a:schemeClr val="bg1"/>
                </a:solidFill>
              </a:rPr>
              <a:t>a temperatura?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dirty="0">
                <a:solidFill>
                  <a:schemeClr val="bg1"/>
                </a:solidFill>
              </a:rPr>
              <a:t>A hemoglobina (</a:t>
            </a:r>
            <a:r>
              <a:rPr lang="pt-PT" dirty="0" err="1">
                <a:solidFill>
                  <a:schemeClr val="bg1"/>
                </a:solidFill>
              </a:rPr>
              <a:t>Hb</a:t>
            </a:r>
            <a:r>
              <a:rPr lang="pt-PT" dirty="0">
                <a:solidFill>
                  <a:schemeClr val="bg1"/>
                </a:solidFill>
              </a:rPr>
              <a:t>) pode formar complexos  com o O</a:t>
            </a:r>
            <a:r>
              <a:rPr lang="pt-PT" baseline="-25000" dirty="0">
                <a:solidFill>
                  <a:schemeClr val="bg1"/>
                </a:solidFill>
              </a:rPr>
              <a:t>2 </a:t>
            </a:r>
            <a:r>
              <a:rPr lang="pt-PT" dirty="0">
                <a:solidFill>
                  <a:schemeClr val="bg1"/>
                </a:solidFill>
              </a:rPr>
              <a:t>e com o CO</a:t>
            </a:r>
            <a:r>
              <a:rPr lang="pt-PT" dirty="0" smtClean="0">
                <a:solidFill>
                  <a:schemeClr val="bg1"/>
                </a:solidFill>
              </a:rPr>
              <a:t>.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		HbO</a:t>
            </a:r>
            <a:r>
              <a:rPr lang="pt-PT" baseline="-25000" dirty="0" smtClean="0">
                <a:solidFill>
                  <a:schemeClr val="bg1"/>
                </a:solidFill>
              </a:rPr>
              <a:t>2 </a:t>
            </a:r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 + CO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HbCO</a:t>
            </a:r>
            <a:r>
              <a:rPr lang="pt-PT" dirty="0">
                <a:solidFill>
                  <a:schemeClr val="bg1"/>
                </a:solidFill>
              </a:rPr>
              <a:t> 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 + 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(g)</a:t>
            </a:r>
          </a:p>
          <a:p>
            <a:r>
              <a:rPr lang="pt-PT" dirty="0">
                <a:solidFill>
                  <a:schemeClr val="bg1"/>
                </a:solidFill>
              </a:rPr>
              <a:t>Em temperatura corporal K é aproximadamente igual a 200. No entanto se a razão [</a:t>
            </a:r>
            <a:r>
              <a:rPr lang="pt-PT" dirty="0" err="1">
                <a:solidFill>
                  <a:schemeClr val="bg1"/>
                </a:solidFill>
              </a:rPr>
              <a:t>HbCO</a:t>
            </a:r>
            <a:r>
              <a:rPr lang="pt-PT" dirty="0">
                <a:solidFill>
                  <a:schemeClr val="bg1"/>
                </a:solidFill>
              </a:rPr>
              <a:t>/ HbO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] chegar perto de 1 a morte é provável. Que pressão parcial de CO no ar tende a ser fatal? Suponha uma pressão parcial de 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na de 0,20 </a:t>
            </a:r>
            <a:r>
              <a:rPr lang="pt-PT" dirty="0" err="1">
                <a:solidFill>
                  <a:schemeClr val="bg1"/>
                </a:solidFill>
              </a:rPr>
              <a:t>atm</a:t>
            </a:r>
            <a:r>
              <a:rPr lang="pt-PT" dirty="0">
                <a:solidFill>
                  <a:schemeClr val="bg1"/>
                </a:solidFill>
              </a:rPr>
              <a:t>.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9" t="17738" r="16486" b="35606"/>
          <a:stretch/>
        </p:blipFill>
        <p:spPr bwMode="auto">
          <a:xfrm>
            <a:off x="-1" y="1039922"/>
            <a:ext cx="914669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81867" r="16486" b="12703"/>
          <a:stretch/>
        </p:blipFill>
        <p:spPr bwMode="auto">
          <a:xfrm>
            <a:off x="0" y="5143940"/>
            <a:ext cx="9146689" cy="51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323528" y="116632"/>
            <a:ext cx="2936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i="1" dirty="0" smtClean="0">
                <a:solidFill>
                  <a:schemeClr val="bg1"/>
                </a:solidFill>
              </a:rPr>
              <a:t>Equilíbrio químico </a:t>
            </a:r>
            <a:endParaRPr lang="pt-PT" sz="2800" dirty="0"/>
          </a:p>
        </p:txBody>
      </p:sp>
      <p:sp>
        <p:nvSpPr>
          <p:cNvPr id="5" name="Rectângulo 4"/>
          <p:cNvSpPr/>
          <p:nvPr/>
        </p:nvSpPr>
        <p:spPr>
          <a:xfrm>
            <a:off x="395536" y="716756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NaHCO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</a:rPr>
              <a:t> + CaCl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313204" y="595840"/>
            <a:ext cx="2698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</a:rPr>
              <a:t>Excesso Gelo seco – CO</a:t>
            </a:r>
            <a:r>
              <a:rPr lang="pt-PT" sz="2000" b="1" baseline="-25000" dirty="0" smtClean="0">
                <a:solidFill>
                  <a:schemeClr val="bg1"/>
                </a:solidFill>
              </a:rPr>
              <a:t>2 </a:t>
            </a:r>
            <a:r>
              <a:rPr lang="pt-PT" sz="2000" b="1" dirty="0" smtClean="0">
                <a:solidFill>
                  <a:schemeClr val="bg1"/>
                </a:solidFill>
              </a:rPr>
              <a:t>sólido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107505" y="4077072"/>
            <a:ext cx="8928992" cy="2421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ctângulo 7"/>
          <p:cNvSpPr/>
          <p:nvPr/>
        </p:nvSpPr>
        <p:spPr>
          <a:xfrm>
            <a:off x="4825259" y="2492896"/>
            <a:ext cx="4211237" cy="13681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Rectângulo 6"/>
          <p:cNvSpPr/>
          <p:nvPr/>
        </p:nvSpPr>
        <p:spPr>
          <a:xfrm>
            <a:off x="4825259" y="620688"/>
            <a:ext cx="4211237" cy="1728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2" t="39375" r="31479" b="46042"/>
          <a:stretch/>
        </p:blipFill>
        <p:spPr bwMode="auto">
          <a:xfrm>
            <a:off x="5076056" y="836711"/>
            <a:ext cx="3765663" cy="132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t="19456" r="41045" b="34173"/>
          <a:stretch/>
        </p:blipFill>
        <p:spPr bwMode="auto">
          <a:xfrm>
            <a:off x="241615" y="639852"/>
            <a:ext cx="4258377" cy="321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07504" y="25460"/>
            <a:ext cx="564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Constante de equilíbrio químico </a:t>
            </a:r>
            <a:endParaRPr lang="pt-PT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45417" r="21991" b="27292"/>
          <a:stretch/>
        </p:blipFill>
        <p:spPr bwMode="auto">
          <a:xfrm>
            <a:off x="323528" y="4300171"/>
            <a:ext cx="8518191" cy="19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0" t="21270" r="37985" b="65945"/>
          <a:stretch/>
        </p:blipFill>
        <p:spPr bwMode="auto">
          <a:xfrm>
            <a:off x="5069105" y="2709737"/>
            <a:ext cx="3716594" cy="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4850733" y="606458"/>
            <a:ext cx="4211237" cy="1728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2" t="39375" r="31479" b="46042"/>
          <a:stretch/>
        </p:blipFill>
        <p:spPr bwMode="auto">
          <a:xfrm>
            <a:off x="5101530" y="822481"/>
            <a:ext cx="3765663" cy="132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0" y="980726"/>
            <a:ext cx="9144000" cy="52875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" name="Picture 4" descr="ch13_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8038" r="4777" b="5495"/>
          <a:stretch/>
        </p:blipFill>
        <p:spPr bwMode="auto">
          <a:xfrm>
            <a:off x="272954" y="1405720"/>
            <a:ext cx="8434317" cy="457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107504" y="25460"/>
            <a:ext cx="564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Constante de equilíbrio químico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2267744" y="2204864"/>
            <a:ext cx="4824536" cy="28803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ângulo 3"/>
          <p:cNvSpPr/>
          <p:nvPr/>
        </p:nvSpPr>
        <p:spPr>
          <a:xfrm>
            <a:off x="2530133" y="2434917"/>
            <a:ext cx="4319364" cy="23592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6" name="Rectangle 4"/>
          <p:cNvSpPr txBox="1">
            <a:spLocks noChangeArrowheads="1"/>
          </p:cNvSpPr>
          <p:nvPr/>
        </p:nvSpPr>
        <p:spPr bwMode="auto">
          <a:xfrm>
            <a:off x="356259" y="1011872"/>
            <a:ext cx="8153400" cy="69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65138" indent="-465138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None/>
            </a:pPr>
            <a:r>
              <a:rPr lang="en-US" altLang="pt-BR" sz="4800" i="1" dirty="0">
                <a:solidFill>
                  <a:schemeClr val="bg1"/>
                </a:solidFill>
              </a:rPr>
              <a:t>		       </a:t>
            </a:r>
            <a:r>
              <a:rPr lang="en-US" altLang="pt-BR" sz="3600" i="1" dirty="0" err="1" smtClean="0">
                <a:solidFill>
                  <a:srgbClr val="FFFF00"/>
                </a:solidFill>
              </a:rPr>
              <a:t>a</a:t>
            </a:r>
            <a:r>
              <a:rPr lang="en-US" altLang="pt-BR" sz="3600" dirty="0" err="1" smtClean="0">
                <a:solidFill>
                  <a:schemeClr val="bg1"/>
                </a:solidFill>
              </a:rPr>
              <a:t>A</a:t>
            </a:r>
            <a:r>
              <a:rPr lang="en-US" altLang="pt-BR" sz="3600" dirty="0" smtClean="0">
                <a:solidFill>
                  <a:schemeClr val="bg1"/>
                </a:solidFill>
              </a:rPr>
              <a:t> </a:t>
            </a:r>
            <a:r>
              <a:rPr lang="en-US" altLang="pt-BR" sz="3600" dirty="0">
                <a:solidFill>
                  <a:schemeClr val="bg1"/>
                </a:solidFill>
              </a:rPr>
              <a:t>+ </a:t>
            </a:r>
            <a:r>
              <a:rPr lang="en-US" altLang="pt-BR" sz="3600" i="1" dirty="0" err="1" smtClean="0">
                <a:solidFill>
                  <a:srgbClr val="FFFF00"/>
                </a:solidFill>
              </a:rPr>
              <a:t>b</a:t>
            </a:r>
            <a:r>
              <a:rPr lang="en-US" altLang="pt-BR" sz="3600" dirty="0" err="1" smtClean="0">
                <a:solidFill>
                  <a:schemeClr val="bg1"/>
                </a:solidFill>
              </a:rPr>
              <a:t>B</a:t>
            </a:r>
            <a:r>
              <a:rPr lang="en-US" altLang="pt-BR" sz="3600" dirty="0" smtClean="0">
                <a:solidFill>
                  <a:schemeClr val="bg1"/>
                </a:solidFill>
              </a:rPr>
              <a:t>           </a:t>
            </a:r>
            <a:r>
              <a:rPr lang="en-US" altLang="pt-BR" sz="3600" i="1" dirty="0" err="1" smtClean="0">
                <a:solidFill>
                  <a:srgbClr val="FFFF00"/>
                </a:solidFill>
              </a:rPr>
              <a:t>c</a:t>
            </a:r>
            <a:r>
              <a:rPr lang="en-US" altLang="pt-BR" sz="3600" dirty="0" err="1" smtClean="0">
                <a:solidFill>
                  <a:schemeClr val="bg1"/>
                </a:solidFill>
              </a:rPr>
              <a:t>C</a:t>
            </a:r>
            <a:r>
              <a:rPr lang="en-US" altLang="pt-BR" sz="3600" dirty="0" smtClean="0">
                <a:solidFill>
                  <a:schemeClr val="bg1"/>
                </a:solidFill>
              </a:rPr>
              <a:t> </a:t>
            </a:r>
            <a:r>
              <a:rPr lang="en-US" altLang="pt-BR" sz="3600" dirty="0">
                <a:solidFill>
                  <a:schemeClr val="bg1"/>
                </a:solidFill>
              </a:rPr>
              <a:t>+ </a:t>
            </a:r>
            <a:r>
              <a:rPr lang="en-US" altLang="pt-BR" sz="3600" i="1" dirty="0" err="1" smtClean="0">
                <a:solidFill>
                  <a:srgbClr val="FFFF00"/>
                </a:solidFill>
              </a:rPr>
              <a:t>d</a:t>
            </a:r>
            <a:r>
              <a:rPr lang="en-US" altLang="pt-BR" sz="3600" dirty="0" err="1" smtClean="0">
                <a:solidFill>
                  <a:schemeClr val="bg1"/>
                </a:solidFill>
              </a:rPr>
              <a:t>D</a:t>
            </a: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200" dirty="0">
              <a:solidFill>
                <a:schemeClr val="bg1"/>
              </a:solidFill>
            </a:endParaRPr>
          </a:p>
        </p:txBody>
      </p: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4267200" y="1340768"/>
            <a:ext cx="685800" cy="304800"/>
            <a:chOff x="3408" y="288"/>
            <a:chExt cx="288" cy="192"/>
          </a:xfrm>
        </p:grpSpPr>
        <p:grpSp>
          <p:nvGrpSpPr>
            <p:cNvPr id="27666" name="Group 6"/>
            <p:cNvGrpSpPr>
              <a:grpSpLocks/>
            </p:cNvGrpSpPr>
            <p:nvPr/>
          </p:nvGrpSpPr>
          <p:grpSpPr bwMode="auto">
            <a:xfrm>
              <a:off x="3408" y="288"/>
              <a:ext cx="288" cy="48"/>
              <a:chOff x="3408" y="288"/>
              <a:chExt cx="288" cy="48"/>
            </a:xfrm>
          </p:grpSpPr>
          <p:sp>
            <p:nvSpPr>
              <p:cNvPr id="27670" name="Line 7"/>
              <p:cNvSpPr>
                <a:spLocks noChangeShapeType="1"/>
              </p:cNvSpPr>
              <p:nvPr/>
            </p:nvSpPr>
            <p:spPr bwMode="auto">
              <a:xfrm>
                <a:off x="3408" y="336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  <p:sp>
            <p:nvSpPr>
              <p:cNvPr id="27671" name="Line 8"/>
              <p:cNvSpPr>
                <a:spLocks noChangeShapeType="1"/>
              </p:cNvSpPr>
              <p:nvPr/>
            </p:nvSpPr>
            <p:spPr bwMode="auto">
              <a:xfrm flipH="1" flipV="1">
                <a:off x="3600" y="288"/>
                <a:ext cx="96" cy="4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667" name="Group 9"/>
            <p:cNvGrpSpPr>
              <a:grpSpLocks/>
            </p:cNvGrpSpPr>
            <p:nvPr/>
          </p:nvGrpSpPr>
          <p:grpSpPr bwMode="auto">
            <a:xfrm flipH="1" flipV="1">
              <a:off x="3408" y="432"/>
              <a:ext cx="288" cy="48"/>
              <a:chOff x="3408" y="288"/>
              <a:chExt cx="288" cy="48"/>
            </a:xfrm>
          </p:grpSpPr>
          <p:sp>
            <p:nvSpPr>
              <p:cNvPr id="27668" name="Line 10"/>
              <p:cNvSpPr>
                <a:spLocks noChangeShapeType="1"/>
              </p:cNvSpPr>
              <p:nvPr/>
            </p:nvSpPr>
            <p:spPr bwMode="auto">
              <a:xfrm>
                <a:off x="3408" y="336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  <p:sp>
            <p:nvSpPr>
              <p:cNvPr id="27669" name="Line 11"/>
              <p:cNvSpPr>
                <a:spLocks noChangeShapeType="1"/>
              </p:cNvSpPr>
              <p:nvPr/>
            </p:nvSpPr>
            <p:spPr bwMode="auto">
              <a:xfrm flipH="1" flipV="1">
                <a:off x="3600" y="288"/>
                <a:ext cx="96" cy="4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upo 2"/>
          <p:cNvGrpSpPr/>
          <p:nvPr/>
        </p:nvGrpSpPr>
        <p:grpSpPr>
          <a:xfrm>
            <a:off x="2556892" y="2365891"/>
            <a:ext cx="4171950" cy="2215237"/>
            <a:chOff x="2628900" y="1861835"/>
            <a:chExt cx="4171950" cy="2215237"/>
          </a:xfrm>
        </p:grpSpPr>
        <p:sp>
          <p:nvSpPr>
            <p:cNvPr id="27652" name="Line 13"/>
            <p:cNvSpPr>
              <a:spLocks noChangeShapeType="1"/>
            </p:cNvSpPr>
            <p:nvPr/>
          </p:nvSpPr>
          <p:spPr bwMode="auto">
            <a:xfrm>
              <a:off x="3848100" y="3139381"/>
              <a:ext cx="2952750" cy="1587"/>
            </a:xfrm>
            <a:prstGeom prst="line">
              <a:avLst/>
            </a:prstGeom>
            <a:noFill/>
            <a:ln w="317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>
                <a:solidFill>
                  <a:schemeClr val="bg1"/>
                </a:solidFill>
              </a:endParaRPr>
            </a:p>
          </p:txBody>
        </p:sp>
        <p:sp>
          <p:nvSpPr>
            <p:cNvPr id="27653" name="Rectangle 15"/>
            <p:cNvSpPr>
              <a:spLocks noChangeArrowheads="1"/>
            </p:cNvSpPr>
            <p:nvPr/>
          </p:nvSpPr>
          <p:spPr bwMode="auto">
            <a:xfrm>
              <a:off x="4953000" y="3162871"/>
              <a:ext cx="25648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 smtClean="0">
                  <a:solidFill>
                    <a:srgbClr val="FFFF00"/>
                  </a:solidFill>
                </a:rPr>
                <a:t>a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4" name="Rectangle 17"/>
            <p:cNvSpPr>
              <a:spLocks noChangeArrowheads="1"/>
            </p:cNvSpPr>
            <p:nvPr/>
          </p:nvSpPr>
          <p:spPr bwMode="auto">
            <a:xfrm>
              <a:off x="4920438" y="1861835"/>
              <a:ext cx="227626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 smtClean="0">
                  <a:solidFill>
                    <a:srgbClr val="FFFF00"/>
                  </a:solidFill>
                </a:rPr>
                <a:t>c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7" name="Rectangle 14"/>
            <p:cNvSpPr>
              <a:spLocks noChangeArrowheads="1"/>
            </p:cNvSpPr>
            <p:nvPr/>
          </p:nvSpPr>
          <p:spPr bwMode="auto">
            <a:xfrm>
              <a:off x="6172200" y="3243833"/>
              <a:ext cx="38472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4000" i="1" dirty="0" smtClean="0">
                  <a:solidFill>
                    <a:srgbClr val="FFFF00"/>
                  </a:solidFill>
                </a:rPr>
                <a:t>b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8" name="Rectangle 16"/>
            <p:cNvSpPr>
              <a:spLocks noChangeArrowheads="1"/>
            </p:cNvSpPr>
            <p:nvPr/>
          </p:nvSpPr>
          <p:spPr bwMode="auto">
            <a:xfrm>
              <a:off x="6096000" y="1872233"/>
              <a:ext cx="38472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4000" i="1" dirty="0" smtClean="0">
                  <a:solidFill>
                    <a:srgbClr val="FFFF00"/>
                  </a:solidFill>
                </a:rPr>
                <a:t>d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9" name="Rectangle 19"/>
            <p:cNvSpPr>
              <a:spLocks noChangeArrowheads="1"/>
            </p:cNvSpPr>
            <p:nvPr/>
          </p:nvSpPr>
          <p:spPr bwMode="auto">
            <a:xfrm>
              <a:off x="5337175" y="3212083"/>
              <a:ext cx="947738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dirty="0">
                  <a:solidFill>
                    <a:schemeClr val="bg1"/>
                  </a:solidFill>
                </a:rPr>
                <a:t>[B]</a:t>
              </a:r>
              <a:endParaRPr lang="en-US" altLang="pt-BR" sz="1800" dirty="0">
                <a:solidFill>
                  <a:schemeClr val="bg1"/>
                </a:solidFill>
              </a:endParaRPr>
            </a:p>
          </p:txBody>
        </p:sp>
        <p:sp>
          <p:nvSpPr>
            <p:cNvPr id="27660" name="Rectangle 21"/>
            <p:cNvSpPr>
              <a:spLocks noChangeArrowheads="1"/>
            </p:cNvSpPr>
            <p:nvPr/>
          </p:nvSpPr>
          <p:spPr bwMode="auto">
            <a:xfrm>
              <a:off x="3923928" y="3222997"/>
              <a:ext cx="98742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dirty="0">
                  <a:solidFill>
                    <a:schemeClr val="bg1"/>
                  </a:solidFill>
                </a:rPr>
                <a:t>[A]</a:t>
              </a:r>
              <a:endParaRPr lang="en-US" altLang="pt-BR" sz="1800" dirty="0">
                <a:solidFill>
                  <a:schemeClr val="bg1"/>
                </a:solidFill>
              </a:endParaRPr>
            </a:p>
          </p:txBody>
        </p:sp>
        <p:sp>
          <p:nvSpPr>
            <p:cNvPr id="27661" name="Rectangle 23"/>
            <p:cNvSpPr>
              <a:spLocks noChangeArrowheads="1"/>
            </p:cNvSpPr>
            <p:nvPr/>
          </p:nvSpPr>
          <p:spPr bwMode="auto">
            <a:xfrm>
              <a:off x="5233988" y="1984946"/>
              <a:ext cx="98742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dirty="0">
                  <a:solidFill>
                    <a:schemeClr val="bg1"/>
                  </a:solidFill>
                </a:rPr>
                <a:t>[D]</a:t>
              </a:r>
              <a:endParaRPr lang="en-US" altLang="pt-BR" sz="1800" dirty="0">
                <a:solidFill>
                  <a:schemeClr val="bg1"/>
                </a:solidFill>
              </a:endParaRPr>
            </a:p>
          </p:txBody>
        </p:sp>
        <p:sp>
          <p:nvSpPr>
            <p:cNvPr id="27662" name="Rectangle 24"/>
            <p:cNvSpPr>
              <a:spLocks noChangeArrowheads="1"/>
            </p:cNvSpPr>
            <p:nvPr/>
          </p:nvSpPr>
          <p:spPr bwMode="auto">
            <a:xfrm>
              <a:off x="4889500" y="1984946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endParaRPr lang="en-US" altLang="pt-BR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663" name="Rectangle 25"/>
            <p:cNvSpPr>
              <a:spLocks noChangeArrowheads="1"/>
            </p:cNvSpPr>
            <p:nvPr/>
          </p:nvSpPr>
          <p:spPr bwMode="auto">
            <a:xfrm>
              <a:off x="3954463" y="1984946"/>
              <a:ext cx="95699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>
                  <a:solidFill>
                    <a:schemeClr val="bg1"/>
                  </a:solidFill>
                </a:rPr>
                <a:t>[C]</a:t>
              </a:r>
              <a:endParaRPr lang="en-US" altLang="pt-BR" sz="1800">
                <a:solidFill>
                  <a:schemeClr val="bg1"/>
                </a:solidFill>
              </a:endParaRPr>
            </a:p>
          </p:txBody>
        </p:sp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2628900" y="2632646"/>
              <a:ext cx="474663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i="1" dirty="0">
                  <a:solidFill>
                    <a:schemeClr val="bg1"/>
                  </a:solidFill>
                </a:rPr>
                <a:t>K</a:t>
              </a:r>
              <a:endParaRPr lang="en-US" altLang="pt-BR" sz="1800" i="1" dirty="0">
                <a:solidFill>
                  <a:schemeClr val="bg1"/>
                </a:solidFill>
              </a:endParaRPr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3314700" y="2708846"/>
              <a:ext cx="41592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>
                  <a:solidFill>
                    <a:schemeClr val="bg1"/>
                  </a:solidFill>
                  <a:latin typeface="Arial" charset="0"/>
                </a:rPr>
                <a:t>=</a:t>
              </a:r>
              <a:endParaRPr lang="en-US" altLang="pt-BR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6" name="Conexão recta 5"/>
          <p:cNvCxnSpPr/>
          <p:nvPr/>
        </p:nvCxnSpPr>
        <p:spPr>
          <a:xfrm>
            <a:off x="3776092" y="3614544"/>
            <a:ext cx="3027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Rectângulo 29"/>
          <p:cNvSpPr/>
          <p:nvPr/>
        </p:nvSpPr>
        <p:spPr>
          <a:xfrm>
            <a:off x="107504" y="25460"/>
            <a:ext cx="6326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b="1" i="1" dirty="0" smtClean="0">
                <a:solidFill>
                  <a:schemeClr val="bg1"/>
                </a:solidFill>
              </a:rPr>
              <a:t>Constante de equilíbrio químico </a:t>
            </a:r>
            <a:endParaRPr lang="pt-PT" sz="3600" dirty="0"/>
          </a:p>
        </p:txBody>
      </p:sp>
      <p:sp>
        <p:nvSpPr>
          <p:cNvPr id="31" name="Rectângulo 30"/>
          <p:cNvSpPr/>
          <p:nvPr/>
        </p:nvSpPr>
        <p:spPr>
          <a:xfrm>
            <a:off x="2198509" y="5589240"/>
            <a:ext cx="5181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i="1" dirty="0" smtClean="0">
                <a:solidFill>
                  <a:schemeClr val="bg1"/>
                </a:solidFill>
              </a:rPr>
              <a:t>Constante para uma dada temperatura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5988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07504" y="25460"/>
            <a:ext cx="564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Constante de equilíbrio químico </a:t>
            </a:r>
            <a:endParaRPr lang="pt-PT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4597" r="71772" b="24584"/>
          <a:stretch/>
        </p:blipFill>
        <p:spPr bwMode="auto">
          <a:xfrm>
            <a:off x="35496" y="764704"/>
            <a:ext cx="2295134" cy="345595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2425408" y="1170065"/>
            <a:ext cx="6639624" cy="1898895"/>
            <a:chOff x="2504376" y="810025"/>
            <a:chExt cx="6639624" cy="1898895"/>
          </a:xfrm>
        </p:grpSpPr>
        <p:sp>
          <p:nvSpPr>
            <p:cNvPr id="4" name="Rectângulo 3"/>
            <p:cNvSpPr/>
            <p:nvPr/>
          </p:nvSpPr>
          <p:spPr>
            <a:xfrm>
              <a:off x="2504376" y="1258307"/>
              <a:ext cx="6639624" cy="14506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Rectângulo 1"/>
            <p:cNvSpPr/>
            <p:nvPr/>
          </p:nvSpPr>
          <p:spPr>
            <a:xfrm>
              <a:off x="2627784" y="1440540"/>
              <a:ext cx="6408712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40" t="29738" r="37871" b="61011"/>
            <a:stretch/>
          </p:blipFill>
          <p:spPr bwMode="auto">
            <a:xfrm>
              <a:off x="6156176" y="1498230"/>
              <a:ext cx="1843530" cy="95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58" t="41141" r="34130" b="54423"/>
            <a:stretch/>
          </p:blipFill>
          <p:spPr bwMode="auto">
            <a:xfrm>
              <a:off x="2870497" y="1728572"/>
              <a:ext cx="3357687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ângulo 12"/>
            <p:cNvSpPr/>
            <p:nvPr/>
          </p:nvSpPr>
          <p:spPr>
            <a:xfrm>
              <a:off x="2504376" y="810025"/>
              <a:ext cx="21707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i="1" dirty="0" smtClean="0">
                  <a:solidFill>
                    <a:srgbClr val="FFFF00"/>
                  </a:solidFill>
                </a:rPr>
                <a:t>Sólidos no equilíbrio </a:t>
              </a:r>
              <a:endParaRPr lang="pt-PT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411760" y="3563724"/>
            <a:ext cx="6639624" cy="1881500"/>
            <a:chOff x="2540888" y="3203684"/>
            <a:chExt cx="6639624" cy="1881500"/>
          </a:xfrm>
        </p:grpSpPr>
        <p:sp>
          <p:nvSpPr>
            <p:cNvPr id="11" name="Rectângulo 10"/>
            <p:cNvSpPr/>
            <p:nvPr/>
          </p:nvSpPr>
          <p:spPr>
            <a:xfrm>
              <a:off x="2540888" y="3634571"/>
              <a:ext cx="6639624" cy="14506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Rectângulo 11"/>
            <p:cNvSpPr/>
            <p:nvPr/>
          </p:nvSpPr>
          <p:spPr>
            <a:xfrm>
              <a:off x="2664296" y="3816804"/>
              <a:ext cx="6408712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0" t="60585" r="28401" b="34173"/>
            <a:stretch/>
          </p:blipFill>
          <p:spPr bwMode="auto">
            <a:xfrm>
              <a:off x="2765760" y="4089431"/>
              <a:ext cx="4902584" cy="51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4" t="70464" r="37678" b="20665"/>
            <a:stretch/>
          </p:blipFill>
          <p:spPr bwMode="auto">
            <a:xfrm>
              <a:off x="7399156" y="4005588"/>
              <a:ext cx="1620688" cy="74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ângulo 13"/>
            <p:cNvSpPr/>
            <p:nvPr/>
          </p:nvSpPr>
          <p:spPr>
            <a:xfrm>
              <a:off x="2545229" y="3203684"/>
              <a:ext cx="19816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i="1" dirty="0" smtClean="0">
                  <a:solidFill>
                    <a:srgbClr val="FFFF00"/>
                  </a:solidFill>
                </a:rPr>
                <a:t>Água no equilíbrio </a:t>
              </a:r>
              <a:endParaRPr lang="pt-PT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ângulo 15"/>
          <p:cNvSpPr/>
          <p:nvPr/>
        </p:nvSpPr>
        <p:spPr>
          <a:xfrm>
            <a:off x="5441123" y="4869160"/>
            <a:ext cx="3702877" cy="19888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ângulo 14"/>
          <p:cNvSpPr/>
          <p:nvPr/>
        </p:nvSpPr>
        <p:spPr>
          <a:xfrm>
            <a:off x="5863118" y="5024061"/>
            <a:ext cx="1949242" cy="8553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ângulo 13"/>
          <p:cNvSpPr/>
          <p:nvPr/>
        </p:nvSpPr>
        <p:spPr>
          <a:xfrm>
            <a:off x="354439" y="5095834"/>
            <a:ext cx="4762561" cy="171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ângulo 12"/>
          <p:cNvSpPr/>
          <p:nvPr/>
        </p:nvSpPr>
        <p:spPr>
          <a:xfrm>
            <a:off x="3851921" y="3617729"/>
            <a:ext cx="2016223" cy="10714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ângulo 11"/>
          <p:cNvSpPr/>
          <p:nvPr/>
        </p:nvSpPr>
        <p:spPr>
          <a:xfrm>
            <a:off x="464024" y="3789039"/>
            <a:ext cx="3161919" cy="7287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ângulo 5"/>
          <p:cNvSpPr/>
          <p:nvPr/>
        </p:nvSpPr>
        <p:spPr>
          <a:xfrm>
            <a:off x="4860033" y="980728"/>
            <a:ext cx="3456383" cy="17424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467544" y="994958"/>
            <a:ext cx="4211237" cy="1728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4499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E</a:t>
            </a:r>
            <a:r>
              <a:rPr lang="pt-PT" sz="3200" b="1" i="1" dirty="0" smtClean="0">
                <a:solidFill>
                  <a:schemeClr val="bg1"/>
                </a:solidFill>
              </a:rPr>
              <a:t>quilíbrio em fase gasos</a:t>
            </a:r>
            <a:r>
              <a:rPr lang="pt-PT" sz="3200" b="1" i="1" dirty="0">
                <a:solidFill>
                  <a:schemeClr val="bg1"/>
                </a:solidFill>
              </a:rPr>
              <a:t>a</a:t>
            </a:r>
            <a:endParaRPr lang="pt-PT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2" t="39375" r="31479" b="46042"/>
          <a:stretch/>
        </p:blipFill>
        <p:spPr bwMode="auto">
          <a:xfrm>
            <a:off x="653198" y="1196752"/>
            <a:ext cx="3765663" cy="132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t="43657" r="49757" b="38311"/>
          <a:stretch/>
        </p:blipFill>
        <p:spPr bwMode="auto">
          <a:xfrm>
            <a:off x="5117000" y="1251346"/>
            <a:ext cx="3002508" cy="12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286374" y="3068960"/>
            <a:ext cx="3339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Relação </a:t>
            </a:r>
            <a:r>
              <a:rPr lang="pt-PT" sz="3200" b="1" i="1" dirty="0" err="1" smtClean="0">
                <a:solidFill>
                  <a:schemeClr val="bg1"/>
                </a:solidFill>
              </a:rPr>
              <a:t>Kp</a:t>
            </a:r>
            <a:r>
              <a:rPr lang="pt-PT" sz="3200" b="1" i="1" dirty="0" smtClean="0">
                <a:solidFill>
                  <a:schemeClr val="bg1"/>
                </a:solidFill>
              </a:rPr>
              <a:t> com </a:t>
            </a:r>
            <a:r>
              <a:rPr lang="pt-PT" sz="3200" b="1" i="1" dirty="0" err="1" smtClean="0">
                <a:solidFill>
                  <a:schemeClr val="bg1"/>
                </a:solidFill>
              </a:rPr>
              <a:t>Kc</a:t>
            </a:r>
            <a:endParaRPr lang="pt-PT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5" t="37861" r="14723" b="54676"/>
          <a:stretch/>
        </p:blipFill>
        <p:spPr bwMode="auto">
          <a:xfrm>
            <a:off x="6079141" y="5179767"/>
            <a:ext cx="1546374" cy="5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18469" r="42641" b="75678"/>
          <a:stretch/>
        </p:blipFill>
        <p:spPr bwMode="auto">
          <a:xfrm>
            <a:off x="566382" y="3966461"/>
            <a:ext cx="2961564" cy="42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24774" r="53134" b="64405"/>
          <a:stretch/>
        </p:blipFill>
        <p:spPr bwMode="auto">
          <a:xfrm>
            <a:off x="4055885" y="3753034"/>
            <a:ext cx="1583140" cy="79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60323" r="38131" b="22140"/>
          <a:stretch/>
        </p:blipFill>
        <p:spPr bwMode="auto">
          <a:xfrm>
            <a:off x="511790" y="5353226"/>
            <a:ext cx="4433248" cy="128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441123" y="6163418"/>
            <a:ext cx="370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ym typeface="Symbol"/>
              </a:rPr>
              <a:t>n = mol de produtos – moles de reagentes </a:t>
            </a:r>
            <a:endParaRPr lang="pt-PT" sz="2000" b="1" dirty="0"/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683568" y="1124744"/>
            <a:ext cx="7344816" cy="51125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3806" r="28673" b="23507"/>
          <a:stretch/>
        </p:blipFill>
        <p:spPr bwMode="auto">
          <a:xfrm>
            <a:off x="899592" y="1412776"/>
            <a:ext cx="6878472" cy="45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 smtClean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7621</TotalTime>
  <Words>696</Words>
  <Application>Microsoft Office PowerPoint</Application>
  <PresentationFormat>Apresentação no Ecrã (4:3)</PresentationFormat>
  <Paragraphs>149</Paragraphs>
  <Slides>25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Quociente de Reação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72</cp:revision>
  <dcterms:created xsi:type="dcterms:W3CDTF">2016-04-29T17:05:51Z</dcterms:created>
  <dcterms:modified xsi:type="dcterms:W3CDTF">2016-05-05T00:23:23Z</dcterms:modified>
</cp:coreProperties>
</file>