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335" r:id="rId2"/>
    <p:sldId id="336" r:id="rId3"/>
    <p:sldId id="303" r:id="rId4"/>
    <p:sldId id="304" r:id="rId5"/>
    <p:sldId id="259" r:id="rId6"/>
    <p:sldId id="305" r:id="rId7"/>
    <p:sldId id="306" r:id="rId8"/>
    <p:sldId id="258" r:id="rId9"/>
    <p:sldId id="260" r:id="rId10"/>
    <p:sldId id="263" r:id="rId11"/>
    <p:sldId id="307" r:id="rId12"/>
    <p:sldId id="265" r:id="rId13"/>
    <p:sldId id="264" r:id="rId14"/>
    <p:sldId id="270" r:id="rId15"/>
    <p:sldId id="272" r:id="rId16"/>
    <p:sldId id="308" r:id="rId17"/>
    <p:sldId id="309" r:id="rId18"/>
    <p:sldId id="311" r:id="rId19"/>
    <p:sldId id="277" r:id="rId20"/>
    <p:sldId id="312" r:id="rId21"/>
    <p:sldId id="313" r:id="rId22"/>
    <p:sldId id="315" r:id="rId23"/>
    <p:sldId id="316" r:id="rId24"/>
    <p:sldId id="317" r:id="rId25"/>
    <p:sldId id="318" r:id="rId26"/>
    <p:sldId id="334" r:id="rId27"/>
    <p:sldId id="333" r:id="rId28"/>
    <p:sldId id="278" r:id="rId29"/>
    <p:sldId id="319" r:id="rId30"/>
    <p:sldId id="320" r:id="rId31"/>
    <p:sldId id="283" r:id="rId32"/>
    <p:sldId id="322" r:id="rId33"/>
    <p:sldId id="321" r:id="rId34"/>
    <p:sldId id="323" r:id="rId35"/>
    <p:sldId id="284" r:id="rId36"/>
    <p:sldId id="324" r:id="rId37"/>
    <p:sldId id="325" r:id="rId38"/>
    <p:sldId id="374" r:id="rId39"/>
    <p:sldId id="373" r:id="rId40"/>
    <p:sldId id="327" r:id="rId41"/>
    <p:sldId id="328" r:id="rId42"/>
    <p:sldId id="331" r:id="rId43"/>
    <p:sldId id="330" r:id="rId44"/>
    <p:sldId id="332" r:id="rId45"/>
    <p:sldId id="359" r:id="rId46"/>
    <p:sldId id="339" r:id="rId47"/>
    <p:sldId id="338" r:id="rId48"/>
    <p:sldId id="337" r:id="rId49"/>
    <p:sldId id="340" r:id="rId50"/>
    <p:sldId id="360" r:id="rId51"/>
    <p:sldId id="361" r:id="rId52"/>
    <p:sldId id="342" r:id="rId53"/>
    <p:sldId id="345" r:id="rId54"/>
    <p:sldId id="347" r:id="rId55"/>
    <p:sldId id="363" r:id="rId56"/>
    <p:sldId id="362" r:id="rId57"/>
    <p:sldId id="343" r:id="rId58"/>
    <p:sldId id="344" r:id="rId59"/>
    <p:sldId id="356" r:id="rId60"/>
    <p:sldId id="364" r:id="rId61"/>
    <p:sldId id="365" r:id="rId62"/>
    <p:sldId id="366" r:id="rId63"/>
    <p:sldId id="368" r:id="rId64"/>
    <p:sldId id="348" r:id="rId65"/>
    <p:sldId id="351" r:id="rId66"/>
    <p:sldId id="369" r:id="rId67"/>
    <p:sldId id="370" r:id="rId68"/>
    <p:sldId id="354" r:id="rId69"/>
    <p:sldId id="367" r:id="rId70"/>
    <p:sldId id="355" r:id="rId71"/>
    <p:sldId id="371" r:id="rId72"/>
    <p:sldId id="372" r:id="rId73"/>
    <p:sldId id="350" r:id="rId74"/>
    <p:sldId id="352" r:id="rId75"/>
    <p:sldId id="341" r:id="rId76"/>
    <p:sldId id="357" r:id="rId77"/>
    <p:sldId id="375" r:id="rId78"/>
    <p:sldId id="380" r:id="rId79"/>
    <p:sldId id="376" r:id="rId80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6092" autoAdjust="0"/>
  </p:normalViewPr>
  <p:slideViewPr>
    <p:cSldViewPr>
      <p:cViewPr>
        <p:scale>
          <a:sx n="60" d="100"/>
          <a:sy n="60" d="100"/>
        </p:scale>
        <p:origin x="-1560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F6436-99E3-4605-A4F4-93FD41DDD7E2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1B921-A2F2-401E-BE15-9A72B120C38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842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1B921-A2F2-401E-BE15-9A72B120C38F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9048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9FC53-5205-4527-8171-872B9EC16973}" type="slidenum">
              <a:rPr lang="pt-PT" smtClean="0"/>
              <a:pPr/>
              <a:t>27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1B921-A2F2-401E-BE15-9A72B120C38F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367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1B921-A2F2-401E-BE15-9A72B120C38F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6515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9FC53-5205-4527-8171-872B9EC16973}" type="slidenum">
              <a:rPr lang="pt-PT" smtClean="0"/>
              <a:pPr/>
              <a:t>20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9FC53-5205-4527-8171-872B9EC16973}" type="slidenum">
              <a:rPr lang="pt-PT" smtClean="0"/>
              <a:pPr/>
              <a:t>21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9FC53-5205-4527-8171-872B9EC16973}" type="slidenum">
              <a:rPr lang="pt-PT" smtClean="0"/>
              <a:pPr/>
              <a:t>22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9FC53-5205-4527-8171-872B9EC16973}" type="slidenum">
              <a:rPr lang="pt-PT" smtClean="0"/>
              <a:pPr/>
              <a:t>23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9FC53-5205-4527-8171-872B9EC16973}" type="slidenum">
              <a:rPr lang="pt-PT" smtClean="0"/>
              <a:pPr/>
              <a:t>24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9FC53-5205-4527-8171-872B9EC16973}" type="slidenum">
              <a:rPr lang="pt-PT" smtClean="0"/>
              <a:pPr/>
              <a:t>25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9FC53-5205-4527-8171-872B9EC16973}" type="slidenum">
              <a:rPr lang="pt-PT" smtClean="0"/>
              <a:pPr/>
              <a:t>26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535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08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7705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471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640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8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628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2448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209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23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5793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10807-D6E0-47D3-B149-9966A7424F89}" type="datetimeFigureOut">
              <a:rPr lang="pt-PT" smtClean="0"/>
              <a:t>04-04-2016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3961-0E2E-4280-B081-9F344107754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752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60.jpe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77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6/63/Evangelista_Torricelli.ogg" TargetMode="External"/><Relationship Id="rId13" Type="http://schemas.openxmlformats.org/officeDocument/2006/relationships/hyperlink" Target="http://pt.wikipedia.org/wiki/25_de_outubro" TargetMode="External"/><Relationship Id="rId18" Type="http://schemas.openxmlformats.org/officeDocument/2006/relationships/hyperlink" Target="http://pt.wikipedia.org/wiki/Bar%C3%B4metro" TargetMode="External"/><Relationship Id="rId3" Type="http://schemas.openxmlformats.org/officeDocument/2006/relationships/image" Target="../media/image10.png"/><Relationship Id="rId21" Type="http://schemas.openxmlformats.org/officeDocument/2006/relationships/image" Target="../media/image12.png"/><Relationship Id="rId7" Type="http://schemas.openxmlformats.org/officeDocument/2006/relationships/hyperlink" Target="http://pt.wikipedia.org/wiki/Ajuda:Guia_de_consulta_e_reprodu%C3%A7%C3%A3o/reproduzindo_Ogg" TargetMode="External"/><Relationship Id="rId12" Type="http://schemas.openxmlformats.org/officeDocument/2006/relationships/hyperlink" Target="http://pt.wikipedia.org/wiki/Floren%C3%A7a" TargetMode="External"/><Relationship Id="rId17" Type="http://schemas.openxmlformats.org/officeDocument/2006/relationships/hyperlink" Target="http://pt.wikipedia.org/wiki/It%C3%A1lia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://pt.wikipedia.org/wiki/Matem%C3%A1tica" TargetMode="Externa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pt.wikipedia.org/wiki/Ficheiro:Evangelista_Torricelli.ogg" TargetMode="External"/><Relationship Id="rId11" Type="http://schemas.openxmlformats.org/officeDocument/2006/relationships/hyperlink" Target="http://pt.wikipedia.org/wiki/1608" TargetMode="External"/><Relationship Id="rId24" Type="http://schemas.openxmlformats.org/officeDocument/2006/relationships/image" Target="../media/image15.png"/><Relationship Id="rId5" Type="http://schemas.openxmlformats.org/officeDocument/2006/relationships/hyperlink" Target="http://pt.wikipedia.org/wiki/Alfabeto_fon%C3%A9tico_internacional" TargetMode="External"/><Relationship Id="rId15" Type="http://schemas.openxmlformats.org/officeDocument/2006/relationships/hyperlink" Target="http://pt.wikipedia.org/wiki/F%C3%ADsica" TargetMode="External"/><Relationship Id="rId23" Type="http://schemas.openxmlformats.org/officeDocument/2006/relationships/image" Target="../media/image14.png"/><Relationship Id="rId10" Type="http://schemas.openxmlformats.org/officeDocument/2006/relationships/hyperlink" Target="http://pt.wikipedia.org/wiki/15_de_outubro" TargetMode="External"/><Relationship Id="rId19" Type="http://schemas.openxmlformats.org/officeDocument/2006/relationships/hyperlink" Target="http://pt.wikipedia.org/wiki/%C3%93ptica" TargetMode="External"/><Relationship Id="rId4" Type="http://schemas.openxmlformats.org/officeDocument/2006/relationships/hyperlink" Target="http://pt.wikipedia.org/wiki/L%C3%ADngua_italiana" TargetMode="External"/><Relationship Id="rId9" Type="http://schemas.openxmlformats.org/officeDocument/2006/relationships/hyperlink" Target="http://pt.wikipedia.org/wiki/Faenza" TargetMode="External"/><Relationship Id="rId14" Type="http://schemas.openxmlformats.org/officeDocument/2006/relationships/hyperlink" Target="http://pt.wikipedia.org/wiki/1647" TargetMode="External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228184" y="1115962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Gases 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868144" y="3670507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Aula </a:t>
            </a:r>
            <a:r>
              <a:rPr lang="pt-PT" sz="40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" name="AutoShape 2" descr="https://wallpaperscraft.com/image/sky_blue_white_clouds_tenderness_4937_602x33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30" name="Picture 6" descr="http://qlaconsulting.com/wp-content/uploads/2014/11/bigstock-Blue-sky-background-with-a-tin-56684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87" y="31458"/>
            <a:ext cx="6617467" cy="418963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5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ângulo 9"/>
          <p:cNvSpPr/>
          <p:nvPr/>
        </p:nvSpPr>
        <p:spPr>
          <a:xfrm>
            <a:off x="0" y="1268760"/>
            <a:ext cx="9144000" cy="4320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" name="Grupo 3"/>
          <p:cNvGrpSpPr/>
          <p:nvPr/>
        </p:nvGrpSpPr>
        <p:grpSpPr>
          <a:xfrm>
            <a:off x="251520" y="1991572"/>
            <a:ext cx="4896544" cy="3597668"/>
            <a:chOff x="467544" y="1173706"/>
            <a:chExt cx="3538479" cy="2524837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87" t="34801" r="16562" b="38735"/>
            <a:stretch/>
          </p:blipFill>
          <p:spPr bwMode="auto">
            <a:xfrm>
              <a:off x="467544" y="1173706"/>
              <a:ext cx="3538479" cy="252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638856" y="1199243"/>
              <a:ext cx="1728192" cy="2591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b="1" dirty="0" smtClean="0"/>
                <a:t>Unidade SI (Pa)</a:t>
              </a:r>
              <a:endParaRPr lang="pt-PT" b="1" dirty="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638856" y="1786464"/>
              <a:ext cx="2592288" cy="2591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b="1" dirty="0" smtClean="0"/>
                <a:t>Unidades Convencionais </a:t>
              </a:r>
              <a:endParaRPr lang="pt-PT" b="1" dirty="0"/>
            </a:p>
          </p:txBody>
        </p:sp>
      </p:grpSp>
      <p:pic>
        <p:nvPicPr>
          <p:cNvPr id="8" name="Picture 2" descr="http://www.oncalc.com/wp-content/uploads/2010/08/pressure-calcula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86804"/>
            <a:ext cx="4202435" cy="42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-5448" y="174992"/>
            <a:ext cx="644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Como é que medimos a pressão?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5448" y="174992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>
                <a:solidFill>
                  <a:srgbClr val="FFFF00"/>
                </a:solidFill>
              </a:rPr>
              <a:t>Lei dos Gases </a:t>
            </a:r>
            <a:endParaRPr lang="pt-PT" sz="4000" b="1" dirty="0">
              <a:solidFill>
                <a:srgbClr val="FFFF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9512" y="1268760"/>
            <a:ext cx="2336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i="1" u="sng" dirty="0" smtClean="0">
                <a:solidFill>
                  <a:schemeClr val="bg1"/>
                </a:solidFill>
              </a:rPr>
              <a:t>Lei  de </a:t>
            </a:r>
            <a:r>
              <a:rPr lang="pt-PT" sz="2000" b="1" i="1" u="sng" dirty="0" err="1" smtClean="0">
                <a:solidFill>
                  <a:schemeClr val="bg1"/>
                </a:solidFill>
              </a:rPr>
              <a:t>Boyle</a:t>
            </a:r>
            <a:r>
              <a:rPr lang="pt-PT" sz="2000" b="1" i="1" u="sng" dirty="0" smtClean="0">
                <a:solidFill>
                  <a:schemeClr val="bg1"/>
                </a:solidFill>
              </a:rPr>
              <a:t> </a:t>
            </a:r>
            <a:endParaRPr lang="pt-PT" sz="2000" b="1" i="1" u="sng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 t="18044" r="67229" b="37488"/>
          <a:stretch/>
        </p:blipFill>
        <p:spPr bwMode="auto">
          <a:xfrm>
            <a:off x="5794789" y="3717032"/>
            <a:ext cx="2417081" cy="256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99145" y="1844824"/>
            <a:ext cx="53400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 smtClean="0">
                <a:solidFill>
                  <a:schemeClr val="bg1"/>
                </a:solidFill>
              </a:rPr>
              <a:t>Experiencia simples com um tubo em U: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Adicionou mercúrio  gradualmente esse tubo</a:t>
            </a:r>
          </a:p>
          <a:p>
            <a:endParaRPr lang="pt-PT" dirty="0" smtClean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Notou que quanto mais Mercúrio adicionava mais  comprimido era o volume de ar na ponta do tubo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u="sng" dirty="0" smtClean="0">
                <a:solidFill>
                  <a:schemeClr val="bg1"/>
                </a:solidFill>
              </a:rPr>
              <a:t>Concluindo</a:t>
            </a:r>
            <a:r>
              <a:rPr lang="pt-PT" sz="20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pt-PT" sz="2000" b="1" i="1" dirty="0" smtClean="0">
                <a:solidFill>
                  <a:schemeClr val="bg1"/>
                </a:solidFill>
              </a:rPr>
              <a:t>que o volume variava na razão e inversa da pressão </a:t>
            </a:r>
            <a:endParaRPr lang="pt-PT" sz="2000" b="1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442818" y="4841619"/>
                <a:ext cx="4852675" cy="668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𝑉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PT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pt-PT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  <m: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ou</m:t>
                      </m:r>
                      <m: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simplesmente</m:t>
                      </m:r>
                      <m: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𝑃𝑉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18" y="4841619"/>
                <a:ext cx="4852675" cy="6685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4" descr="The Shannon Portrait of the Hon Robert Boy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5367"/>
            <a:ext cx="2095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5734608" y="2741671"/>
            <a:ext cx="262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 smtClean="0">
                <a:solidFill>
                  <a:srgbClr val="FFFF00"/>
                </a:solidFill>
              </a:rPr>
              <a:t>Robert </a:t>
            </a:r>
            <a:r>
              <a:rPr lang="pt-PT" sz="1200" dirty="0" err="1" smtClean="0">
                <a:solidFill>
                  <a:srgbClr val="FFFF00"/>
                </a:solidFill>
              </a:rPr>
              <a:t>Boyle</a:t>
            </a:r>
            <a:r>
              <a:rPr lang="pt-PT" sz="1200" dirty="0" smtClean="0">
                <a:solidFill>
                  <a:srgbClr val="FFFF00"/>
                </a:solidFill>
              </a:rPr>
              <a:t> (</a:t>
            </a:r>
            <a:r>
              <a:rPr lang="pt-PT" sz="1200" dirty="0" err="1" smtClean="0">
                <a:solidFill>
                  <a:srgbClr val="FFFF00"/>
                </a:solidFill>
              </a:rPr>
              <a:t>Lismore</a:t>
            </a:r>
            <a:r>
              <a:rPr lang="pt-PT" sz="1200" dirty="0" smtClean="0">
                <a:solidFill>
                  <a:srgbClr val="FFFF00"/>
                </a:solidFill>
              </a:rPr>
              <a:t>, 25 de </a:t>
            </a:r>
            <a:r>
              <a:rPr lang="pt-PT" sz="1200" dirty="0" err="1" smtClean="0">
                <a:solidFill>
                  <a:srgbClr val="FFFF00"/>
                </a:solidFill>
              </a:rPr>
              <a:t>janeiro</a:t>
            </a:r>
            <a:r>
              <a:rPr lang="pt-PT" sz="1200" dirty="0" smtClean="0">
                <a:solidFill>
                  <a:srgbClr val="FFFF00"/>
                </a:solidFill>
              </a:rPr>
              <a:t> de 1627 — Londres, 31 de </a:t>
            </a:r>
            <a:r>
              <a:rPr lang="pt-PT" sz="1200" dirty="0" err="1" smtClean="0">
                <a:solidFill>
                  <a:srgbClr val="FFFF00"/>
                </a:solidFill>
              </a:rPr>
              <a:t>dezembro</a:t>
            </a:r>
            <a:r>
              <a:rPr lang="pt-PT" sz="1200" dirty="0" smtClean="0">
                <a:solidFill>
                  <a:srgbClr val="FFFF00"/>
                </a:solidFill>
              </a:rPr>
              <a:t> de 1691) foi um filósofo natural, químico e físico irlandês</a:t>
            </a:r>
            <a:endParaRPr lang="pt-PT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/>
        </p:nvSpPr>
        <p:spPr>
          <a:xfrm>
            <a:off x="0" y="548680"/>
            <a:ext cx="9144000" cy="4576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13959" r="61347" b="25806"/>
          <a:stretch/>
        </p:blipFill>
        <p:spPr bwMode="auto">
          <a:xfrm>
            <a:off x="395536" y="692696"/>
            <a:ext cx="3672840" cy="440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9" t="34635" r="44709" b="17969"/>
          <a:stretch/>
        </p:blipFill>
        <p:spPr bwMode="auto">
          <a:xfrm>
            <a:off x="4068376" y="692696"/>
            <a:ext cx="3656257" cy="443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 rot="16200000">
            <a:off x="-32184" y="2611622"/>
            <a:ext cx="12648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 smtClean="0"/>
              <a:t>Pressão, P</a:t>
            </a:r>
            <a:endParaRPr lang="pt-PT" sz="2000" dirty="0"/>
          </a:p>
        </p:txBody>
      </p:sp>
      <p:sp>
        <p:nvSpPr>
          <p:cNvPr id="6" name="CaixaDeTexto 5"/>
          <p:cNvSpPr txBox="1"/>
          <p:nvPr/>
        </p:nvSpPr>
        <p:spPr>
          <a:xfrm rot="16200000">
            <a:off x="3649231" y="2565218"/>
            <a:ext cx="12648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 smtClean="0"/>
              <a:t>Pressão, P</a:t>
            </a:r>
            <a:endParaRPr lang="pt-P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2055365" y="5301208"/>
                <a:ext cx="4852675" cy="668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𝑉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pt-PT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pt-PT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  <m: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ou</m:t>
                      </m:r>
                      <m: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simplesmente</m:t>
                      </m:r>
                      <m: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𝑃𝑉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365" y="5301208"/>
                <a:ext cx="4852675" cy="6685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ângulo 2"/>
              <p:cNvSpPr/>
              <p:nvPr/>
            </p:nvSpPr>
            <p:spPr>
              <a:xfrm>
                <a:off x="6542522" y="5978590"/>
                <a:ext cx="21076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pt-PT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PT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P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522" y="5978590"/>
                <a:ext cx="2107628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ângulo 12"/>
          <p:cNvSpPr/>
          <p:nvPr/>
        </p:nvSpPr>
        <p:spPr>
          <a:xfrm rot="5400000">
            <a:off x="4371991" y="2116364"/>
            <a:ext cx="6858001" cy="2625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ângulo 1"/>
          <p:cNvSpPr/>
          <p:nvPr/>
        </p:nvSpPr>
        <p:spPr>
          <a:xfrm>
            <a:off x="6488355" y="4976008"/>
            <a:ext cx="26556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/>
              <a:t>Jacques Charles</a:t>
            </a:r>
            <a:r>
              <a:rPr lang="pt-PT" dirty="0" smtClean="0"/>
              <a:t> </a:t>
            </a:r>
          </a:p>
          <a:p>
            <a:r>
              <a:rPr lang="pt-PT" dirty="0" smtClean="0"/>
              <a:t>(1746  - 1823) físico, inventor e químico francês foi o primeiro a fazer voar um balão a gás, em 1783.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9512" y="1744723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u="sng" dirty="0" smtClean="0">
                <a:solidFill>
                  <a:schemeClr val="bg1"/>
                </a:solidFill>
              </a:rPr>
              <a:t>Gay-</a:t>
            </a:r>
            <a:r>
              <a:rPr lang="pt-PT" sz="2000" b="1" u="sng" dirty="0" err="1" smtClean="0">
                <a:solidFill>
                  <a:schemeClr val="bg1"/>
                </a:solidFill>
              </a:rPr>
              <a:t>Lussac</a:t>
            </a:r>
            <a:r>
              <a:rPr lang="pt-PT" sz="2000" b="1" u="sng" dirty="0" smtClean="0">
                <a:solidFill>
                  <a:schemeClr val="bg1"/>
                </a:solidFill>
              </a:rPr>
              <a:t>  </a:t>
            </a:r>
          </a:p>
          <a:p>
            <a:r>
              <a:rPr lang="pt-PT" sz="2000" dirty="0" smtClean="0">
                <a:solidFill>
                  <a:schemeClr val="bg1"/>
                </a:solidFill>
              </a:rPr>
              <a:t>Que a pressão constante o volume do gás aumenta medida que a temperatura aumenta .</a:t>
            </a:r>
          </a:p>
        </p:txBody>
      </p:sp>
      <p:pic>
        <p:nvPicPr>
          <p:cNvPr id="9222" name="Picture 6" descr="http://www.soq.com.br/biografias/gay-lussac/index_clip_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54" y="32923"/>
            <a:ext cx="1616968" cy="18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ikiciencias.casadasciencias.org/wiki/images/thumb/2/21/Jacques_Charles.jpg/250px-Jacques_Char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70" y="2919714"/>
            <a:ext cx="1748549" cy="205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6660232" y="1947192"/>
            <a:ext cx="24566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prstClr val="black"/>
                </a:solidFill>
              </a:rPr>
              <a:t>Joseph Louis Gay-</a:t>
            </a:r>
            <a:r>
              <a:rPr lang="pt-PT" b="1" dirty="0" err="1">
                <a:solidFill>
                  <a:prstClr val="black"/>
                </a:solidFill>
              </a:rPr>
              <a:t>Lussac</a:t>
            </a:r>
            <a:r>
              <a:rPr lang="pt-PT" dirty="0">
                <a:solidFill>
                  <a:prstClr val="black"/>
                </a:solidFill>
              </a:rPr>
              <a:t>  </a:t>
            </a:r>
            <a:r>
              <a:rPr lang="pt-PT" dirty="0" smtClean="0">
                <a:solidFill>
                  <a:prstClr val="black"/>
                </a:solidFill>
              </a:rPr>
              <a:t>(1778</a:t>
            </a:r>
            <a:r>
              <a:rPr lang="pt-PT" dirty="0">
                <a:solidFill>
                  <a:prstClr val="black"/>
                </a:solidFill>
              </a:rPr>
              <a:t> -1850) </a:t>
            </a:r>
            <a:r>
              <a:rPr lang="pt-PT" dirty="0" smtClean="0"/>
              <a:t>físico e químico francês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35564" y="2908881"/>
                <a:ext cx="44841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𝑉𝑜𝑙𝑢𝑚𝑒</m:t>
                      </m:r>
                      <m:r>
                        <a:rPr lang="pt-PT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𝑡𝑒𝑚𝑝𝑒𝑟𝑎𝑡𝑢𝑟𝑎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𝑎𝑏𝑠𝑜𝑙𝑢𝑡𝑎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pt-PT" sz="2000" b="0" i="1" dirty="0" smtClean="0">
                  <a:solidFill>
                    <a:schemeClr val="bg1"/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ou</m:t>
                      </m:r>
                      <m: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simplesmente</m:t>
                      </m:r>
                      <m: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𝑉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×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pt-P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4" y="2908881"/>
                <a:ext cx="4484113" cy="707886"/>
              </a:xfrm>
              <a:prstGeom prst="rect">
                <a:avLst/>
              </a:prstGeom>
              <a:blipFill rotWithShape="1">
                <a:blip r:embed="rId4"/>
                <a:stretch>
                  <a:fillRect b="-775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ixaDeTexto 11"/>
          <p:cNvSpPr txBox="1"/>
          <p:nvPr/>
        </p:nvSpPr>
        <p:spPr>
          <a:xfrm>
            <a:off x="-5448" y="174992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>
                <a:solidFill>
                  <a:srgbClr val="FFFF00"/>
                </a:solidFill>
              </a:rPr>
              <a:t>Lei dos Gases </a:t>
            </a:r>
            <a:endParaRPr lang="pt-PT" sz="4000" b="1" dirty="0">
              <a:solidFill>
                <a:srgbClr val="FFFF00"/>
              </a:solidFill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156772" y="5013176"/>
            <a:ext cx="5207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400" b="1" i="1" dirty="0">
                <a:solidFill>
                  <a:schemeClr val="bg1"/>
                </a:solidFill>
              </a:rPr>
              <a:t>Esta Lei é actualmente conhecida por </a:t>
            </a:r>
            <a:r>
              <a:rPr lang="pt-PT" sz="2400" b="1" i="1" u="sng" dirty="0">
                <a:solidFill>
                  <a:schemeClr val="bg1"/>
                </a:solidFill>
              </a:rPr>
              <a:t>Lei de Charles</a:t>
            </a:r>
            <a:r>
              <a:rPr lang="pt-PT" sz="2400" b="1" i="1" dirty="0">
                <a:solidFill>
                  <a:schemeClr val="bg1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64603" y="3970391"/>
                <a:ext cx="44841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𝑃𝑟𝑒𝑠𝑠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ã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𝑜</m:t>
                      </m:r>
                      <m:r>
                        <a:rPr lang="pt-PT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𝑡𝑒𝑚𝑝𝑒𝑟𝑎𝑡𝑢𝑟𝑎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𝑎𝑏𝑠𝑜𝑙𝑢𝑡𝑎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pt-PT" sz="2000" b="0" i="1" dirty="0" smtClean="0">
                  <a:solidFill>
                    <a:schemeClr val="bg1"/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ou</m:t>
                      </m:r>
                      <m: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simplesmente</m:t>
                      </m:r>
                      <m:r>
                        <a:rPr lang="pt-PT" sz="20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×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pt-P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3" y="3970391"/>
                <a:ext cx="4484113" cy="707886"/>
              </a:xfrm>
              <a:prstGeom prst="rect">
                <a:avLst/>
              </a:prstGeom>
              <a:blipFill rotWithShape="1">
                <a:blip r:embed="rId5"/>
                <a:stretch>
                  <a:fillRect b="-775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  <p:bldP spid="5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ângulo 16"/>
          <p:cNvSpPr/>
          <p:nvPr/>
        </p:nvSpPr>
        <p:spPr>
          <a:xfrm>
            <a:off x="0" y="810005"/>
            <a:ext cx="9144000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7" t="29081" r="64736" b="17374"/>
          <a:stretch/>
        </p:blipFill>
        <p:spPr bwMode="auto">
          <a:xfrm>
            <a:off x="395536" y="905567"/>
            <a:ext cx="3084394" cy="391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" t="12501" r="67350" b="40793"/>
          <a:stretch/>
        </p:blipFill>
        <p:spPr bwMode="auto">
          <a:xfrm>
            <a:off x="3707904" y="884417"/>
            <a:ext cx="3384376" cy="357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 rot="16200000">
            <a:off x="3635583" y="2449359"/>
            <a:ext cx="12648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 smtClean="0"/>
              <a:t>Pressão, P</a:t>
            </a:r>
            <a:endParaRPr lang="pt-PT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790934" y="4505967"/>
            <a:ext cx="1764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 smtClean="0"/>
              <a:t>Temperatura, T</a:t>
            </a:r>
            <a:endParaRPr lang="pt-PT" sz="2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039406" y="4073919"/>
            <a:ext cx="1764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 smtClean="0"/>
              <a:t>Temperatura, T</a:t>
            </a:r>
            <a:endParaRPr lang="pt-PT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6813733" y="1265607"/>
            <a:ext cx="14764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1400" dirty="0" smtClean="0"/>
              <a:t>Alta temperatura </a:t>
            </a:r>
          </a:p>
          <a:p>
            <a:r>
              <a:rPr lang="pt-PT" sz="1400" dirty="0" smtClean="0"/>
              <a:t>Alta pressão </a:t>
            </a:r>
            <a:endParaRPr lang="pt-PT" sz="1400" dirty="0"/>
          </a:p>
        </p:txBody>
      </p:sp>
      <p:sp>
        <p:nvSpPr>
          <p:cNvPr id="2" name="Rectângulo 1"/>
          <p:cNvSpPr/>
          <p:nvPr/>
        </p:nvSpPr>
        <p:spPr>
          <a:xfrm>
            <a:off x="5148064" y="1049583"/>
            <a:ext cx="100811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943334" y="4658367"/>
            <a:ext cx="1764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dirty="0" smtClean="0"/>
              <a:t>Temperatura, T</a:t>
            </a:r>
            <a:endParaRPr lang="pt-PT" sz="20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234331" y="3280117"/>
            <a:ext cx="15699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1400" dirty="0"/>
              <a:t>T</a:t>
            </a:r>
            <a:r>
              <a:rPr lang="pt-PT" sz="1400" dirty="0" smtClean="0"/>
              <a:t>emperatura baixa </a:t>
            </a:r>
          </a:p>
          <a:p>
            <a:r>
              <a:rPr lang="pt-PT" sz="1400" dirty="0" smtClean="0"/>
              <a:t>Pressão baixa </a:t>
            </a:r>
            <a:endParaRPr lang="pt-P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/>
              <p:cNvSpPr txBox="1"/>
              <p:nvPr/>
            </p:nvSpPr>
            <p:spPr>
              <a:xfrm>
                <a:off x="4386560" y="5284462"/>
                <a:ext cx="45720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𝑃𝑟𝑒𝑠𝑠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ã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𝑜</m:t>
                      </m:r>
                      <m:r>
                        <a:rPr lang="pt-PT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𝑡𝑒𝑚𝑝𝑒𝑟𝑎𝑡𝑢𝑟𝑎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𝑎𝑏𝑠𝑜𝑙𝑢𝑡𝑎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pt-PT" sz="2000" b="0" i="1" dirty="0" smtClean="0">
                  <a:solidFill>
                    <a:schemeClr val="bg1"/>
                  </a:solidFill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2" name="CaixaDe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560" y="5284462"/>
                <a:ext cx="4572030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ângulo 7"/>
              <p:cNvSpPr/>
              <p:nvPr/>
            </p:nvSpPr>
            <p:spPr>
              <a:xfrm>
                <a:off x="5036797" y="5765194"/>
                <a:ext cx="28229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</m:t>
                      </m:r>
                      <m:r>
                        <a:rPr lang="pt-PT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×</m:t>
                      </m:r>
                      <m:r>
                        <a:rPr lang="pt-PT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pt-P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797" y="5765194"/>
                <a:ext cx="2822997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ângulo 12"/>
              <p:cNvSpPr/>
              <p:nvPr/>
            </p:nvSpPr>
            <p:spPr>
              <a:xfrm>
                <a:off x="605178" y="5738487"/>
                <a:ext cx="266510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𝑉</m:t>
                      </m:r>
                      <m:r>
                        <a:rPr lang="pt-PT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×</m:t>
                      </m:r>
                      <m:r>
                        <a:rPr lang="pt-PT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</m:oMath>
                  </m:oMathPara>
                </a14:m>
                <a:endParaRPr lang="pt-P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78" y="5738487"/>
                <a:ext cx="2665109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ângulo 13"/>
              <p:cNvSpPr/>
              <p:nvPr/>
            </p:nvSpPr>
            <p:spPr>
              <a:xfrm>
                <a:off x="65866" y="5284462"/>
                <a:ext cx="420213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𝑉𝑜𝑙𝑢𝑚𝑒</m:t>
                      </m:r>
                      <m:r>
                        <a:rPr lang="pt-PT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∝ </m:t>
                      </m:r>
                      <m:r>
                        <a:rPr lang="pt-PT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𝑡𝑒𝑚𝑝𝑒𝑟𝑎𝑡𝑢𝑟𝑎</m:t>
                      </m:r>
                      <m:r>
                        <a:rPr lang="pt-PT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pt-PT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𝑎𝑏𝑠𝑜𝑙𝑢𝑡𝑎</m:t>
                      </m:r>
                      <m:r>
                        <a:rPr lang="pt-PT" sz="200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pt-PT" sz="2000" i="1" dirty="0">
                  <a:solidFill>
                    <a:schemeClr val="bg1"/>
                  </a:solidFill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4" name="Rec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6" y="5284462"/>
                <a:ext cx="4202133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/>
          <p:cNvSpPr txBox="1"/>
          <p:nvPr/>
        </p:nvSpPr>
        <p:spPr>
          <a:xfrm>
            <a:off x="-5448" y="-27384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>
                <a:solidFill>
                  <a:srgbClr val="FFFF00"/>
                </a:solidFill>
              </a:rPr>
              <a:t>Lei dos Gases </a:t>
            </a:r>
            <a:endParaRPr lang="pt-P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5448" y="174992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>
                <a:solidFill>
                  <a:srgbClr val="FFFF00"/>
                </a:solidFill>
              </a:rPr>
              <a:t>Lei dos Gases </a:t>
            </a:r>
            <a:endParaRPr lang="pt-PT" sz="4000" b="1" dirty="0">
              <a:solidFill>
                <a:srgbClr val="FFFF00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6732240" y="2909623"/>
            <a:ext cx="24117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Lorenzo Romano </a:t>
            </a:r>
            <a:r>
              <a:rPr lang="pt-PT" b="1" dirty="0" err="1">
                <a:solidFill>
                  <a:schemeClr val="bg1"/>
                </a:solidFill>
              </a:rPr>
              <a:t>Amedeo</a:t>
            </a:r>
            <a:r>
              <a:rPr lang="pt-PT" b="1" dirty="0">
                <a:solidFill>
                  <a:schemeClr val="bg1"/>
                </a:solidFill>
              </a:rPr>
              <a:t> Carlo </a:t>
            </a:r>
            <a:r>
              <a:rPr lang="pt-PT" b="1" dirty="0" err="1">
                <a:solidFill>
                  <a:schemeClr val="bg1"/>
                </a:solidFill>
              </a:rPr>
              <a:t>Avogadro</a:t>
            </a:r>
            <a:r>
              <a:rPr lang="pt-PT" dirty="0">
                <a:solidFill>
                  <a:schemeClr val="bg1"/>
                </a:solidFill>
              </a:rPr>
              <a:t>,  </a:t>
            </a:r>
            <a:endParaRPr lang="pt-PT" dirty="0" smtClean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(1776</a:t>
            </a:r>
            <a:r>
              <a:rPr lang="pt-PT" dirty="0">
                <a:solidFill>
                  <a:schemeClr val="bg1"/>
                </a:solidFill>
              </a:rPr>
              <a:t> - </a:t>
            </a:r>
            <a:r>
              <a:rPr lang="pt-PT" dirty="0" smtClean="0">
                <a:solidFill>
                  <a:schemeClr val="bg1"/>
                </a:solidFill>
              </a:rPr>
              <a:t>1856) advogado </a:t>
            </a:r>
            <a:r>
              <a:rPr lang="pt-PT" dirty="0">
                <a:solidFill>
                  <a:schemeClr val="bg1"/>
                </a:solidFill>
              </a:rPr>
              <a:t>e físico </a:t>
            </a:r>
            <a:r>
              <a:rPr lang="pt-PT" dirty="0" smtClean="0">
                <a:solidFill>
                  <a:schemeClr val="bg1"/>
                </a:solidFill>
              </a:rPr>
              <a:t>italiano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791" y="1196752"/>
            <a:ext cx="6117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FFFF00"/>
                </a:solidFill>
              </a:rPr>
              <a:t>Lei de </a:t>
            </a:r>
            <a:r>
              <a:rPr lang="pt-PT" sz="2400" b="1" dirty="0" err="1" smtClean="0">
                <a:solidFill>
                  <a:srgbClr val="FFFF00"/>
                </a:solidFill>
              </a:rPr>
              <a:t>Avogrado</a:t>
            </a:r>
            <a:r>
              <a:rPr lang="pt-PT" sz="2400" b="1" dirty="0" smtClean="0">
                <a:solidFill>
                  <a:srgbClr val="FFFF00"/>
                </a:solidFill>
              </a:rPr>
              <a:t>:  </a:t>
            </a:r>
          </a:p>
          <a:p>
            <a:endParaRPr lang="pt-PT" sz="2400" dirty="0">
              <a:solidFill>
                <a:srgbClr val="FFFF00"/>
              </a:solidFill>
            </a:endParaRPr>
          </a:p>
          <a:p>
            <a:r>
              <a:rPr lang="pt-PT" sz="2400" i="1" dirty="0" smtClean="0">
                <a:solidFill>
                  <a:schemeClr val="bg1"/>
                </a:solidFill>
              </a:rPr>
              <a:t>”Que nas </a:t>
            </a:r>
            <a:r>
              <a:rPr lang="pt-PT" sz="2400" i="1" u="sng" dirty="0" smtClean="0">
                <a:solidFill>
                  <a:srgbClr val="FFFF00"/>
                </a:solidFill>
              </a:rPr>
              <a:t>mesmas condições de pressão e temperatura</a:t>
            </a:r>
            <a:r>
              <a:rPr lang="pt-PT" sz="2400" i="1" dirty="0" smtClean="0">
                <a:solidFill>
                  <a:schemeClr val="bg1"/>
                </a:solidFill>
              </a:rPr>
              <a:t> , um dado número de moléculas ocupa o mesmo volume independentemente da sua entidade química “</a:t>
            </a:r>
            <a:endParaRPr lang="pt-PT" sz="2400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ângulo 6"/>
              <p:cNvSpPr/>
              <p:nvPr/>
            </p:nvSpPr>
            <p:spPr>
              <a:xfrm>
                <a:off x="179512" y="3992104"/>
                <a:ext cx="5472608" cy="9828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𝑉𝑜𝑙𝑢𝑚𝑒</m:t>
                      </m:r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𝑚𝑜𝑙𝑎𝑟</m:t>
                      </m:r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=</m:t>
                      </m:r>
                      <m:f>
                        <m:fPr>
                          <m:ctrlPr>
                            <a:rPr lang="pt-PT" sz="2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𝑉𝑜𝑙𝑢𝑚𝑒</m:t>
                          </m:r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𝑞𝑢𝑎𝑛𝑡𝑖𝑑𝑎𝑑𝑒</m:t>
                          </m:r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P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992104"/>
                <a:ext cx="5472608" cy="98289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ângulo 7"/>
              <p:cNvSpPr/>
              <p:nvPr/>
            </p:nvSpPr>
            <p:spPr>
              <a:xfrm>
                <a:off x="1090794" y="5410420"/>
                <a:ext cx="3650043" cy="8989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sz="28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2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P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794" y="5410420"/>
                <a:ext cx="3650043" cy="8989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90" name="Picture 6" descr="http://upload.wikimedia.org/wikipedia/commons/thumb/3/3d/Avogadro_Amedeo.jpg/200px-Avogadro_Amede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0872"/>
            <a:ext cx="19050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5" t="47679" r="39596" b="24391"/>
          <a:stretch/>
        </p:blipFill>
        <p:spPr bwMode="auto">
          <a:xfrm>
            <a:off x="647700" y="1400175"/>
            <a:ext cx="38671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788024" y="1333104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>
                <a:solidFill>
                  <a:schemeClr val="bg1"/>
                </a:solidFill>
              </a:rPr>
              <a:t>Os volumes molares de vários gases a 0 </a:t>
            </a:r>
            <a:r>
              <a:rPr lang="pt-PT" sz="2800" dirty="0" err="1" smtClean="0">
                <a:solidFill>
                  <a:schemeClr val="bg1"/>
                </a:solidFill>
              </a:rPr>
              <a:t>ºC</a:t>
            </a:r>
            <a:r>
              <a:rPr lang="pt-PT" sz="2800" dirty="0" smtClean="0">
                <a:solidFill>
                  <a:schemeClr val="bg1"/>
                </a:solidFill>
              </a:rPr>
              <a:t> e 1 </a:t>
            </a:r>
            <a:r>
              <a:rPr lang="pt-PT" sz="2800" dirty="0" err="1" smtClean="0">
                <a:solidFill>
                  <a:schemeClr val="bg1"/>
                </a:solidFill>
              </a:rPr>
              <a:t>atm</a:t>
            </a:r>
            <a:r>
              <a:rPr lang="pt-PT" sz="2800" dirty="0" smtClean="0">
                <a:solidFill>
                  <a:schemeClr val="bg1"/>
                </a:solidFill>
              </a:rPr>
              <a:t> eram bastante próximos </a:t>
            </a:r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5448" y="174992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>
                <a:solidFill>
                  <a:srgbClr val="FFFF00"/>
                </a:solidFill>
              </a:rPr>
              <a:t>Lei dos Gases </a:t>
            </a:r>
            <a:endParaRPr lang="pt-PT" sz="40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ângulo 4"/>
              <p:cNvSpPr/>
              <p:nvPr/>
            </p:nvSpPr>
            <p:spPr>
              <a:xfrm>
                <a:off x="5093243" y="3561190"/>
                <a:ext cx="2667663" cy="8989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sz="28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2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P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243" y="3561190"/>
                <a:ext cx="2667663" cy="8989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61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251520" y="2143786"/>
                <a:ext cx="24880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𝑃𝑉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143786"/>
                <a:ext cx="2488053" cy="4616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3327793" y="2061898"/>
                <a:ext cx="2293448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𝑃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793" y="2061898"/>
                <a:ext cx="2293448" cy="7813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3329458" y="2858720"/>
                <a:ext cx="2297296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458" y="2858720"/>
                <a:ext cx="2297296" cy="78136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ângulo 4"/>
              <p:cNvSpPr/>
              <p:nvPr/>
            </p:nvSpPr>
            <p:spPr>
              <a:xfrm>
                <a:off x="6036945" y="1954036"/>
                <a:ext cx="2667663" cy="8989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</m:t>
                          </m:r>
                        </m:sub>
                      </m:sSub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sz="28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28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pt-PT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945" y="1954036"/>
                <a:ext cx="2667663" cy="89890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444819" y="4077072"/>
                <a:ext cx="2488053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19" y="4077072"/>
                <a:ext cx="2488053" cy="7813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3059832" y="4077071"/>
                <a:ext cx="2488053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𝑃𝑉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𝑛𝑇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4077071"/>
                <a:ext cx="2488053" cy="78380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5594070" y="4236923"/>
                <a:ext cx="35720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𝑃𝑉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𝑐𝑜𝑛𝑠𝑡𝑎𝑛𝑡𝑒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070" y="4236923"/>
                <a:ext cx="3572003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ixaDeTexto 8"/>
          <p:cNvSpPr txBox="1"/>
          <p:nvPr/>
        </p:nvSpPr>
        <p:spPr>
          <a:xfrm>
            <a:off x="471977" y="1535314"/>
            <a:ext cx="178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i="1" dirty="0" smtClean="0">
                <a:solidFill>
                  <a:schemeClr val="bg1"/>
                </a:solidFill>
              </a:rPr>
              <a:t>Lei de </a:t>
            </a:r>
            <a:r>
              <a:rPr lang="pt-PT" sz="2400" b="1" i="1" dirty="0" err="1" smtClean="0">
                <a:solidFill>
                  <a:schemeClr val="bg1"/>
                </a:solidFill>
              </a:rPr>
              <a:t>Boyle</a:t>
            </a:r>
            <a:r>
              <a:rPr lang="pt-PT" sz="2400" b="1" i="1" dirty="0" smtClean="0">
                <a:solidFill>
                  <a:schemeClr val="bg1"/>
                </a:solidFill>
              </a:rPr>
              <a:t> </a:t>
            </a:r>
            <a:endParaRPr lang="pt-PT" sz="2400" b="1" i="1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203848" y="1497332"/>
            <a:ext cx="2475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i="1" dirty="0" smtClean="0">
                <a:solidFill>
                  <a:schemeClr val="bg1"/>
                </a:solidFill>
              </a:rPr>
              <a:t>Lei Charles-</a:t>
            </a:r>
            <a:r>
              <a:rPr lang="pt-PT" sz="2400" b="1" i="1" dirty="0" err="1" smtClean="0">
                <a:solidFill>
                  <a:schemeClr val="bg1"/>
                </a:solidFill>
              </a:rPr>
              <a:t>Lussac</a:t>
            </a:r>
            <a:endParaRPr lang="pt-PT" sz="2400" b="1" i="1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516216" y="1497332"/>
            <a:ext cx="2220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i="1" dirty="0" smtClean="0">
                <a:solidFill>
                  <a:schemeClr val="bg1"/>
                </a:solidFill>
              </a:rPr>
              <a:t>Lei de </a:t>
            </a:r>
            <a:r>
              <a:rPr lang="pt-PT" sz="2400" b="1" i="1" dirty="0" err="1" smtClean="0">
                <a:solidFill>
                  <a:schemeClr val="bg1"/>
                </a:solidFill>
              </a:rPr>
              <a:t>Avogrado</a:t>
            </a:r>
            <a:endParaRPr lang="pt-PT" sz="2400" b="1" i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-5448" y="174992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>
                <a:solidFill>
                  <a:srgbClr val="FFFF00"/>
                </a:solidFill>
              </a:rPr>
              <a:t>Lei dos Gases </a:t>
            </a:r>
            <a:endParaRPr lang="pt-PT" sz="4000" b="1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539168" y="4698588"/>
            <a:ext cx="343648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>
                <a:solidFill>
                  <a:srgbClr val="FF0000"/>
                </a:solidFill>
              </a:rPr>
              <a:t>Equação dos gases perfeitos </a:t>
            </a:r>
            <a:endParaRPr lang="pt-PT" sz="2400" b="1" dirty="0">
              <a:solidFill>
                <a:srgbClr val="FF0000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3" t="57598" r="10176" b="26917"/>
          <a:stretch/>
        </p:blipFill>
        <p:spPr bwMode="auto">
          <a:xfrm>
            <a:off x="5580112" y="5589240"/>
            <a:ext cx="3395538" cy="113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/>
              <p:cNvSpPr txBox="1"/>
              <p:nvPr/>
            </p:nvSpPr>
            <p:spPr>
              <a:xfrm>
                <a:off x="971600" y="5733256"/>
                <a:ext cx="2830455" cy="52322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800" b="1" i="1" smtClean="0">
                          <a:latin typeface="Cambria Math"/>
                        </a:rPr>
                        <m:t>𝑷𝑽</m:t>
                      </m:r>
                      <m:r>
                        <a:rPr lang="pt-PT" sz="2800" b="1" i="1" smtClean="0">
                          <a:latin typeface="Cambria Math"/>
                        </a:rPr>
                        <m:t>=</m:t>
                      </m:r>
                      <m:r>
                        <a:rPr lang="pt-PT" sz="2800" b="1" i="1" smtClean="0">
                          <a:latin typeface="Cambria Math"/>
                        </a:rPr>
                        <m:t>𝑹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𝒏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𝑻</m:t>
                      </m:r>
                      <m:r>
                        <a:rPr lang="pt-PT" sz="2800" b="1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800" b="1" dirty="0"/>
              </a:p>
            </p:txBody>
          </p:sp>
        </mc:Choice>
        <mc:Fallback xmlns=""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733256"/>
                <a:ext cx="2830455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21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6809" y="3429000"/>
            <a:ext cx="5589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>
                <a:solidFill>
                  <a:schemeClr val="bg1"/>
                </a:solidFill>
              </a:rPr>
              <a:t>Ausência de Forças intermoleculares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9512" y="538552"/>
            <a:ext cx="6516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 smtClean="0">
                <a:solidFill>
                  <a:srgbClr val="FFFF00"/>
                </a:solidFill>
              </a:rPr>
              <a:t>Porque é que os gases são perfeitos?...</a:t>
            </a:r>
            <a:endParaRPr lang="pt-PT" sz="4400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http://wikieducator.org/images/thumb/8/89/States_of_matter_En.svg/734px-States_of_matter_En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70" b="23222"/>
          <a:stretch/>
        </p:blipFill>
        <p:spPr bwMode="auto">
          <a:xfrm>
            <a:off x="5414714" y="1105088"/>
            <a:ext cx="3707904" cy="38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7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24867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Densidade de Um Gás </a:t>
            </a:r>
            <a:endParaRPr lang="pt-PT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427461" y="1052736"/>
                <a:ext cx="2732543" cy="724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𝑑𝑒𝑛𝑠𝑖𝑑𝑎𝑑𝑒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461" y="1052736"/>
                <a:ext cx="2732543" cy="72487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ixaDeTexto 3"/>
          <p:cNvSpPr txBox="1"/>
          <p:nvPr/>
        </p:nvSpPr>
        <p:spPr>
          <a:xfrm>
            <a:off x="2727980" y="2412177"/>
            <a:ext cx="641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 smtClean="0">
                <a:solidFill>
                  <a:srgbClr val="FFFF00"/>
                </a:solidFill>
              </a:rPr>
              <a:t>O que é que esta equação nos diz ?</a:t>
            </a:r>
            <a:endParaRPr lang="pt-PT" sz="3200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475656" y="371703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i="1" dirty="0" smtClean="0">
                <a:solidFill>
                  <a:schemeClr val="bg1"/>
                </a:solidFill>
              </a:rPr>
              <a:t>“Que a densidade de um gás </a:t>
            </a:r>
            <a:r>
              <a:rPr lang="pt-PT" sz="2800" i="1" dirty="0" smtClean="0">
                <a:solidFill>
                  <a:srgbClr val="00B050"/>
                </a:solidFill>
              </a:rPr>
              <a:t>aumenta</a:t>
            </a:r>
            <a:r>
              <a:rPr lang="pt-PT" sz="2800" i="1" dirty="0" smtClean="0">
                <a:solidFill>
                  <a:schemeClr val="bg1"/>
                </a:solidFill>
              </a:rPr>
              <a:t> com a pressão </a:t>
            </a:r>
            <a:endParaRPr lang="pt-PT" sz="2800" i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486321" y="4864833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i="1" dirty="0" smtClean="0">
                <a:solidFill>
                  <a:schemeClr val="bg1"/>
                </a:solidFill>
              </a:rPr>
              <a:t>“Que </a:t>
            </a:r>
            <a:r>
              <a:rPr lang="pt-PT" sz="2800" i="1" dirty="0" smtClean="0">
                <a:solidFill>
                  <a:srgbClr val="FF0000"/>
                </a:solidFill>
              </a:rPr>
              <a:t>diminui</a:t>
            </a:r>
            <a:r>
              <a:rPr lang="pt-PT" sz="2800" i="1" dirty="0" smtClean="0">
                <a:solidFill>
                  <a:schemeClr val="bg1"/>
                </a:solidFill>
              </a:rPr>
              <a:t> com a temperatura” </a:t>
            </a:r>
            <a:endParaRPr lang="pt-PT" sz="2800" i="1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383597" y="5748100"/>
            <a:ext cx="6759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Gases possuem uma baixa densidade… </a:t>
            </a:r>
            <a:endParaRPr lang="pt-PT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2962677" y="764704"/>
                <a:ext cx="2973314" cy="1034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𝑛𝑀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PT" sz="24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PT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PT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𝑃𝑉</m:t>
                                  </m:r>
                                </m:num>
                                <m:den>
                                  <m:r>
                                    <a:rPr lang="pt-PT" sz="24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𝑅𝑇</m:t>
                                  </m:r>
                                </m:den>
                              </m:f>
                            </m:e>
                          </m:d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𝑀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𝑃𝑀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𝑅𝑇</m:t>
                          </m:r>
                        </m:den>
                      </m:f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77" y="764704"/>
                <a:ext cx="2973314" cy="10341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11" grpId="0"/>
      <p:bldP spid="12" grpId="0"/>
      <p:bldP spid="1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5625" y="242088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>
                <a:solidFill>
                  <a:srgbClr val="FFFF00"/>
                </a:solidFill>
              </a:rPr>
              <a:t>Questão: </a:t>
            </a:r>
            <a:r>
              <a:rPr lang="pt-PT" sz="3200" dirty="0" smtClean="0">
                <a:solidFill>
                  <a:schemeClr val="bg1"/>
                </a:solidFill>
              </a:rPr>
              <a:t>Porquê que um gás é um gás? </a:t>
            </a:r>
            <a:endParaRPr lang="pt-PT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dirty="0" smtClean="0">
              <a:solidFill>
                <a:schemeClr val="bg1"/>
              </a:solidFill>
            </a:endParaRPr>
          </a:p>
        </p:txBody>
      </p:sp>
      <p:pic>
        <p:nvPicPr>
          <p:cNvPr id="4" name="Picture 6" descr="http://qlaconsulting.com/wp-content/uploads/2014/11/bigstock-Blue-sky-background-with-a-tin-56684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86" y="31458"/>
            <a:ext cx="2409246" cy="1525334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6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CO2-diagrama de fa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19" y="928670"/>
            <a:ext cx="4800633" cy="45720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3" name="Rectangle 82"/>
          <p:cNvSpPr/>
          <p:nvPr/>
        </p:nvSpPr>
        <p:spPr>
          <a:xfrm>
            <a:off x="5076056" y="1124744"/>
            <a:ext cx="38192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Fluido supercrítico:</a:t>
            </a:r>
          </a:p>
          <a:p>
            <a:r>
              <a:rPr lang="pt-PT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</a:t>
            </a:r>
            <a:r>
              <a:rPr lang="pt-PT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é qualquer substância cuja temperatura e pressão estão acima do seu ponto crítico. </a:t>
            </a:r>
          </a:p>
          <a:p>
            <a:endParaRPr lang="pt-PT" sz="2400" b="1" dirty="0" smtClean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r>
              <a:rPr lang="pt-PT" sz="24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Ponto crítico:</a:t>
            </a:r>
          </a:p>
          <a:p>
            <a:r>
              <a:rPr lang="pt-PT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</a:t>
            </a:r>
            <a:r>
              <a:rPr lang="pt-PT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</a:t>
            </a:r>
            <a:r>
              <a:rPr lang="pt-PT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onto a partir do qual é impossível definir se um  fluido é líquido ou gasoso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23528" y="24867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Densidade de Um Gás 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ângulo 18"/>
          <p:cNvSpPr/>
          <p:nvPr/>
        </p:nvSpPr>
        <p:spPr>
          <a:xfrm>
            <a:off x="0" y="3314019"/>
            <a:ext cx="9144000" cy="245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050" name="Picture 2" descr="http://www.chem.leeds.ac.uk/People/CMR/images/scco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57226"/>
            <a:ext cx="1771637" cy="1685356"/>
          </a:xfrm>
          <a:prstGeom prst="rect">
            <a:avLst/>
          </a:prstGeom>
          <a:noFill/>
        </p:spPr>
      </p:pic>
      <p:pic>
        <p:nvPicPr>
          <p:cNvPr id="2052" name="Picture 4" descr="http://www.chem.leeds.ac.uk/People/CMR/images/scco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7814" y="1571612"/>
            <a:ext cx="1796154" cy="1714512"/>
          </a:xfrm>
          <a:prstGeom prst="rect">
            <a:avLst/>
          </a:prstGeom>
          <a:noFill/>
        </p:spPr>
      </p:pic>
      <p:pic>
        <p:nvPicPr>
          <p:cNvPr id="2054" name="Picture 6" descr="http://www.chem.leeds.ac.uk/People/CMR/images/scco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8529" y="1542584"/>
            <a:ext cx="1771663" cy="1691133"/>
          </a:xfrm>
          <a:prstGeom prst="rect">
            <a:avLst/>
          </a:prstGeom>
          <a:noFill/>
        </p:spPr>
      </p:pic>
      <p:pic>
        <p:nvPicPr>
          <p:cNvPr id="2056" name="Picture 8" descr="http://www.chem.leeds.ac.uk/People/CMR/images/scco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0261" y="1500174"/>
            <a:ext cx="1796155" cy="1714512"/>
          </a:xfrm>
          <a:prstGeom prst="rect">
            <a:avLst/>
          </a:prstGeom>
          <a:noFill/>
        </p:spPr>
      </p:pic>
      <p:pic>
        <p:nvPicPr>
          <p:cNvPr id="22" name="Picture 21" descr="CO2-diagrama de fase.png"/>
          <p:cNvPicPr>
            <a:picLocks noChangeAspect="1"/>
          </p:cNvPicPr>
          <p:nvPr/>
        </p:nvPicPr>
        <p:blipFill>
          <a:blip r:embed="rId7" cstate="print"/>
          <a:srcRect r="4763"/>
          <a:stretch>
            <a:fillRect/>
          </a:stretch>
        </p:blipFill>
        <p:spPr>
          <a:xfrm>
            <a:off x="206598" y="3314020"/>
            <a:ext cx="1885252" cy="1885281"/>
          </a:xfrm>
          <a:prstGeom prst="rect">
            <a:avLst/>
          </a:prstGeom>
        </p:spPr>
      </p:pic>
      <p:pic>
        <p:nvPicPr>
          <p:cNvPr id="26" name="Picture 25" descr="CO2-diagrama de fase.png"/>
          <p:cNvPicPr>
            <a:picLocks noChangeAspect="1"/>
          </p:cNvPicPr>
          <p:nvPr/>
        </p:nvPicPr>
        <p:blipFill>
          <a:blip r:embed="rId7" cstate="print"/>
          <a:srcRect r="4763"/>
          <a:stretch>
            <a:fillRect/>
          </a:stretch>
        </p:blipFill>
        <p:spPr>
          <a:xfrm>
            <a:off x="4214810" y="3314020"/>
            <a:ext cx="1885252" cy="1885281"/>
          </a:xfrm>
          <a:prstGeom prst="rect">
            <a:avLst/>
          </a:prstGeom>
        </p:spPr>
      </p:pic>
      <p:pic>
        <p:nvPicPr>
          <p:cNvPr id="27" name="Picture 26" descr="CO2-diagrama de fase.png"/>
          <p:cNvPicPr>
            <a:picLocks noChangeAspect="1"/>
          </p:cNvPicPr>
          <p:nvPr/>
        </p:nvPicPr>
        <p:blipFill>
          <a:blip r:embed="rId7" cstate="print"/>
          <a:srcRect r="4763"/>
          <a:stretch>
            <a:fillRect/>
          </a:stretch>
        </p:blipFill>
        <p:spPr>
          <a:xfrm>
            <a:off x="2214546" y="3314020"/>
            <a:ext cx="1885252" cy="1885281"/>
          </a:xfrm>
          <a:prstGeom prst="rect">
            <a:avLst/>
          </a:prstGeom>
        </p:spPr>
      </p:pic>
      <p:pic>
        <p:nvPicPr>
          <p:cNvPr id="28" name="Picture 27" descr="CO2-diagrama de fase.png"/>
          <p:cNvPicPr>
            <a:picLocks noChangeAspect="1"/>
          </p:cNvPicPr>
          <p:nvPr/>
        </p:nvPicPr>
        <p:blipFill>
          <a:blip r:embed="rId7" cstate="print"/>
          <a:srcRect r="4763"/>
          <a:stretch>
            <a:fillRect/>
          </a:stretch>
        </p:blipFill>
        <p:spPr>
          <a:xfrm>
            <a:off x="6215074" y="3242582"/>
            <a:ext cx="1885252" cy="188528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0035" y="5242846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/>
              <a:t>Pressão de vapor CO</a:t>
            </a:r>
            <a:r>
              <a:rPr lang="pt-PT" sz="1400" baseline="-25000" dirty="0" smtClean="0"/>
              <a:t>2  </a:t>
            </a:r>
            <a:r>
              <a:rPr lang="pt-PT" sz="1400" dirty="0" smtClean="0"/>
              <a:t>298 K 60 bar </a:t>
            </a:r>
            <a:endParaRPr lang="pt-PT" sz="14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2500298" y="5242846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FF0000"/>
                </a:solidFill>
              </a:rPr>
              <a:t>Aumentanto T </a:t>
            </a:r>
            <a:endParaRPr lang="pt-PT" sz="1400" baseline="-25000" dirty="0">
              <a:solidFill>
                <a:srgbClr val="FF0000"/>
              </a:solidFill>
            </a:endParaRPr>
          </a:p>
        </p:txBody>
      </p:sp>
      <p:sp>
        <p:nvSpPr>
          <p:cNvPr id="33" name="Flowchart: Collate 32"/>
          <p:cNvSpPr/>
          <p:nvPr/>
        </p:nvSpPr>
        <p:spPr>
          <a:xfrm>
            <a:off x="1030836" y="4281134"/>
            <a:ext cx="71438" cy="214314"/>
          </a:xfrm>
          <a:prstGeom prst="flowChartCol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4" name="Flowchart: Collate 33"/>
          <p:cNvSpPr/>
          <p:nvPr/>
        </p:nvSpPr>
        <p:spPr>
          <a:xfrm>
            <a:off x="3189344" y="4188926"/>
            <a:ext cx="71438" cy="214314"/>
          </a:xfrm>
          <a:prstGeom prst="flowChartCol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29124" y="5242846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FF0000"/>
                </a:solidFill>
              </a:rPr>
              <a:t>Aumentanto T </a:t>
            </a:r>
            <a:endParaRPr lang="pt-PT" sz="1400" baseline="-250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60296" y="5135124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 smtClean="0">
                <a:solidFill>
                  <a:srgbClr val="FF0000"/>
                </a:solidFill>
              </a:rPr>
              <a:t>O Menisco desaparece </a:t>
            </a:r>
            <a:r>
              <a:rPr lang="pt-PT" b="1" dirty="0" smtClean="0">
                <a:solidFill>
                  <a:schemeClr val="tx2"/>
                </a:solidFill>
              </a:rPr>
              <a:t>PONTO CRITICO</a:t>
            </a:r>
            <a:endParaRPr lang="pt-PT" b="1" baseline="-25000" dirty="0">
              <a:solidFill>
                <a:schemeClr val="tx2"/>
              </a:solidFill>
            </a:endParaRPr>
          </a:p>
        </p:txBody>
      </p:sp>
      <p:sp>
        <p:nvSpPr>
          <p:cNvPr id="37" name="Flowchart: Collate 36"/>
          <p:cNvSpPr/>
          <p:nvPr/>
        </p:nvSpPr>
        <p:spPr>
          <a:xfrm>
            <a:off x="5268730" y="4155908"/>
            <a:ext cx="71438" cy="214314"/>
          </a:xfrm>
          <a:prstGeom prst="flowChartCol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39" name="Flowchart: Collate 38"/>
          <p:cNvSpPr/>
          <p:nvPr/>
        </p:nvSpPr>
        <p:spPr>
          <a:xfrm>
            <a:off x="7350398" y="4028400"/>
            <a:ext cx="71438" cy="214314"/>
          </a:xfrm>
          <a:prstGeom prst="flowChartCol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323528" y="24867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Densidade de Um Gás 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2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3" grpId="0" animBg="1"/>
      <p:bldP spid="34" grpId="0" animBg="1"/>
      <p:bldP spid="35" grpId="0"/>
      <p:bldP spid="36" grpId="0"/>
      <p:bldP spid="37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3" cstate="print"/>
          <a:srcRect b="4054"/>
          <a:stretch>
            <a:fillRect/>
          </a:stretch>
        </p:blipFill>
        <p:spPr bwMode="auto">
          <a:xfrm>
            <a:off x="1214414" y="1000108"/>
            <a:ext cx="621510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43608" y="2420888"/>
            <a:ext cx="6696744" cy="576064"/>
          </a:xfrm>
          <a:prstGeom prst="rect">
            <a:avLst/>
          </a:prstGeom>
          <a:solidFill>
            <a:srgbClr val="FFFF0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323528" y="24867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 smtClean="0"/>
              <a:t>Densidade de Um Gás </a:t>
            </a:r>
            <a:endParaRPr lang="pt-PT" sz="3600" b="1" dirty="0"/>
          </a:p>
        </p:txBody>
      </p:sp>
    </p:spTree>
    <p:extLst>
      <p:ext uri="{BB962C8B-B14F-4D97-AF65-F5344CB8AC3E}">
        <p14:creationId xmlns:p14="http://schemas.microsoft.com/office/powerpoint/2010/main" val="353614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arbon_dioxide_density-pressure_phase_diagr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1285860"/>
            <a:ext cx="4112987" cy="364333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14810" y="1500174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FF0000"/>
                </a:solidFill>
              </a:rPr>
              <a:t>DENSIDADE !!!</a:t>
            </a:r>
            <a:endParaRPr lang="pt-PT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43372" y="2001222"/>
            <a:ext cx="4143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Com pequenas alterações na densidade do CO</a:t>
            </a:r>
            <a:r>
              <a:rPr lang="pt-PT" sz="2400" baseline="-25000" dirty="0" smtClean="0">
                <a:solidFill>
                  <a:schemeClr val="bg1"/>
                </a:solidFill>
              </a:rPr>
              <a:t>2</a:t>
            </a:r>
            <a:r>
              <a:rPr lang="pt-PT" sz="2400" dirty="0" smtClean="0">
                <a:solidFill>
                  <a:schemeClr val="bg1"/>
                </a:solidFill>
              </a:rPr>
              <a:t> podemos alterar a solubilidade dos compostos em CO</a:t>
            </a:r>
            <a:r>
              <a:rPr lang="pt-PT" sz="2400" baseline="-25000" dirty="0" smtClean="0">
                <a:solidFill>
                  <a:schemeClr val="bg1"/>
                </a:solidFill>
              </a:rPr>
              <a:t>2</a:t>
            </a:r>
            <a:endParaRPr lang="pt-PT" sz="2400" baseline="-25000" dirty="0">
              <a:solidFill>
                <a:schemeClr val="bg1"/>
              </a:solidFill>
            </a:endParaRPr>
          </a:p>
        </p:txBody>
      </p:sp>
      <p:pic>
        <p:nvPicPr>
          <p:cNvPr id="32" name="Picture 31" descr="CO2-diagrama de fa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3796395"/>
            <a:ext cx="3214710" cy="30616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CaixaDeTexto 10"/>
          <p:cNvSpPr txBox="1"/>
          <p:nvPr/>
        </p:nvSpPr>
        <p:spPr>
          <a:xfrm>
            <a:off x="323528" y="24867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Densidade de Um Gás 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7467600" cy="631844"/>
          </a:xfrm>
        </p:spPr>
        <p:txBody>
          <a:bodyPr/>
          <a:lstStyle/>
          <a:p>
            <a:pPr lvl="0">
              <a:defRPr/>
            </a:pPr>
            <a:r>
              <a:rPr lang="pt-PT" sz="2800" dirty="0" smtClean="0"/>
              <a:t>Extracção Supercritica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714356"/>
            <a:ext cx="7786742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7179487" y="678637"/>
            <a:ext cx="10715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chem.leeds.ac.uk/People/CMR/images/scco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4996" y="214290"/>
            <a:ext cx="826048" cy="785818"/>
          </a:xfrm>
          <a:prstGeom prst="rect">
            <a:avLst/>
          </a:prstGeom>
          <a:noFill/>
        </p:spPr>
      </p:pic>
      <p:sp>
        <p:nvSpPr>
          <p:cNvPr id="49" name="Rectangle 48"/>
          <p:cNvSpPr/>
          <p:nvPr/>
        </p:nvSpPr>
        <p:spPr>
          <a:xfrm>
            <a:off x="142844" y="1000108"/>
            <a:ext cx="6215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Arial" pitchFamily="34" charset="0"/>
              <a:buChar char="•"/>
            </a:pPr>
            <a:r>
              <a:rPr lang="pt-BR" b="1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Sistema de extração de produtos naturais</a:t>
            </a:r>
          </a:p>
        </p:txBody>
      </p:sp>
      <p:pic>
        <p:nvPicPr>
          <p:cNvPr id="588802" name="Picture 2" descr="http://www.separex.fr/images/process/ExtNat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01222" y="-285776"/>
            <a:ext cx="3810000" cy="2647951"/>
          </a:xfrm>
          <a:prstGeom prst="rect">
            <a:avLst/>
          </a:prstGeom>
          <a:noFill/>
        </p:spPr>
      </p:pic>
      <p:pic>
        <p:nvPicPr>
          <p:cNvPr id="588804" name="Picture 4" descr="http://verdantbio.com/Verdant%20Biosciences%20-%20Home_files/abou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3" y="1857364"/>
            <a:ext cx="7572428" cy="1910740"/>
          </a:xfrm>
          <a:prstGeom prst="rect">
            <a:avLst/>
          </a:prstGeom>
          <a:noFill/>
        </p:spPr>
      </p:pic>
      <p:pic>
        <p:nvPicPr>
          <p:cNvPr id="588806" name="Picture 6" descr="http://www.separex.fr/images/process/process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1857364"/>
            <a:ext cx="1239718" cy="1857388"/>
          </a:xfrm>
          <a:prstGeom prst="rect">
            <a:avLst/>
          </a:prstGeom>
          <a:noFill/>
        </p:spPr>
      </p:pic>
      <p:pic>
        <p:nvPicPr>
          <p:cNvPr id="588808" name="Picture 8" descr="http://www.pharmafocusasia.com/research_development/images/natural_products_drugdiscover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143380"/>
            <a:ext cx="5000660" cy="2018124"/>
          </a:xfrm>
          <a:prstGeom prst="rect">
            <a:avLst/>
          </a:prstGeom>
          <a:noFill/>
        </p:spPr>
      </p:pic>
      <p:pic>
        <p:nvPicPr>
          <p:cNvPr id="588810" name="Picture 10" descr="File:Beta-carotene-2D-skeletal.sv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3857628"/>
            <a:ext cx="4924425" cy="1219201"/>
          </a:xfrm>
          <a:prstGeom prst="rect">
            <a:avLst/>
          </a:prstGeom>
          <a:noFill/>
        </p:spPr>
      </p:pic>
      <p:pic>
        <p:nvPicPr>
          <p:cNvPr id="588812" name="Picture 12" descr="File:Caffeine.sv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2966523"/>
            <a:ext cx="4143404" cy="32485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191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7467600" cy="631844"/>
          </a:xfrm>
        </p:spPr>
        <p:txBody>
          <a:bodyPr/>
          <a:lstStyle/>
          <a:p>
            <a:pPr lvl="0">
              <a:defRPr/>
            </a:pPr>
            <a:r>
              <a:rPr lang="pt-PT" sz="2800" dirty="0" smtClean="0"/>
              <a:t>Extracção Supercritica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714356"/>
            <a:ext cx="7786742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7179487" y="678637"/>
            <a:ext cx="10715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chem.leeds.ac.uk/People/CMR/images/scco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4996" y="214290"/>
            <a:ext cx="826048" cy="78581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85918" y="3202544"/>
            <a:ext cx="171451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extracção</a:t>
            </a:r>
            <a:endParaRPr lang="pt-BR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2285984" y="2835316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43174" y="2478126"/>
            <a:ext cx="2928958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5214942" y="2879860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714876" y="3237330"/>
            <a:ext cx="1714512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Separação</a:t>
            </a:r>
            <a:endParaRPr lang="pt-BR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429388" y="3478258"/>
            <a:ext cx="1285884" cy="221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6573058" y="4120406"/>
            <a:ext cx="114300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5144298" y="4263282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 flipH="1" flipV="1">
            <a:off x="2214943" y="4263679"/>
            <a:ext cx="85725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715008" y="4692704"/>
            <a:ext cx="292895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14348" y="3487502"/>
            <a:ext cx="107157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1250133" y="4594791"/>
            <a:ext cx="150019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0800000">
            <a:off x="1058156" y="4701948"/>
            <a:ext cx="928726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4214810" y="4344758"/>
            <a:ext cx="500066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ctangle 48"/>
          <p:cNvSpPr/>
          <p:nvPr/>
        </p:nvSpPr>
        <p:spPr>
          <a:xfrm>
            <a:off x="142844" y="1000108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Arial" pitchFamily="34" charset="0"/>
              <a:buChar char="•"/>
            </a:pPr>
            <a:r>
              <a:rPr lang="pt-BR" b="1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Sistema de extração de sólidos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14414" y="420267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CO2</a:t>
            </a:r>
            <a:endParaRPr lang="pt-BR" dirty="0"/>
          </a:p>
        </p:txBody>
      </p:sp>
      <p:sp>
        <p:nvSpPr>
          <p:cNvPr id="51" name="TextBox 50"/>
          <p:cNvSpPr txBox="1"/>
          <p:nvPr/>
        </p:nvSpPr>
        <p:spPr>
          <a:xfrm>
            <a:off x="142844" y="3047526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alimentação</a:t>
            </a:r>
            <a:endParaRPr lang="pt-BR" dirty="0"/>
          </a:p>
        </p:txBody>
      </p:sp>
      <p:sp>
        <p:nvSpPr>
          <p:cNvPr id="52" name="TextBox 51"/>
          <p:cNvSpPr txBox="1"/>
          <p:nvPr/>
        </p:nvSpPr>
        <p:spPr>
          <a:xfrm>
            <a:off x="4071934" y="5274246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ScCO2 </a:t>
            </a:r>
            <a:endParaRPr lang="pt-BR" dirty="0"/>
          </a:p>
        </p:txBody>
      </p:sp>
      <p:cxnSp>
        <p:nvCxnSpPr>
          <p:cNvPr id="58" name="Straight Connector 57"/>
          <p:cNvCxnSpPr>
            <a:endCxn id="48" idx="2"/>
          </p:cNvCxnSpPr>
          <p:nvPr/>
        </p:nvCxnSpPr>
        <p:spPr>
          <a:xfrm>
            <a:off x="2643174" y="4702742"/>
            <a:ext cx="1571636" cy="3492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10800000">
            <a:off x="4714876" y="4702741"/>
            <a:ext cx="85725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2" name="Circular Arrow 61"/>
          <p:cNvSpPr/>
          <p:nvPr/>
        </p:nvSpPr>
        <p:spPr>
          <a:xfrm rot="16200000">
            <a:off x="3679037" y="3238251"/>
            <a:ext cx="642942" cy="642942"/>
          </a:xfrm>
          <a:prstGeom prst="circular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3" name="Circular Arrow 62"/>
          <p:cNvSpPr/>
          <p:nvPr/>
        </p:nvSpPr>
        <p:spPr>
          <a:xfrm rot="5400000">
            <a:off x="3929058" y="3273982"/>
            <a:ext cx="642942" cy="642942"/>
          </a:xfrm>
          <a:prstGeom prst="circular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590850" name="Picture 2" descr="http://www.fiddlersgreenfarm.com/catalog/images/sunflower-seed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285992"/>
            <a:ext cx="714348" cy="714348"/>
          </a:xfrm>
          <a:prstGeom prst="rect">
            <a:avLst/>
          </a:prstGeom>
          <a:noFill/>
        </p:spPr>
      </p:pic>
      <p:sp>
        <p:nvSpPr>
          <p:cNvPr id="64" name="TextBox 63"/>
          <p:cNvSpPr txBox="1"/>
          <p:nvPr/>
        </p:nvSpPr>
        <p:spPr>
          <a:xfrm>
            <a:off x="6643702" y="4857760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ScCO2 </a:t>
            </a:r>
            <a:endParaRPr lang="pt-BR" dirty="0"/>
          </a:p>
        </p:txBody>
      </p:sp>
      <p:sp>
        <p:nvSpPr>
          <p:cNvPr id="65" name="TextBox 64"/>
          <p:cNvSpPr txBox="1"/>
          <p:nvPr/>
        </p:nvSpPr>
        <p:spPr>
          <a:xfrm>
            <a:off x="6357950" y="3929066"/>
            <a:ext cx="9717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CO2 </a:t>
            </a:r>
            <a:endParaRPr lang="pt-BR" dirty="0"/>
          </a:p>
        </p:txBody>
      </p:sp>
      <p:sp>
        <p:nvSpPr>
          <p:cNvPr id="66" name="TextBox 65"/>
          <p:cNvSpPr txBox="1"/>
          <p:nvPr/>
        </p:nvSpPr>
        <p:spPr>
          <a:xfrm>
            <a:off x="6786578" y="2643182"/>
            <a:ext cx="164307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P1 - </a:t>
            </a:r>
            <a:r>
              <a:rPr lang="pt-BR" dirty="0" err="1" smtClean="0"/>
              <a:t>Extracto</a:t>
            </a:r>
            <a:endParaRPr lang="pt-BR" dirty="0"/>
          </a:p>
        </p:txBody>
      </p:sp>
      <p:sp>
        <p:nvSpPr>
          <p:cNvPr id="67" name="TextBox 66"/>
          <p:cNvSpPr txBox="1"/>
          <p:nvPr/>
        </p:nvSpPr>
        <p:spPr>
          <a:xfrm>
            <a:off x="1142976" y="5500702"/>
            <a:ext cx="164307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P2 – resíduo </a:t>
            </a:r>
            <a:endParaRPr lang="pt-BR" dirty="0"/>
          </a:p>
        </p:txBody>
      </p:sp>
      <p:pic>
        <p:nvPicPr>
          <p:cNvPr id="590852" name="Picture 4" descr="http://www.separex.fr/images/process/aromevina.jpg"/>
          <p:cNvPicPr>
            <a:picLocks noChangeAspect="1" noChangeArrowheads="1"/>
          </p:cNvPicPr>
          <p:nvPr/>
        </p:nvPicPr>
        <p:blipFill>
          <a:blip r:embed="rId5" cstate="print"/>
          <a:srcRect l="13333" t="17500" r="13333" b="7499"/>
          <a:stretch>
            <a:fillRect/>
          </a:stretch>
        </p:blipFill>
        <p:spPr bwMode="auto">
          <a:xfrm>
            <a:off x="7858148" y="3149742"/>
            <a:ext cx="571504" cy="779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35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90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90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 animBg="1"/>
      <p:bldP spid="48" grpId="0" animBg="1"/>
      <p:bldP spid="50" grpId="0"/>
      <p:bldP spid="51" grpId="0"/>
      <p:bldP spid="52" grpId="0"/>
      <p:bldP spid="62" grpId="0" animBg="1"/>
      <p:bldP spid="63" grpId="0" animBg="1"/>
      <p:bldP spid="64" grpId="0"/>
      <p:bldP spid="65" grpId="0"/>
      <p:bldP spid="66" grpId="0" animBg="1"/>
      <p:bldP spid="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verdantbio.com/Verdant%20Biosciences%20-%20Home_files/abo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00504"/>
            <a:ext cx="8215370" cy="1910740"/>
          </a:xfrm>
          <a:prstGeom prst="rect">
            <a:avLst/>
          </a:prstGeom>
          <a:noFill/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7467600" cy="631844"/>
          </a:xfrm>
        </p:spPr>
        <p:txBody>
          <a:bodyPr/>
          <a:lstStyle/>
          <a:p>
            <a:pPr lvl="0">
              <a:defRPr/>
            </a:pPr>
            <a:r>
              <a:rPr lang="pt-PT" sz="2800" dirty="0" smtClean="0"/>
              <a:t>Extracção Supercritica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714356"/>
            <a:ext cx="7786742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7179487" y="678637"/>
            <a:ext cx="10715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chem.leeds.ac.uk/People/CMR/images/scco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4996" y="214290"/>
            <a:ext cx="826048" cy="785818"/>
          </a:xfrm>
          <a:prstGeom prst="rect">
            <a:avLst/>
          </a:prstGeom>
          <a:noFill/>
        </p:spPr>
      </p:pic>
      <p:pic>
        <p:nvPicPr>
          <p:cNvPr id="604162" name="Picture 2" descr="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1928802"/>
            <a:ext cx="7830989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452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verdantbio.com/Verdant%20Biosciences%20-%20Home_files/abo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875582"/>
            <a:ext cx="7572428" cy="1910740"/>
          </a:xfrm>
          <a:prstGeom prst="rect">
            <a:avLst/>
          </a:prstGeom>
          <a:noFill/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7467600" cy="631844"/>
          </a:xfrm>
        </p:spPr>
        <p:txBody>
          <a:bodyPr/>
          <a:lstStyle/>
          <a:p>
            <a:pPr lvl="0">
              <a:defRPr/>
            </a:pPr>
            <a:r>
              <a:rPr lang="pt-PT" sz="2800" dirty="0" smtClean="0"/>
              <a:t>Extracção Supercritica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0" y="714356"/>
            <a:ext cx="7786742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7179487" y="678637"/>
            <a:ext cx="10715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chem.leeds.ac.uk/People/CMR/images/scco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4996" y="214290"/>
            <a:ext cx="826048" cy="78581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57224" y="1046133"/>
            <a:ext cx="6429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Arial" pitchFamily="34" charset="0"/>
              <a:buChar char="•"/>
            </a:pPr>
            <a:r>
              <a:rPr lang="pt-BR" sz="2800" b="1" i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Parâmetros que influenciam o processo de extracção de sólidos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7356" y="2917088"/>
            <a:ext cx="45720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Arial" pitchFamily="34" charset="0"/>
              <a:buChar char="•"/>
            </a:pPr>
            <a:r>
              <a:rPr lang="pt-BR" sz="28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Pressão </a:t>
            </a:r>
          </a:p>
          <a:p>
            <a:pPr lvl="0" algn="ctr">
              <a:buFont typeface="Arial" pitchFamily="34" charset="0"/>
              <a:buChar char="•"/>
            </a:pPr>
            <a:r>
              <a:rPr lang="pt-BR" sz="28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Temperatura</a:t>
            </a:r>
          </a:p>
          <a:p>
            <a:pPr lvl="0" algn="ctr">
              <a:buFont typeface="Arial" pitchFamily="34" charset="0"/>
              <a:buChar char="•"/>
            </a:pPr>
            <a:r>
              <a:rPr lang="pt-BR" sz="28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Densidade</a:t>
            </a:r>
          </a:p>
          <a:p>
            <a:pPr lvl="0" algn="ctr">
              <a:buFont typeface="Arial" pitchFamily="34" charset="0"/>
              <a:buChar char="•"/>
            </a:pPr>
            <a:r>
              <a:rPr lang="pt-BR" sz="28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Razão de solvente (scCO2)</a:t>
            </a:r>
          </a:p>
        </p:txBody>
      </p:sp>
      <p:sp>
        <p:nvSpPr>
          <p:cNvPr id="11" name="Circular Arrow 10"/>
          <p:cNvSpPr/>
          <p:nvPr/>
        </p:nvSpPr>
        <p:spPr>
          <a:xfrm rot="16200000">
            <a:off x="2536017" y="3054177"/>
            <a:ext cx="1143008" cy="121444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727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0070C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Circular Arrow 16"/>
          <p:cNvSpPr/>
          <p:nvPr/>
        </p:nvSpPr>
        <p:spPr>
          <a:xfrm rot="5400000">
            <a:off x="4637111" y="3014072"/>
            <a:ext cx="1143008" cy="121444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1727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0070C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9" name="Picture 18" descr="Carbon_dioxide_density-pressure_phase_diagr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5074" y="2018326"/>
            <a:ext cx="2419404" cy="21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2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24867"/>
            <a:ext cx="368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Misturas de gases </a:t>
            </a:r>
            <a:endParaRPr lang="pt-PT" sz="3600" b="1" dirty="0">
              <a:solidFill>
                <a:srgbClr val="FFFF00"/>
              </a:solidFill>
            </a:endParaRPr>
          </a:p>
        </p:txBody>
      </p:sp>
      <p:pic>
        <p:nvPicPr>
          <p:cNvPr id="22532" name="Picture 4" descr="http://upload.wikimedia.org/wikipedia/commons/thumb/3/3f/Dalton_John_desk.jpg/200px-Dalton_John_de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48" y="0"/>
            <a:ext cx="2337048" cy="309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6300192" y="3356992"/>
            <a:ext cx="2625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John Dalton (1766 -1844 ) foi um químico, meteorologista e físico inglês. Foi um dos primeiros cientistas a defender que a matéria é feita de pequenas partículas, os átomo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3528" y="108663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>
                <a:solidFill>
                  <a:schemeClr val="bg1"/>
                </a:solidFill>
              </a:rPr>
              <a:t>Jonh</a:t>
            </a:r>
            <a:r>
              <a:rPr lang="pt-PT" dirty="0" smtClean="0">
                <a:solidFill>
                  <a:schemeClr val="bg1"/>
                </a:solidFill>
              </a:rPr>
              <a:t> Dalton foi o primeiro a calcular a pressão de uma mistura de gases 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3528" y="3584601"/>
            <a:ext cx="5487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Colocou uma certa quantidade de oxigénio num recipiente e   obteve uma pressão de 0,6 </a:t>
            </a:r>
            <a:r>
              <a:rPr lang="pt-PT" dirty="0" err="1" smtClean="0">
                <a:solidFill>
                  <a:schemeClr val="bg1"/>
                </a:solidFill>
              </a:rPr>
              <a:t>atm</a:t>
            </a:r>
            <a:r>
              <a:rPr lang="pt-PT" dirty="0" smtClean="0">
                <a:solidFill>
                  <a:schemeClr val="bg1"/>
                </a:solidFill>
              </a:rPr>
              <a:t>.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E colocou nesse mesmo recipiente nitrogénio até que a pressão fosse igual a 0,4 </a:t>
            </a:r>
            <a:r>
              <a:rPr lang="pt-PT" dirty="0" err="1" smtClean="0">
                <a:solidFill>
                  <a:schemeClr val="bg1"/>
                </a:solidFill>
              </a:rPr>
              <a:t>atm</a:t>
            </a:r>
            <a:endParaRPr lang="pt-PT" dirty="0" smtClean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i="1" u="sng" dirty="0" smtClean="0">
                <a:solidFill>
                  <a:schemeClr val="bg1"/>
                </a:solidFill>
              </a:rPr>
              <a:t>Então e o que acontecerá se colocar estas duas quantidades juntas?</a:t>
            </a:r>
            <a:endParaRPr lang="pt-PT" i="1" u="sng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43874" y="2218226"/>
            <a:ext cx="5912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 smtClean="0">
                <a:solidFill>
                  <a:schemeClr val="bg1"/>
                </a:solidFill>
              </a:rPr>
              <a:t>“Uma mistura de gases que não reagem entre si  comporta-se como um gás puro e  único” </a:t>
            </a:r>
            <a:endParaRPr lang="pt-PT" sz="2400" b="1" i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48345" y="6051190"/>
            <a:ext cx="8676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 smtClean="0">
                <a:solidFill>
                  <a:schemeClr val="bg1"/>
                </a:solidFill>
              </a:rPr>
              <a:t>A pressão da mistura era de 1 </a:t>
            </a:r>
            <a:r>
              <a:rPr lang="pt-PT" sz="2000" b="1" dirty="0" err="1" smtClean="0">
                <a:solidFill>
                  <a:schemeClr val="bg1"/>
                </a:solidFill>
              </a:rPr>
              <a:t>atm</a:t>
            </a:r>
            <a:r>
              <a:rPr lang="pt-PT" sz="2000" b="1" dirty="0" smtClean="0">
                <a:solidFill>
                  <a:schemeClr val="bg1"/>
                </a:solidFill>
              </a:rPr>
              <a:t>, isto é a </a:t>
            </a:r>
            <a:r>
              <a:rPr lang="pt-PT" sz="2000" b="1" u="sng" dirty="0" smtClean="0">
                <a:solidFill>
                  <a:schemeClr val="bg1"/>
                </a:solidFill>
              </a:rPr>
              <a:t>soma </a:t>
            </a:r>
            <a:r>
              <a:rPr lang="pt-PT" sz="2000" b="1" i="1" u="sng" dirty="0" smtClean="0">
                <a:solidFill>
                  <a:schemeClr val="bg1"/>
                </a:solidFill>
              </a:rPr>
              <a:t>das pressões parciais dos gases</a:t>
            </a:r>
            <a:endParaRPr lang="pt-PT" sz="2000" b="1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9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24867"/>
            <a:ext cx="368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Misturas de gases </a:t>
            </a:r>
            <a:endParaRPr lang="pt-PT" sz="36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5" t="26384" r="14348" b="22310"/>
          <a:stretch/>
        </p:blipFill>
        <p:spPr bwMode="auto">
          <a:xfrm>
            <a:off x="5500854" y="476672"/>
            <a:ext cx="3666590" cy="461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611560" y="1299018"/>
                <a:ext cx="3063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𝑡𝑜𝑡𝑎𝑙</m:t>
                          </m:r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+…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299018"/>
                <a:ext cx="3063146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629619" y="2471137"/>
                <a:ext cx="1032077" cy="613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619" y="2471137"/>
                <a:ext cx="1032077" cy="61350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1661696" y="2471137"/>
                <a:ext cx="1605889" cy="6135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696" y="2471137"/>
                <a:ext cx="1605889" cy="61350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611560" y="4042200"/>
                <a:ext cx="2993127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𝑅𝑇</m:t>
                          </m:r>
                        </m:num>
                        <m:den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f>
                        <m:f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𝑛𝑅𝑇</m:t>
                          </m:r>
                        </m:num>
                        <m:den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den>
                      </m:f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042200"/>
                <a:ext cx="2993127" cy="61093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2962208" y="3407241"/>
                <a:ext cx="1256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𝑃𝑉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𝑛𝑅𝑇</m:t>
                      </m:r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08" y="3407241"/>
                <a:ext cx="125662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1661696" y="5243450"/>
                <a:ext cx="1790939" cy="52322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pt-PT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  <m:r>
                        <a:rPr lang="pt-PT" sz="28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pt-PT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  <m:r>
                        <a:rPr lang="pt-PT" sz="28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𝑷</m:t>
                      </m:r>
                    </m:oMath>
                  </m:oMathPara>
                </a14:m>
                <a:endParaRPr lang="pt-PT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696" y="5243450"/>
                <a:ext cx="179093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87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7" y="260648"/>
            <a:ext cx="1947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 smtClean="0">
                <a:solidFill>
                  <a:srgbClr val="FFFF00"/>
                </a:solidFill>
              </a:rPr>
              <a:t>Porquê?</a:t>
            </a:r>
            <a:endParaRPr lang="pt-PT" sz="4000" b="1" dirty="0">
              <a:solidFill>
                <a:srgbClr val="FFFF00"/>
              </a:solidFill>
            </a:endParaRPr>
          </a:p>
        </p:txBody>
      </p:sp>
      <p:pic>
        <p:nvPicPr>
          <p:cNvPr id="46082" name="Picture 2" descr="http://www.bownet.org/tmack/Chemistry%202011-2012/Chem_Semester2/g12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0" y="1988840"/>
            <a:ext cx="903002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5066" y="1080959"/>
            <a:ext cx="5364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 smtClean="0">
                <a:solidFill>
                  <a:schemeClr val="bg1"/>
                </a:solidFill>
              </a:rPr>
              <a:t>Forças Intermoleculares 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13123" y="4757082"/>
            <a:ext cx="9028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b="1" dirty="0" smtClean="0"/>
              <a:t>Sólido </a:t>
            </a:r>
            <a:endParaRPr lang="pt-PT" sz="20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6280459" y="4709427"/>
            <a:ext cx="10278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sz="2000" b="1" dirty="0" smtClean="0"/>
              <a:t>Líquido </a:t>
            </a:r>
            <a:endParaRPr lang="pt-PT" sz="20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28863" y="5589240"/>
            <a:ext cx="8820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>
                <a:solidFill>
                  <a:schemeClr val="bg1"/>
                </a:solidFill>
              </a:rPr>
              <a:t>São </a:t>
            </a:r>
            <a:r>
              <a:rPr lang="pt-PT" sz="3600" dirty="0">
                <a:solidFill>
                  <a:schemeClr val="bg1"/>
                </a:solidFill>
              </a:rPr>
              <a:t>forças que mantém as moléculas unidas umas com as outras</a:t>
            </a:r>
            <a:endParaRPr lang="pt-P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6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88640"/>
            <a:ext cx="4549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Movimento molecular</a:t>
            </a:r>
            <a:endParaRPr lang="pt-PT" sz="3600" b="1" dirty="0">
              <a:solidFill>
                <a:srgbClr val="FFFF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57005" y="1375608"/>
            <a:ext cx="5692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Não há interacção das moléculas excepto durante a colisão </a:t>
            </a:r>
          </a:p>
          <a:p>
            <a:endParaRPr lang="pt-PT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Neste caso as moléculas viajam com uma </a:t>
            </a:r>
            <a:r>
              <a:rPr lang="pt-PT" sz="2400" b="1" dirty="0" smtClean="0">
                <a:solidFill>
                  <a:srgbClr val="FFFF00"/>
                </a:solidFill>
              </a:rPr>
              <a:t>velocidade média </a:t>
            </a:r>
            <a:r>
              <a:rPr lang="pt-PT" sz="2400" dirty="0" smtClean="0">
                <a:solidFill>
                  <a:schemeClr val="bg1"/>
                </a:solidFill>
              </a:rPr>
              <a:t>que aumenta com a </a:t>
            </a:r>
            <a:r>
              <a:rPr lang="pt-PT" sz="2400" b="1" dirty="0" smtClean="0">
                <a:solidFill>
                  <a:srgbClr val="FFFF00"/>
                </a:solidFill>
              </a:rPr>
              <a:t>temperatura </a:t>
            </a:r>
            <a:r>
              <a:rPr lang="pt-PT" sz="2400" b="1" dirty="0" smtClean="0">
                <a:solidFill>
                  <a:schemeClr val="bg1"/>
                </a:solidFill>
              </a:rPr>
              <a:t> </a:t>
            </a:r>
            <a:endParaRPr lang="pt-PT" sz="2400" b="1" dirty="0">
              <a:solidFill>
                <a:schemeClr val="bg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157004" y="3875564"/>
            <a:ext cx="56920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Compreender como é que essa </a:t>
            </a:r>
            <a:r>
              <a:rPr lang="pt-PT" sz="2400" dirty="0" smtClean="0">
                <a:solidFill>
                  <a:srgbClr val="FFFF00"/>
                </a:solidFill>
              </a:rPr>
              <a:t>velocidade</a:t>
            </a:r>
            <a:r>
              <a:rPr lang="pt-PT" sz="2400" dirty="0" smtClean="0">
                <a:solidFill>
                  <a:schemeClr val="bg1"/>
                </a:solidFill>
              </a:rPr>
              <a:t> está correlacionada com o aumento de </a:t>
            </a:r>
            <a:r>
              <a:rPr lang="pt-PT" sz="2400" dirty="0" smtClean="0">
                <a:solidFill>
                  <a:srgbClr val="FFFF00"/>
                </a:solidFill>
              </a:rPr>
              <a:t>temperatura</a:t>
            </a:r>
            <a:r>
              <a:rPr lang="pt-PT" sz="2400" dirty="0" smtClean="0">
                <a:solidFill>
                  <a:schemeClr val="bg1"/>
                </a:solidFill>
              </a:rPr>
              <a:t> e peso </a:t>
            </a:r>
            <a:r>
              <a:rPr lang="pt-PT" sz="2400" dirty="0" smtClean="0">
                <a:solidFill>
                  <a:srgbClr val="FFFF00"/>
                </a:solidFill>
              </a:rPr>
              <a:t>molecular </a:t>
            </a:r>
            <a:endParaRPr lang="pt-PT" sz="2400" dirty="0">
              <a:solidFill>
                <a:srgbClr val="FFFF00"/>
              </a:solidFill>
            </a:endParaRPr>
          </a:p>
        </p:txBody>
      </p:sp>
      <p:pic>
        <p:nvPicPr>
          <p:cNvPr id="58370" name="Picture 2" descr="http://www.physics.utoronto.ca/~jharlow/teaching/everyday06/reading10_files/image003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" t="1413" r="7984" b="7231"/>
          <a:stretch/>
        </p:blipFill>
        <p:spPr bwMode="auto">
          <a:xfrm>
            <a:off x="5849006" y="1375607"/>
            <a:ext cx="3294994" cy="322792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http://www.bbc.co.uk/staticarchive/439c237c545d96dc84cd5d54db68dc4870f8be9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101498"/>
            <a:ext cx="5354881" cy="240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23528" y="24867"/>
            <a:ext cx="4549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Movimento molecular</a:t>
            </a:r>
            <a:endParaRPr lang="pt-PT" sz="3600" b="1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7504" y="1021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smtClean="0">
                <a:solidFill>
                  <a:schemeClr val="bg1"/>
                </a:solidFill>
              </a:rPr>
              <a:t>Existem dois fenómenos que vamos ter compreender.</a:t>
            </a:r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45232" y="1732166"/>
            <a:ext cx="335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bg1"/>
                </a:solidFill>
              </a:rPr>
              <a:t>Difusão 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345232" y="4684494"/>
            <a:ext cx="7899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2800" dirty="0">
                <a:solidFill>
                  <a:schemeClr val="bg1"/>
                </a:solidFill>
              </a:rPr>
              <a:t>Em que a difusão explica a dispersão dos perfumes</a:t>
            </a:r>
          </a:p>
        </p:txBody>
      </p:sp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147558" y="2311113"/>
            <a:ext cx="351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A efusão é definida com a fuga de um gás para o vácuo através de uma abertura (</a:t>
            </a:r>
            <a:r>
              <a:rPr lang="pt-PT" sz="2400" dirty="0" err="1" smtClean="0">
                <a:solidFill>
                  <a:schemeClr val="bg1"/>
                </a:solidFill>
              </a:rPr>
              <a:t>pinhole</a:t>
            </a:r>
            <a:r>
              <a:rPr lang="pt-PT" sz="2400" dirty="0" smtClean="0">
                <a:solidFill>
                  <a:schemeClr val="bg1"/>
                </a:solidFill>
              </a:rPr>
              <a:t>)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27657" name="Picture 9" descr="http://chemwiki.ucdavis.edu/@api/deki/files/8671/e2.JPG?size=bestfit&amp;width=350&amp;height=209&amp;revision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1" y="2311113"/>
            <a:ext cx="4310263" cy="25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23528" y="24867"/>
            <a:ext cx="4549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Movimento molecular</a:t>
            </a:r>
            <a:endParaRPr lang="pt-PT" sz="3600" b="1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45232" y="1732166"/>
            <a:ext cx="3358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Efusão  </a:t>
            </a:r>
            <a:endParaRPr lang="pt-PT" sz="24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5013176"/>
            <a:ext cx="1786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Alta pressão 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739404" y="5013176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Baixa pressão </a:t>
            </a:r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upload.wikimedia.org/wikipedia/commons/thumb/1/11/Graham_Thomas_full.jpg/200px-Graham_Thomas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764228"/>
            <a:ext cx="19050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6804248" y="3933056"/>
            <a:ext cx="23762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 smtClean="0">
                <a:solidFill>
                  <a:schemeClr val="bg1"/>
                </a:solidFill>
              </a:rPr>
              <a:t>Thomas Graham </a:t>
            </a:r>
            <a:r>
              <a:rPr lang="pt-PT" sz="1400" dirty="0" smtClean="0">
                <a:solidFill>
                  <a:schemeClr val="bg1"/>
                </a:solidFill>
              </a:rPr>
              <a:t>(1805 -1869) foi um químico escocês, conhecido por suas pesquisas na difusão de gases e líquidos na química dos colóides.</a:t>
            </a:r>
            <a:endParaRPr lang="pt-PT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291348" y="2692386"/>
                <a:ext cx="4712700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𝑣𝑒𝑙𝑜𝑐𝑖𝑑𝑎𝑑𝑒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𝑑𝑒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𝑒𝑓𝑢𝑠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ã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𝑜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𝑚𝑎𝑠𝑠𝑎</m:t>
                              </m:r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𝑚𝑜𝑙𝑒𝑐𝑢𝑙𝑎𝑟</m:t>
                              </m:r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48" y="2692386"/>
                <a:ext cx="4712700" cy="66460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150237" y="3600753"/>
                <a:ext cx="3085395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𝑣𝑒𝑙𝑜𝑐𝑖𝑑𝑎𝑑𝑒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𝑑𝑒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𝑒𝑓𝑢𝑠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ã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𝑜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37" y="3600753"/>
                <a:ext cx="3085395" cy="6646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/>
          <p:cNvSpPr txBox="1"/>
          <p:nvPr/>
        </p:nvSpPr>
        <p:spPr>
          <a:xfrm>
            <a:off x="130604" y="908720"/>
            <a:ext cx="4589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“</a:t>
            </a:r>
            <a:r>
              <a:rPr lang="pt-PT" sz="2400" i="1" dirty="0" smtClean="0">
                <a:solidFill>
                  <a:schemeClr val="bg1"/>
                </a:solidFill>
              </a:rPr>
              <a:t>A </a:t>
            </a:r>
            <a:r>
              <a:rPr lang="pt-PT" sz="2400" i="1" dirty="0" smtClean="0">
                <a:solidFill>
                  <a:srgbClr val="FFFF00"/>
                </a:solidFill>
              </a:rPr>
              <a:t>temperatura constante</a:t>
            </a:r>
            <a:r>
              <a:rPr lang="pt-PT" sz="2400" i="1" dirty="0" smtClean="0">
                <a:solidFill>
                  <a:schemeClr val="bg1"/>
                </a:solidFill>
              </a:rPr>
              <a:t> a </a:t>
            </a:r>
            <a:r>
              <a:rPr lang="pt-PT" sz="2400" i="1" u="sng" dirty="0" smtClean="0">
                <a:solidFill>
                  <a:schemeClr val="bg1"/>
                </a:solidFill>
              </a:rPr>
              <a:t>velocidade</a:t>
            </a:r>
            <a:r>
              <a:rPr lang="pt-PT" sz="2400" i="1" dirty="0" smtClean="0">
                <a:solidFill>
                  <a:schemeClr val="bg1"/>
                </a:solidFill>
              </a:rPr>
              <a:t> de efusão  de um gás é </a:t>
            </a:r>
            <a:r>
              <a:rPr lang="pt-PT" sz="2400" i="1" dirty="0" smtClean="0">
                <a:solidFill>
                  <a:srgbClr val="FFFF00"/>
                </a:solidFill>
              </a:rPr>
              <a:t>inversamente proporcional </a:t>
            </a:r>
            <a:r>
              <a:rPr lang="pt-PT" sz="2400" i="1" dirty="0" smtClean="0">
                <a:solidFill>
                  <a:schemeClr val="bg1"/>
                </a:solidFill>
              </a:rPr>
              <a:t>a sua </a:t>
            </a:r>
            <a:r>
              <a:rPr lang="pt-PT" sz="2400" i="1" u="sng" dirty="0" smtClean="0">
                <a:solidFill>
                  <a:schemeClr val="bg1"/>
                </a:solidFill>
              </a:rPr>
              <a:t>massa molecular</a:t>
            </a:r>
            <a:r>
              <a:rPr lang="pt-PT" sz="2400" i="1" dirty="0" smtClean="0">
                <a:solidFill>
                  <a:schemeClr val="bg1"/>
                </a:solidFill>
              </a:rPr>
              <a:t>”</a:t>
            </a:r>
            <a:endParaRPr lang="pt-PT" sz="2400" i="1" dirty="0">
              <a:solidFill>
                <a:schemeClr val="bg1"/>
              </a:solidFill>
            </a:endParaRPr>
          </a:p>
        </p:txBody>
      </p:sp>
      <p:pic>
        <p:nvPicPr>
          <p:cNvPr id="10" name="Picture 9" descr="http://chemwiki.ucdavis.edu/@api/deki/files/8671/e2.JPG?size=bestfit&amp;width=350&amp;height=209&amp;revision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842" y="1003101"/>
            <a:ext cx="2109563" cy="12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92403" y="260648"/>
            <a:ext cx="335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>
                <a:solidFill>
                  <a:srgbClr val="FFFF00"/>
                </a:solidFill>
              </a:rPr>
              <a:t>Efusão  </a:t>
            </a:r>
            <a:endParaRPr lang="pt-PT" sz="3200" b="1" dirty="0">
              <a:solidFill>
                <a:srgbClr val="FFFF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455343" y="3748390"/>
            <a:ext cx="1764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rgbClr val="FFFF00"/>
                </a:solidFill>
              </a:rPr>
              <a:t>Lei de </a:t>
            </a:r>
            <a:r>
              <a:rPr lang="pt-PT" sz="2000" b="1" dirty="0" err="1" smtClean="0">
                <a:solidFill>
                  <a:srgbClr val="FFFF00"/>
                </a:solidFill>
              </a:rPr>
              <a:t>Grahm</a:t>
            </a:r>
            <a:endParaRPr lang="pt-PT" sz="2000" b="1" dirty="0">
              <a:solidFill>
                <a:srgbClr val="FFFF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12712" y="4437112"/>
            <a:ext cx="5799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A velocidade é de efusão proporcional à velocidade média das partículas e consequente será inversamente proporcional a sua massa molecular  </a:t>
            </a:r>
            <a:endParaRPr lang="pt-P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635208" y="5589240"/>
                <a:ext cx="5200847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𝑣𝑒𝑙𝑜𝑐𝑖𝑑𝑎𝑑𝑒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𝑑𝑒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𝑒𝑓𝑢𝑠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ã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𝑜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𝑣𝑒𝑙𝑜𝑐𝑖𝑑𝑎𝑑𝑒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𝑚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é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𝑑𝑖𝑎</m:t>
                      </m:r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08" y="5589240"/>
                <a:ext cx="5200847" cy="66460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90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2712" y="692696"/>
            <a:ext cx="579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Porque é que isto é importante ?</a:t>
            </a:r>
            <a:endParaRPr lang="pt-PT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9" descr="http://chemwiki.ucdavis.edu/@api/deki/files/8671/e2.JPG?size=bestfit&amp;width=350&amp;height=209&amp;revision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2149"/>
            <a:ext cx="2109563" cy="126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218697" y="1634052"/>
                <a:ext cx="6146490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𝑉𝑒𝑙𝑜𝑐𝑖𝑑𝑎𝑑𝑒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𝑑𝑒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𝑒𝑓𝑢𝑠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ã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𝑜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𝑑𝑎𝑠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𝑚𝑜𝑙𝑒𝑐𝑢𝑙𝑎𝑠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</m:num>
                        <m:den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𝑉𝑒𝑙𝑜𝑐𝑖𝑑𝑎𝑑𝑒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𝑑𝑒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𝑒𝑓𝑢𝑠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ã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𝑜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𝑑𝑎𝑠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𝑚𝑜𝑙𝑒𝑐𝑢𝑙𝑎𝑠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1/</m:t>
                          </m:r>
                          <m:rad>
                            <m:radPr>
                              <m:degHide m:val="on"/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1/</m:t>
                          </m:r>
                          <m:rad>
                            <m:radPr>
                              <m:degHide m:val="on"/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97" y="1634052"/>
                <a:ext cx="6146490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323528" y="4077072"/>
                <a:ext cx="4916923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𝑇𝑒𝑚𝑝𝑜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𝑝𝑎𝑟𝑎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𝑠𝑒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𝑑𝑖𝑓𝑢𝑛𝑑𝑖𝑟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𝑇𝑒𝑚𝑝𝑜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𝑝𝑎𝑟𝑎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𝑠𝑒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𝑑𝑖𝑓𝑢𝑛𝑑𝑖𝑟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1/</m:t>
                          </m:r>
                          <m:rad>
                            <m:radPr>
                              <m:degHide m:val="on"/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1/</m:t>
                          </m:r>
                          <m:rad>
                            <m:radPr>
                              <m:degHide m:val="on"/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𝑀𝑏</m:t>
                              </m:r>
                            </m:e>
                          </m:rad>
                        </m:den>
                      </m:f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PT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pt-PT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PT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pt-PT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077072"/>
                <a:ext cx="4916923" cy="9106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/>
          <p:cNvSpPr txBox="1"/>
          <p:nvPr/>
        </p:nvSpPr>
        <p:spPr>
          <a:xfrm>
            <a:off x="323528" y="2841555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Como o tempo de efusão é inversamente proporcional à taxa de efusão, isto para a mesma quantidade de A e B então podemos definir: 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7504" y="5273380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Esta relação é bastante importante para </a:t>
            </a:r>
            <a:r>
              <a:rPr lang="pt-PT" sz="2400" u="sng" dirty="0" smtClean="0">
                <a:solidFill>
                  <a:srgbClr val="FFFF00"/>
                </a:solidFill>
              </a:rPr>
              <a:t>estimar a massa molar de uma substancia </a:t>
            </a:r>
            <a:r>
              <a:rPr lang="pt-PT" sz="2400" dirty="0" smtClean="0">
                <a:solidFill>
                  <a:schemeClr val="bg1"/>
                </a:solidFill>
              </a:rPr>
              <a:t>comparativamente a outra de  massa molecular conhecida </a:t>
            </a:r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4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16471" y="260648"/>
            <a:ext cx="8287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rgbClr val="FFFF00"/>
                </a:solidFill>
              </a:rPr>
              <a:t>Como é que a efusão está então relacionada com a temperatura ?</a:t>
            </a:r>
            <a:endParaRPr lang="pt-PT" sz="28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395536" y="1389474"/>
                <a:ext cx="3820148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𝑣𝑒𝑙𝑜𝑐𝑖𝑑𝑎𝑑𝑒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𝑑𝑒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𝑒𝑓𝑢𝑠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ã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𝑜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𝑛𝑎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𝑣𝑒𝑙𝑜𝑐𝑖𝑑𝑎𝑑𝑒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𝑑𝑒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𝑒𝑓𝑢𝑠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ã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𝑜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𝑛𝑎</m:t>
                          </m:r>
                          <m: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pt-PT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PT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t-PT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389474"/>
                <a:ext cx="3820148" cy="91069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371851" y="2588711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Como a taxa de efusão é proporcional á velocidade média das moléculas 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 smtClean="0">
                <a:solidFill>
                  <a:schemeClr val="bg1"/>
                </a:solidFill>
              </a:rPr>
              <a:t>Nós podemos  inferir que a velocidade de efusão é proporcional à raiz quadrada da temperatura </a:t>
            </a:r>
            <a:endParaRPr lang="pt-P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2483768" y="3861048"/>
                <a:ext cx="2980175" cy="434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𝑣𝑒𝑙𝑜𝑐𝑖𝑑𝑎𝑑𝑒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𝑚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é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𝑑𝑖𝑎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∝</m:t>
                      </m:r>
                      <m:rad>
                        <m:radPr>
                          <m:degHide m:val="on"/>
                          <m:ctrlPr>
                            <a:rPr lang="pt-PT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pt-PT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rad>
                    </m:oMath>
                  </m:oMathPara>
                </a14:m>
                <a:endParaRPr lang="pt-P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3861048"/>
                <a:ext cx="2980175" cy="4344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ângulo 6"/>
          <p:cNvSpPr/>
          <p:nvPr/>
        </p:nvSpPr>
        <p:spPr>
          <a:xfrm>
            <a:off x="3347864" y="4426325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Esta relação começa a revelar talvez  a importância da temperatura </a:t>
            </a:r>
            <a:endParaRPr lang="pt-P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683568" y="5072656"/>
                <a:ext cx="2972480" cy="91069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1" i="1" smtClean="0">
                          <a:latin typeface="Cambria Math"/>
                        </a:rPr>
                        <m:t>𝒗𝒆𝒍𝒐𝒄𝒊𝒅𝒂𝒅𝒆</m:t>
                      </m:r>
                      <m:r>
                        <a:rPr lang="pt-PT" b="1" i="1" smtClean="0">
                          <a:latin typeface="Cambria Math"/>
                        </a:rPr>
                        <m:t> </m:t>
                      </m:r>
                      <m:r>
                        <a:rPr lang="pt-PT" b="1" i="1" smtClean="0">
                          <a:latin typeface="Cambria Math"/>
                        </a:rPr>
                        <m:t>𝒎</m:t>
                      </m:r>
                      <m:r>
                        <a:rPr lang="pt-PT" b="1" i="1" smtClean="0">
                          <a:latin typeface="Cambria Math"/>
                        </a:rPr>
                        <m:t>é</m:t>
                      </m:r>
                      <m:r>
                        <a:rPr lang="pt-PT" b="1" i="1" smtClean="0">
                          <a:latin typeface="Cambria Math"/>
                        </a:rPr>
                        <m:t>𝒅𝒊𝒂</m:t>
                      </m:r>
                      <m:r>
                        <a:rPr lang="pt-PT" b="1" i="1" smtClean="0">
                          <a:latin typeface="Cambria Math"/>
                        </a:rPr>
                        <m:t> ∝</m:t>
                      </m:r>
                      <m:rad>
                        <m:radPr>
                          <m:degHide m:val="on"/>
                          <m:ctrlPr>
                            <a:rPr lang="pt-PT" b="1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b="1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t-PT" b="1" i="1" smtClean="0">
                                  <a:latin typeface="Cambria Math"/>
                                  <a:ea typeface="Cambria Math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pt-PT" b="1" i="1" smtClean="0">
                                  <a:latin typeface="Cambria Math"/>
                                  <a:ea typeface="Cambria Math"/>
                                </a:rPr>
                                <m:t>𝑴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PT" b="1" dirty="0"/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072656"/>
                <a:ext cx="2972480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ângulo 9"/>
          <p:cNvSpPr/>
          <p:nvPr/>
        </p:nvSpPr>
        <p:spPr>
          <a:xfrm>
            <a:off x="107504" y="6095037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Velocidade média das moléculas de um gás </a:t>
            </a:r>
            <a:r>
              <a:rPr lang="pt-PT" dirty="0">
                <a:solidFill>
                  <a:schemeClr val="bg1"/>
                </a:solidFill>
              </a:rPr>
              <a:t>d</a:t>
            </a:r>
            <a:r>
              <a:rPr lang="pt-PT" dirty="0" smtClean="0">
                <a:solidFill>
                  <a:schemeClr val="bg1"/>
                </a:solidFill>
              </a:rPr>
              <a:t>irectamente proporcional á raiz quadrada da temperatura e inversamente proporcional à raiz da massa molecular </a:t>
            </a:r>
            <a:endParaRPr lang="pt-P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9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2712" y="260648"/>
            <a:ext cx="579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Resumindo os gases até este ponto…</a:t>
            </a:r>
            <a:endParaRPr lang="pt-PT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539552" y="1772816"/>
                <a:ext cx="2830455" cy="52322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800" b="1" i="1" smtClean="0">
                          <a:latin typeface="Cambria Math"/>
                        </a:rPr>
                        <m:t>𝑷𝑽</m:t>
                      </m:r>
                      <m:r>
                        <a:rPr lang="pt-PT" sz="2800" b="1" i="1" smtClean="0">
                          <a:latin typeface="Cambria Math"/>
                        </a:rPr>
                        <m:t>=</m:t>
                      </m:r>
                      <m:r>
                        <a:rPr lang="pt-PT" sz="2800" b="1" i="1" smtClean="0">
                          <a:latin typeface="Cambria Math"/>
                        </a:rPr>
                        <m:t>𝑹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𝒏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𝑻</m:t>
                      </m:r>
                      <m:r>
                        <a:rPr lang="pt-PT" sz="2800" b="1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800" b="1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772816"/>
                <a:ext cx="2830455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539552" y="2924944"/>
                <a:ext cx="1790939" cy="52322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800" b="1" i="1" smtClean="0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pt-PT" sz="2800" b="1" i="1" smtClean="0">
                              <a:latin typeface="Cambria Math"/>
                            </a:rPr>
                            <m:t>𝒂</m:t>
                          </m:r>
                        </m:sub>
                      </m:sSub>
                      <m:r>
                        <a:rPr lang="pt-PT" sz="2800" b="1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800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pt-PT" sz="2800" b="1" i="1" smtClean="0">
                              <a:latin typeface="Cambria Math"/>
                            </a:rPr>
                            <m:t>𝒂</m:t>
                          </m:r>
                        </m:sub>
                      </m:sSub>
                      <m:r>
                        <a:rPr lang="pt-PT" sz="2800" b="1" i="1" smtClean="0">
                          <a:latin typeface="Cambria Math"/>
                        </a:rPr>
                        <m:t>𝑷</m:t>
                      </m:r>
                    </m:oMath>
                  </m:oMathPara>
                </a14:m>
                <a:endParaRPr lang="pt-PT" sz="2800" b="1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924944"/>
                <a:ext cx="1790939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ixaDeTexto 4"/>
              <p:cNvSpPr txBox="1"/>
              <p:nvPr/>
            </p:nvSpPr>
            <p:spPr>
              <a:xfrm>
                <a:off x="537940" y="4103014"/>
                <a:ext cx="2972480" cy="91069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1" i="1" smtClean="0">
                          <a:latin typeface="Cambria Math"/>
                        </a:rPr>
                        <m:t>𝒗𝒆𝒍𝒐𝒄𝒊𝒅𝒂𝒅𝒆</m:t>
                      </m:r>
                      <m:r>
                        <a:rPr lang="pt-PT" b="1" i="1" smtClean="0">
                          <a:latin typeface="Cambria Math"/>
                        </a:rPr>
                        <m:t> </m:t>
                      </m:r>
                      <m:r>
                        <a:rPr lang="pt-PT" b="1" i="1" smtClean="0">
                          <a:latin typeface="Cambria Math"/>
                        </a:rPr>
                        <m:t>𝒎</m:t>
                      </m:r>
                      <m:r>
                        <a:rPr lang="pt-PT" b="1" i="1" smtClean="0">
                          <a:latin typeface="Cambria Math"/>
                        </a:rPr>
                        <m:t>é</m:t>
                      </m:r>
                      <m:r>
                        <a:rPr lang="pt-PT" b="1" i="1" smtClean="0">
                          <a:latin typeface="Cambria Math"/>
                        </a:rPr>
                        <m:t>𝒅𝒊𝒂</m:t>
                      </m:r>
                      <m:r>
                        <a:rPr lang="pt-PT" b="1" i="1" smtClean="0">
                          <a:latin typeface="Cambria Math"/>
                        </a:rPr>
                        <m:t> ∝</m:t>
                      </m:r>
                      <m:rad>
                        <m:radPr>
                          <m:degHide m:val="on"/>
                          <m:ctrlPr>
                            <a:rPr lang="pt-PT" b="1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b="1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t-PT" b="1" i="1" smtClean="0">
                                  <a:latin typeface="Cambria Math"/>
                                  <a:ea typeface="Cambria Math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pt-PT" b="1" i="1" smtClean="0">
                                  <a:latin typeface="Cambria Math"/>
                                  <a:ea typeface="Cambria Math"/>
                                </a:rPr>
                                <m:t>𝑴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PT" b="1" dirty="0"/>
              </a:p>
            </p:txBody>
          </p:sp>
        </mc:Choice>
        <mc:Fallback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40" y="4103014"/>
                <a:ext cx="2972480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3707904" y="1849760"/>
            <a:ext cx="3839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Equação de estado 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706412" y="3001888"/>
            <a:ext cx="354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Misturas de gases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799454" y="3958200"/>
            <a:ext cx="4949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Relação  permite compreender o impacto da temperatura no comportamento de um gás </a:t>
            </a:r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1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2712" y="246184"/>
            <a:ext cx="828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rgbClr val="FFFF00"/>
                </a:solidFill>
              </a:rPr>
              <a:t>Agora e se um gás não tiver um comportamento ideal?</a:t>
            </a:r>
            <a:endParaRPr lang="pt-PT" sz="2800" b="1" dirty="0">
              <a:solidFill>
                <a:srgbClr val="FFFF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96607" y="1628800"/>
            <a:ext cx="7947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Isto é vamos assumir que as forças intermoleculares  até são de facto importantes …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11560" y="2535287"/>
            <a:ext cx="5668924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Em que situações poderão ser importantes?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92415" y="4940910"/>
            <a:ext cx="8351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b="1" i="1" dirty="0" smtClean="0">
                <a:solidFill>
                  <a:srgbClr val="FFFF00"/>
                </a:solidFill>
              </a:rPr>
              <a:t>Vamos imaginar </a:t>
            </a:r>
            <a:r>
              <a:rPr lang="pt-PT" sz="2400" dirty="0" smtClean="0">
                <a:solidFill>
                  <a:schemeClr val="bg1"/>
                </a:solidFill>
              </a:rPr>
              <a:t>alta pressão onde as partículas estão muito juntas então as força repulsivas irão dominar.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Este facto até pode fazer com que o gás se torne menos compressível </a:t>
            </a:r>
            <a:endParaRPr lang="pt-PT" sz="24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63959" y="4036164"/>
            <a:ext cx="8200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No fundo o </a:t>
            </a:r>
            <a:r>
              <a:rPr lang="pt-PT" sz="2400" i="1" u="sng" dirty="0" smtClean="0">
                <a:solidFill>
                  <a:srgbClr val="FFFF00"/>
                </a:solidFill>
              </a:rPr>
              <a:t>balanço das forças atractivas e repulsivas </a:t>
            </a:r>
            <a:r>
              <a:rPr lang="pt-PT" sz="2400" dirty="0" smtClean="0">
                <a:solidFill>
                  <a:schemeClr val="bg1"/>
                </a:solidFill>
              </a:rPr>
              <a:t>irá depender da </a:t>
            </a:r>
            <a:r>
              <a:rPr lang="pt-PT" sz="2400" dirty="0" smtClean="0">
                <a:solidFill>
                  <a:srgbClr val="FFFF00"/>
                </a:solidFill>
              </a:rPr>
              <a:t>pressão</a:t>
            </a:r>
            <a:r>
              <a:rPr lang="pt-PT" sz="2400" dirty="0" smtClean="0">
                <a:solidFill>
                  <a:schemeClr val="bg1"/>
                </a:solidFill>
              </a:rPr>
              <a:t> </a:t>
            </a:r>
            <a:r>
              <a:rPr lang="pt-PT" sz="2400" dirty="0" smtClean="0">
                <a:solidFill>
                  <a:srgbClr val="FFFF00"/>
                </a:solidFill>
              </a:rPr>
              <a:t>volume</a:t>
            </a:r>
            <a:r>
              <a:rPr lang="pt-PT" sz="2400" dirty="0" smtClean="0">
                <a:solidFill>
                  <a:schemeClr val="bg1"/>
                </a:solidFill>
              </a:rPr>
              <a:t> e </a:t>
            </a:r>
            <a:r>
              <a:rPr lang="pt-PT" sz="2400" dirty="0" smtClean="0">
                <a:solidFill>
                  <a:srgbClr val="FFFF00"/>
                </a:solidFill>
              </a:rPr>
              <a:t>temperatura </a:t>
            </a:r>
            <a:endParaRPr lang="pt-PT" sz="2400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49007" y="980728"/>
            <a:ext cx="3680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Estamos a falar de </a:t>
            </a:r>
            <a:r>
              <a:rPr lang="pt-PT" sz="2800" b="1" i="1" u="sng" dirty="0" smtClean="0">
                <a:solidFill>
                  <a:srgbClr val="FFFF00"/>
                </a:solidFill>
              </a:rPr>
              <a:t>gases reais.</a:t>
            </a:r>
            <a:endParaRPr lang="pt-PT" sz="2800" b="1" i="1" u="sng" dirty="0">
              <a:solidFill>
                <a:srgbClr val="FFFF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63959" y="3181360"/>
            <a:ext cx="838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Forças </a:t>
            </a:r>
            <a:r>
              <a:rPr lang="pt-PT" sz="2400" dirty="0" smtClean="0">
                <a:solidFill>
                  <a:srgbClr val="FF0000"/>
                </a:solidFill>
              </a:rPr>
              <a:t>repulsivas</a:t>
            </a:r>
            <a:r>
              <a:rPr lang="pt-PT" sz="2400" dirty="0" smtClean="0">
                <a:solidFill>
                  <a:schemeClr val="bg1"/>
                </a:solidFill>
              </a:rPr>
              <a:t> a actuar durante a </a:t>
            </a:r>
            <a:r>
              <a:rPr lang="pt-PT" sz="2400" dirty="0" smtClean="0">
                <a:solidFill>
                  <a:srgbClr val="FF0000"/>
                </a:solidFill>
              </a:rPr>
              <a:t>expansão</a:t>
            </a:r>
            <a:r>
              <a:rPr lang="pt-PT" sz="2400" dirty="0" smtClean="0">
                <a:solidFill>
                  <a:schemeClr val="bg1"/>
                </a:solidFill>
              </a:rPr>
              <a:t> e forças </a:t>
            </a:r>
            <a:r>
              <a:rPr lang="pt-PT" sz="2400" dirty="0" smtClean="0">
                <a:solidFill>
                  <a:srgbClr val="00FF00"/>
                </a:solidFill>
              </a:rPr>
              <a:t>atractivas </a:t>
            </a:r>
            <a:r>
              <a:rPr lang="pt-PT" sz="2400" dirty="0" smtClean="0">
                <a:solidFill>
                  <a:schemeClr val="bg1"/>
                </a:solidFill>
              </a:rPr>
              <a:t>a funcionar durante a </a:t>
            </a:r>
            <a:r>
              <a:rPr lang="pt-PT" sz="2400" dirty="0" smtClean="0">
                <a:solidFill>
                  <a:srgbClr val="00FF00"/>
                </a:solidFill>
              </a:rPr>
              <a:t>compressão</a:t>
            </a:r>
            <a:endParaRPr lang="pt-PT" sz="24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uiExpand="1" build="p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07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ps.prenhall.com/wps/media/objects/3311/3391331/imag1009/AAAUAYM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6084168" cy="489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12712" y="246184"/>
            <a:ext cx="828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Comportamento não ideal</a:t>
            </a:r>
            <a:r>
              <a:rPr lang="pt-PT" sz="3600" b="1" dirty="0">
                <a:solidFill>
                  <a:srgbClr val="FFFF00"/>
                </a:solidFill>
              </a:rPr>
              <a:t> </a:t>
            </a:r>
            <a:r>
              <a:rPr lang="pt-PT" sz="3600" b="1" dirty="0" smtClean="0">
                <a:solidFill>
                  <a:srgbClr val="FFFF00"/>
                </a:solidFill>
              </a:rPr>
              <a:t>gases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5287843"/>
            <a:ext cx="5359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 smtClean="0">
                <a:solidFill>
                  <a:schemeClr val="bg1"/>
                </a:solidFill>
              </a:rPr>
              <a:t>Porque não existem… ??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1975190"/>
            <a:ext cx="57553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smtClean="0">
                <a:solidFill>
                  <a:schemeClr val="bg1"/>
                </a:solidFill>
              </a:rPr>
              <a:t>Porque que é que não representei  as forças Intermoleculares nos gases?</a:t>
            </a:r>
            <a:endParaRPr lang="pt-PT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wikieducator.org/images/thumb/8/89/States_of_matter_En.svg/734px-States_of_matter_En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70" b="23222"/>
          <a:stretch/>
        </p:blipFill>
        <p:spPr bwMode="auto">
          <a:xfrm>
            <a:off x="5414714" y="476672"/>
            <a:ext cx="3707904" cy="3863865"/>
          </a:xfrm>
          <a:prstGeom prst="rect">
            <a:avLst/>
          </a:prstGeom>
          <a:solidFill>
            <a:schemeClr val="tx1"/>
          </a:solidFill>
          <a:effectLst>
            <a:reflection blurRad="6350" stA="52000" endA="300" endPos="3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718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2712" y="476671"/>
            <a:ext cx="6591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Agora de que maneira é que poderá afectar a relação do gás com V e T?</a:t>
            </a:r>
            <a:endParaRPr lang="pt-PT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520581" y="1803324"/>
                <a:ext cx="2830455" cy="52322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800" b="1" i="1" smtClean="0">
                          <a:latin typeface="Cambria Math"/>
                        </a:rPr>
                        <m:t>𝑷𝑽</m:t>
                      </m:r>
                      <m:r>
                        <a:rPr lang="pt-PT" sz="2800" b="1" i="1" smtClean="0">
                          <a:latin typeface="Cambria Math"/>
                        </a:rPr>
                        <m:t>=</m:t>
                      </m:r>
                      <m:r>
                        <a:rPr lang="pt-PT" sz="2800" b="1" i="1" smtClean="0">
                          <a:latin typeface="Cambria Math"/>
                        </a:rPr>
                        <m:t>𝑹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𝒏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𝑻</m:t>
                      </m:r>
                      <m:r>
                        <a:rPr lang="pt-PT" sz="2800" b="1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800" b="1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81" y="1803324"/>
                <a:ext cx="2830455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ixaDeTexto 4"/>
          <p:cNvSpPr txBox="1"/>
          <p:nvPr/>
        </p:nvSpPr>
        <p:spPr>
          <a:xfrm>
            <a:off x="323528" y="2695272"/>
            <a:ext cx="3707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>
                <a:solidFill>
                  <a:schemeClr val="bg1"/>
                </a:solidFill>
              </a:rPr>
              <a:t>Nós sabemos que o volume = 0 é uma condição impossível. Pois as moléculas de um gás ocupam um volume  </a:t>
            </a:r>
            <a:endParaRPr lang="pt-PT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212712" y="4240237"/>
                <a:ext cx="397225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000" dirty="0" smtClean="0">
                    <a:solidFill>
                      <a:schemeClr val="bg1"/>
                    </a:solidFill>
                  </a:rPr>
                  <a:t>Então o Volume de um recipiente é dado por: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𝑉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𝑛𝑏</m:t>
                      </m:r>
                    </m:oMath>
                  </m:oMathPara>
                </a14:m>
                <a:endParaRPr lang="pt-P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12" y="4240237"/>
                <a:ext cx="3972257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1687" t="-301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403919" y="5517232"/>
                <a:ext cx="397225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000" dirty="0" smtClean="0">
                    <a:solidFill>
                      <a:schemeClr val="bg1"/>
                    </a:solidFill>
                  </a:rPr>
                  <a:t>Onde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pt-PT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𝑛𝑏</m:t>
                    </m:r>
                  </m:oMath>
                </a14:m>
                <a:r>
                  <a:rPr lang="pt-PT" sz="2000" dirty="0" smtClean="0">
                    <a:solidFill>
                      <a:schemeClr val="bg1"/>
                    </a:solidFill>
                  </a:rPr>
                  <a:t> é o volume ocupado pelas moléculas de  gás </a:t>
                </a:r>
                <a:endParaRPr lang="pt-P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19" y="5517232"/>
                <a:ext cx="3972257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1534" t="-4310" r="-1074" b="-1465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5364088" y="3004394"/>
                <a:ext cx="2300630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</m:t>
                      </m:r>
                      <m:r>
                        <a:rPr lang="pt-PT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𝑛𝑅𝑇</m:t>
                          </m:r>
                        </m:num>
                        <m:den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𝑛𝑏</m:t>
                          </m:r>
                        </m:den>
                      </m:f>
                    </m:oMath>
                  </m:oMathPara>
                </a14:m>
                <a:endParaRPr lang="pt-PT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3004394"/>
                <a:ext cx="2300630" cy="101431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074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/>
              <p:cNvSpPr txBox="1"/>
              <p:nvPr/>
            </p:nvSpPr>
            <p:spPr>
              <a:xfrm>
                <a:off x="598465" y="1237016"/>
                <a:ext cx="2300630" cy="1014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</m:t>
                      </m:r>
                      <m:r>
                        <a:rPr lang="pt-PT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𝑛𝑅𝑇</m:t>
                          </m:r>
                        </m:num>
                        <m:den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𝑛𝑏</m:t>
                          </m:r>
                        </m:den>
                      </m:f>
                    </m:oMath>
                  </m:oMathPara>
                </a14:m>
                <a:endParaRPr lang="pt-PT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65" y="1237016"/>
                <a:ext cx="2300630" cy="101431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3867514" y="692696"/>
                <a:ext cx="5096973" cy="4826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400" dirty="0" smtClean="0">
                    <a:solidFill>
                      <a:schemeClr val="bg1"/>
                    </a:solidFill>
                  </a:rPr>
                  <a:t>A pressão depende da frequência de colisões e da força de cada colisões.</a:t>
                </a: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r>
                  <a:rPr lang="pt-PT" sz="2400" dirty="0" smtClean="0">
                    <a:solidFill>
                      <a:schemeClr val="bg1"/>
                    </a:solidFill>
                  </a:rPr>
                  <a:t> Ambas situações são reduzidas pelas forças atractivas que actuam com uma força proporcional concentração (n/V) das moléculas na amostra.</a:t>
                </a: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r>
                  <a:rPr lang="pt-PT" sz="2400" dirty="0" smtClean="0">
                    <a:solidFill>
                      <a:schemeClr val="bg1"/>
                    </a:solidFill>
                  </a:rPr>
                  <a:t>Então podemos introduzir um factor de redução da pressão</a:t>
                </a:r>
              </a:p>
              <a:p>
                <a:endParaRPr lang="pt-PT" sz="2400" dirty="0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pt-PT" sz="2400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400" i="1" dirty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PT" sz="2400" i="1" dirty="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PT" sz="2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pt-PT" sz="24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PT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514" y="692696"/>
                <a:ext cx="5096973" cy="4826834"/>
              </a:xfrm>
              <a:prstGeom prst="rect">
                <a:avLst/>
              </a:prstGeom>
              <a:blipFill rotWithShape="1">
                <a:blip r:embed="rId3"/>
                <a:stretch>
                  <a:fillRect l="-1792" t="-1011" r="-203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396366" y="2656631"/>
                <a:ext cx="318144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</m:t>
                      </m:r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𝑛𝑅𝑇</m:t>
                          </m:r>
                        </m:num>
                        <m:den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𝑛𝑏</m:t>
                          </m:r>
                        </m:den>
                      </m:f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𝑎</m:t>
                      </m:r>
                      <m:sSup>
                        <m:sSupPr>
                          <m:ctrlPr>
                            <a:rPr lang="pt-PT" sz="2000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i="1" dirty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PT" sz="2000" i="1" dirty="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PT" sz="20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pt-PT" sz="2000" b="0" i="1" dirty="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PT" sz="2000" b="0" i="1" dirty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PT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66" y="2656631"/>
                <a:ext cx="3181447" cy="89896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2627784" y="5934471"/>
            <a:ext cx="5858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Equação de estado de  van der </a:t>
            </a:r>
            <a:r>
              <a:rPr lang="pt-PT" sz="2800" b="1" dirty="0" err="1" smtClean="0">
                <a:solidFill>
                  <a:schemeClr val="bg1"/>
                </a:solidFill>
              </a:rPr>
              <a:t>Waals</a:t>
            </a:r>
            <a:r>
              <a:rPr lang="pt-PT" sz="2800" b="1" dirty="0" smtClean="0">
                <a:solidFill>
                  <a:schemeClr val="bg1"/>
                </a:solidFill>
              </a:rPr>
              <a:t>  </a:t>
            </a:r>
            <a:endParaRPr lang="pt-PT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/>
              <p:cNvSpPr txBox="1"/>
              <p:nvPr/>
            </p:nvSpPr>
            <p:spPr>
              <a:xfrm>
                <a:off x="655858" y="4592133"/>
                <a:ext cx="3610860" cy="939103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pt-PT" sz="3200" b="1" i="1" smtClean="0">
                        <a:solidFill>
                          <a:schemeClr val="tx1"/>
                        </a:solidFill>
                        <a:latin typeface="Cambria Math"/>
                      </a:rPr>
                      <m:t>𝑷</m:t>
                    </m:r>
                    <m:r>
                      <a:rPr lang="pt-PT" sz="3200" b="1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pt-PT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pt-PT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𝒏𝑹𝑻</m:t>
                        </m:r>
                      </m:num>
                      <m:den>
                        <m:r>
                          <a:rPr lang="pt-PT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𝑽</m:t>
                        </m:r>
                        <m:r>
                          <a:rPr lang="pt-PT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pt-PT" sz="32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𝒏𝒃</m:t>
                        </m:r>
                      </m:den>
                    </m:f>
                    <m:r>
                      <a:rPr lang="pt-PT" sz="3200" b="1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pt-PT" sz="3200" b="1" i="1" smtClean="0">
                        <a:solidFill>
                          <a:schemeClr val="tx1"/>
                        </a:solidFill>
                        <a:latin typeface="Cambria Math"/>
                      </a:rPr>
                      <m:t>𝒂</m:t>
                    </m:r>
                    <m:sSup>
                      <m:sSupPr>
                        <m:ctrlPr>
                          <a:rPr lang="pt-PT" sz="3200" b="1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PT" sz="3200" b="1" i="1" dirty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PT" sz="32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pt-PT" sz="32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𝒏</m:t>
                                </m:r>
                              </m:num>
                              <m:den>
                                <m:r>
                                  <a:rPr lang="pt-PT" sz="3200" b="1" i="1" dirty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𝑽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t-PT" sz="3200" b="1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pt-PT" sz="3200" b="1" dirty="0" smtClean="0">
                    <a:solidFill>
                      <a:schemeClr val="tx1"/>
                    </a:solidFill>
                  </a:rPr>
                  <a:t>C</a:t>
                </a:r>
                <a:endParaRPr lang="pt-PT" sz="3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58" y="4592133"/>
                <a:ext cx="3610860" cy="939103"/>
              </a:xfrm>
              <a:prstGeom prst="rect">
                <a:avLst/>
              </a:prstGeom>
              <a:blipFill rotWithShape="1">
                <a:blip r:embed="rId5"/>
                <a:stretch>
                  <a:fillRect r="-3209" b="-9091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5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t="30503" r="67115" b="34608"/>
          <a:stretch/>
        </p:blipFill>
        <p:spPr bwMode="auto">
          <a:xfrm>
            <a:off x="4524442" y="1650592"/>
            <a:ext cx="4093922" cy="307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331640" y="548680"/>
            <a:ext cx="5858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Equação de estado de  van der </a:t>
            </a:r>
            <a:r>
              <a:rPr lang="pt-PT" sz="2800" b="1" dirty="0" err="1" smtClean="0">
                <a:solidFill>
                  <a:schemeClr val="bg1"/>
                </a:solidFill>
              </a:rPr>
              <a:t>Waals</a:t>
            </a:r>
            <a:r>
              <a:rPr lang="pt-PT" sz="2800" b="1" dirty="0" smtClean="0">
                <a:solidFill>
                  <a:schemeClr val="bg1"/>
                </a:solidFill>
              </a:rPr>
              <a:t>  </a:t>
            </a:r>
            <a:endParaRPr lang="pt-PT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ixaDeTexto 4"/>
              <p:cNvSpPr txBox="1"/>
              <p:nvPr/>
            </p:nvSpPr>
            <p:spPr>
              <a:xfrm>
                <a:off x="214801" y="2727717"/>
                <a:ext cx="4040080" cy="10525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3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𝑷</m:t>
                      </m:r>
                      <m:r>
                        <a:rPr lang="pt-PT" sz="3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𝒏𝑹𝑻</m:t>
                          </m:r>
                        </m:num>
                        <m:den>
                          <m:r>
                            <a:rPr lang="pt-PT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𝑽</m:t>
                          </m:r>
                          <m:r>
                            <a:rPr lang="pt-PT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pt-PT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𝒏𝒃</m:t>
                          </m:r>
                        </m:den>
                      </m:f>
                      <m:r>
                        <a:rPr lang="pt-PT" sz="3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3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𝒂</m:t>
                      </m:r>
                      <m:sSup>
                        <m:sSupPr>
                          <m:ctrlPr>
                            <a:rPr lang="pt-PT" sz="32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32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PT" sz="32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PT" sz="32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𝒏</m:t>
                                  </m:r>
                                </m:num>
                                <m:den>
                                  <m:r>
                                    <a:rPr lang="pt-PT" sz="32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𝑽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PT" sz="32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pt-PT" sz="3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01" y="2727717"/>
                <a:ext cx="4040080" cy="10525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45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2712" y="260648"/>
            <a:ext cx="5799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Resumindo os gases até este ponto…</a:t>
            </a:r>
            <a:endParaRPr lang="pt-PT" sz="2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/>
              <p:cNvSpPr txBox="1"/>
              <p:nvPr/>
            </p:nvSpPr>
            <p:spPr>
              <a:xfrm>
                <a:off x="539552" y="1772816"/>
                <a:ext cx="2830455" cy="52322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800" b="1" i="1" smtClean="0">
                          <a:latin typeface="Cambria Math"/>
                        </a:rPr>
                        <m:t>𝑷𝑽</m:t>
                      </m:r>
                      <m:r>
                        <a:rPr lang="pt-PT" sz="2800" b="1" i="1" smtClean="0">
                          <a:latin typeface="Cambria Math"/>
                        </a:rPr>
                        <m:t>=</m:t>
                      </m:r>
                      <m:r>
                        <a:rPr lang="pt-PT" sz="2800" b="1" i="1" smtClean="0">
                          <a:latin typeface="Cambria Math"/>
                        </a:rPr>
                        <m:t>𝑹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𝒏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pt-PT" sz="2800" b="1" i="1" smtClean="0">
                          <a:latin typeface="Cambria Math"/>
                          <a:ea typeface="Cambria Math"/>
                        </a:rPr>
                        <m:t>𝑻</m:t>
                      </m:r>
                      <m:r>
                        <a:rPr lang="pt-PT" sz="2800" b="1" i="1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pt-PT" sz="2800" b="1" dirty="0"/>
              </a:p>
            </p:txBody>
          </p:sp>
        </mc:Choice>
        <mc:Fallback xmlns="">
          <p:sp>
            <p:nvSpPr>
              <p:cNvPr id="3" name="CaixaDe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772816"/>
                <a:ext cx="2830455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539552" y="2924944"/>
                <a:ext cx="1790939" cy="52322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800" b="1" i="1" smtClean="0">
                              <a:latin typeface="Cambria Math"/>
                            </a:rPr>
                            <m:t>𝑷</m:t>
                          </m:r>
                        </m:e>
                        <m:sub>
                          <m:r>
                            <a:rPr lang="pt-PT" sz="2800" b="1" i="1" smtClean="0">
                              <a:latin typeface="Cambria Math"/>
                            </a:rPr>
                            <m:t>𝒂</m:t>
                          </m:r>
                        </m:sub>
                      </m:sSub>
                      <m:r>
                        <a:rPr lang="pt-PT" sz="2800" b="1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t-PT" sz="2800" b="1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800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pt-PT" sz="2800" b="1" i="1" smtClean="0">
                              <a:latin typeface="Cambria Math"/>
                            </a:rPr>
                            <m:t>𝒂</m:t>
                          </m:r>
                        </m:sub>
                      </m:sSub>
                      <m:r>
                        <a:rPr lang="pt-PT" sz="2800" b="1" i="1" smtClean="0">
                          <a:latin typeface="Cambria Math"/>
                        </a:rPr>
                        <m:t>𝑷</m:t>
                      </m:r>
                    </m:oMath>
                  </m:oMathPara>
                </a14:m>
                <a:endParaRPr lang="pt-PT" sz="2800" b="1" dirty="0"/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924944"/>
                <a:ext cx="1790939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/>
              <p:cNvSpPr txBox="1"/>
              <p:nvPr/>
            </p:nvSpPr>
            <p:spPr>
              <a:xfrm>
                <a:off x="537940" y="3933056"/>
                <a:ext cx="2972480" cy="910699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1" i="1" smtClean="0">
                          <a:latin typeface="Cambria Math"/>
                        </a:rPr>
                        <m:t>𝒗𝒆𝒍𝒐𝒄𝒊𝒅𝒂𝒅𝒆</m:t>
                      </m:r>
                      <m:r>
                        <a:rPr lang="pt-PT" b="1" i="1" smtClean="0">
                          <a:latin typeface="Cambria Math"/>
                        </a:rPr>
                        <m:t> </m:t>
                      </m:r>
                      <m:r>
                        <a:rPr lang="pt-PT" b="1" i="1" smtClean="0">
                          <a:latin typeface="Cambria Math"/>
                        </a:rPr>
                        <m:t>𝒎</m:t>
                      </m:r>
                      <m:r>
                        <a:rPr lang="pt-PT" b="1" i="1" smtClean="0">
                          <a:latin typeface="Cambria Math"/>
                        </a:rPr>
                        <m:t>é</m:t>
                      </m:r>
                      <m:r>
                        <a:rPr lang="pt-PT" b="1" i="1" smtClean="0">
                          <a:latin typeface="Cambria Math"/>
                        </a:rPr>
                        <m:t>𝒅𝒊𝒂</m:t>
                      </m:r>
                      <m:r>
                        <a:rPr lang="pt-PT" b="1" i="1" smtClean="0">
                          <a:latin typeface="Cambria Math"/>
                        </a:rPr>
                        <m:t> ∝</m:t>
                      </m:r>
                      <m:rad>
                        <m:radPr>
                          <m:degHide m:val="on"/>
                          <m:ctrlPr>
                            <a:rPr lang="pt-PT" b="1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t-PT" b="1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pt-PT" b="1" i="1" smtClean="0">
                                  <a:latin typeface="Cambria Math"/>
                                  <a:ea typeface="Cambria Math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pt-PT" b="1" i="1" smtClean="0">
                                  <a:latin typeface="Cambria Math"/>
                                  <a:ea typeface="Cambria Math"/>
                                </a:rPr>
                                <m:t>𝑴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t-PT" b="1" dirty="0"/>
              </a:p>
            </p:txBody>
          </p:sp>
        </mc:Choice>
        <mc:Fallback xmlns="">
          <p:sp>
            <p:nvSpPr>
              <p:cNvPr id="5" name="CaixaDe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40" y="3933056"/>
                <a:ext cx="2972480" cy="9106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3707904" y="1849760"/>
            <a:ext cx="20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Equação de estado 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706412" y="3001888"/>
            <a:ext cx="190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Misturas de gases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799455" y="3958200"/>
            <a:ext cx="335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Relação  permite compreender o impacto da temperatura no comportamento de um gás 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335096" y="5584672"/>
            <a:ext cx="335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Gás real </a:t>
            </a:r>
            <a:endParaRPr lang="pt-P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ixaDeTexto 10"/>
              <p:cNvSpPr txBox="1"/>
              <p:nvPr/>
            </p:nvSpPr>
            <p:spPr>
              <a:xfrm>
                <a:off x="214801" y="5243072"/>
                <a:ext cx="4040080" cy="105253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3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𝑷</m:t>
                      </m:r>
                      <m:r>
                        <a:rPr lang="pt-PT" sz="3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𝒏𝑹𝑻</m:t>
                          </m:r>
                        </m:num>
                        <m:den>
                          <m:r>
                            <a:rPr lang="pt-PT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𝑽</m:t>
                          </m:r>
                          <m:r>
                            <a:rPr lang="pt-PT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pt-PT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𝒏𝒃</m:t>
                          </m:r>
                        </m:den>
                      </m:f>
                      <m:r>
                        <a:rPr lang="pt-PT" sz="3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pt-PT" sz="32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𝒂</m:t>
                      </m:r>
                      <m:sSup>
                        <m:sSupPr>
                          <m:ctrlPr>
                            <a:rPr lang="pt-PT" sz="32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3200" b="1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PT" sz="32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PT" sz="32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𝒏</m:t>
                                  </m:r>
                                </m:num>
                                <m:den>
                                  <m:r>
                                    <a:rPr lang="pt-PT" sz="3200" b="1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𝑽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PT" sz="3200" b="1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pt-PT" sz="3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01" y="5243072"/>
                <a:ext cx="4040080" cy="10525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2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15646" r="7799" b="27045"/>
          <a:stretch/>
        </p:blipFill>
        <p:spPr bwMode="auto">
          <a:xfrm>
            <a:off x="-26429" y="1700808"/>
            <a:ext cx="9170430" cy="34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30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221394" y="454242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Forças intermoleculares  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868144" y="3670507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Aula </a:t>
            </a:r>
            <a:r>
              <a:rPr lang="pt-PT" sz="4000" b="1" dirty="0" smtClean="0">
                <a:solidFill>
                  <a:schemeClr val="bg1"/>
                </a:solidFill>
              </a:rPr>
              <a:t>10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allpaperscraft.com/image/sky_blue_white_clouds_tenderness_4937_602x33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26" name="Picture 2" descr="http://img13.deviantart.net/a434/i/2015/114/8/a/intermolecular_forces_by_swarooproy-d5cy8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6" y="15875"/>
            <a:ext cx="5179598" cy="3662138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9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23528" y="0"/>
            <a:ext cx="8496944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Forças intermoleculares </a:t>
            </a:r>
            <a:endParaRPr lang="pt-PT" sz="3600" b="1" dirty="0" smtClean="0">
              <a:solidFill>
                <a:srgbClr val="FFFF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t-PT" sz="2800" b="1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2800" dirty="0" smtClean="0">
                <a:solidFill>
                  <a:prstClr val="white"/>
                </a:solidFill>
              </a:rPr>
              <a:t>Forças intermoleculares têm um grande efeito sobre as propriedades das moléculas.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2800" dirty="0" smtClean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2800" b="1" i="1" u="sng" dirty="0" smtClean="0">
                <a:solidFill>
                  <a:srgbClr val="FFFF00"/>
                </a:solidFill>
              </a:rPr>
              <a:t>Directamente relacionadas:</a:t>
            </a:r>
            <a:r>
              <a:rPr lang="pt-PT" sz="2800" dirty="0" smtClean="0">
                <a:solidFill>
                  <a:srgbClr val="FFFF0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2800" dirty="0" smtClean="0">
              <a:solidFill>
                <a:srgbClr val="FFFF00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PT" sz="2800" dirty="0" smtClean="0">
                <a:solidFill>
                  <a:prstClr val="white"/>
                </a:solidFill>
              </a:rPr>
              <a:t>Ponto de ebulição fusão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PT" sz="2800" dirty="0" smtClean="0">
                <a:solidFill>
                  <a:prstClr val="white"/>
                </a:solidFill>
              </a:rPr>
              <a:t>Energia necessária para converter sólidos em líquidos</a:t>
            </a:r>
            <a:r>
              <a:rPr lang="pt-PT" sz="2800" dirty="0" smtClean="0">
                <a:solidFill>
                  <a:prstClr val="white"/>
                </a:solidFill>
              </a:rPr>
              <a:t>,</a:t>
            </a:r>
            <a:r>
              <a:rPr lang="pt-PT" sz="2800" dirty="0" smtClean="0">
                <a:solidFill>
                  <a:prstClr val="white"/>
                </a:solidFill>
              </a:rPr>
              <a:t> líquidos em gases, …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PT" sz="2800" dirty="0" smtClean="0">
                <a:solidFill>
                  <a:prstClr val="white"/>
                </a:solidFill>
              </a:rPr>
              <a:t>Com a solubilidade de gases, líquidos e sólidos em diferentes solventes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pt-PT" sz="2800" dirty="0">
              <a:solidFill>
                <a:prstClr val="white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pt-PT" sz="2800" i="1" u="sng" dirty="0" smtClean="0">
                <a:solidFill>
                  <a:prstClr val="white"/>
                </a:solidFill>
              </a:rPr>
              <a:t>Cruciais em bioquímica</a:t>
            </a:r>
            <a:r>
              <a:rPr lang="pt-PT" sz="2800" dirty="0" smtClean="0">
                <a:solidFill>
                  <a:prstClr val="white"/>
                </a:solidFill>
              </a:rPr>
              <a:t> -  DNA, proteínas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pt-PT" sz="2800" dirty="0" smtClean="0">
              <a:solidFill>
                <a:prstClr val="white"/>
              </a:solidFill>
            </a:endParaRPr>
          </a:p>
          <a:p>
            <a:pPr lvl="1"/>
            <a:endParaRPr lang="pt-PT" sz="2800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2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1" t="44827" r="15314" b="17859"/>
          <a:stretch/>
        </p:blipFill>
        <p:spPr bwMode="auto">
          <a:xfrm>
            <a:off x="472967" y="1245475"/>
            <a:ext cx="8276896" cy="496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100299"/>
            <a:ext cx="7058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Forças intermoleculares  </a:t>
            </a:r>
            <a:endParaRPr lang="pt-PT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9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23528" y="0"/>
            <a:ext cx="871296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Forças intermoleculares </a:t>
            </a:r>
            <a:endParaRPr lang="pt-PT" sz="3600" b="1" dirty="0" smtClean="0">
              <a:solidFill>
                <a:srgbClr val="FFFF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t-PT" sz="2800" b="1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2800" dirty="0" smtClean="0">
                <a:solidFill>
                  <a:prstClr val="white"/>
                </a:solidFill>
              </a:rPr>
              <a:t>Denominam-se de forças de </a:t>
            </a:r>
            <a:r>
              <a:rPr lang="pt-PT" sz="3200" b="1" dirty="0" smtClean="0">
                <a:solidFill>
                  <a:srgbClr val="FFFF00"/>
                </a:solidFill>
              </a:rPr>
              <a:t>van der </a:t>
            </a:r>
            <a:r>
              <a:rPr lang="pt-PT" sz="3200" b="1" dirty="0" err="1" smtClean="0">
                <a:solidFill>
                  <a:srgbClr val="FFFF00"/>
                </a:solidFill>
              </a:rPr>
              <a:t>Waals</a:t>
            </a:r>
            <a:endParaRPr lang="pt-PT" sz="2800" b="1" dirty="0" smtClean="0">
              <a:solidFill>
                <a:srgbClr val="FFFF00"/>
              </a:solidFill>
            </a:endParaRPr>
          </a:p>
          <a:p>
            <a:pPr lvl="1"/>
            <a:endParaRPr lang="pt-PT" sz="2800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2800" i="1" u="sng" dirty="0" smtClean="0">
                <a:solidFill>
                  <a:prstClr val="white"/>
                </a:solidFill>
              </a:rPr>
              <a:t>Moléculas com dipolos permanentes</a:t>
            </a:r>
            <a:r>
              <a:rPr lang="pt-PT" sz="2800" dirty="0" smtClean="0">
                <a:solidFill>
                  <a:prstClr val="white"/>
                </a:solidFill>
              </a:rPr>
              <a:t> - (forças dipolo-dipolo).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2800" dirty="0" smtClean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2800" i="1" u="sng" dirty="0">
                <a:solidFill>
                  <a:prstClr val="white"/>
                </a:solidFill>
              </a:rPr>
              <a:t>Moléculas polares e apolares </a:t>
            </a:r>
            <a:r>
              <a:rPr lang="pt-PT" sz="2800" dirty="0" smtClean="0">
                <a:solidFill>
                  <a:prstClr val="white"/>
                </a:solidFill>
              </a:rPr>
              <a:t>- (forças de dipolo-dipolo induzido) - (</a:t>
            </a:r>
            <a:r>
              <a:rPr lang="pt-PT" sz="2800" dirty="0">
                <a:solidFill>
                  <a:prstClr val="white"/>
                </a:solidFill>
              </a:rPr>
              <a:t>Forças de Debye) </a:t>
            </a:r>
            <a:endParaRPr lang="pt-PT" sz="2800" dirty="0" smtClean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PT" sz="2800" dirty="0" smtClean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2800" i="1" u="sng" dirty="0" smtClean="0">
                <a:solidFill>
                  <a:prstClr val="white"/>
                </a:solidFill>
              </a:rPr>
              <a:t>Moléculas apolares</a:t>
            </a:r>
            <a:r>
              <a:rPr lang="pt-PT" sz="2800" i="1" dirty="0" smtClean="0">
                <a:solidFill>
                  <a:prstClr val="white"/>
                </a:solidFill>
              </a:rPr>
              <a:t>  - </a:t>
            </a:r>
            <a:r>
              <a:rPr lang="pt-PT" sz="2800" dirty="0" smtClean="0">
                <a:solidFill>
                  <a:prstClr val="white"/>
                </a:solidFill>
              </a:rPr>
              <a:t>(forças </a:t>
            </a:r>
            <a:r>
              <a:rPr lang="pt-PT" sz="2800" dirty="0">
                <a:solidFill>
                  <a:prstClr val="white"/>
                </a:solidFill>
              </a:rPr>
              <a:t>de </a:t>
            </a:r>
            <a:r>
              <a:rPr lang="pt-PT" sz="2800" dirty="0" smtClean="0">
                <a:solidFill>
                  <a:prstClr val="white"/>
                </a:solidFill>
              </a:rPr>
              <a:t>dipolo induzido-dipolo induzido) - (Forças de dispersão de London)</a:t>
            </a:r>
            <a:endParaRPr lang="pt-PT" sz="2800" dirty="0" smtClean="0">
              <a:solidFill>
                <a:prstClr val="white"/>
              </a:solidFill>
            </a:endParaRPr>
          </a:p>
          <a:p>
            <a:pPr lvl="1"/>
            <a:endParaRPr lang="pt-PT" sz="2800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sz="2800" dirty="0" smtClean="0">
                <a:solidFill>
                  <a:prstClr val="white"/>
                </a:solidFill>
              </a:rPr>
              <a:t>Ligações de Hidrogénio </a:t>
            </a:r>
            <a:endParaRPr lang="pt-PT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3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m para ion-dipo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" name="AutoShape 8" descr="Resultado de imagem para dipole-dipo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3082" name="Picture 10" descr="http://www.peoi.net/Courses/Coursessp/chemintro/Resources/ball-fig10_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13814" r="3217" b="23829"/>
          <a:stretch/>
        </p:blipFill>
        <p:spPr bwMode="auto">
          <a:xfrm>
            <a:off x="-36512" y="798374"/>
            <a:ext cx="9180512" cy="24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butane.chem.uiuc.edu/pshapley/GenChem1/L20/dipo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4864"/>
            <a:ext cx="9143999" cy="34131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ângulo 3"/>
          <p:cNvSpPr/>
          <p:nvPr/>
        </p:nvSpPr>
        <p:spPr>
          <a:xfrm>
            <a:off x="35496" y="44624"/>
            <a:ext cx="2959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Dipolo-Dipolo 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7" y="260648"/>
            <a:ext cx="5521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 smtClean="0">
                <a:solidFill>
                  <a:srgbClr val="FFFF00"/>
                </a:solidFill>
              </a:rPr>
              <a:t>Características dos gases </a:t>
            </a:r>
            <a:endParaRPr lang="pt-PT" sz="4000" b="1" dirty="0">
              <a:solidFill>
                <a:srgbClr val="FFFF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33807" y="1556792"/>
            <a:ext cx="6142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Gases são altamente compressíveis 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31776" y="2348880"/>
            <a:ext cx="4653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Termicamente expansíveis 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27454" y="3121804"/>
            <a:ext cx="2977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Baixa densidade 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41559" y="3940970"/>
            <a:ext cx="3488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Baixas viscosidades </a:t>
            </a:r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78038" y="4797152"/>
            <a:ext cx="6671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 smtClean="0">
                <a:solidFill>
                  <a:schemeClr val="bg1"/>
                </a:solidFill>
              </a:rPr>
              <a:t>Infinitamente miscíveis uns nos outros </a:t>
            </a:r>
            <a:endParaRPr lang="pt-P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  <p:bldP spid="6" grpId="0" build="p"/>
      <p:bldP spid="7" grpId="0" build="p"/>
      <p:bldP spid="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m para ion-dipo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" name="AutoShape 8" descr="Resultado de imagem para dipole-dipo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3086" name="Picture 14" descr="http://www.brainfuse.com/quizUpload/c_83128/1216756637389_Ion_dipoleForces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" b="13331"/>
          <a:stretch/>
        </p:blipFill>
        <p:spPr bwMode="auto">
          <a:xfrm>
            <a:off x="2843808" y="0"/>
            <a:ext cx="5220955" cy="27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tutorvista.com/cms/images/101/solvation-proces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33888"/>
            <a:ext cx="4225967" cy="392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ângulo 7"/>
          <p:cNvSpPr/>
          <p:nvPr/>
        </p:nvSpPr>
        <p:spPr>
          <a:xfrm>
            <a:off x="35496" y="44624"/>
            <a:ext cx="23150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>
                <a:solidFill>
                  <a:srgbClr val="FFFF00"/>
                </a:solidFill>
              </a:rPr>
              <a:t>I</a:t>
            </a:r>
            <a:r>
              <a:rPr lang="pt-PT" sz="3600" b="1" dirty="0" smtClean="0">
                <a:solidFill>
                  <a:srgbClr val="FFFF00"/>
                </a:solidFill>
              </a:rPr>
              <a:t>on-Dipolo 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3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5496" y="1844824"/>
            <a:ext cx="91085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4400" b="1" dirty="0" smtClean="0">
                <a:solidFill>
                  <a:srgbClr val="FFFF00"/>
                </a:solidFill>
              </a:rPr>
              <a:t>Questão: </a:t>
            </a:r>
            <a:r>
              <a:rPr lang="pt-PT" sz="3200" b="1" dirty="0" smtClean="0">
                <a:solidFill>
                  <a:schemeClr val="bg1"/>
                </a:solidFill>
              </a:rPr>
              <a:t>Quais as interacções mais fortes? </a:t>
            </a:r>
            <a:r>
              <a:rPr lang="pt-PT" sz="3200" b="1" i="1" u="sng" dirty="0" smtClean="0">
                <a:solidFill>
                  <a:schemeClr val="bg1"/>
                </a:solidFill>
              </a:rPr>
              <a:t>Ligação iónica </a:t>
            </a:r>
            <a:r>
              <a:rPr lang="pt-PT" sz="3200" b="1" dirty="0" smtClean="0">
                <a:solidFill>
                  <a:schemeClr val="bg1"/>
                </a:solidFill>
              </a:rPr>
              <a:t>ou </a:t>
            </a:r>
            <a:r>
              <a:rPr lang="pt-PT" sz="3200" b="1" i="1" u="sng" dirty="0" err="1" smtClean="0">
                <a:solidFill>
                  <a:schemeClr val="bg1"/>
                </a:solidFill>
              </a:rPr>
              <a:t>ion</a:t>
            </a:r>
            <a:r>
              <a:rPr lang="pt-PT" sz="3200" b="1" i="1" u="sng" dirty="0" smtClean="0">
                <a:solidFill>
                  <a:schemeClr val="bg1"/>
                </a:solidFill>
              </a:rPr>
              <a:t>-dipolo</a:t>
            </a:r>
            <a:r>
              <a:rPr lang="pt-PT" sz="3200" b="1" dirty="0" smtClean="0">
                <a:solidFill>
                  <a:schemeClr val="bg1"/>
                </a:solidFill>
              </a:rPr>
              <a:t> ou </a:t>
            </a:r>
            <a:r>
              <a:rPr lang="pt-PT" sz="3200" b="1" i="1" u="sng" dirty="0">
                <a:solidFill>
                  <a:schemeClr val="bg1"/>
                </a:solidFill>
              </a:rPr>
              <a:t>dipolo-dipolo</a:t>
            </a:r>
            <a:r>
              <a:rPr lang="pt-PT" sz="3200" b="1" dirty="0" smtClean="0">
                <a:solidFill>
                  <a:schemeClr val="bg1"/>
                </a:solidFill>
              </a:rPr>
              <a:t>?</a:t>
            </a:r>
            <a:endParaRPr lang="pt-PT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78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ixaDeTexto 1"/>
              <p:cNvSpPr txBox="1"/>
              <p:nvPr/>
            </p:nvSpPr>
            <p:spPr>
              <a:xfrm>
                <a:off x="1572946" y="4876098"/>
                <a:ext cx="2381934" cy="10412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𝐸𝑝</m:t>
                      </m:r>
                      <m:r>
                        <a:rPr lang="pt-PT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3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pt-PT" sz="3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pt-PT" sz="3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PT" sz="3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pt-PT" sz="3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PT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CaixaDe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946" y="4876098"/>
                <a:ext cx="2381934" cy="104124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ângulo 4"/>
          <p:cNvSpPr/>
          <p:nvPr/>
        </p:nvSpPr>
        <p:spPr>
          <a:xfrm>
            <a:off x="35496" y="44624"/>
            <a:ext cx="6622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Quais as interacções mais fortes?</a:t>
            </a:r>
            <a:endParaRPr lang="pt-PT" sz="3600" b="1" dirty="0">
              <a:solidFill>
                <a:srgbClr val="FFFF00"/>
              </a:solidFill>
            </a:endParaRPr>
          </a:p>
        </p:txBody>
      </p:sp>
      <p:pic>
        <p:nvPicPr>
          <p:cNvPr id="6" name="Picture 10" descr="http://www.peoi.net/Courses/Coursessp/chemintro/Resources/ball-fig10_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13814" r="3217" b="23829"/>
          <a:stretch/>
        </p:blipFill>
        <p:spPr bwMode="auto">
          <a:xfrm>
            <a:off x="4845952" y="1228140"/>
            <a:ext cx="3953540" cy="107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://www.brainfuse.com/quizUpload/c_83128/1216756637389_Ion_dipoleForces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" b="13331"/>
          <a:stretch/>
        </p:blipFill>
        <p:spPr bwMode="auto">
          <a:xfrm>
            <a:off x="4845952" y="2472341"/>
            <a:ext cx="3953540" cy="209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learner.org/courses/chemistry/images/lrg_img/AnionCati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8109" r="53874" b="13320"/>
          <a:stretch/>
        </p:blipFill>
        <p:spPr bwMode="auto">
          <a:xfrm>
            <a:off x="395536" y="1235939"/>
            <a:ext cx="4320480" cy="333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ixaDeTexto 9"/>
              <p:cNvSpPr txBox="1"/>
              <p:nvPr/>
            </p:nvSpPr>
            <p:spPr>
              <a:xfrm>
                <a:off x="5796136" y="4928309"/>
                <a:ext cx="2381934" cy="1071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𝐸𝑝</m:t>
                      </m:r>
                      <m:r>
                        <a:rPr lang="pt-PT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3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pt-PT" sz="3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pt-PT" sz="3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PT" sz="3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pt-PT" sz="3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PT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4928309"/>
                <a:ext cx="2381934" cy="107125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4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chemwiki.ucdavis.edu/@api/deki/files/60947/=5896cb0d9da2289d15fa51699cacf013.jpg?revision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55057"/>
            <a:ext cx="310310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chemwiki.ucdavis.edu/@api/deki/files/60948/=564bc010bc72eacccc974f9573b7cbf0.jpg?revision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55057"/>
            <a:ext cx="3442502" cy="375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35496" y="44624"/>
            <a:ext cx="6622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Quais as interacções mais fortes?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1" t="46120" r="22936" b="23491"/>
          <a:stretch/>
        </p:blipFill>
        <p:spPr bwMode="auto">
          <a:xfrm>
            <a:off x="0" y="980728"/>
            <a:ext cx="9144000" cy="333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5496" y="44624"/>
            <a:ext cx="6622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Quais as interacções mais fortes?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4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2" t="21982" r="56979" b="27371"/>
          <a:stretch/>
        </p:blipFill>
        <p:spPr bwMode="auto">
          <a:xfrm>
            <a:off x="-4253" y="0"/>
            <a:ext cx="4166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6" t="15517" r="18938" b="53125"/>
          <a:stretch/>
        </p:blipFill>
        <p:spPr bwMode="auto">
          <a:xfrm>
            <a:off x="4223396" y="1945744"/>
            <a:ext cx="4934607" cy="229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2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5496" y="1844824"/>
            <a:ext cx="91085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4400" b="1" dirty="0" smtClean="0">
                <a:solidFill>
                  <a:srgbClr val="FFFF00"/>
                </a:solidFill>
              </a:rPr>
              <a:t>Questão: </a:t>
            </a:r>
            <a:r>
              <a:rPr lang="pt-PT" sz="3200" b="1" dirty="0" smtClean="0">
                <a:solidFill>
                  <a:schemeClr val="bg1"/>
                </a:solidFill>
              </a:rPr>
              <a:t>dipolos em fase gasosa existem? Serão mais intensos ou mais fracos?</a:t>
            </a:r>
            <a:endParaRPr lang="pt-PT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5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upload.wikimedia.org/wikipedia/commons/thumb/d/d8/Chloromethane.svg/500px-Chloromethane.svg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5126" name="Picture 6" descr="https://upload.wikimedia.org/wikipedia/commons/thumb/3/30/Methyl_Chloride.svg/100px-Methyl_Chlorid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82730"/>
            <a:ext cx="1647737" cy="1894899"/>
          </a:xfrm>
          <a:prstGeom prst="rect">
            <a:avLst/>
          </a:prstGeom>
          <a:solidFill>
            <a:schemeClr val="bg1"/>
          </a:solidFill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5128" name="Picture 8" descr="https://upload.wikimedia.org/wikipedia/commons/5/56/Chloromethane-3D-vd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33" y="1663855"/>
            <a:ext cx="2127737" cy="19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35496" y="44624"/>
            <a:ext cx="7285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Como são os dipolos na fase gasosa?</a:t>
            </a:r>
            <a:endParaRPr lang="pt-PT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/>
              <p:cNvSpPr txBox="1"/>
              <p:nvPr/>
            </p:nvSpPr>
            <p:spPr>
              <a:xfrm>
                <a:off x="3851920" y="4149080"/>
                <a:ext cx="2381934" cy="1071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𝐸𝑝</m:t>
                      </m:r>
                      <m:r>
                        <a:rPr lang="pt-PT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32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pt-PT" sz="3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t-PT" sz="32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pt-PT" sz="32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pt-PT" sz="32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pt-PT" sz="32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PT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4149080"/>
                <a:ext cx="2381934" cy="107125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exão recta 3"/>
          <p:cNvCxnSpPr/>
          <p:nvPr/>
        </p:nvCxnSpPr>
        <p:spPr>
          <a:xfrm>
            <a:off x="4505170" y="2348880"/>
            <a:ext cx="1434982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https://upload.wikimedia.org/wikipedia/commons/5/56/Chloromethane-3D-vd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947" y="1535804"/>
            <a:ext cx="2127737" cy="19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ixaDeTexto 13"/>
              <p:cNvSpPr txBox="1"/>
              <p:nvPr/>
            </p:nvSpPr>
            <p:spPr>
              <a:xfrm>
                <a:off x="3670511" y="1243416"/>
                <a:ext cx="7579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p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PT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511" y="1243416"/>
                <a:ext cx="757963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ixaDeTexto 14"/>
              <p:cNvSpPr txBox="1"/>
              <p:nvPr/>
            </p:nvSpPr>
            <p:spPr>
              <a:xfrm>
                <a:off x="6061947" y="1264176"/>
                <a:ext cx="7579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p>
                          <m:r>
                            <a:rPr lang="pt-PT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PT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5" name="CaixaDe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947" y="1264176"/>
                <a:ext cx="757963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ta curvada para baixo 9"/>
          <p:cNvSpPr/>
          <p:nvPr/>
        </p:nvSpPr>
        <p:spPr>
          <a:xfrm rot="6694145">
            <a:off x="7978396" y="2292304"/>
            <a:ext cx="1090423" cy="6049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 flipV="1">
            <a:off x="5508104" y="1085756"/>
            <a:ext cx="3635896" cy="232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ta curvada para baixo 16"/>
          <p:cNvSpPr/>
          <p:nvPr/>
        </p:nvSpPr>
        <p:spPr>
          <a:xfrm rot="16516466">
            <a:off x="5144783" y="2800768"/>
            <a:ext cx="989533" cy="5524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5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5496" y="44624"/>
            <a:ext cx="4629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dipolo -dipolo induzido</a:t>
            </a:r>
            <a:endParaRPr lang="pt-PT" sz="3600" b="1" dirty="0">
              <a:solidFill>
                <a:srgbClr val="FFFF00"/>
              </a:solidFill>
            </a:endParaRPr>
          </a:p>
        </p:txBody>
      </p:sp>
      <p:pic>
        <p:nvPicPr>
          <p:cNvPr id="8198" name="Picture 6" descr="https://d2gne97vdumgn3.cloudfront.net/api/file/lKE6Pa0RqGRDs4oKC37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6"/>
          <a:stretch/>
        </p:blipFill>
        <p:spPr bwMode="auto">
          <a:xfrm>
            <a:off x="987933" y="3198831"/>
            <a:ext cx="5476875" cy="128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d2gne97vdumgn3.cloudfront.net/api/file/lKE6Pa0RqGRDs4oKC37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0" b="34056"/>
          <a:stretch/>
        </p:blipFill>
        <p:spPr bwMode="auto">
          <a:xfrm>
            <a:off x="971600" y="1258038"/>
            <a:ext cx="5476875" cy="159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5" t="30703" r="10610" b="24751"/>
          <a:stretch/>
        </p:blipFill>
        <p:spPr bwMode="auto">
          <a:xfrm>
            <a:off x="107504" y="987872"/>
            <a:ext cx="9036496" cy="514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5496" y="44624"/>
            <a:ext cx="4629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dipolo -dipolo induzido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oncalc.com/wp-content/uploads/2010/08/pressure-calcul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08" y="28243"/>
            <a:ext cx="5426571" cy="542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9552" y="2016384"/>
            <a:ext cx="2827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6000" b="1" dirty="0" smtClean="0">
                <a:solidFill>
                  <a:schemeClr val="bg1"/>
                </a:solidFill>
              </a:rPr>
              <a:t>Pressão </a:t>
            </a:r>
            <a:endParaRPr lang="pt-PT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0" t="12069" r="55652" b="48276"/>
          <a:stretch/>
        </p:blipFill>
        <p:spPr bwMode="auto">
          <a:xfrm>
            <a:off x="512420" y="1005818"/>
            <a:ext cx="3905273" cy="47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2" t="35669" r="55817" b="22952"/>
          <a:stretch/>
        </p:blipFill>
        <p:spPr bwMode="auto">
          <a:xfrm>
            <a:off x="4788024" y="1005817"/>
            <a:ext cx="3816424" cy="472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35496" y="44624"/>
            <a:ext cx="4629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dipolo-dipolo induzido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009" r="16272" b="30495"/>
          <a:stretch/>
        </p:blipFill>
        <p:spPr bwMode="auto">
          <a:xfrm>
            <a:off x="-31972" y="1268759"/>
            <a:ext cx="9175972" cy="466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5496" y="44624"/>
            <a:ext cx="52325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dipolo-dipolo induzido e…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6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5496" y="44624"/>
            <a:ext cx="6325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Dipolo induzido-dipolo induzido</a:t>
            </a:r>
            <a:endParaRPr lang="pt-PT" sz="3600" b="1" dirty="0">
              <a:solidFill>
                <a:srgbClr val="FFFF00"/>
              </a:solidFill>
            </a:endParaRPr>
          </a:p>
        </p:txBody>
      </p:sp>
      <p:pic>
        <p:nvPicPr>
          <p:cNvPr id="8198" name="Picture 6" descr="https://d2gne97vdumgn3.cloudfront.net/api/file/lKE6Pa0RqGRDs4oKC37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6"/>
          <a:stretch/>
        </p:blipFill>
        <p:spPr bwMode="auto">
          <a:xfrm>
            <a:off x="561235" y="4941168"/>
            <a:ext cx="5476875" cy="128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d2gne97vdumgn3.cloudfront.net/api/file/lKE6Pa0RqGRDs4oKC37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0" b="34056"/>
          <a:stretch/>
        </p:blipFill>
        <p:spPr bwMode="auto">
          <a:xfrm>
            <a:off x="544902" y="3000375"/>
            <a:ext cx="5476875" cy="159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d2gne97vdumgn3.cloudfront.net/api/file/lKE6Pa0RqGRDs4oKC37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" t="11445" r="-486" b="69725"/>
          <a:stretch/>
        </p:blipFill>
        <p:spPr bwMode="auto">
          <a:xfrm>
            <a:off x="544902" y="1124744"/>
            <a:ext cx="5476875" cy="151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2699792" y="1124744"/>
            <a:ext cx="10801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306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5496" y="4387751"/>
            <a:ext cx="9108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4800" b="1" dirty="0" smtClean="0">
                <a:solidFill>
                  <a:srgbClr val="FFFF00"/>
                </a:solidFill>
              </a:rPr>
              <a:t>Porquê?</a:t>
            </a:r>
            <a:endParaRPr lang="pt-PT" sz="7200" b="1" dirty="0">
              <a:solidFill>
                <a:srgbClr val="FFFF00"/>
              </a:solidFill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318018" y="1268760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3200" b="1" dirty="0" smtClean="0">
                <a:solidFill>
                  <a:schemeClr val="bg1"/>
                </a:solidFill>
              </a:rPr>
              <a:t>As forças intermoleculares estão intimamente ligadas ás propriedades físicas da matéria…</a:t>
            </a:r>
          </a:p>
          <a:p>
            <a:pPr lvl="0" algn="ctr"/>
            <a:endParaRPr lang="pt-PT" sz="3200" b="1" dirty="0" smtClean="0">
              <a:solidFill>
                <a:schemeClr val="bg1"/>
              </a:solidFill>
            </a:endParaRPr>
          </a:p>
          <a:p>
            <a:pPr lvl="0" algn="ctr"/>
            <a:r>
              <a:rPr lang="pt-PT" sz="3200" b="1" u="sng" dirty="0" smtClean="0">
                <a:solidFill>
                  <a:srgbClr val="FFFF00"/>
                </a:solidFill>
              </a:rPr>
              <a:t>Por exemplo: </a:t>
            </a:r>
            <a:r>
              <a:rPr lang="pt-PT" sz="3200" b="1" dirty="0" smtClean="0">
                <a:solidFill>
                  <a:schemeClr val="bg1"/>
                </a:solidFill>
              </a:rPr>
              <a:t>influenciam o ponto de ebulição, fusão,  pressão de vapor, viscosidade, etc..</a:t>
            </a:r>
            <a:endParaRPr lang="pt-PT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6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2" t="39926" r="24163" b="20335"/>
          <a:stretch/>
        </p:blipFill>
        <p:spPr bwMode="auto">
          <a:xfrm>
            <a:off x="0" y="1484783"/>
            <a:ext cx="9144000" cy="468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5496" y="44624"/>
            <a:ext cx="3737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Ponto de ebulição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8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25727" r="26422" b="21767"/>
          <a:stretch/>
        </p:blipFill>
        <p:spPr bwMode="auto">
          <a:xfrm>
            <a:off x="14715" y="1844824"/>
            <a:ext cx="6832726" cy="499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5496" y="44624"/>
            <a:ext cx="3737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Ponto de ebulição</a:t>
            </a:r>
            <a:endParaRPr lang="pt-PT" sz="3600" b="1" dirty="0">
              <a:solidFill>
                <a:srgbClr val="FFFF00"/>
              </a:solidFill>
            </a:endParaRPr>
          </a:p>
        </p:txBody>
      </p:sp>
      <p:pic>
        <p:nvPicPr>
          <p:cNvPr id="18436" name="Picture 4" descr="http://www.ptable.com/Images/tabela%20peri%C3%B3dic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8" t="21202" r="7491" b="42952"/>
          <a:stretch/>
        </p:blipFill>
        <p:spPr bwMode="auto">
          <a:xfrm>
            <a:off x="5738648" y="0"/>
            <a:ext cx="3405352" cy="329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xão recta 3"/>
          <p:cNvCxnSpPr/>
          <p:nvPr/>
        </p:nvCxnSpPr>
        <p:spPr>
          <a:xfrm flipH="1">
            <a:off x="1904118" y="3294993"/>
            <a:ext cx="4324066" cy="1574167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203025" y="4342478"/>
            <a:ext cx="1008112" cy="1174754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ângulo 6"/>
          <p:cNvSpPr/>
          <p:nvPr/>
        </p:nvSpPr>
        <p:spPr>
          <a:xfrm>
            <a:off x="899592" y="1916832"/>
            <a:ext cx="1440160" cy="235363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505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4" t="11530" r="5288" b="41101"/>
          <a:stretch/>
        </p:blipFill>
        <p:spPr bwMode="auto">
          <a:xfrm>
            <a:off x="0" y="980728"/>
            <a:ext cx="4558983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35496" y="44624"/>
            <a:ext cx="4762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Ligações de  hidrogénio </a:t>
            </a:r>
            <a:endParaRPr lang="pt-PT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/>
              <p:cNvSpPr txBox="1"/>
              <p:nvPr/>
            </p:nvSpPr>
            <p:spPr>
              <a:xfrm>
                <a:off x="3347864" y="4725144"/>
                <a:ext cx="7579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p>
                          <m: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PT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4725144"/>
                <a:ext cx="757963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/>
              <p:cNvSpPr txBox="1"/>
              <p:nvPr/>
            </p:nvSpPr>
            <p:spPr>
              <a:xfrm>
                <a:off x="2483768" y="4581128"/>
                <a:ext cx="7579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p>
                          <m: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PT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4581128"/>
                <a:ext cx="757963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ixaDeTexto 8"/>
              <p:cNvSpPr txBox="1"/>
              <p:nvPr/>
            </p:nvSpPr>
            <p:spPr>
              <a:xfrm>
                <a:off x="1653797" y="4653136"/>
                <a:ext cx="7579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p>
                          <m: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pt-PT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797" y="4653136"/>
                <a:ext cx="757963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ixaDeTexto 9"/>
              <p:cNvSpPr txBox="1"/>
              <p:nvPr/>
            </p:nvSpPr>
            <p:spPr>
              <a:xfrm>
                <a:off x="765718" y="4352037"/>
                <a:ext cx="7579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p>
                          <m:r>
                            <a:rPr lang="pt-PT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pt-PT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18" y="4352037"/>
                <a:ext cx="757963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64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2924944"/>
            <a:ext cx="9108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4800" b="1" dirty="0" smtClean="0">
                <a:solidFill>
                  <a:srgbClr val="FFFF00"/>
                </a:solidFill>
              </a:rPr>
              <a:t>Porquê?</a:t>
            </a:r>
            <a:endParaRPr lang="pt-PT" sz="7200" b="1" dirty="0">
              <a:solidFill>
                <a:srgbClr val="FFFF00"/>
              </a:solidFill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318018" y="1268760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PT" sz="3200" b="1" dirty="0" smtClean="0">
                <a:solidFill>
                  <a:srgbClr val="FFFF00"/>
                </a:solidFill>
              </a:rPr>
              <a:t>Questão: </a:t>
            </a:r>
            <a:r>
              <a:rPr lang="pt-PT" sz="3200" b="1" dirty="0" smtClean="0">
                <a:solidFill>
                  <a:schemeClr val="bg1"/>
                </a:solidFill>
              </a:rPr>
              <a:t>Todos os compostos polares que </a:t>
            </a:r>
            <a:r>
              <a:rPr lang="pt-PT" sz="3200" b="1" dirty="0" err="1" smtClean="0">
                <a:solidFill>
                  <a:schemeClr val="bg1"/>
                </a:solidFill>
              </a:rPr>
              <a:t>cotenham</a:t>
            </a:r>
            <a:r>
              <a:rPr lang="pt-PT" sz="3200" b="1" dirty="0" smtClean="0">
                <a:solidFill>
                  <a:schemeClr val="bg1"/>
                </a:solidFill>
              </a:rPr>
              <a:t> oxigénio fazem ligações de hidrogénio?</a:t>
            </a:r>
            <a:endParaRPr lang="pt-PT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629" r="27017" b="56034"/>
          <a:stretch/>
        </p:blipFill>
        <p:spPr bwMode="auto">
          <a:xfrm>
            <a:off x="0" y="1196752"/>
            <a:ext cx="344905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3" t="63901" r="5167" b="18049"/>
          <a:stretch/>
        </p:blipFill>
        <p:spPr bwMode="auto">
          <a:xfrm>
            <a:off x="3704062" y="1484784"/>
            <a:ext cx="543993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8" t="23422" r="38004" b="56789"/>
          <a:stretch/>
        </p:blipFill>
        <p:spPr bwMode="auto">
          <a:xfrm>
            <a:off x="0" y="3189631"/>
            <a:ext cx="3449054" cy="16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60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5496" y="44624"/>
            <a:ext cx="4762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Ligações de  hidrogénio </a:t>
            </a:r>
            <a:endParaRPr lang="pt-PT" sz="36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8" t="16595" r="11183" b="62500"/>
          <a:stretch/>
        </p:blipFill>
        <p:spPr bwMode="auto">
          <a:xfrm>
            <a:off x="15688" y="1340768"/>
            <a:ext cx="91283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8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0" y="1463717"/>
            <a:ext cx="9144000" cy="3837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CaixaDeTexto 1"/>
          <p:cNvSpPr txBox="1"/>
          <p:nvPr/>
        </p:nvSpPr>
        <p:spPr>
          <a:xfrm>
            <a:off x="169616" y="160338"/>
            <a:ext cx="4316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 smtClean="0">
                <a:solidFill>
                  <a:srgbClr val="FFFF00"/>
                </a:solidFill>
              </a:rPr>
              <a:t>O que é a pressão? </a:t>
            </a:r>
            <a:endParaRPr lang="pt-PT" sz="4000" b="1" dirty="0">
              <a:solidFill>
                <a:srgbClr val="FFFF00"/>
              </a:solidFill>
            </a:endParaRPr>
          </a:p>
        </p:txBody>
      </p:sp>
      <p:pic>
        <p:nvPicPr>
          <p:cNvPr id="49154" name="Picture 2" descr="C:\Users\vidinha\Downloads\test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581361"/>
            <a:ext cx="2376264" cy="1584176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3" name="AutoShape 4" descr="data:image/jpeg;base64,/9j/4AAQSkZJRgABAQAAAQABAAD/2wCEAAkGBxQRERMUEBQTFRQSGBQUFxUYFRMWFRQVFRUXFxUVGBUYHiogGBomGxYfIjMiJSkrLjAuFys3ODMsNygtLisBCgoKDg0OGhAQGzIkHyUsNywsLDIsNywsLCwsLDcsLCwsLCwsLCwsLCwsLCwsLCwsLywsLCwsLCwsLDcsLDQsLP/AABEIAKkBKgMBEQACEQEDEQH/xAAcAAEAAQUBAQAAAAAAAAAAAAAABAIDBQYHAQj/xABJEAABAwIDAgoGCQAGCwEAAAABAAIDBBEFBhIhMQcTQVFhcYGRobEUIjIzQnIjNFJic5Kys8FDVJSi0fAVFhckU2OCg5PC4Qj/xAAaAQEAAwEBAQAAAAAAAAAAAAAAAgMEBQEG/8QAMhEBAAIBAwICCQMEAwEAAAAAAAECAwQRMQVBIUISMjNxgaGxwdFRkfAGImFyIzRSFP/aAAwDAQACEQMRAD8A7igICAgICAgICAgICAgICAgICAgICAgICAgICAgICAgICAgICAgICAgICAgICAgICAgICAgICAgICAgICAgICAg1XOudWYa+mjdBNM+qMgY2PTe8ei99RG/WO5BPytmA1sb3up5qcsdp0SgAkWB1Ag2tvHYgm0GM087nNgnglcz2mxyxvc3k2hpJCBLjNO2TinTwNl2DizLGH3IBA0E32gjvQX62sjhYXzSMjY3e97msaOtzjYILJxaDihNx8PEm1peMZxZubCz72O3pQXKHEIpwXQSxygGxMb2vANr2JaTY2PigkoCAgICAgICAgICCNXV8UDdU0jI287nBt+gX3noUq1m07RDybRHjLUsS4RYhspY3zH7RvGzxGo/l7VoppbT607fNRbUR2a1W5jrZzd83Et+zENH97a7+8tVNNSO37s9s9p7vaDNVVA4fTGVvK2Szr/8AVbUD2qVtLS3+HldRaHTMFxRlVE2SPcdhHK1w3tP+dxXMyY5pb0ZbqXi8bwnKCYgICAgICAgICAgICAgIOT8Mscjq/BWwPEcpkqQx5aHhrvoLEtOwoJOfY66HA6oVs7Znl8QdJEziyIHSsD2lre0HnDjdBBzdh1JSOwd+HNibUmph0mMt1Ppyx3HE23ssR+bpQa7nuFzq7HSKeKZjW0muR1zJTNdCwGaNnxEC53i1r86DZMfpmSV2B09XIJaUwPLHOPqTTNa2xN9jjptYn7XOUEvhNw6nhwtzKJsQaaun1MaQYxJrbcOA9m4tcdKDbMj4eYYX66emge520U7iWOFhYm/xINkQEBAQEBAQEFMkgaCXEADaSTYAdJKDWMUz7SxXEbjO7miALf8AyH1bdRK0V01558FNs9Y48WrYhnKsn2R6Kdh+z6z/AM7hbuaOtaaaWsc+Ki2otPHg1+SIF2uV7pHne5zi535ibrVFNo2Z5s8NSBsaAFLaIR8ZWHzEpubKEetu4NcRLKkxE+rM02H32C4P5dXhzLJq6b09L9GjTW2tt+rp65rcIOS50klmx5lMa+po4PRBITHOYmhwe/aQTpNx27OhBdyRneoGG4hNO70r0B8gilPqekRt9klwB6725UGwZcztLNVRU1XTNhdUQ+kwuZMJWuZexDhpaWHzQUZdzhV1kzxHRxcRHPJA6T0j6QCNxaXcWWbd17XQe4bnSepraiGnpWOhpJjTyuM4bPsNnSth02LL3tt2gdiCqqznO7EZ6OkpWS+iiIyl84jkcJGhxMTNJ1WDhtJFz3oMm/M1sVZQcXsfS+lcZq2g8aWaCy3M2979iDHnO54nFZOJF8MfIwDXslDGBwJOn1b9qC1lzPEs1TDT1dM2E1UPpEL2Tca1zRvDmlrSw9O1B5gWcKurnlbFRxcRDUSU75PSPpAI3lpeIyzbsF7XQbnVTcWx7yHO0Nc7S0FznaRezWjeTbYEGnRcJdO5wb6NiA1EC5pJABc2uTyBBuoKCBiWCwVD4ZJo2ufTuL4nH2mE2vY9Nh3IJlRA2RjmSNDmPBa5rgC1zSLEEHeLIMDhGR6Gll42np42P5CBu6uZBkDgVOZJ5DEwuqmCOY296wN0gPHL6pt1ILFVlWklpmU0sDHwxW0McL6LXA0k7RYG2zkQWmZOohTGlFPHxDiHGO2zUNod1oJOA5dp6Frm0kYia8guDdxIFr257IMqgICAgICDEY5mSno7Cd/ru2tjaC6R3SGjcOk2HSrKYrX4QvkrXlp+IZ/nkuKWERj7cnrP/KDpae1y1U0kd53Z7aie3g1mufJOdVVM+Q77E+qD0MHqt7AtdMUV4jZntkmeVrjWt9kBWREQhvMrMlQSvd3i0SvAR6ICDNZLP+/0/wAzv23qnUeyn+d1mH2kOxrkOkIObZhyYazHY5qinEtH6KGFxLS0Ste4gWvqBsd9rbUGwZoy6BhVVS0MLWl8T2sjbpaC4jYLnZ3oNcynlB+HV1PLDB9DU04ZUbWl1PUMFw4EnVpcPVsLgEIIWUMvSUtc98+GOc91VO9lY2SL1I5HOsdINyLHucguZnwOpqcQilp6A01RFO1xrmTt0SwNNrOa2xc5zbAhw2WtchBXwj4JUVc1oKAtqGOj4jEY5mt0MBDnF7RZ9x6zdO0bbg8iDJ5hwyrgxGmxGCD0rTSmkmia9jHg6y8SN1bCLutboQQKDLdY/DsXMsQbUYiZpWQBwOjU2zYy82BPTsQeZSydJh1bSTQwXiqKcR1IJaXU87BcSAuN9LvZs3Zy8yCLlbL0tLXyyT4Y5731c8jKxskX0cUj3WOm9yLHd0oOqVUOtj2Bzma2ubqabObcW1NJ3OG8INMhyJUNc13+lsROkg2L2kGxvYi20IN2c24seUWvuP8A8QaKeDCL+u4j/apEGn4lS0EOJMw99Zi3GOMbDIKl3FMfI28bHEuvci3J8SDbZeDaFou6vxBovvNW8DxKD1nBrCRcV2IEW3+lvtbrugtw8HNO42ZiFe477CseTbsKCv8A2awlxb6diGrfp9LfcDnte6Cs8GMX9dxH+1SIM1ljKbaF73MqKqXWAC2aV0gFjsIvuO1BsSAgICDXM+Zobh1KZLB0rzxcLDudIQdp+6ALnqtvIU8dPSnZG9vRhyrBJrl01QTJLIdTnu2ucf4HJYbNnMurjp4Ofey9VVpcdmxXKkVziV4PEeiAgICAgzWS/r1P8zv23KnUeylZh9pDsa5DpCAgICAgICAgICAgICAgs1dS2KN8khDWRtc9zjuDWglx7gg+a6uqkqaKsqXUtSZ56gV0dQA0xQtjcdmq99LY78nIEG+8JOKiuwjCp2sbJx9ZSExkgNc4xzB0bjY2Gq7TsKCPlSn00uYPo20w4uZjqAOLhTubTuGsEgBweNtwLG3Qgy3A9hAZBBO+igivA3TVMkvJKCBq4xmkab2vvO0INKocyxjEo8T1ya56t8T28VK1noMjRFC4yObo9XQ02Bvc7tiD6EBQEBAQEBBwPhTxM1eLmIH6Oja2MDk4x4D5HDva3/trVp6qM07Qoi2NH+di6UcME8ql6CAgICAgICDNZL+vU/zO/bcqdR7KVmH2kOxrkOkICAgICAgICAgICAgICCxX0bJ4nxStDo5GljmncWuFiEFmgwqKCAU8bAImtLAzeNJ2EHnFkGMZkyjFPHTiL6KGUVEbdTvo5QSQ5u37x2dKCW/LtOZZ5jGNdVGIZtptKwN0gObexOnZffZBjcKyDQ0xcYInN1xvhcOMksY3izm2vs3DdzIJ0mVqV1H6E6IGn0hui53NILfW33BAN78iDLQxhrWtF7NAAubmwFtp5UFaAgICAg+a6eEzV1bId7qiod3yusO4ro4KsWe3izUzNLiPs7O5bGZQgICAguQwOf7Iv5d6pzZ8eGN7zstxYb5Z2pCt1G8fCeyx8lXXW6e3F4+Ph9U7aPPXy/f6LLmEbwR1ghaK3rb1ZiVNqWr60TClSQZvJf16n+Z37blTqPZStw+0h2Nch0hAQEBAQEBAQEBAQEBAQEBAQEBAQEBAQEBAQfPOXfrVX+NN+6V1NPwwZuU+u94/5nea0s6yj0QAF5M7eMkRv4Qn02HX2v2fd5e08i5Wp6nEf24vH/Pb4fr9Pe6eDp8z/dl/b8/p9fcyLWgCwFhzLjWta8+lad5dWtYrG1Y2h6ovXqPVt0TTvaD2BW1zZK+raY+Ku2KlvWrE/BcoQIZWSxtAew3G+20Ebr8xVv8A9ueY9Gbbx7oVf/Jh33ivi2aHOcg9uNjuoub53UI1Fu72dPXsnQ5zjPtxvHUWu87KcamO8ITpv0lNhzRTO3vLetrvMAhWRqKITp7p0OKQv9mWM9Gpt+5TjLSe6E4rx2SwVNB6gICAgICAgICAgICAgICAgICAgICAg+ecu/Wqr8ab90rqafhgzcp9d7x/zO81plnWUeiDN4DTNcxziNuoi/RYf4r5jrmqyUzVpE/27b7f53n8PoujafHfFa8x477b/wCNoZI0Y5CVxo1lu8OtOkjtKg0Z5CFZGrr3hXOkt2lQad3MrI1GOe6udPkjstmMjeCrIyUniVc47xzClTQEBAQEBBXFK5vsOc3qJHkkeAmw43UM3TP7Tq/VdTjJaOJRmlZ7J0Obahu/Q7rbb9JCnGe8ITgpKdDnQ/HCOtr7eBH8qcame8ITp47SnQ5whPtNkb2AjwN/BTjU17whOnt2lOhzDTO3StHzBzf1BTjPSe6E4Lx2Toatj/Yex3yuB8lOL1niUJpaOYXlJEQEBAQEBAQEBAQEBAQEBB885d+tVX4037pXU0/DBm5T633j/md5rTLOso9EGw5c9275z+lq+Q/qD/sV/wBfvL6noXsLf7faGWXDdoQaXnHP0dJeOC0s+0HlZGfvEbz90dtlv0uhtl/ut4R85YNTrq4/7a+M/R5wbYrxtO99RO188srnEOe3WGgNa0aeQbCQALbU1+L0bxFa7REGhy+lSZtbeZluZaDyArDFpjiW6YieVBgbzfwrIz5I7q5w457KDSN6VZGqvHKudLSVBo+Y+CsjWfrCudJ+kqDSO6FZGrpPKudLeFswOHIVZGfHPdXODJHZQW23qyLRPEq5rMcw8XrwQEBAQLIJENbIz2JJG9T3Ad117EzHBMRPKdDmOpb/AEhPzNafG11OMt47oTipPZOhzjMPaZG7q1NPmfJTjUXQnT0TYc6N+OJw+Vwd5gKcan9YQnTfpKdDmyndvL29bT/63U41FEJ09k6HGYH7po+1wae4qcZaT3QnFeOyax4IuCCOg3U4mJ4QmJjlUvXggICAgICAgIPnnLv1qr/Gm/dK6mn4YM3KfXe8f8zvNaZZ1lHog2HLnu3fOf0tXyH9Qf8AYr/r95fU9C9hb/b7Qyy4btNE4U8Sq4ImcQdML7tkkb7YdyNv8LSOUc1tnL0en48V7T6XPaOzndQyZaVj0eO8uOruuGIJVLiM0XupZGfI9zfIqFsdLetESnXJevqzMMxS54r47WqHkD7QY+/a4Eqi2iwW8q+usz18zasp57rauqgptMDjM9rNRa8WvvcdLuQXO7kVFumYp4mYX16lljmIltWYM2sofevpZrPdEW09QXzMc2+ovhexugXFvaO1UW6VPlt8l9eqR5q/NEpOEuhf7Rlj+aMn9Bcs9unZo42n4/lfXqOGed4+H4ZilzZRSW01MO3kc4MPc+xVFtLmrzWV9dVhtxaGWima8XY5rhzggjwVMxMcromJ4eujB3gdy9jJaOJRmlZ5hQaZvMrI1GSO6udPjnsoNGOQlWRq7d4VzpK9pUGjPIQrI1kd4QnST2lbNM7m8VZGpxyrnTZIUGIjkPcrIy0niVc4rxzChWKxAQEBBhMezNFS3b7yX/htO753fD59CnSk344/X+co3vWnP7fzhkOBTGJaqvqTK7YIRpYBZjbyN3DlPSblaseOtLRt+n4ZcmS16zv+v5dnV6gQEBAQEBAQEHzzl361V/jTfuldTT8MGblPrveP+Z3mtMs6yj0QbDlz3bvnP6Wr5D+oP+xX/X7y+p6F7C3+32hllw3aR6+iZPG+KVupkgLXDoPkeW/QpUvNLRavMI3pF6zW3EuBZnwB9FUOidcg7Y3fbYTsPXyEc4X0unz1zU9KPi+bz4LYr+jPwTqrINez+gLhztex3he/gq667BPmWW0OePKw9Vg9RFfjIJmW5XRvA7yFfXNjtxaJ+Ki2LJXms/sgqxW3PggniixanlqJI4o4hK8ukc1jb8U9rRdxAvdw7kGIzRmEVzmP9Gpqd4Ly90DXtEpeQbua5x2ix/MUHXKaCVmI01DHAw4OKdjpHOgjdDMw05e+ofOW3DtZG0OG1o59oc54NsFgq62YTNa+CGCon0ySGJpDBZhfICNAu4Em4tZA4R8LhoaqJlKDDLxLHTwtkfI2CV23SyV3rOBaWnl37yvJiJ5exMxwy+LtdhrTDJilUK5kTZXRcW6Sna5zQ5tPrLiRJZwOrTp6lTbTYbc1hdXU5a8WlLyxjOIz0xqXVdAyIS+jg1V49UmgSaQY2W9k8pCot07BPEbfFfXqGaOZ3+H4RYOFaRptLTxvsbEskc0G3KLh2xUW6XXy2X16pbzVZal4U6V1hJHOzpsxwH96/gs9umZY4mJX16njnmJhmaTPdBJsE4afvtezxIt4qi2hz18q+utwW8zMUmKwS+6mif8ALIx3kVRbFevrRMfBdXLS3qzE/FLIUInbhOY3UGFp5ArIzXjuhOKk9lBpW9I7VZGqyQrnTY5WzR8x8FZGsnvCudJHaXOs3ZnlbLJBD9GGEsc8H13Hl0n4B1bekLqYMcXrF579nLzZJpaaR27tMWtldS//AD79dqfwB+4F5HrR8fs9n1Z+H3d3VisQEBAQEBAQEHzzl361VfjTfuldTT8MGblPrfeP+Z3mtMs6yj0QTaDE3RAgAEE323vuA39i5mu6Xj1d4va0xMRt/j+eLo6PqV9LWaRETEzv/P2ZCPHx8TD2EHzsuVf+nbeTJHxjb7y6VOvV89J+E7/hIZjcR3lw6x/hdY79D1deIifdP52a6dZ0tuZmPfH43QcdoaatEep7A6J7JGONgRZwLm7eRwFu48iqppdZp9/+OdpjafDf6bp31Gkz7f3xvE+Hjt9Wea4HcQVzrVms7WjZ0K2i0bxKpRSRKvDIZfewxP8AmYx3mFZXJevqzMfFC2OlvWiJYeryNQSb6drT9xz2eDTbwV9dbnr5lFtFgt5WHquCyldtZJMzouxwHe2/ir69TyxzESot03FPEzCLUZArGwmCHEJDCb/QuMrIt97FjXFvgr69UjzV+ai3S58tvkw1NkzE6MTCn4p3pEToJNLmEuieQXNHGAW9kbuZaK9RwTzvHw/Ci3T80cbT8fyxmaaLEah0Tqmlfqhhjpw5kbnamxAhrnuBdd9jtOzcr66rDbi0KLabNXmsrmccyQ1uqWejfHXyCNskvHOEZMYa0yCAsuCWt021WG/aVdExPjCmYmOWTy/meCPCfRG1LqaXXPLIHUjKiOfWwNYwOJOg2aBq03uehevHPEBAQEG1cHdRK6vp4xJIGXcS0PcGkMY51iAbW2LFra1jDa20btmitac1a7zs7mvnn0IgIOO5jwyWWprZY43Ojhla2Rwt6rpnaYxa9zd2zYDbltcL6TS+xr7nzmp9tb3rX+qVSC0StbEXSxwgPcLl0hZtAbe7Wh4JPJtG8WV+yjdvvAZSOhxKtif7UUZjNtxLZgLjnBtcHmK880fH7PfLP8/V3BWKxAQEBAQEBAQfPOXfrVV+NN+6V1NPwwZuU+t94/5nea0yzrKPRAQEBAQAbbti8mN42kidp3hfjrZG7nu7yfNZb6HTX9bHH7fhpprdRT1bz++/1ZnLVW+apiikddryQdgB2NcdhtzhYNT0fSehNq1mJ/xM/fdtwdW1PpRFp398fjZvsuV2/DI4dYDvKy49ul18tp+v4dSvVLeasfT8osuWZB7L2Hru3+CqLdLyR6ton5flfXqeOeYmPn+ESTA5x8F+pzT4XuqLaDPHl3+K6uuwT5vkiSUcjfajeOtrrd6otgyV5rP7L65sduLR+6xdVLVMsTXCzmhw5iAR4r2JmOHkxE8sTVZVo5L66aHbyhgYe9tir66rNXi0qbabDbmsMPVcGtC/2WyR/LIT+vUr69RzxztPw/Ci3T8M8bx8fyw9XwTMPuqlzeh7A7xBHkr69UnzV+ai3S48tmGquCyqb7uSF463NPcW28VfXqeKeYmFFum5Y4mJYeqyNXx3vTuIHK1zH37Gm60V1uC3mUW0WePK2DgrweWOte6aKSPRE62tjm+s5zRs1DmusvUctbYois7+LT0/FauWZtG3g60uK7QgIOeVOZYqV9ZC6N0jqiep4whxaY2mKJsDmg+q9wlaXbd2jnK+l0s/8Nfc+b1Mf81vex+JZ/lkc50cTIyZDI12qT1CNTWObG0tYHCMtG0EamlwALir91GzaeAqrfNiFXJM8vkdAwOe62p2hzGNJPKdLRcnad5uSSo+aPdP2S8s+/8ALuCsViAgICAgICAg+eMvfWqr8ab90rqYOGDNyyFb7x/zO81pZ1lHogICAgICAg2Pg+pi+uYeSJr3n8ugeL/BZtVbbH712nje7rS5boCAgILcsLXe01rusA+ajalbcxulW9q8TsiS4PA7fG0dV2/psqLaPBbyx9PovrrM9eLff6osuW4juL29RB8wqLdMwzxvHx/K+vUs0c7T/P8ACJJlf7MnYW/yD/Cot0r/AM2+S+vVP/VfmiSZcmG7Q7qcQfEKi3Tc0cbSur1LDPO8IsuEzN3xu7LO/TdUW0eevNfv9F9dXgtxb7fVEkic32mub1gjzVFqWr60TC+t629Wd1Cgk9XoICDiWbPrtT+I5fSaX2Nfc+c1Ptbe9mslcHdViVngcTT8szwfWH/KZvf17G9J3K3ffwhVtt4y71lPKFNhsemmZ6zgA+V1jLJb7TuQfdFh0KcV28ULW38GfUkRAQEBAQEBAQfPOXfrVX+NN+6V1NPwwZuU+u94/wCZ3mtMs6yj0QEBAQEBB4g6lwe4MYIDLILPnsbHe2MeyOgm5PaOZczVZPSttHEN2np6Nd57tsWVoEBAQEBAQEBAQEEeWhjd7UbD1tF+9VWwY7etWJ+C2ubJXi0/uiSYDAfgt1OcPC9lRbQYJ8vzX11+eO/yRZMsM+F7x16T/AVFul454mV1ep5O8QiS5Yf8MjT1gt8rqi3S7+W0fT8r69Up5qz9fwwuDcFlO2pkqq2073vL2RW+hZzXB947r2dHKulhxWrjitu0Odmy1tebV7ugtFhYbAFoZ3qAgICAgICAgICD55y79aq/xpv3Supp+GDNyn13vH/M7zWlnWUeiAgICAgl0GFyzm0UbndQNh1ncO1eWtFfG07PaxNuI3b1lrIoY5slXZxG0RDa0HkLj8XVu61hzareNqfu1YtPt42/ZvCwtYgICAgICAgICAgICAgICAgICAgICAgICAgICD5/y9TkVlY072zzg9kpuurp48Pg5+flLxFtpZB953mtEqIR0eiAguQU7nkBjS4ncACSewJxG8jZsLyLUS2Mlom/e9r8o/myz31WOvHiurp7258G3YXkmmisXgyu53ez+UfzdZL6u9uPBorpqRz4tiiia0ANAaBuAAAHYFmmZnxlfERHCtePRAQEBAQEBAQEBAQEBAQEBAQEBAQEBAQEBAQEBBx3OWHGgxN0wH0NZ6wdbY2W1pGHpNtfTc8xXR0mSNtv0YtRTuh4m3WdY5bX/wAVvtHdjiUENKhskzeF5TqZ7EMLWn4n+qOvbtPYCqr58dOZ/ZZXFe3ENvwvg/iZYzvMh+yPVb37z4LJfWz5Y2aa6WPNLaaKgjhFomNYOgAE9Z3ntWW17X8bTu0VpWvEJKgkICAgICAgICAgICAgICAgICAgICAgICAgICAgICAgII9fQxzxmOZjZGO3tcARs2g9BB2g8i9iZid4eTET4S17/UOmB9R0zGj4A8OHe8F3itVdZliNlFtLjll8OwKCDbHG3V9o+s7vO7sVOTPkv60rKYqU4hklUsEBAQEBAQEBAQEBAQEBAQEBAQEBAQEBAQEBAQEBAQEBAQEBAQEBAQEBAQEBAQEBAQEBAQEBAQEBAQEBAQEBAQEBAQEBAQEBAQ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" name="AutoShape 6" descr="data:image/jpeg;base64,/9j/4AAQSkZJRgABAQAAAQABAAD/2wCEAAkGBxQRERMUEBQTFRQSGBQUFxUYFRMWFRQVFRUXFxUVGBUYHiogGBomGxYfIjMiJSkrLjAuFys3ODMsNygtLisBCgoKDg0OGhAQGzIkHyUsNywsLDIsNywsLCwsLDcsLCwsLCwsLCwsLCwsLCwsLCwsLywsLCwsLCwsLDcsLDQsLP/AABEIAKkBKgMBEQACEQEDEQH/xAAcAAEAAQUBAQAAAAAAAAAAAAAABAIDBQYHAQj/xABJEAABAwIDAgoGCQAGCwEAAAABAAIDBBEFBhIhMQcTQVFhcYGRobEUIjIzQnIjNFJic5Kys8FDVJSi0fAVFhckU2OCg5PC4Qj/xAAaAQEAAwEBAQAAAAAAAAAAAAAAAgMEBQEG/8QAMhEBAAIBAwICCQMEAwEAAAAAAAECAwQRMQVBIUISMjNxgaGxwdFRkfAGImFyIzRSFP/aAAwDAQACEQMRAD8A7igICAgICAgICAgICAgICAgICAgICAgICAgICAgICAgICAgICAgICAgICAgICAgICAgICAgICAgICAgICAgICAg1XOudWYa+mjdBNM+qMgY2PTe8ei99RG/WO5BPytmA1sb3up5qcsdp0SgAkWB1Ag2tvHYgm0GM087nNgnglcz2mxyxvc3k2hpJCBLjNO2TinTwNl2DizLGH3IBA0E32gjvQX62sjhYXzSMjY3e97msaOtzjYILJxaDihNx8PEm1peMZxZubCz72O3pQXKHEIpwXQSxygGxMb2vANr2JaTY2PigkoCAgICAgICAgICCNXV8UDdU0jI287nBt+gX3noUq1m07RDybRHjLUsS4RYhspY3zH7RvGzxGo/l7VoppbT607fNRbUR2a1W5jrZzd83Et+zENH97a7+8tVNNSO37s9s9p7vaDNVVA4fTGVvK2Szr/8AVbUD2qVtLS3+HldRaHTMFxRlVE2SPcdhHK1w3tP+dxXMyY5pb0ZbqXi8bwnKCYgICAgICAgICAgICAgIOT8Mscjq/BWwPEcpkqQx5aHhrvoLEtOwoJOfY66HA6oVs7Znl8QdJEziyIHSsD2lre0HnDjdBBzdh1JSOwd+HNibUmph0mMt1Ppyx3HE23ssR+bpQa7nuFzq7HSKeKZjW0muR1zJTNdCwGaNnxEC53i1r86DZMfpmSV2B09XIJaUwPLHOPqTTNa2xN9jjptYn7XOUEvhNw6nhwtzKJsQaaun1MaQYxJrbcOA9m4tcdKDbMj4eYYX66emge520U7iWOFhYm/xINkQEBAQEBAQEFMkgaCXEADaSTYAdJKDWMUz7SxXEbjO7miALf8AyH1bdRK0V01558FNs9Y48WrYhnKsn2R6Kdh+z6z/AM7hbuaOtaaaWsc+Ki2otPHg1+SIF2uV7pHne5zi535ibrVFNo2Z5s8NSBsaAFLaIR8ZWHzEpubKEetu4NcRLKkxE+rM02H32C4P5dXhzLJq6b09L9GjTW2tt+rp65rcIOS50klmx5lMa+po4PRBITHOYmhwe/aQTpNx27OhBdyRneoGG4hNO70r0B8gilPqekRt9klwB6725UGwZcztLNVRU1XTNhdUQ+kwuZMJWuZexDhpaWHzQUZdzhV1kzxHRxcRHPJA6T0j6QCNxaXcWWbd17XQe4bnSepraiGnpWOhpJjTyuM4bPsNnSth02LL3tt2gdiCqqznO7EZ6OkpWS+iiIyl84jkcJGhxMTNJ1WDhtJFz3oMm/M1sVZQcXsfS+lcZq2g8aWaCy3M2979iDHnO54nFZOJF8MfIwDXslDGBwJOn1b9qC1lzPEs1TDT1dM2E1UPpEL2Tca1zRvDmlrSw9O1B5gWcKurnlbFRxcRDUSU75PSPpAI3lpeIyzbsF7XQbnVTcWx7yHO0Nc7S0FznaRezWjeTbYEGnRcJdO5wb6NiA1EC5pJABc2uTyBBuoKCBiWCwVD4ZJo2ufTuL4nH2mE2vY9Nh3IJlRA2RjmSNDmPBa5rgC1zSLEEHeLIMDhGR6Gll42np42P5CBu6uZBkDgVOZJ5DEwuqmCOY296wN0gPHL6pt1ILFVlWklpmU0sDHwxW0McL6LXA0k7RYG2zkQWmZOohTGlFPHxDiHGO2zUNod1oJOA5dp6Frm0kYia8guDdxIFr257IMqgICAgICDEY5mSno7Cd/ru2tjaC6R3SGjcOk2HSrKYrX4QvkrXlp+IZ/nkuKWERj7cnrP/KDpae1y1U0kd53Z7aie3g1mufJOdVVM+Q77E+qD0MHqt7AtdMUV4jZntkmeVrjWt9kBWREQhvMrMlQSvd3i0SvAR6ICDNZLP+/0/wAzv23qnUeyn+d1mH2kOxrkOkIObZhyYazHY5qinEtH6KGFxLS0Ste4gWvqBsd9rbUGwZoy6BhVVS0MLWl8T2sjbpaC4jYLnZ3oNcynlB+HV1PLDB9DU04ZUbWl1PUMFw4EnVpcPVsLgEIIWUMvSUtc98+GOc91VO9lY2SL1I5HOsdINyLHucguZnwOpqcQilp6A01RFO1xrmTt0SwNNrOa2xc5zbAhw2WtchBXwj4JUVc1oKAtqGOj4jEY5mt0MBDnF7RZ9x6zdO0bbg8iDJ5hwyrgxGmxGCD0rTSmkmia9jHg6y8SN1bCLutboQQKDLdY/DsXMsQbUYiZpWQBwOjU2zYy82BPTsQeZSydJh1bSTQwXiqKcR1IJaXU87BcSAuN9LvZs3Zy8yCLlbL0tLXyyT4Y5731c8jKxskX0cUj3WOm9yLHd0oOqVUOtj2Bzma2ubqabObcW1NJ3OG8INMhyJUNc13+lsROkg2L2kGxvYi20IN2c24seUWvuP8A8QaKeDCL+u4j/apEGn4lS0EOJMw99Zi3GOMbDIKl3FMfI28bHEuvci3J8SDbZeDaFou6vxBovvNW8DxKD1nBrCRcV2IEW3+lvtbrugtw8HNO42ZiFe477CseTbsKCv8A2awlxb6diGrfp9LfcDnte6Cs8GMX9dxH+1SIM1ljKbaF73MqKqXWAC2aV0gFjsIvuO1BsSAgICDXM+Zobh1KZLB0rzxcLDudIQdp+6ALnqtvIU8dPSnZG9vRhyrBJrl01QTJLIdTnu2ucf4HJYbNnMurjp4Ofey9VVpcdmxXKkVziV4PEeiAgICAgzWS/r1P8zv23KnUeylZh9pDsa5DpCAgICAgICAgICAgICAgs1dS2KN8khDWRtc9zjuDWglx7gg+a6uqkqaKsqXUtSZ56gV0dQA0xQtjcdmq99LY78nIEG+8JOKiuwjCp2sbJx9ZSExkgNc4xzB0bjY2Gq7TsKCPlSn00uYPo20w4uZjqAOLhTubTuGsEgBweNtwLG3Qgy3A9hAZBBO+igivA3TVMkvJKCBq4xmkab2vvO0INKocyxjEo8T1ya56t8T28VK1noMjRFC4yObo9XQ02Bvc7tiD6EBQEBAQEBBwPhTxM1eLmIH6Oja2MDk4x4D5HDva3/trVp6qM07Qoi2NH+di6UcME8ql6CAgICAgICDNZL+vU/zO/bcqdR7KVmH2kOxrkOkICAgICAgICAgICAgICCxX0bJ4nxStDo5GljmncWuFiEFmgwqKCAU8bAImtLAzeNJ2EHnFkGMZkyjFPHTiL6KGUVEbdTvo5QSQ5u37x2dKCW/LtOZZ5jGNdVGIZtptKwN0gObexOnZffZBjcKyDQ0xcYInN1xvhcOMksY3izm2vs3DdzIJ0mVqV1H6E6IGn0hui53NILfW33BAN78iDLQxhrWtF7NAAubmwFtp5UFaAgICAg+a6eEzV1bId7qiod3yusO4ro4KsWe3izUzNLiPs7O5bGZQgICAguQwOf7Iv5d6pzZ8eGN7zstxYb5Z2pCt1G8fCeyx8lXXW6e3F4+Ph9U7aPPXy/f6LLmEbwR1ghaK3rb1ZiVNqWr60TClSQZvJf16n+Z37blTqPZStw+0h2Nch0hAQEBAQEBAQEBAQEBAQEBAQEBAQEBAQEBAQfPOXfrVX+NN+6V1NPwwZuU+u94/5nea0s6yj0QAF5M7eMkRv4Qn02HX2v2fd5e08i5Wp6nEf24vH/Pb4fr9Pe6eDp8z/dl/b8/p9fcyLWgCwFhzLjWta8+lad5dWtYrG1Y2h6ovXqPVt0TTvaD2BW1zZK+raY+Ku2KlvWrE/BcoQIZWSxtAew3G+20Ebr8xVv8A9ueY9Gbbx7oVf/Jh33ivi2aHOcg9uNjuoub53UI1Fu72dPXsnQ5zjPtxvHUWu87KcamO8ITpv0lNhzRTO3vLetrvMAhWRqKITp7p0OKQv9mWM9Gpt+5TjLSe6E4rx2SwVNB6gICAgICAgICAgICAgICAgICAgICAg+ecu/Wqr8ab90rqafhgzcp9d7x/zO81plnWUeiDN4DTNcxziNuoi/RYf4r5jrmqyUzVpE/27b7f53n8PoujafHfFa8x477b/wCNoZI0Y5CVxo1lu8OtOkjtKg0Z5CFZGrr3hXOkt2lQad3MrI1GOe6udPkjstmMjeCrIyUniVc47xzClTQEBAQEBBXFK5vsOc3qJHkkeAmw43UM3TP7Tq/VdTjJaOJRmlZ7J0Obahu/Q7rbb9JCnGe8ITgpKdDnQ/HCOtr7eBH8qcame8ITp47SnQ5whPtNkb2AjwN/BTjU17whOnt2lOhzDTO3StHzBzf1BTjPSe6E4Lx2Toatj/Yex3yuB8lOL1niUJpaOYXlJEQEBAQEBAQEBAQEBAQEBB885d+tVX4037pXU0/DBm5T633j/md5rTLOso9EGw5c9275z+lq+Q/qD/sV/wBfvL6noXsLf7faGWXDdoQaXnHP0dJeOC0s+0HlZGfvEbz90dtlv0uhtl/ut4R85YNTrq4/7a+M/R5wbYrxtO99RO188srnEOe3WGgNa0aeQbCQALbU1+L0bxFa7REGhy+lSZtbeZluZaDyArDFpjiW6YieVBgbzfwrIz5I7q5w457KDSN6VZGqvHKudLSVBo+Y+CsjWfrCudJ+kqDSO6FZGrpPKudLeFswOHIVZGfHPdXODJHZQW23qyLRPEq5rMcw8XrwQEBAQLIJENbIz2JJG9T3Ad117EzHBMRPKdDmOpb/AEhPzNafG11OMt47oTipPZOhzjMPaZG7q1NPmfJTjUXQnT0TYc6N+OJw+Vwd5gKcan9YQnTfpKdDmyndvL29bT/63U41FEJ09k6HGYH7po+1wae4qcZaT3QnFeOyax4IuCCOg3U4mJ4QmJjlUvXggICAgICAgIPnnLv1qr/Gm/dK6mn4YM3KfXe8f8zvNaZZ1lHog2HLnu3fOf0tXyH9Qf8AYr/r95fU9C9hb/b7Qyy4btNE4U8Sq4ImcQdML7tkkb7YdyNv8LSOUc1tnL0en48V7T6XPaOzndQyZaVj0eO8uOruuGIJVLiM0XupZGfI9zfIqFsdLetESnXJevqzMMxS54r47WqHkD7QY+/a4Eqi2iwW8q+usz18zasp57rauqgptMDjM9rNRa8WvvcdLuQXO7kVFumYp4mYX16lljmIltWYM2sofevpZrPdEW09QXzMc2+ovhexugXFvaO1UW6VPlt8l9eqR5q/NEpOEuhf7Rlj+aMn9Bcs9unZo42n4/lfXqOGed4+H4ZilzZRSW01MO3kc4MPc+xVFtLmrzWV9dVhtxaGWima8XY5rhzggjwVMxMcromJ4eujB3gdy9jJaOJRmlZ5hQaZvMrI1GSO6udPjnsoNGOQlWRq7d4VzpK9pUGjPIQrI1kd4QnST2lbNM7m8VZGpxyrnTZIUGIjkPcrIy0niVc4rxzChWKxAQEBBhMezNFS3b7yX/htO753fD59CnSk344/X+co3vWnP7fzhkOBTGJaqvqTK7YIRpYBZjbyN3DlPSblaseOtLRt+n4ZcmS16zv+v5dnV6gQEBAQEBAQEHzzl361V/jTfuldTT8MGblPrveP+Z3mtMs6yj0QbDlz3bvnP6Wr5D+oP+xX/X7y+p6F7C3+32hllw3aR6+iZPG+KVupkgLXDoPkeW/QpUvNLRavMI3pF6zW3EuBZnwB9FUOidcg7Y3fbYTsPXyEc4X0unz1zU9KPi+bz4LYr+jPwTqrINez+gLhztex3he/gq667BPmWW0OePKw9Vg9RFfjIJmW5XRvA7yFfXNjtxaJ+Ki2LJXms/sgqxW3PggniixanlqJI4o4hK8ukc1jb8U9rRdxAvdw7kGIzRmEVzmP9Gpqd4Ly90DXtEpeQbua5x2ix/MUHXKaCVmI01DHAw4OKdjpHOgjdDMw05e+ofOW3DtZG0OG1o59oc54NsFgq62YTNa+CGCon0ySGJpDBZhfICNAu4Em4tZA4R8LhoaqJlKDDLxLHTwtkfI2CV23SyV3rOBaWnl37yvJiJ5exMxwy+LtdhrTDJilUK5kTZXRcW6Sna5zQ5tPrLiRJZwOrTp6lTbTYbc1hdXU5a8WlLyxjOIz0xqXVdAyIS+jg1V49UmgSaQY2W9k8pCot07BPEbfFfXqGaOZ3+H4RYOFaRptLTxvsbEskc0G3KLh2xUW6XXy2X16pbzVZal4U6V1hJHOzpsxwH96/gs9umZY4mJX16njnmJhmaTPdBJsE4afvtezxIt4qi2hz18q+utwW8zMUmKwS+6mif8ALIx3kVRbFevrRMfBdXLS3qzE/FLIUInbhOY3UGFp5ArIzXjuhOKk9lBpW9I7VZGqyQrnTY5WzR8x8FZGsnvCudJHaXOs3ZnlbLJBD9GGEsc8H13Hl0n4B1bekLqYMcXrF579nLzZJpaaR27tMWtldS//AD79dqfwB+4F5HrR8fs9n1Z+H3d3VisQEBAQEBAQEHzzl361VfjTfuldTT8MGblPrfeP+Z3mtMs6yj0QTaDE3RAgAEE323vuA39i5mu6Xj1d4va0xMRt/j+eLo6PqV9LWaRETEzv/P2ZCPHx8TD2EHzsuVf+nbeTJHxjb7y6VOvV89J+E7/hIZjcR3lw6x/hdY79D1deIifdP52a6dZ0tuZmPfH43QcdoaatEep7A6J7JGONgRZwLm7eRwFu48iqppdZp9/+OdpjafDf6bp31Gkz7f3xvE+Hjt9Wea4HcQVzrVms7WjZ0K2i0bxKpRSRKvDIZfewxP8AmYx3mFZXJevqzMfFC2OlvWiJYeryNQSb6drT9xz2eDTbwV9dbnr5lFtFgt5WHquCyldtZJMzouxwHe2/ir69TyxzESot03FPEzCLUZArGwmCHEJDCb/QuMrIt97FjXFvgr69UjzV+ai3S58tvkw1NkzE6MTCn4p3pEToJNLmEuieQXNHGAW9kbuZaK9RwTzvHw/Ci3T80cbT8fyxmaaLEah0Tqmlfqhhjpw5kbnamxAhrnuBdd9jtOzcr66rDbi0KLabNXmsrmccyQ1uqWejfHXyCNskvHOEZMYa0yCAsuCWt021WG/aVdExPjCmYmOWTy/meCPCfRG1LqaXXPLIHUjKiOfWwNYwOJOg2aBq03uehevHPEBAQEG1cHdRK6vp4xJIGXcS0PcGkMY51iAbW2LFra1jDa20btmitac1a7zs7mvnn0IgIOO5jwyWWprZY43Ojhla2Rwt6rpnaYxa9zd2zYDbltcL6TS+xr7nzmp9tb3rX+qVSC0StbEXSxwgPcLl0hZtAbe7Wh4JPJtG8WV+yjdvvAZSOhxKtif7UUZjNtxLZgLjnBtcHmK880fH7PfLP8/V3BWKxAQEBAQEBAQfPOXfrVV+NN+6V1NPwwZuU+t94/5nea0yzrKPRAQEBAQAbbti8mN42kidp3hfjrZG7nu7yfNZb6HTX9bHH7fhpprdRT1bz++/1ZnLVW+apiikddryQdgB2NcdhtzhYNT0fSehNq1mJ/xM/fdtwdW1PpRFp398fjZvsuV2/DI4dYDvKy49ul18tp+v4dSvVLeasfT8osuWZB7L2Hru3+CqLdLyR6ton5flfXqeOeYmPn+ESTA5x8F+pzT4XuqLaDPHl3+K6uuwT5vkiSUcjfajeOtrrd6otgyV5rP7L65sduLR+6xdVLVMsTXCzmhw5iAR4r2JmOHkxE8sTVZVo5L66aHbyhgYe9tir66rNXi0qbabDbmsMPVcGtC/2WyR/LIT+vUr69RzxztPw/Ci3T8M8bx8fyw9XwTMPuqlzeh7A7xBHkr69UnzV+ai3S48tmGquCyqb7uSF463NPcW28VfXqeKeYmFFum5Y4mJYeqyNXx3vTuIHK1zH37Gm60V1uC3mUW0WePK2DgrweWOte6aKSPRE62tjm+s5zRs1DmusvUctbYois7+LT0/FauWZtG3g60uK7QgIOeVOZYqV9ZC6N0jqiep4whxaY2mKJsDmg+q9wlaXbd2jnK+l0s/8Nfc+b1Mf81vex+JZ/lkc50cTIyZDI12qT1CNTWObG0tYHCMtG0EamlwALir91GzaeAqrfNiFXJM8vkdAwOe62p2hzGNJPKdLRcnad5uSSo+aPdP2S8s+/8ALuCsViAgICAgICAg+eMvfWqr8ab90rqYOGDNyyFb7x/zO81pZ1lHogICAgICAg2Pg+pi+uYeSJr3n8ugeL/BZtVbbH712nje7rS5boCAgILcsLXe01rusA+ajalbcxulW9q8TsiS4PA7fG0dV2/psqLaPBbyx9PovrrM9eLff6osuW4juL29RB8wqLdMwzxvHx/K+vUs0c7T/P8ACJJlf7MnYW/yD/Cot0r/AM2+S+vVP/VfmiSZcmG7Q7qcQfEKi3Tc0cbSur1LDPO8IsuEzN3xu7LO/TdUW0eevNfv9F9dXgtxb7fVEkic32mub1gjzVFqWr60TC+t629Wd1Cgk9XoICDiWbPrtT+I5fSaX2Nfc+c1Ptbe9mslcHdViVngcTT8szwfWH/KZvf17G9J3K3ffwhVtt4y71lPKFNhsemmZ6zgA+V1jLJb7TuQfdFh0KcV28ULW38GfUkRAQEBAQEBAQfPOXfrVX+NN+6V1NPwwZuU+u94/wCZ3mtMs6yj0QEBAQEBB4g6lwe4MYIDLILPnsbHe2MeyOgm5PaOZczVZPSttHEN2np6Nd57tsWVoEBAQEBAQEBAQEEeWhjd7UbD1tF+9VWwY7etWJ+C2ubJXi0/uiSYDAfgt1OcPC9lRbQYJ8vzX11+eO/yRZMsM+F7x16T/AVFul454mV1ep5O8QiS5Yf8MjT1gt8rqi3S7+W0fT8r69Up5qz9fwwuDcFlO2pkqq2073vL2RW+hZzXB947r2dHKulhxWrjitu0Odmy1tebV7ugtFhYbAFoZ3qAgICAgICAgICD55y79aq/xpv3Supp+GDNyn13vH/M7zWlnWUeiAgICAgl0GFyzm0UbndQNh1ncO1eWtFfG07PaxNuI3b1lrIoY5slXZxG0RDa0HkLj8XVu61hzareNqfu1YtPt42/ZvCwtYgICAgICAgICAgICAgICAgICAgICAgICAgICD5/y9TkVlY072zzg9kpuurp48Pg5+flLxFtpZB953mtEqIR0eiAguQU7nkBjS4ncACSewJxG8jZsLyLUS2Mlom/e9r8o/myz31WOvHiurp7258G3YXkmmisXgyu53ez+UfzdZL6u9uPBorpqRz4tiiia0ANAaBuAAAHYFmmZnxlfERHCtePRAQEBAQEBAQEBAQEBAQEBAQEBAQEBAQEBAQEBBx3OWHGgxN0wH0NZ6wdbY2W1pGHpNtfTc8xXR0mSNtv0YtRTuh4m3WdY5bX/wAVvtHdjiUENKhskzeF5TqZ7EMLWn4n+qOvbtPYCqr58dOZ/ZZXFe3ENvwvg/iZYzvMh+yPVb37z4LJfWz5Y2aa6WPNLaaKgjhFomNYOgAE9Z3ntWW17X8bTu0VpWvEJKgkICAgICAgICAgICAgICAgICAgICAgICAgICAgICAgII9fQxzxmOZjZGO3tcARs2g9BB2g8i9iZid4eTET4S17/UOmB9R0zGj4A8OHe8F3itVdZliNlFtLjll8OwKCDbHG3V9o+s7vO7sVOTPkv60rKYqU4hklUsEBAQEBAQEBAQEBAQEBAQEBAQEBAQEBAQEBAQEBAQEBAQEBAQEBAQEBAQEBAQEBAQEBAQEBAQEBAQEBAQEBAQEBAQEBAQEBAQ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49160" name="Picture 8" descr="http://www.oandplibrary.org/al/images/1957_02_029/aut57c-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4"/>
          <a:stretch/>
        </p:blipFill>
        <p:spPr bwMode="auto">
          <a:xfrm>
            <a:off x="0" y="1463717"/>
            <a:ext cx="4032448" cy="383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2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7181" y="1493366"/>
            <a:ext cx="5502971" cy="3024336"/>
            <a:chOff x="5133" y="692696"/>
            <a:chExt cx="9123101" cy="4726733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1" t="36206" r="10819" b="23708"/>
            <a:stretch/>
          </p:blipFill>
          <p:spPr bwMode="auto">
            <a:xfrm>
              <a:off x="5133" y="692696"/>
              <a:ext cx="9123101" cy="4726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ângulo 1"/>
            <p:cNvSpPr/>
            <p:nvPr/>
          </p:nvSpPr>
          <p:spPr>
            <a:xfrm>
              <a:off x="20899" y="4997410"/>
              <a:ext cx="4911141" cy="4062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4" name="Rectângulo 3"/>
          <p:cNvSpPr/>
          <p:nvPr/>
        </p:nvSpPr>
        <p:spPr>
          <a:xfrm>
            <a:off x="37181" y="71046"/>
            <a:ext cx="8693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2800" b="1" dirty="0">
                <a:solidFill>
                  <a:srgbClr val="FFFF00"/>
                </a:solidFill>
              </a:rPr>
              <a:t>Ligações de  hidrogénio </a:t>
            </a:r>
            <a:r>
              <a:rPr lang="pt-PT" sz="2800" b="1" dirty="0" smtClean="0">
                <a:solidFill>
                  <a:srgbClr val="FFFF00"/>
                </a:solidFill>
              </a:rPr>
              <a:t> -propriedades incomuns da água</a:t>
            </a:r>
            <a:endParaRPr lang="pt-PT" sz="2800" b="1" dirty="0">
              <a:solidFill>
                <a:srgbClr val="FFFF00"/>
              </a:solidFill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711902" y="4707141"/>
            <a:ext cx="798872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2800" b="1" dirty="0" smtClean="0">
                <a:solidFill>
                  <a:schemeClr val="bg1"/>
                </a:solidFill>
              </a:rPr>
              <a:t>Sólido menos denso  que o liquido.</a:t>
            </a:r>
          </a:p>
          <a:p>
            <a:pPr lvl="0"/>
            <a:r>
              <a:rPr lang="pt-PT" sz="2800" b="1" dirty="0" smtClean="0">
                <a:solidFill>
                  <a:schemeClr val="bg1"/>
                </a:solidFill>
              </a:rPr>
              <a:t>Densidade aumenta com a temperatura entre 0-4ºC.</a:t>
            </a:r>
          </a:p>
          <a:p>
            <a:pPr lvl="0"/>
            <a:r>
              <a:rPr lang="pt-PT" sz="2800" b="1" dirty="0" smtClean="0">
                <a:solidFill>
                  <a:schemeClr val="bg1"/>
                </a:solidFill>
              </a:rPr>
              <a:t>Elevada capacidade calorifica 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0" t="28449" r="56985" b="42888"/>
          <a:stretch/>
        </p:blipFill>
        <p:spPr bwMode="auto">
          <a:xfrm>
            <a:off x="5652120" y="1493366"/>
            <a:ext cx="302433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9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4757084"/>
            <a:ext cx="914400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PT" sz="2400" b="1" u="sng" dirty="0">
                <a:solidFill>
                  <a:schemeClr val="bg1"/>
                </a:solidFill>
              </a:rPr>
              <a:t>C</a:t>
            </a:r>
            <a:r>
              <a:rPr kumimoji="0" lang="pt-PT" altLang="pt-PT" sz="2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apacidade </a:t>
            </a:r>
            <a:r>
              <a:rPr lang="pt-PT" altLang="pt-PT" sz="2400" b="1" u="sng" dirty="0">
                <a:solidFill>
                  <a:schemeClr val="bg1"/>
                </a:solidFill>
              </a:rPr>
              <a:t>C</a:t>
            </a:r>
            <a:r>
              <a:rPr kumimoji="0" lang="pt-PT" altLang="pt-PT" sz="2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alorífica </a:t>
            </a:r>
            <a:r>
              <a:rPr kumimoji="0" lang="pt-PT" altLang="pt-PT" sz="2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– Estabelece uma relação entre a quantidade de calor fornecida a um </a:t>
            </a:r>
            <a:r>
              <a:rPr kumimoji="0" lang="pt-PT" altLang="pt-PT" sz="24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corpo e a variação de temperatura verificada por este. </a:t>
            </a:r>
            <a:endParaRPr kumimoji="0" lang="pt-PT" altLang="pt-PT" sz="2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32771" name="Picture 3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52400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http://www.drcruzan.com/Images/Water/HeatCapacitiesTab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08719"/>
            <a:ext cx="2664296" cy="340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http://www.soubrasilia.com/brasilia/wp-content/uploads/2013/10/Pont%C3%A3o-do-Lago-Sul-Lago-Parano%C3%A1-Bras%C3%ADl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5715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1280" y="152400"/>
            <a:ext cx="5793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Capacidade </a:t>
            </a:r>
            <a:r>
              <a:rPr lang="pt-PT" sz="3600" b="1" dirty="0">
                <a:solidFill>
                  <a:srgbClr val="FFFF00"/>
                </a:solidFill>
              </a:rPr>
              <a:t>calorifica </a:t>
            </a:r>
            <a:r>
              <a:rPr lang="pt-PT" sz="3600" b="1" dirty="0" smtClean="0">
                <a:solidFill>
                  <a:srgbClr val="FFFF00"/>
                </a:solidFill>
              </a:rPr>
              <a:t>da água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2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archive.cnx.org/resources/2fd36fdbcc8ece5366feb9b7513b8eaa151e3e08/Figure_09_01_03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23" y="1385239"/>
            <a:ext cx="9125668" cy="495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1280" y="152400"/>
            <a:ext cx="6478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Pontes de hidrogénio na Biologia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1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8" t="35777" r="10455" b="22844"/>
          <a:stretch/>
        </p:blipFill>
        <p:spPr bwMode="auto">
          <a:xfrm>
            <a:off x="0" y="1484784"/>
            <a:ext cx="914839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http://koofers-static.s3.amazonaws.com/flashcard_images/74f42024e7a0c0b0dcae344fe0a630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085184"/>
            <a:ext cx="1872208" cy="129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35496" y="44624"/>
            <a:ext cx="4762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Ligações de  hidrogénio 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4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1" t="11530" r="53445" b="35674"/>
          <a:stretch/>
        </p:blipFill>
        <p:spPr bwMode="auto">
          <a:xfrm>
            <a:off x="31531" y="23832"/>
            <a:ext cx="4462763" cy="683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9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cience.uwaterloo.ca/~cchieh/cact/fig/interaction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8488"/>
          <a:stretch/>
        </p:blipFill>
        <p:spPr bwMode="auto">
          <a:xfrm>
            <a:off x="0" y="1054489"/>
            <a:ext cx="9144000" cy="580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35496" y="44624"/>
            <a:ext cx="66047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Forças intermoleculares  resumo  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6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3" t="27263" r="4682" b="30496"/>
          <a:stretch/>
        </p:blipFill>
        <p:spPr bwMode="auto">
          <a:xfrm>
            <a:off x="0" y="1196752"/>
            <a:ext cx="9144000" cy="335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35496" y="44624"/>
            <a:ext cx="66047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3600" b="1" dirty="0" smtClean="0">
                <a:solidFill>
                  <a:srgbClr val="FFFF00"/>
                </a:solidFill>
              </a:rPr>
              <a:t>Forças intermoleculares  resumo  </a:t>
            </a:r>
            <a:endParaRPr lang="pt-P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35420" y="692696"/>
            <a:ext cx="88570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/>
              <a:t>51 -</a:t>
            </a:r>
            <a:r>
              <a:rPr lang="pt-PT" sz="2400" dirty="0"/>
              <a:t> Um novo hidreto de boro </a:t>
            </a:r>
            <a:r>
              <a:rPr lang="pt-PT" sz="2400" dirty="0" err="1"/>
              <a:t>B</a:t>
            </a:r>
            <a:r>
              <a:rPr lang="pt-PT" sz="2400" baseline="-25000" dirty="0" err="1"/>
              <a:t>x</a:t>
            </a:r>
            <a:r>
              <a:rPr lang="pt-PT" sz="2400" dirty="0" err="1"/>
              <a:t>H</a:t>
            </a:r>
            <a:r>
              <a:rPr lang="pt-PT" sz="2400" baseline="-25000" dirty="0" err="1"/>
              <a:t>y</a:t>
            </a:r>
            <a:r>
              <a:rPr lang="pt-PT" sz="2400" dirty="0"/>
              <a:t> foi isolado. Para encontrar a sua massa molar, você mede a pressão do gás em um volume conhecido a uma temperatura conhecida. Os seguintes dados foram colectados</a:t>
            </a:r>
            <a:r>
              <a:rPr lang="pt-PT" sz="2400" dirty="0" smtClean="0"/>
              <a:t>:</a:t>
            </a:r>
          </a:p>
          <a:p>
            <a:endParaRPr lang="pt-PT" sz="2400" dirty="0"/>
          </a:p>
          <a:p>
            <a:r>
              <a:rPr lang="pt-PT" sz="2400" dirty="0"/>
              <a:t>Massa do gás – 12,5 mg; pressão do gás – 24,8 </a:t>
            </a:r>
            <a:r>
              <a:rPr lang="pt-PT" sz="2400" dirty="0" err="1"/>
              <a:t>mmHg</a:t>
            </a:r>
            <a:r>
              <a:rPr lang="pt-PT" sz="2400" dirty="0"/>
              <a:t>; temperatura - 25 </a:t>
            </a:r>
            <a:r>
              <a:rPr lang="pt-PT" sz="2400" dirty="0" err="1"/>
              <a:t>ºC</a:t>
            </a:r>
            <a:r>
              <a:rPr lang="pt-PT" sz="2400" dirty="0"/>
              <a:t>; volume do frasco – 125 mL.</a:t>
            </a:r>
          </a:p>
          <a:p>
            <a:r>
              <a:rPr lang="pt-PT" sz="2400" dirty="0"/>
              <a:t>Qual a fórmula molecular calculada?</a:t>
            </a:r>
          </a:p>
        </p:txBody>
      </p:sp>
    </p:spTree>
    <p:extLst>
      <p:ext uri="{BB962C8B-B14F-4D97-AF65-F5344CB8AC3E}">
        <p14:creationId xmlns:p14="http://schemas.microsoft.com/office/powerpoint/2010/main" val="203127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751344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/>
              <a:t>54. </a:t>
            </a:r>
            <a:r>
              <a:rPr lang="pt-PT" sz="2400" dirty="0"/>
              <a:t>Um gás cuja a massa molar você deseja saber, efunde por uma abertura a uma velocidade de um terço da velocidade do hélio. Qual o volume molar do gás desconhecido?</a:t>
            </a:r>
          </a:p>
          <a:p>
            <a:r>
              <a:rPr lang="pt-PT" sz="2400" dirty="0"/>
              <a:t> </a:t>
            </a:r>
          </a:p>
          <a:p>
            <a:r>
              <a:rPr lang="pt-PT" sz="2400" b="1" dirty="0"/>
              <a:t>55. </a:t>
            </a:r>
            <a:r>
              <a:rPr lang="pt-PT" sz="2400" dirty="0"/>
              <a:t>Considere um tanque de 5,00 L contendo 325 g de água a uma temperatura de 275 </a:t>
            </a:r>
            <a:r>
              <a:rPr lang="pt-PT" sz="2400" dirty="0" err="1"/>
              <a:t>ºC</a:t>
            </a:r>
            <a:r>
              <a:rPr lang="pt-PT" sz="2400" dirty="0"/>
              <a:t>.</a:t>
            </a:r>
          </a:p>
          <a:p>
            <a:r>
              <a:rPr lang="pt-PT" sz="2400" dirty="0"/>
              <a:t>	a) Calcule a pressão no tanque usando a lei do gás ideal e a equação de van der </a:t>
            </a:r>
            <a:r>
              <a:rPr lang="pt-PT" sz="2400" dirty="0" err="1"/>
              <a:t>Waals</a:t>
            </a:r>
            <a:r>
              <a:rPr lang="pt-PT" sz="2400" dirty="0"/>
              <a:t>.</a:t>
            </a:r>
          </a:p>
          <a:p>
            <a:r>
              <a:rPr lang="pt-PT" sz="2400" dirty="0"/>
              <a:t>	b) Que termo de correcção tem mais impacto sobre a pressão deste sistema</a:t>
            </a:r>
            <a:r>
              <a:rPr lang="pt-PT" sz="2400" dirty="0" smtClean="0"/>
              <a:t>?</a:t>
            </a:r>
          </a:p>
          <a:p>
            <a:endParaRPr lang="pt-PT" sz="2400" dirty="0"/>
          </a:p>
          <a:p>
            <a:r>
              <a:rPr lang="pt-PT" sz="2400" b="1" dirty="0"/>
              <a:t>56 </a:t>
            </a:r>
            <a:r>
              <a:rPr lang="pt-PT" sz="2400" dirty="0"/>
              <a:t>– Há 5 membros na família dos compostos de enxofre e flúor com a fórmula geral de </a:t>
            </a:r>
            <a:r>
              <a:rPr lang="pt-PT" sz="2400" dirty="0" err="1"/>
              <a:t>S</a:t>
            </a:r>
            <a:r>
              <a:rPr lang="pt-PT" sz="2400" baseline="-25000" dirty="0" err="1"/>
              <a:t>x</a:t>
            </a:r>
            <a:r>
              <a:rPr lang="pt-PT" sz="2400" dirty="0" err="1"/>
              <a:t>F</a:t>
            </a:r>
            <a:r>
              <a:rPr lang="pt-PT" sz="2400" baseline="-25000" dirty="0" err="1"/>
              <a:t>y</a:t>
            </a:r>
            <a:r>
              <a:rPr lang="pt-PT" sz="2400" dirty="0"/>
              <a:t>. Um desses compostos tem 25,23% de S. se você colocar 0,0955 g do composto em um frasco de 89 mL a 45ºC, a pressão do gás será de 83,8 mm Hg. Qual a fórmula molecular do </a:t>
            </a:r>
            <a:r>
              <a:rPr lang="pt-PT" sz="2400" dirty="0" err="1"/>
              <a:t>S</a:t>
            </a:r>
            <a:r>
              <a:rPr lang="pt-PT" sz="2400" baseline="-25000" dirty="0" err="1"/>
              <a:t>x</a:t>
            </a:r>
            <a:r>
              <a:rPr lang="pt-PT" sz="2400" dirty="0" err="1"/>
              <a:t>F</a:t>
            </a:r>
            <a:r>
              <a:rPr lang="pt-PT" sz="2400" baseline="-25000" dirty="0" err="1"/>
              <a:t>y</a:t>
            </a:r>
            <a:r>
              <a:rPr lang="pt-PT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01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4770" y="620688"/>
            <a:ext cx="91392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/>
              <a:t>57</a:t>
            </a:r>
            <a:r>
              <a:rPr lang="pt-PT" sz="2400" dirty="0"/>
              <a:t>. Dióxido de cloro ClO</a:t>
            </a:r>
            <a:r>
              <a:rPr lang="pt-PT" sz="2400" baseline="-25000" dirty="0"/>
              <a:t>2</a:t>
            </a:r>
            <a:r>
              <a:rPr lang="pt-PT" sz="2400" dirty="0"/>
              <a:t> reage com o flúor para formar um novo gás que contém Cl, O e F. Em um experimento, você descobre que 0,150 g desse gás recém-formado apresenta uma pressão de 17,2 </a:t>
            </a:r>
            <a:r>
              <a:rPr lang="pt-PT" sz="2400" dirty="0" err="1"/>
              <a:t>mmHg</a:t>
            </a:r>
            <a:r>
              <a:rPr lang="pt-PT" sz="2400" dirty="0"/>
              <a:t> em um frasco de 1850 mL a 21 </a:t>
            </a:r>
            <a:r>
              <a:rPr lang="pt-PT" sz="2400" dirty="0" err="1"/>
              <a:t>ºC</a:t>
            </a:r>
            <a:r>
              <a:rPr lang="pt-PT" sz="2400" dirty="0"/>
              <a:t>. Qual a identidade do gás desconhecido?</a:t>
            </a:r>
          </a:p>
          <a:p>
            <a:r>
              <a:rPr lang="pt-PT" sz="2400" dirty="0"/>
              <a:t> </a:t>
            </a:r>
          </a:p>
          <a:p>
            <a:r>
              <a:rPr lang="pt-PT" sz="2400" b="1" dirty="0"/>
              <a:t>58. </a:t>
            </a:r>
            <a:r>
              <a:rPr lang="pt-PT" sz="2400" dirty="0" err="1"/>
              <a:t>T</a:t>
            </a:r>
            <a:r>
              <a:rPr lang="pt-PT" sz="2400" dirty="0" err="1" smtClean="0"/>
              <a:t>riflureto</a:t>
            </a:r>
            <a:r>
              <a:rPr lang="pt-PT" sz="2400" dirty="0" smtClean="0"/>
              <a:t> </a:t>
            </a:r>
            <a:r>
              <a:rPr lang="pt-PT" sz="2400" dirty="0"/>
              <a:t>de nitrogénio é preparado pela reacção de </a:t>
            </a:r>
            <a:r>
              <a:rPr lang="pt-PT" sz="2400" dirty="0" err="1"/>
              <a:t>amônia</a:t>
            </a:r>
            <a:r>
              <a:rPr lang="pt-PT" sz="2400" dirty="0"/>
              <a:t> e flúor:</a:t>
            </a:r>
          </a:p>
          <a:p>
            <a:r>
              <a:rPr lang="en-US" sz="2400" dirty="0"/>
              <a:t>4 NH</a:t>
            </a:r>
            <a:r>
              <a:rPr lang="en-US" sz="2400" baseline="-25000" dirty="0"/>
              <a:t>3</a:t>
            </a:r>
            <a:r>
              <a:rPr lang="en-US" sz="2400" dirty="0"/>
              <a:t> (g) + 3 F</a:t>
            </a:r>
            <a:r>
              <a:rPr lang="en-US" sz="2400" baseline="-25000" dirty="0"/>
              <a:t>2</a:t>
            </a:r>
            <a:r>
              <a:rPr lang="en-US" sz="2400" dirty="0"/>
              <a:t> (g) </a:t>
            </a:r>
            <a:r>
              <a:rPr lang="pt-PT" sz="2400" dirty="0">
                <a:sym typeface="Wingdings"/>
              </a:rPr>
              <a:t></a:t>
            </a:r>
            <a:r>
              <a:rPr lang="en-US" sz="2400" dirty="0"/>
              <a:t> 3NH</a:t>
            </a:r>
            <a:r>
              <a:rPr lang="en-US" sz="2400" baseline="-25000" dirty="0"/>
              <a:t>4</a:t>
            </a:r>
            <a:r>
              <a:rPr lang="en-US" sz="2400" dirty="0"/>
              <a:t>F (s) + NF</a:t>
            </a:r>
            <a:r>
              <a:rPr lang="en-US" sz="2400" baseline="-25000" dirty="0"/>
              <a:t>3</a:t>
            </a:r>
            <a:r>
              <a:rPr lang="en-US" sz="2400" dirty="0"/>
              <a:t> (g)  </a:t>
            </a:r>
            <a:endParaRPr lang="pt-PT" sz="2400" dirty="0"/>
          </a:p>
          <a:p>
            <a:r>
              <a:rPr lang="en-US" sz="2400" dirty="0"/>
              <a:t> </a:t>
            </a:r>
            <a:r>
              <a:rPr lang="pt-PT" sz="2400" dirty="0"/>
              <a:t>Se misturar NH3 e F2 na relação estequiométrica correcta e se a pressão total da mistura for de 120 mm Hg  quais são as pressões parciais de </a:t>
            </a:r>
            <a:r>
              <a:rPr lang="en-US" sz="2400" dirty="0"/>
              <a:t>NH</a:t>
            </a:r>
            <a:r>
              <a:rPr lang="en-US" sz="2400" baseline="-25000" dirty="0"/>
              <a:t>3</a:t>
            </a:r>
            <a:r>
              <a:rPr lang="pt-PT" sz="2400" dirty="0" smtClean="0"/>
              <a:t> </a:t>
            </a:r>
            <a:r>
              <a:rPr lang="pt-PT" sz="2400" dirty="0"/>
              <a:t>e </a:t>
            </a:r>
            <a:r>
              <a:rPr lang="en-US" sz="2400" dirty="0"/>
              <a:t>F</a:t>
            </a:r>
            <a:r>
              <a:rPr lang="en-US" sz="2400" baseline="-25000" dirty="0"/>
              <a:t>2</a:t>
            </a:r>
            <a:r>
              <a:rPr lang="pt-PT" sz="2400" dirty="0" smtClean="0"/>
              <a:t>? </a:t>
            </a:r>
            <a:r>
              <a:rPr lang="pt-PT" sz="2400" dirty="0"/>
              <a:t>Quando os reagentes são completamente consumidos, qual é a pressão total no recipiente.  Suponha T constante.  </a:t>
            </a:r>
          </a:p>
        </p:txBody>
      </p:sp>
    </p:spTree>
    <p:extLst>
      <p:ext uri="{BB962C8B-B14F-4D97-AF65-F5344CB8AC3E}">
        <p14:creationId xmlns:p14="http://schemas.microsoft.com/office/powerpoint/2010/main" val="10054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bc.co.uk/staticarchive/1892d615d510908b1151d6a98e5d0966fc3d938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17" y="1268760"/>
            <a:ext cx="49149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5694674" y="5193873"/>
            <a:ext cx="3449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FF00"/>
                </a:solidFill>
              </a:rPr>
              <a:t>Blaise Pascal</a:t>
            </a:r>
            <a:r>
              <a:rPr lang="pt-PT" dirty="0" smtClean="0">
                <a:solidFill>
                  <a:schemeClr val="bg1"/>
                </a:solidFill>
              </a:rPr>
              <a:t>  - (1623</a:t>
            </a:r>
            <a:r>
              <a:rPr lang="pt-PT" dirty="0">
                <a:solidFill>
                  <a:schemeClr val="bg1"/>
                </a:solidFill>
              </a:rPr>
              <a:t> -</a:t>
            </a:r>
            <a:r>
              <a:rPr lang="pt-PT" dirty="0" smtClean="0">
                <a:solidFill>
                  <a:schemeClr val="bg1"/>
                </a:solidFill>
              </a:rPr>
              <a:t>1662 </a:t>
            </a:r>
            <a:r>
              <a:rPr lang="pt-PT" dirty="0">
                <a:solidFill>
                  <a:schemeClr val="bg1"/>
                </a:solidFill>
              </a:rPr>
              <a:t> físico, matemático, </a:t>
            </a:r>
            <a:r>
              <a:rPr lang="pt-PT" dirty="0" smtClean="0">
                <a:solidFill>
                  <a:schemeClr val="bg1"/>
                </a:solidFill>
              </a:rPr>
              <a:t>filósofo moralista</a:t>
            </a:r>
            <a:r>
              <a:rPr lang="pt-PT" dirty="0">
                <a:solidFill>
                  <a:schemeClr val="bg1"/>
                </a:solidFill>
              </a:rPr>
              <a:t> e teólogo francês.</a:t>
            </a:r>
          </a:p>
        </p:txBody>
      </p:sp>
      <p:pic>
        <p:nvPicPr>
          <p:cNvPr id="4100" name="Picture 4" descr="http://www.thocp.net/biographies/pictures/pascal_blaise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5" y="2683222"/>
            <a:ext cx="2230390" cy="233447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9" name="CaixaDeTexto 8"/>
          <p:cNvSpPr txBox="1"/>
          <p:nvPr/>
        </p:nvSpPr>
        <p:spPr>
          <a:xfrm>
            <a:off x="291821" y="116973"/>
            <a:ext cx="43162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 smtClean="0">
                <a:solidFill>
                  <a:srgbClr val="FFFF00"/>
                </a:solidFill>
              </a:rPr>
              <a:t>O que é a pressão? </a:t>
            </a:r>
            <a:endParaRPr lang="pt-PT" sz="4000" b="1" dirty="0">
              <a:solidFill>
                <a:srgbClr val="FFFF00"/>
              </a:solidFill>
            </a:endParaRPr>
          </a:p>
        </p:txBody>
      </p:sp>
      <p:pic>
        <p:nvPicPr>
          <p:cNvPr id="10" name="Picture 2" descr="C:\Users\vidinha\Downloads\test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59" y="249248"/>
            <a:ext cx="1797956" cy="1198637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1" name="CaixaDeTexto 10"/>
          <p:cNvSpPr txBox="1"/>
          <p:nvPr/>
        </p:nvSpPr>
        <p:spPr>
          <a:xfrm>
            <a:off x="323528" y="4609098"/>
            <a:ext cx="46079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E que num gás resulta das colisões que as moléculas fazem com as paredes de um recipiente  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436096" y="2683222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mtClean="0">
                <a:solidFill>
                  <a:schemeClr val="bg1"/>
                </a:solidFill>
              </a:rPr>
              <a:t>\</a:t>
            </a:r>
            <a:endParaRPr lang="pt-PT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294853" y="1938407"/>
            <a:ext cx="3849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>
                <a:solidFill>
                  <a:schemeClr val="bg1"/>
                </a:solidFill>
              </a:rPr>
              <a:t>Em SI – Pascal (Pa)</a:t>
            </a:r>
            <a:endParaRPr lang="pt-PT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ângulo 17"/>
          <p:cNvSpPr/>
          <p:nvPr/>
        </p:nvSpPr>
        <p:spPr>
          <a:xfrm rot="5400000">
            <a:off x="3733696" y="1461287"/>
            <a:ext cx="6858000" cy="3962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9" t="11250" r="3368" b="13333"/>
          <a:stretch/>
        </p:blipFill>
        <p:spPr bwMode="auto">
          <a:xfrm>
            <a:off x="6084168" y="0"/>
            <a:ext cx="2636520" cy="551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52374" y="7101408"/>
            <a:ext cx="698477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Evangelista </a:t>
            </a:r>
            <a:r>
              <a:rPr kumimoji="0" lang="pt-PT" altLang="pt-PT" sz="10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Torricelli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(pronúncia em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4" tooltip="Língua italiana"/>
              </a:rPr>
              <a:t>italiano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: </a:t>
            </a:r>
            <a:r>
              <a:rPr kumimoji="0" lang="pt-PT" altLang="pt-PT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5" tooltip="Alfabeto fonético internacional"/>
              </a:rPr>
              <a:t>AFI</a:t>
            </a:r>
            <a:r>
              <a:rPr kumimoji="0" lang="pt-PT" altLang="pt-PT" sz="9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: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6" tooltip="Ficheiro:Evangelista Torricelli.ogg"/>
              </a:rPr>
              <a:t>  </a:t>
            </a:r>
            <a:r>
              <a:rPr kumimoji="0" lang="pt-PT" altLang="pt-PT" sz="6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7" tooltip="Ajuda:Guia de consulta e reprodução/reproduzindo Ogg"/>
              </a:rPr>
              <a:t>?</a:t>
            </a:r>
            <a:r>
              <a:rPr kumimoji="0" lang="pt-PT" altLang="pt-PT" sz="10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8" tooltip="Evangelista Torricelli.ogg"/>
              </a:rPr>
              <a:t>[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8" tooltip="Evangelista Torricelli.ogg"/>
              </a:rPr>
              <a:t>evandʒeˈlista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8" tooltip="Evangelista Torricelli.ogg"/>
              </a:rPr>
              <a:t>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8" tooltip="Evangelista Torricelli.ogg"/>
              </a:rPr>
              <a:t>torriˈtʃɛlli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8" tooltip="Evangelista Torricelli.ogg"/>
              </a:rPr>
              <a:t>]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9" tooltip="Faenza"/>
              </a:rPr>
              <a:t>Faenza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0" tooltip="15 de outubro"/>
              </a:rPr>
              <a:t>15 de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0" tooltip="15 de outubro"/>
              </a:rPr>
              <a:t>outubro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de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1" tooltip="1608"/>
              </a:rPr>
              <a:t>1608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—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2" tooltip="Florença"/>
              </a:rPr>
              <a:t>Florença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3" tooltip="25 de outubro"/>
              </a:rPr>
              <a:t>25 de 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3" tooltip="25 de outubro"/>
              </a:rPr>
              <a:t>outubro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de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4" tooltip="1647"/>
              </a:rPr>
              <a:t>1647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) foi um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5" tooltip="Física"/>
              </a:rPr>
              <a:t>físico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e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6" tooltip="Matemática"/>
              </a:rPr>
              <a:t>matemático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7" tooltip="Itália"/>
              </a:rPr>
              <a:t>italiano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, mais conhecido pela invenção do </a:t>
            </a:r>
            <a:r>
              <a:rPr kumimoji="0" lang="pt-PT" altLang="pt-PT" sz="1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8" tooltip="Barômetro"/>
              </a:rPr>
              <a:t>barômetro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 e por descobertas na área de 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  <a:hlinkClick r:id="rId19" tooltip="Óptica"/>
              </a:rPr>
              <a:t>óptica</a:t>
            </a:r>
            <a:r>
              <a:rPr kumimoji="0" lang="pt-PT" altLang="pt-PT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.</a:t>
            </a:r>
            <a:r>
              <a:rPr kumimoji="0" lang="pt-PT" altLang="pt-PT" sz="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  <a:endParaRPr kumimoji="0" lang="pt-PT" altLang="pt-PT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-5448" y="188640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Como é que medimos a pressão?</a:t>
            </a:r>
            <a:endParaRPr lang="pt-PT" sz="3600" b="1" dirty="0">
              <a:solidFill>
                <a:srgbClr val="FFFF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0" y="206084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>
                <a:solidFill>
                  <a:schemeClr val="bg1"/>
                </a:solidFill>
              </a:rPr>
              <a:t>Barómetro</a:t>
            </a:r>
            <a:endParaRPr lang="pt-PT" sz="3200" b="1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0" y="2857817"/>
            <a:ext cx="42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 smtClean="0">
                <a:solidFill>
                  <a:schemeClr val="bg1"/>
                </a:solidFill>
              </a:rPr>
              <a:t>Inventado  por </a:t>
            </a:r>
            <a:r>
              <a:rPr lang="pt-PT" sz="3200" b="1" dirty="0" err="1" smtClean="0">
                <a:solidFill>
                  <a:schemeClr val="bg1"/>
                </a:solidFill>
              </a:rPr>
              <a:t>Torricelli</a:t>
            </a:r>
            <a:r>
              <a:rPr lang="pt-PT" sz="3200" b="1" dirty="0" smtClean="0">
                <a:solidFill>
                  <a:schemeClr val="bg1"/>
                </a:solidFill>
              </a:rPr>
              <a:t> </a:t>
            </a:r>
            <a:endParaRPr lang="pt-PT" sz="32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605072" y="1402646"/>
            <a:ext cx="1215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Pressão da coluna de mercúrio   </a:t>
            </a:r>
            <a:endParaRPr lang="pt-PT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596622" y="2534651"/>
            <a:ext cx="1215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Pressão da atmosfera </a:t>
            </a:r>
            <a:endParaRPr lang="pt-PT" b="1" dirty="0"/>
          </a:p>
        </p:txBody>
      </p:sp>
      <p:sp>
        <p:nvSpPr>
          <p:cNvPr id="5" name="Rectângulo 4"/>
          <p:cNvSpPr/>
          <p:nvPr/>
        </p:nvSpPr>
        <p:spPr>
          <a:xfrm>
            <a:off x="6498800" y="1700808"/>
            <a:ext cx="432048" cy="2160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/>
          <p:cNvSpPr txBox="1"/>
          <p:nvPr/>
        </p:nvSpPr>
        <p:spPr>
          <a:xfrm>
            <a:off x="5181392" y="2029819"/>
            <a:ext cx="150613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Altura proporcional à pressão atmosfera </a:t>
            </a:r>
            <a:endParaRPr lang="pt-PT" b="1" dirty="0"/>
          </a:p>
        </p:txBody>
      </p:sp>
      <p:cxnSp>
        <p:nvCxnSpPr>
          <p:cNvPr id="12" name="Conexão recta 11"/>
          <p:cNvCxnSpPr/>
          <p:nvPr/>
        </p:nvCxnSpPr>
        <p:spPr>
          <a:xfrm>
            <a:off x="6687528" y="1035320"/>
            <a:ext cx="0" cy="3420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236167" y="4293096"/>
                <a:ext cx="1051634" cy="781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𝑃</m:t>
                      </m:r>
                      <m:r>
                        <a:rPr lang="pt-PT" sz="24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pt-PT" sz="24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67" y="4293096"/>
                <a:ext cx="1051634" cy="781368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ângulo 14"/>
              <p:cNvSpPr/>
              <p:nvPr/>
            </p:nvSpPr>
            <p:spPr>
              <a:xfrm>
                <a:off x="1542396" y="4358142"/>
                <a:ext cx="704487" cy="7224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𝑚𝑔</m:t>
                          </m:r>
                        </m:num>
                        <m:den>
                          <m:r>
                            <a:rPr lang="pt-PT" sz="24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396" y="4358142"/>
                <a:ext cx="704487" cy="722442"/>
              </a:xfrm>
              <a:prstGeom prst="rect">
                <a:avLst/>
              </a:prstGeom>
              <a:blipFill rotWithShape="1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ângulo 15"/>
              <p:cNvSpPr/>
              <p:nvPr/>
            </p:nvSpPr>
            <p:spPr>
              <a:xfrm>
                <a:off x="2246883" y="4299216"/>
                <a:ext cx="847155" cy="781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PT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pt-PT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𝑉𝑔</m:t>
                          </m:r>
                        </m:num>
                        <m:den>
                          <m:r>
                            <a:rPr lang="pt-PT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â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883" y="4299216"/>
                <a:ext cx="847155" cy="781368"/>
              </a:xfrm>
              <a:prstGeom prst="rect">
                <a:avLst/>
              </a:prstGeom>
              <a:blipFill rotWithShape="1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ângulo 16"/>
              <p:cNvSpPr/>
              <p:nvPr/>
            </p:nvSpPr>
            <p:spPr>
              <a:xfrm>
                <a:off x="3094038" y="4327639"/>
                <a:ext cx="1045478" cy="791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PT" sz="2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PT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m:rPr>
                              <m:nor/>
                            </m:rPr>
                            <a:rPr lang="pt-PT" sz="240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Ahg</m:t>
                          </m:r>
                          <m:r>
                            <m:rPr>
                              <m:nor/>
                            </m:rPr>
                            <a:rPr lang="pt-PT" sz="2400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pt-PT" sz="240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pt-P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38" y="4327639"/>
                <a:ext cx="1045478" cy="791307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ângulo 18"/>
              <p:cNvSpPr/>
              <p:nvPr/>
            </p:nvSpPr>
            <p:spPr>
              <a:xfrm>
                <a:off x="4112209" y="4459067"/>
                <a:ext cx="8263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pt-PT" sz="24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h𝑔</m:t>
                      </m:r>
                    </m:oMath>
                  </m:oMathPara>
                </a14:m>
                <a:endParaRPr lang="pt-PT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â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209" y="4459067"/>
                <a:ext cx="826316" cy="461665"/>
              </a:xfrm>
              <a:prstGeom prst="rect">
                <a:avLst/>
              </a:prstGeom>
              <a:blipFill rotWithShape="1">
                <a:blip r:embed="rId24"/>
                <a:stretch>
                  <a:fillRect l="-2222" r="-1481" b="-1710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470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19014</TotalTime>
  <Words>2356</Words>
  <Application>Microsoft Office PowerPoint</Application>
  <PresentationFormat>Apresentação no Ecrã (4:3)</PresentationFormat>
  <Paragraphs>340</Paragraphs>
  <Slides>79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79</vt:i4>
      </vt:variant>
    </vt:vector>
  </HeadingPairs>
  <TitlesOfParts>
    <vt:vector size="8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Extracção Supercritica </vt:lpstr>
      <vt:lpstr>Extracção Supercritica </vt:lpstr>
      <vt:lpstr>Extracção Supercritica </vt:lpstr>
      <vt:lpstr>Extracção Supercritica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Vidinha</dc:creator>
  <cp:lastModifiedBy>Pedro Vidinha</cp:lastModifiedBy>
  <cp:revision>167</cp:revision>
  <dcterms:created xsi:type="dcterms:W3CDTF">2014-11-17T19:22:03Z</dcterms:created>
  <dcterms:modified xsi:type="dcterms:W3CDTF">2016-04-05T00:00:59Z</dcterms:modified>
</cp:coreProperties>
</file>