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79" r:id="rId4"/>
    <p:sldId id="257" r:id="rId5"/>
    <p:sldId id="258" r:id="rId6"/>
    <p:sldId id="259" r:id="rId7"/>
    <p:sldId id="260" r:id="rId8"/>
    <p:sldId id="280" r:id="rId9"/>
    <p:sldId id="261" r:id="rId10"/>
    <p:sldId id="262" r:id="rId11"/>
    <p:sldId id="266" r:id="rId12"/>
    <p:sldId id="265" r:id="rId13"/>
    <p:sldId id="263" r:id="rId14"/>
    <p:sldId id="282" r:id="rId15"/>
    <p:sldId id="264" r:id="rId16"/>
    <p:sldId id="283" r:id="rId17"/>
    <p:sldId id="281" r:id="rId18"/>
    <p:sldId id="284" r:id="rId19"/>
    <p:sldId id="268" r:id="rId20"/>
    <p:sldId id="269" r:id="rId21"/>
    <p:sldId id="270" r:id="rId22"/>
    <p:sldId id="271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B35B-C416-4AE5-A615-FF9F04A3A75D}" type="datetimeFigureOut">
              <a:rPr lang="pt-PT" smtClean="0"/>
              <a:t>28-03-2016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F60-AC97-465F-986A-B522E833A0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404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B35B-C416-4AE5-A615-FF9F04A3A75D}" type="datetimeFigureOut">
              <a:rPr lang="pt-PT" smtClean="0"/>
              <a:t>28-03-2016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F60-AC97-465F-986A-B522E833A0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553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B35B-C416-4AE5-A615-FF9F04A3A75D}" type="datetimeFigureOut">
              <a:rPr lang="pt-PT" smtClean="0"/>
              <a:t>28-03-2016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F60-AC97-465F-986A-B522E833A0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735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B35B-C416-4AE5-A615-FF9F04A3A75D}" type="datetimeFigureOut">
              <a:rPr lang="pt-PT" smtClean="0"/>
              <a:t>28-03-2016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F60-AC97-465F-986A-B522E833A0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446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B35B-C416-4AE5-A615-FF9F04A3A75D}" type="datetimeFigureOut">
              <a:rPr lang="pt-PT" smtClean="0"/>
              <a:t>28-03-2016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F60-AC97-465F-986A-B522E833A0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30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B35B-C416-4AE5-A615-FF9F04A3A75D}" type="datetimeFigureOut">
              <a:rPr lang="pt-PT" smtClean="0"/>
              <a:t>28-03-2016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F60-AC97-465F-986A-B522E833A0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049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B35B-C416-4AE5-A615-FF9F04A3A75D}" type="datetimeFigureOut">
              <a:rPr lang="pt-PT" smtClean="0"/>
              <a:t>28-03-2016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F60-AC97-465F-986A-B522E833A0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364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B35B-C416-4AE5-A615-FF9F04A3A75D}" type="datetimeFigureOut">
              <a:rPr lang="pt-PT" smtClean="0"/>
              <a:t>28-03-2016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F60-AC97-465F-986A-B522E833A0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995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B35B-C416-4AE5-A615-FF9F04A3A75D}" type="datetimeFigureOut">
              <a:rPr lang="pt-PT" smtClean="0"/>
              <a:t>28-03-2016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F60-AC97-465F-986A-B522E833A0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13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B35B-C416-4AE5-A615-FF9F04A3A75D}" type="datetimeFigureOut">
              <a:rPr lang="pt-PT" smtClean="0"/>
              <a:t>28-03-2016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F60-AC97-465F-986A-B522E833A0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667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B35B-C416-4AE5-A615-FF9F04A3A75D}" type="datetimeFigureOut">
              <a:rPr lang="pt-PT" smtClean="0"/>
              <a:t>28-03-2016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F60-AC97-465F-986A-B522E833A0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687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AB35B-C416-4AE5-A615-FF9F04A3A75D}" type="datetimeFigureOut">
              <a:rPr lang="pt-PT" smtClean="0"/>
              <a:t>28-03-2016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A0F60-AC97-465F-986A-B522E833A01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020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364088" y="5157192"/>
            <a:ext cx="4139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 smtClean="0">
                <a:solidFill>
                  <a:schemeClr val="bg1"/>
                </a:solidFill>
              </a:rPr>
              <a:t>Aula 7</a:t>
            </a:r>
            <a:endParaRPr lang="pt-PT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scienceclarified.com/photos/chemical-bond-2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6" y="-27384"/>
            <a:ext cx="5633104" cy="4538607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139952" y="1556792"/>
            <a:ext cx="4725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i="1" dirty="0">
                <a:solidFill>
                  <a:schemeClr val="bg1"/>
                </a:solidFill>
              </a:rPr>
              <a:t>E</a:t>
            </a:r>
            <a:r>
              <a:rPr lang="pt-PT" sz="4000" b="1" i="1" dirty="0" smtClean="0">
                <a:solidFill>
                  <a:schemeClr val="bg1"/>
                </a:solidFill>
              </a:rPr>
              <a:t>strutura molecular e ligações de orbitais e orbitais hibridas </a:t>
            </a:r>
            <a:endParaRPr lang="pt-PT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0" t="12948" r="33883" b="43095"/>
          <a:stretch/>
        </p:blipFill>
        <p:spPr bwMode="auto">
          <a:xfrm>
            <a:off x="-25132" y="332656"/>
            <a:ext cx="9144000" cy="618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0" t="12083" r="8287" b="25000"/>
          <a:stretch/>
        </p:blipFill>
        <p:spPr bwMode="auto">
          <a:xfrm>
            <a:off x="0" y="1340767"/>
            <a:ext cx="9144000" cy="417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24268" y="256292"/>
            <a:ext cx="2532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 smtClean="0">
                <a:solidFill>
                  <a:srgbClr val="FFFF00"/>
                </a:solidFill>
              </a:rPr>
              <a:t>Hibridação </a:t>
            </a:r>
            <a:r>
              <a:rPr lang="pt-PT" sz="3200" b="1" dirty="0" err="1" smtClean="0">
                <a:solidFill>
                  <a:srgbClr val="FFFF00"/>
                </a:solidFill>
              </a:rPr>
              <a:t>Sp</a:t>
            </a:r>
            <a:endParaRPr lang="pt-PT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" t="14584" r="38038" b="22916"/>
          <a:stretch/>
        </p:blipFill>
        <p:spPr bwMode="auto">
          <a:xfrm>
            <a:off x="0" y="802312"/>
            <a:ext cx="9144000" cy="600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24268" y="116632"/>
            <a:ext cx="2740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 smtClean="0">
                <a:solidFill>
                  <a:srgbClr val="FFFF00"/>
                </a:solidFill>
              </a:rPr>
              <a:t>Hibridação Sp</a:t>
            </a:r>
            <a:r>
              <a:rPr lang="pt-PT" sz="3200" b="1" baseline="30000" dirty="0" smtClean="0">
                <a:solidFill>
                  <a:srgbClr val="FFFF00"/>
                </a:solidFill>
              </a:rPr>
              <a:t>2</a:t>
            </a:r>
            <a:endParaRPr lang="pt-PT" sz="3200" b="1" baseline="30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5" t="18750" r="23397" b="38912"/>
          <a:stretch/>
        </p:blipFill>
        <p:spPr bwMode="auto">
          <a:xfrm>
            <a:off x="0" y="980728"/>
            <a:ext cx="9144000" cy="429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24268" y="116632"/>
            <a:ext cx="2671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 smtClean="0">
                <a:solidFill>
                  <a:srgbClr val="FFFF00"/>
                </a:solidFill>
              </a:rPr>
              <a:t>Hibridação Sp</a:t>
            </a:r>
            <a:r>
              <a:rPr lang="pt-PT" sz="3200" b="1" baseline="30000" dirty="0">
                <a:solidFill>
                  <a:srgbClr val="FFFF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99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916832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u="sng" dirty="0" smtClean="0">
                <a:solidFill>
                  <a:srgbClr val="FFFF00"/>
                </a:solidFill>
              </a:rPr>
              <a:t>Questão</a:t>
            </a:r>
            <a:r>
              <a:rPr lang="pt-PT" sz="3200" b="1" dirty="0" smtClean="0">
                <a:solidFill>
                  <a:srgbClr val="FFFF00"/>
                </a:solidFill>
              </a:rPr>
              <a:t>: </a:t>
            </a:r>
            <a:r>
              <a:rPr lang="pt-PT" sz="2800" b="1" dirty="0" smtClean="0">
                <a:solidFill>
                  <a:schemeClr val="bg1"/>
                </a:solidFill>
              </a:rPr>
              <a:t>Será que já conseguimos descrever uma molécula através da teoria de ligação de valência? </a:t>
            </a:r>
          </a:p>
          <a:p>
            <a:r>
              <a:rPr lang="pt-PT" sz="2800" b="1" dirty="0" smtClean="0">
                <a:solidFill>
                  <a:schemeClr val="bg1"/>
                </a:solidFill>
              </a:rPr>
              <a:t>Exemplo:  Metanol  CH</a:t>
            </a:r>
            <a:r>
              <a:rPr lang="pt-PT" sz="2800" b="1" baseline="-25000" dirty="0" smtClean="0">
                <a:solidFill>
                  <a:schemeClr val="bg1"/>
                </a:solidFill>
              </a:rPr>
              <a:t>3</a:t>
            </a:r>
            <a:r>
              <a:rPr lang="pt-PT" sz="2800" b="1" dirty="0" smtClean="0">
                <a:solidFill>
                  <a:schemeClr val="bg1"/>
                </a:solidFill>
              </a:rPr>
              <a:t>OH</a:t>
            </a:r>
            <a:endParaRPr lang="pt-PT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9" t="34166" r="23982" b="29032"/>
          <a:stretch/>
        </p:blipFill>
        <p:spPr bwMode="auto">
          <a:xfrm>
            <a:off x="1197368" y="260648"/>
            <a:ext cx="534826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9" t="12601" r="39912" b="45867"/>
          <a:stretch/>
        </p:blipFill>
        <p:spPr bwMode="auto">
          <a:xfrm>
            <a:off x="1182889" y="3284984"/>
            <a:ext cx="537053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91683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u="sng" dirty="0" smtClean="0">
                <a:solidFill>
                  <a:srgbClr val="FFFF00"/>
                </a:solidFill>
              </a:rPr>
              <a:t>Questão</a:t>
            </a:r>
            <a:r>
              <a:rPr lang="pt-PT" sz="3600" b="1" dirty="0" smtClean="0">
                <a:solidFill>
                  <a:srgbClr val="FFFF00"/>
                </a:solidFill>
              </a:rPr>
              <a:t>: </a:t>
            </a:r>
            <a:r>
              <a:rPr lang="pt-PT" sz="3200" b="1" dirty="0" smtClean="0">
                <a:solidFill>
                  <a:schemeClr val="bg1"/>
                </a:solidFill>
              </a:rPr>
              <a:t>Então e no caso do PF</a:t>
            </a:r>
            <a:r>
              <a:rPr lang="pt-PT" sz="3200" b="1" baseline="-25000" dirty="0" smtClean="0">
                <a:solidFill>
                  <a:schemeClr val="bg1"/>
                </a:solidFill>
              </a:rPr>
              <a:t>5</a:t>
            </a:r>
            <a:r>
              <a:rPr lang="pt-PT" sz="3200" b="1" dirty="0" smtClean="0">
                <a:solidFill>
                  <a:schemeClr val="bg1"/>
                </a:solidFill>
              </a:rPr>
              <a:t> e SF</a:t>
            </a:r>
            <a:r>
              <a:rPr lang="pt-PT" sz="3200" b="1" baseline="-25000" dirty="0" smtClean="0">
                <a:solidFill>
                  <a:schemeClr val="bg1"/>
                </a:solidFill>
              </a:rPr>
              <a:t>6</a:t>
            </a:r>
            <a:r>
              <a:rPr lang="pt-PT" sz="3200" b="1" dirty="0" smtClean="0">
                <a:solidFill>
                  <a:schemeClr val="bg1"/>
                </a:solidFill>
              </a:rPr>
              <a:t>?</a:t>
            </a:r>
            <a:endParaRPr lang="pt-PT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6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8" t="57108" r="33883" b="14444"/>
          <a:stretch/>
        </p:blipFill>
        <p:spPr bwMode="auto">
          <a:xfrm>
            <a:off x="10384" y="332656"/>
            <a:ext cx="9133616" cy="398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3" t="41015" r="43720" b="30154"/>
          <a:stretch/>
        </p:blipFill>
        <p:spPr bwMode="auto">
          <a:xfrm>
            <a:off x="2474072" y="4509120"/>
            <a:ext cx="4000470" cy="210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4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91683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u="sng" dirty="0" smtClean="0">
                <a:solidFill>
                  <a:srgbClr val="FFFF00"/>
                </a:solidFill>
              </a:rPr>
              <a:t>Questão</a:t>
            </a:r>
            <a:r>
              <a:rPr lang="pt-PT" sz="3600" b="1" dirty="0" smtClean="0">
                <a:solidFill>
                  <a:srgbClr val="FFFF00"/>
                </a:solidFill>
              </a:rPr>
              <a:t>: </a:t>
            </a:r>
            <a:r>
              <a:rPr lang="pt-PT" sz="3200" b="1" dirty="0" smtClean="0">
                <a:solidFill>
                  <a:schemeClr val="bg1"/>
                </a:solidFill>
              </a:rPr>
              <a:t>Então e se a ligação for múltipla?</a:t>
            </a:r>
            <a:endParaRPr lang="pt-PT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9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9" t="17500" r="12035" b="26250"/>
          <a:stretch/>
        </p:blipFill>
        <p:spPr bwMode="auto">
          <a:xfrm>
            <a:off x="12928" y="1266602"/>
            <a:ext cx="9131072" cy="390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4559" y="1340768"/>
            <a:ext cx="81003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rgbClr val="FFFF00"/>
                </a:solidFill>
              </a:rPr>
              <a:t>Resumo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400" dirty="0" smtClean="0">
                <a:solidFill>
                  <a:schemeClr val="bg1"/>
                </a:solidFill>
              </a:rPr>
              <a:t>Formação de ligações químicas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400" dirty="0" smtClean="0">
                <a:solidFill>
                  <a:schemeClr val="bg1"/>
                </a:solidFill>
              </a:rPr>
              <a:t>Como podemos descrever os electrons nas moléculas?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400" dirty="0" smtClean="0">
                <a:solidFill>
                  <a:schemeClr val="bg1"/>
                </a:solidFill>
              </a:rPr>
              <a:t>Teoria das orbitais moleculares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400" dirty="0" smtClean="0">
                <a:solidFill>
                  <a:schemeClr val="bg1"/>
                </a:solidFill>
              </a:rPr>
              <a:t>Teoria da ligação de valência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400" dirty="0" smtClean="0">
                <a:solidFill>
                  <a:schemeClr val="bg1"/>
                </a:solidFill>
              </a:rPr>
              <a:t>Sobreposição de orbitais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400" dirty="0" smtClean="0">
                <a:solidFill>
                  <a:schemeClr val="bg1"/>
                </a:solidFill>
              </a:rPr>
              <a:t>Hibridização usando orbitais </a:t>
            </a:r>
            <a:r>
              <a:rPr lang="pt-PT" sz="2400" dirty="0" err="1" smtClean="0">
                <a:solidFill>
                  <a:schemeClr val="bg1"/>
                </a:solidFill>
              </a:rPr>
              <a:t>atômicos</a:t>
            </a:r>
            <a:r>
              <a:rPr lang="pt-PT" sz="2400" dirty="0" smtClean="0">
                <a:solidFill>
                  <a:schemeClr val="bg1"/>
                </a:solidFill>
              </a:rPr>
              <a:t> 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400" dirty="0" smtClean="0">
                <a:solidFill>
                  <a:schemeClr val="bg1"/>
                </a:solidFill>
              </a:rPr>
              <a:t>o que acontece nas ligações </a:t>
            </a:r>
            <a:r>
              <a:rPr lang="pt-PT" sz="2400" dirty="0" err="1" smtClean="0">
                <a:solidFill>
                  <a:schemeClr val="bg1"/>
                </a:solidFill>
              </a:rPr>
              <a:t>multiplas</a:t>
            </a:r>
            <a:r>
              <a:rPr lang="pt-PT" sz="2400" dirty="0" smtClean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4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19167" r="15549" b="24375"/>
          <a:stretch/>
        </p:blipFill>
        <p:spPr bwMode="auto">
          <a:xfrm>
            <a:off x="19824" y="1316450"/>
            <a:ext cx="9016672" cy="386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8" t="29583" r="8990" b="26875"/>
          <a:stretch/>
        </p:blipFill>
        <p:spPr bwMode="auto">
          <a:xfrm>
            <a:off x="0" y="1765542"/>
            <a:ext cx="9144000" cy="290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t="38750" r="14963" b="24375"/>
          <a:stretch/>
        </p:blipFill>
        <p:spPr bwMode="auto">
          <a:xfrm>
            <a:off x="-35456" y="1464547"/>
            <a:ext cx="9179456" cy="348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364088" y="5157192"/>
            <a:ext cx="4139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 smtClean="0">
                <a:solidFill>
                  <a:schemeClr val="bg1"/>
                </a:solidFill>
              </a:rPr>
              <a:t>Aula </a:t>
            </a:r>
            <a:r>
              <a:rPr lang="pt-PT" sz="4000" b="1" dirty="0" smtClean="0">
                <a:solidFill>
                  <a:schemeClr val="bg1"/>
                </a:solidFill>
              </a:rPr>
              <a:t>8</a:t>
            </a:r>
            <a:endParaRPr lang="pt-PT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scienceclarified.com/photos/chemical-bond-2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6" y="-27384"/>
            <a:ext cx="5633104" cy="4538607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139952" y="1556792"/>
            <a:ext cx="4725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i="1" dirty="0">
                <a:solidFill>
                  <a:schemeClr val="bg1"/>
                </a:solidFill>
              </a:rPr>
              <a:t>E</a:t>
            </a:r>
            <a:r>
              <a:rPr lang="pt-PT" sz="4000" b="1" i="1" dirty="0" smtClean="0">
                <a:solidFill>
                  <a:schemeClr val="bg1"/>
                </a:solidFill>
              </a:rPr>
              <a:t>strutura molecular e ligações de orbitais e orbitais hibridas </a:t>
            </a:r>
            <a:endParaRPr lang="pt-PT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1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1101" y="116632"/>
            <a:ext cx="810039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solidFill>
                  <a:srgbClr val="FFFF00"/>
                </a:solidFill>
              </a:rPr>
              <a:t>Teoria das orbitais moleculares (TOM) </a:t>
            </a:r>
          </a:p>
          <a:p>
            <a:endParaRPr lang="pt-PT" sz="3600" b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smtClean="0">
                <a:solidFill>
                  <a:schemeClr val="bg1"/>
                </a:solidFill>
              </a:rPr>
              <a:t>Quando </a:t>
            </a:r>
            <a:r>
              <a:rPr lang="pt-PT" sz="2800" i="1" dirty="0" smtClean="0">
                <a:solidFill>
                  <a:srgbClr val="FFFF00"/>
                </a:solidFill>
              </a:rPr>
              <a:t>dois orbitais atômicos </a:t>
            </a:r>
            <a:r>
              <a:rPr lang="pt-PT" sz="2800" dirty="0" smtClean="0">
                <a:solidFill>
                  <a:schemeClr val="bg1"/>
                </a:solidFill>
              </a:rPr>
              <a:t>sobrepõem formam sempre </a:t>
            </a:r>
            <a:r>
              <a:rPr lang="pt-PT" sz="2800" i="1" dirty="0" smtClean="0">
                <a:solidFill>
                  <a:srgbClr val="FFFF00"/>
                </a:solidFill>
              </a:rPr>
              <a:t>dois orbitais moleculares</a:t>
            </a:r>
            <a:r>
              <a:rPr lang="pt-PT" sz="2800" dirty="0" smtClean="0">
                <a:solidFill>
                  <a:schemeClr val="bg1"/>
                </a:solidFill>
              </a:rPr>
              <a:t> - </a:t>
            </a:r>
            <a:r>
              <a:rPr lang="pt-PT" sz="2800" dirty="0" smtClean="0">
                <a:solidFill>
                  <a:schemeClr val="bg1"/>
                </a:solidFill>
              </a:rPr>
              <a:t>Um orbital ligante e outro antiligante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smtClean="0">
                <a:solidFill>
                  <a:schemeClr val="bg1"/>
                </a:solidFill>
              </a:rPr>
              <a:t>O </a:t>
            </a:r>
            <a:r>
              <a:rPr lang="pt-PT" sz="2800" i="1" dirty="0" smtClean="0">
                <a:solidFill>
                  <a:srgbClr val="FFFF00"/>
                </a:solidFill>
              </a:rPr>
              <a:t>orbital ligante possui uma menor energia </a:t>
            </a:r>
            <a:r>
              <a:rPr lang="pt-PT" sz="2800" dirty="0" smtClean="0">
                <a:solidFill>
                  <a:schemeClr val="bg1"/>
                </a:solidFill>
              </a:rPr>
              <a:t>do que os orbitais atômicos originais e que os orbitais não ligantes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smtClean="0">
                <a:solidFill>
                  <a:schemeClr val="bg1"/>
                </a:solidFill>
              </a:rPr>
              <a:t>Os electrons da molécula  são atribuídos de acordo com a </a:t>
            </a:r>
            <a:r>
              <a:rPr lang="pt-PT" sz="2800" i="1" dirty="0" smtClean="0">
                <a:solidFill>
                  <a:srgbClr val="FFFF00"/>
                </a:solidFill>
              </a:rPr>
              <a:t>regra de </a:t>
            </a:r>
            <a:r>
              <a:rPr lang="pt-PT" sz="2800" i="1" dirty="0" err="1" smtClean="0">
                <a:solidFill>
                  <a:srgbClr val="FFFF00"/>
                </a:solidFill>
              </a:rPr>
              <a:t>Hund</a:t>
            </a:r>
            <a:r>
              <a:rPr lang="pt-PT" sz="2800" dirty="0" smtClean="0">
                <a:solidFill>
                  <a:srgbClr val="FFFF00"/>
                </a:solidFill>
              </a:rPr>
              <a:t> </a:t>
            </a:r>
            <a:r>
              <a:rPr lang="pt-PT" sz="2800" dirty="0" smtClean="0">
                <a:solidFill>
                  <a:schemeClr val="bg1"/>
                </a:solidFill>
              </a:rPr>
              <a:t>e o </a:t>
            </a:r>
            <a:r>
              <a:rPr lang="pt-PT" sz="2800" i="1" dirty="0" smtClean="0">
                <a:solidFill>
                  <a:srgbClr val="FFFF00"/>
                </a:solidFill>
              </a:rPr>
              <a:t>principio de exclusão </a:t>
            </a:r>
            <a:r>
              <a:rPr lang="pt-PT" sz="2800" dirty="0" smtClean="0">
                <a:solidFill>
                  <a:schemeClr val="bg1"/>
                </a:solidFill>
              </a:rPr>
              <a:t>de Pauli. </a:t>
            </a:r>
            <a:endParaRPr lang="pt-PT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9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2" t="28333" r="10395" b="32084"/>
          <a:stretch/>
        </p:blipFill>
        <p:spPr bwMode="auto">
          <a:xfrm>
            <a:off x="1096" y="1844824"/>
            <a:ext cx="9142904" cy="324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71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6" t="29792" r="56896" b="33468"/>
          <a:stretch/>
        </p:blipFill>
        <p:spPr bwMode="auto">
          <a:xfrm>
            <a:off x="1942612" y="8251"/>
            <a:ext cx="5437700" cy="68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7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1" t="38333" r="5008" b="19556"/>
          <a:stretch/>
        </p:blipFill>
        <p:spPr bwMode="auto">
          <a:xfrm>
            <a:off x="2376173" y="0"/>
            <a:ext cx="47161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67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1101" y="116632"/>
            <a:ext cx="8732899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solidFill>
                  <a:srgbClr val="FFFF00"/>
                </a:solidFill>
              </a:rPr>
              <a:t>Ligação química </a:t>
            </a:r>
          </a:p>
          <a:p>
            <a:endParaRPr lang="pt-PT" sz="900" b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smtClean="0">
                <a:solidFill>
                  <a:schemeClr val="bg1"/>
                </a:solidFill>
              </a:rPr>
              <a:t>3 formas de representar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smtClean="0">
                <a:solidFill>
                  <a:schemeClr val="bg1"/>
                </a:solidFill>
              </a:rPr>
              <a:t>Lewis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smtClean="0">
                <a:solidFill>
                  <a:schemeClr val="bg1"/>
                </a:solidFill>
              </a:rPr>
              <a:t>Teoria de ligação de valência.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800" dirty="0" smtClean="0">
                <a:solidFill>
                  <a:schemeClr val="bg1"/>
                </a:solidFill>
              </a:rPr>
              <a:t>Teoria das orbitais moleculares.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8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7" t="19583" r="16956" b="45565"/>
          <a:stretch/>
        </p:blipFill>
        <p:spPr bwMode="auto">
          <a:xfrm>
            <a:off x="1656390" y="-1"/>
            <a:ext cx="5546005" cy="335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5" t="32157" r="30158" b="32157"/>
          <a:stretch/>
        </p:blipFill>
        <p:spPr bwMode="auto">
          <a:xfrm>
            <a:off x="1656390" y="3202616"/>
            <a:ext cx="5546005" cy="368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8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323528" y="0"/>
            <a:ext cx="80648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3600" b="1" dirty="0">
                <a:solidFill>
                  <a:srgbClr val="FFFF00"/>
                </a:solidFill>
              </a:rPr>
              <a:t>Teoria de ligação de valência </a:t>
            </a:r>
            <a:r>
              <a:rPr lang="pt-PT" sz="3600" b="1" dirty="0" smtClean="0">
                <a:solidFill>
                  <a:srgbClr val="FFFF00"/>
                </a:solidFill>
              </a:rPr>
              <a:t> (TLV)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800" b="1" dirty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prstClr val="white"/>
                </a:solidFill>
              </a:rPr>
              <a:t>Desenvolvida por Linus </a:t>
            </a:r>
            <a:r>
              <a:rPr lang="pt-PT" sz="2800" dirty="0" err="1" smtClean="0">
                <a:solidFill>
                  <a:prstClr val="white"/>
                </a:solidFill>
              </a:rPr>
              <a:t>Pauling</a:t>
            </a:r>
            <a:endParaRPr lang="pt-PT" sz="2800" dirty="0" smtClean="0">
              <a:solidFill>
                <a:prstClr val="white"/>
              </a:solidFill>
            </a:endParaRPr>
          </a:p>
          <a:p>
            <a:pPr lvl="1"/>
            <a:endParaRPr lang="pt-PT" sz="2800" dirty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prstClr val="white"/>
                </a:solidFill>
              </a:rPr>
              <a:t>Modelo normalmente usado para fornecer uma representação </a:t>
            </a:r>
            <a:r>
              <a:rPr lang="pt-PT" sz="2800" dirty="0">
                <a:solidFill>
                  <a:srgbClr val="FFFF00"/>
                </a:solidFill>
              </a:rPr>
              <a:t>qualitativa</a:t>
            </a:r>
            <a:r>
              <a:rPr lang="pt-PT" sz="2800" dirty="0">
                <a:solidFill>
                  <a:prstClr val="white"/>
                </a:solidFill>
              </a:rPr>
              <a:t> e visual da estrutura molecular das ligações. </a:t>
            </a:r>
            <a:endParaRPr lang="pt-PT" sz="2800" dirty="0" smtClean="0">
              <a:solidFill>
                <a:prstClr val="white"/>
              </a:solidFill>
            </a:endParaRPr>
          </a:p>
          <a:p>
            <a:pPr lvl="1"/>
            <a:endParaRPr lang="pt-PT" sz="2800" dirty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prstClr val="white"/>
                </a:solidFill>
              </a:rPr>
              <a:t>Útil para </a:t>
            </a:r>
            <a:r>
              <a:rPr lang="pt-PT" sz="2800" dirty="0">
                <a:solidFill>
                  <a:srgbClr val="FFFF00"/>
                </a:solidFill>
              </a:rPr>
              <a:t>moléculas complexas </a:t>
            </a:r>
            <a:r>
              <a:rPr lang="pt-PT" sz="2800" dirty="0">
                <a:solidFill>
                  <a:prstClr val="white"/>
                </a:solidFill>
              </a:rPr>
              <a:t>– compostas por muitos </a:t>
            </a:r>
            <a:r>
              <a:rPr lang="pt-PT" sz="2800" dirty="0" err="1">
                <a:solidFill>
                  <a:prstClr val="white"/>
                </a:solidFill>
              </a:rPr>
              <a:t>atômos</a:t>
            </a:r>
            <a:r>
              <a:rPr lang="pt-PT" sz="2800" dirty="0" smtClean="0">
                <a:solidFill>
                  <a:prstClr val="white"/>
                </a:solidFill>
              </a:rPr>
              <a:t>.</a:t>
            </a:r>
          </a:p>
          <a:p>
            <a:pPr lvl="1"/>
            <a:endParaRPr lang="pt-PT" sz="2800" dirty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800" dirty="0" smtClean="0">
                <a:solidFill>
                  <a:prstClr val="white"/>
                </a:solidFill>
              </a:rPr>
              <a:t>Fornece </a:t>
            </a:r>
            <a:r>
              <a:rPr lang="pt-PT" sz="2800" dirty="0">
                <a:solidFill>
                  <a:prstClr val="white"/>
                </a:solidFill>
              </a:rPr>
              <a:t>uma boa descrição das ligações para </a:t>
            </a:r>
            <a:r>
              <a:rPr lang="pt-PT" sz="2800" dirty="0" smtClean="0">
                <a:solidFill>
                  <a:prstClr val="white"/>
                </a:solidFill>
              </a:rPr>
              <a:t>moléculas </a:t>
            </a:r>
            <a:r>
              <a:rPr lang="pt-PT" sz="2800" dirty="0">
                <a:solidFill>
                  <a:prstClr val="white"/>
                </a:solidFill>
              </a:rPr>
              <a:t>no seu </a:t>
            </a:r>
            <a:r>
              <a:rPr lang="pt-PT" sz="2800" dirty="0">
                <a:solidFill>
                  <a:srgbClr val="FFFF00"/>
                </a:solidFill>
              </a:rPr>
              <a:t>estado fundamental </a:t>
            </a:r>
            <a:r>
              <a:rPr lang="pt-PT" sz="2800" dirty="0">
                <a:solidFill>
                  <a:prstClr val="white"/>
                </a:solidFill>
              </a:rPr>
              <a:t>(menor energia)  </a:t>
            </a:r>
          </a:p>
        </p:txBody>
      </p:sp>
    </p:spTree>
    <p:extLst>
      <p:ext uri="{BB962C8B-B14F-4D97-AF65-F5344CB8AC3E}">
        <p14:creationId xmlns:p14="http://schemas.microsoft.com/office/powerpoint/2010/main" val="236533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2" t="19375" r="16252" b="18951"/>
          <a:stretch/>
        </p:blipFill>
        <p:spPr bwMode="auto">
          <a:xfrm>
            <a:off x="-21352" y="260648"/>
            <a:ext cx="9161944" cy="610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4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nx.org/resources/0eaa25cfb9ceaacb8cd0636e737bc1c9/CNX_Chem_08_04_X2M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1" y="1728113"/>
            <a:ext cx="9124010" cy="370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43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1" t="18959" r="8287" b="23333"/>
          <a:stretch/>
        </p:blipFill>
        <p:spPr bwMode="auto">
          <a:xfrm>
            <a:off x="395536" y="548680"/>
            <a:ext cx="8314184" cy="565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98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1101" y="116632"/>
            <a:ext cx="810039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solidFill>
                  <a:srgbClr val="FFFF00"/>
                </a:solidFill>
              </a:rPr>
              <a:t>Teoria das orbitais moleculares (TOM) </a:t>
            </a:r>
          </a:p>
          <a:p>
            <a:endParaRPr lang="pt-PT" sz="3600" b="1" dirty="0" smtClean="0">
              <a:solidFill>
                <a:srgbClr val="FFFF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800" dirty="0" smtClean="0">
                <a:solidFill>
                  <a:schemeClr val="bg1"/>
                </a:solidFill>
              </a:rPr>
              <a:t>Desenvolvida por Robert </a:t>
            </a:r>
            <a:r>
              <a:rPr lang="pt-PT" sz="2800" dirty="0" err="1" smtClean="0">
                <a:solidFill>
                  <a:schemeClr val="bg1"/>
                </a:solidFill>
              </a:rPr>
              <a:t>Mulliken</a:t>
            </a:r>
            <a:r>
              <a:rPr lang="pt-PT" sz="2800" dirty="0" smtClean="0">
                <a:solidFill>
                  <a:schemeClr val="bg1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sz="28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800" dirty="0" smtClean="0">
                <a:solidFill>
                  <a:schemeClr val="bg1"/>
                </a:solidFill>
              </a:rPr>
              <a:t>Usada quando é necessário uma descrição mais </a:t>
            </a:r>
            <a:r>
              <a:rPr lang="pt-PT" sz="2800" dirty="0" smtClean="0">
                <a:solidFill>
                  <a:srgbClr val="FFFF00"/>
                </a:solidFill>
              </a:rPr>
              <a:t>quantitativa</a:t>
            </a:r>
            <a:r>
              <a:rPr lang="pt-PT" sz="2800" dirty="0" smtClean="0">
                <a:solidFill>
                  <a:schemeClr val="bg1"/>
                </a:solidFill>
              </a:rPr>
              <a:t> da ligação .</a:t>
            </a:r>
          </a:p>
          <a:p>
            <a:pPr lvl="1"/>
            <a:endParaRPr lang="pt-PT" sz="28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800" dirty="0" smtClean="0">
                <a:solidFill>
                  <a:schemeClr val="bg1"/>
                </a:solidFill>
              </a:rPr>
              <a:t>Descrição de </a:t>
            </a:r>
            <a:r>
              <a:rPr lang="pt-PT" sz="2800" dirty="0" smtClean="0">
                <a:solidFill>
                  <a:srgbClr val="FFFF00"/>
                </a:solidFill>
              </a:rPr>
              <a:t>estados excitados</a:t>
            </a:r>
            <a:r>
              <a:rPr lang="pt-PT" sz="2800" dirty="0" smtClean="0">
                <a:solidFill>
                  <a:schemeClr val="bg1"/>
                </a:solidFill>
              </a:rPr>
              <a:t> de maior energia. </a:t>
            </a:r>
            <a:endParaRPr lang="pt-PT" sz="2800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chemeClr val="bg1"/>
                </a:solidFill>
              </a:rPr>
              <a:t>e</a:t>
            </a:r>
            <a:r>
              <a:rPr lang="pt-PT" sz="2800" dirty="0" smtClean="0">
                <a:solidFill>
                  <a:schemeClr val="bg1"/>
                </a:solidFill>
              </a:rPr>
              <a:t>.g. – Explica a cor dos compostos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PT" sz="28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2800" dirty="0" smtClean="0">
                <a:solidFill>
                  <a:schemeClr val="bg1"/>
                </a:solidFill>
              </a:rPr>
              <a:t>Para o O</a:t>
            </a:r>
            <a:r>
              <a:rPr lang="pt-PT" sz="2800" baseline="-25000" dirty="0" smtClean="0">
                <a:solidFill>
                  <a:schemeClr val="bg1"/>
                </a:solidFill>
              </a:rPr>
              <a:t>2</a:t>
            </a:r>
            <a:r>
              <a:rPr lang="pt-PT" sz="2800" dirty="0" smtClean="0">
                <a:solidFill>
                  <a:schemeClr val="bg1"/>
                </a:solidFill>
              </a:rPr>
              <a:t> e o NO  é a única forma de descrever a ligação.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1" t="24166" r="19532" b="15323"/>
          <a:stretch/>
        </p:blipFill>
        <p:spPr bwMode="auto">
          <a:xfrm>
            <a:off x="-32108" y="188640"/>
            <a:ext cx="9176108" cy="646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788024" y="3933056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A ideia de que as ligações são formadas pela sobreposição dos orbitais </a:t>
            </a:r>
            <a:r>
              <a:rPr lang="pt-PT" sz="2400" dirty="0" err="1" smtClean="0"/>
              <a:t>atômicos</a:t>
            </a:r>
            <a:r>
              <a:rPr lang="pt-PT" sz="2400" dirty="0" smtClean="0"/>
              <a:t> é a base da TLV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3499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0" t="12291" r="34055" b="23541"/>
          <a:stretch/>
        </p:blipFill>
        <p:spPr bwMode="auto">
          <a:xfrm>
            <a:off x="0" y="1916832"/>
            <a:ext cx="6187440" cy="469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1520" y="33265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bg1"/>
                </a:solidFill>
              </a:rPr>
              <a:t>A </a:t>
            </a:r>
            <a:r>
              <a:rPr lang="pt-PT" sz="2400" b="1" dirty="0" smtClean="0">
                <a:solidFill>
                  <a:srgbClr val="FFFF00"/>
                </a:solidFill>
              </a:rPr>
              <a:t>ligação covalente</a:t>
            </a:r>
            <a:r>
              <a:rPr lang="pt-PT" sz="2400" b="1" dirty="0" smtClean="0">
                <a:solidFill>
                  <a:schemeClr val="bg1"/>
                </a:solidFill>
              </a:rPr>
              <a:t> </a:t>
            </a:r>
            <a:r>
              <a:rPr lang="pt-PT" sz="2400" dirty="0" smtClean="0">
                <a:solidFill>
                  <a:schemeClr val="bg1"/>
                </a:solidFill>
              </a:rPr>
              <a:t>que resulta da sobre posição de dois orbitais s denomina-se  por </a:t>
            </a:r>
            <a:r>
              <a:rPr lang="pt-PT" sz="2400" b="1" dirty="0" smtClean="0">
                <a:solidFill>
                  <a:srgbClr val="FFFF00"/>
                </a:solidFill>
              </a:rPr>
              <a:t>ligação sigma (</a:t>
            </a:r>
            <a:r>
              <a:rPr lang="pt-PT" sz="2400" b="1" dirty="0" smtClean="0">
                <a:solidFill>
                  <a:srgbClr val="FFFF00"/>
                </a:solidFill>
                <a:sym typeface="Symbol"/>
              </a:rPr>
              <a:t>) . </a:t>
            </a:r>
            <a:endParaRPr lang="pt-PT" sz="2400" b="1" dirty="0">
              <a:solidFill>
                <a:srgbClr val="FFFF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372200" y="1861285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bg1"/>
                </a:solidFill>
              </a:rPr>
              <a:t>A ligação sigma é uma ligação na qual a densidade </a:t>
            </a:r>
            <a:r>
              <a:rPr lang="pt-PT" sz="2400" dirty="0" err="1" smtClean="0">
                <a:solidFill>
                  <a:schemeClr val="bg1"/>
                </a:solidFill>
              </a:rPr>
              <a:t>electrônica</a:t>
            </a:r>
            <a:r>
              <a:rPr lang="pt-PT" sz="2400" dirty="0" smtClean="0">
                <a:solidFill>
                  <a:schemeClr val="bg1"/>
                </a:solidFill>
              </a:rPr>
              <a:t> é maior ao longo do eixo da ligação.</a:t>
            </a:r>
            <a:r>
              <a:rPr lang="pt-PT" sz="2400" b="1" dirty="0" smtClean="0">
                <a:solidFill>
                  <a:srgbClr val="FFFF00"/>
                </a:solidFill>
                <a:sym typeface="Symbol"/>
              </a:rPr>
              <a:t> </a:t>
            </a:r>
            <a:endParaRPr lang="pt-PT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6" t="17917" r="26443" b="60979"/>
          <a:stretch/>
        </p:blipFill>
        <p:spPr bwMode="auto">
          <a:xfrm>
            <a:off x="0" y="1144985"/>
            <a:ext cx="9144000" cy="320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21529" r="70333" b="59583"/>
          <a:stretch/>
        </p:blipFill>
        <p:spPr bwMode="auto">
          <a:xfrm>
            <a:off x="-23517" y="4500304"/>
            <a:ext cx="3750723" cy="216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41505" r="69076" b="26875"/>
          <a:stretch/>
        </p:blipFill>
        <p:spPr bwMode="auto">
          <a:xfrm>
            <a:off x="4572000" y="4500304"/>
            <a:ext cx="2667319" cy="231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0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rgbClr val="FFFF00"/>
                </a:solidFill>
              </a:rPr>
              <a:t>O que é que nós já sabemos</a:t>
            </a:r>
            <a:endParaRPr lang="pt-PT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916832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u="sng" dirty="0" smtClean="0">
                <a:solidFill>
                  <a:srgbClr val="FFFF00"/>
                </a:solidFill>
              </a:rPr>
              <a:t>Questão</a:t>
            </a:r>
            <a:r>
              <a:rPr lang="pt-PT" sz="3200" b="1" dirty="0" smtClean="0">
                <a:solidFill>
                  <a:srgbClr val="FFFF00"/>
                </a:solidFill>
              </a:rPr>
              <a:t>: </a:t>
            </a:r>
            <a:r>
              <a:rPr lang="pt-PT" sz="2800" b="1" dirty="0">
                <a:solidFill>
                  <a:schemeClr val="bg1"/>
                </a:solidFill>
              </a:rPr>
              <a:t>C</a:t>
            </a:r>
            <a:r>
              <a:rPr lang="pt-PT" sz="2800" b="1" dirty="0" smtClean="0">
                <a:solidFill>
                  <a:schemeClr val="bg1"/>
                </a:solidFill>
              </a:rPr>
              <a:t>omo é que um carbono pode formar ligação tetraédrica (109,5º) e simplesmente fazer 4 ligações?</a:t>
            </a:r>
            <a:endParaRPr lang="pt-PT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0" t="25417" r="14612" b="41250"/>
          <a:stretch/>
        </p:blipFill>
        <p:spPr bwMode="auto">
          <a:xfrm>
            <a:off x="-5242" y="1412776"/>
            <a:ext cx="9144000" cy="252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27185" y="33265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rgbClr val="FFFF00"/>
                </a:solidFill>
              </a:rPr>
              <a:t>Hibridização </a:t>
            </a:r>
            <a:endParaRPr lang="pt-PT" sz="3200" b="1" dirty="0">
              <a:solidFill>
                <a:srgbClr val="FFFF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4428401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</a:rPr>
              <a:t>Formação de orbitais híbridos </a:t>
            </a:r>
            <a:endParaRPr lang="pt-PT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6607</TotalTime>
  <Words>388</Words>
  <Application>Microsoft Office PowerPoint</Application>
  <PresentationFormat>Apresentação no Ecrã (4:3)</PresentationFormat>
  <Paragraphs>58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32</vt:i4>
      </vt:variant>
    </vt:vector>
  </HeadingPairs>
  <TitlesOfParts>
    <vt:vector size="3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Vidinha</dc:creator>
  <cp:lastModifiedBy>Pedro Vidinha</cp:lastModifiedBy>
  <cp:revision>30</cp:revision>
  <dcterms:created xsi:type="dcterms:W3CDTF">2016-03-16T11:53:00Z</dcterms:created>
  <dcterms:modified xsi:type="dcterms:W3CDTF">2016-03-30T23:47:32Z</dcterms:modified>
</cp:coreProperties>
</file>