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316" r:id="rId2"/>
    <p:sldId id="285" r:id="rId3"/>
    <p:sldId id="256" r:id="rId4"/>
    <p:sldId id="259" r:id="rId5"/>
    <p:sldId id="286" r:id="rId6"/>
    <p:sldId id="257" r:id="rId7"/>
    <p:sldId id="288" r:id="rId8"/>
    <p:sldId id="260" r:id="rId9"/>
    <p:sldId id="287" r:id="rId10"/>
    <p:sldId id="289" r:id="rId11"/>
    <p:sldId id="292" r:id="rId12"/>
    <p:sldId id="290" r:id="rId13"/>
    <p:sldId id="291" r:id="rId14"/>
    <p:sldId id="293" r:id="rId15"/>
    <p:sldId id="296" r:id="rId16"/>
    <p:sldId id="297" r:id="rId17"/>
    <p:sldId id="298" r:id="rId18"/>
    <p:sldId id="294" r:id="rId19"/>
    <p:sldId id="295" r:id="rId20"/>
    <p:sldId id="299" r:id="rId21"/>
    <p:sldId id="301" r:id="rId22"/>
    <p:sldId id="302" r:id="rId23"/>
    <p:sldId id="303" r:id="rId24"/>
    <p:sldId id="304" r:id="rId25"/>
    <p:sldId id="305" r:id="rId26"/>
    <p:sldId id="306" r:id="rId27"/>
    <p:sldId id="331" r:id="rId28"/>
    <p:sldId id="332" r:id="rId29"/>
    <p:sldId id="307" r:id="rId30"/>
    <p:sldId id="333" r:id="rId31"/>
    <p:sldId id="309" r:id="rId32"/>
    <p:sldId id="308" r:id="rId33"/>
    <p:sldId id="310" r:id="rId34"/>
    <p:sldId id="311" r:id="rId35"/>
    <p:sldId id="314" r:id="rId36"/>
    <p:sldId id="313" r:id="rId37"/>
    <p:sldId id="323" r:id="rId38"/>
    <p:sldId id="321" r:id="rId39"/>
    <p:sldId id="324" r:id="rId40"/>
    <p:sldId id="325" r:id="rId41"/>
    <p:sldId id="327" r:id="rId42"/>
    <p:sldId id="328" r:id="rId43"/>
    <p:sldId id="326" r:id="rId44"/>
    <p:sldId id="335" r:id="rId45"/>
    <p:sldId id="336" r:id="rId46"/>
    <p:sldId id="337" r:id="rId47"/>
    <p:sldId id="357" r:id="rId48"/>
    <p:sldId id="341" r:id="rId49"/>
    <p:sldId id="342" r:id="rId50"/>
    <p:sldId id="353" r:id="rId51"/>
    <p:sldId id="358" r:id="rId52"/>
    <p:sldId id="359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  <p:sldId id="368" r:id="rId62"/>
    <p:sldId id="347" r:id="rId63"/>
    <p:sldId id="350" r:id="rId64"/>
    <p:sldId id="345" r:id="rId65"/>
    <p:sldId id="346" r:id="rId66"/>
    <p:sldId id="348" r:id="rId67"/>
    <p:sldId id="349" r:id="rId6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5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896CD-11B0-4A18-A660-865865F46E34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F89C9-DE15-4B98-A4F5-2A2785A7B3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259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F89C9-DE15-4B98-A4F5-2A2785A7B39E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549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A7E78-4622-4811-8712-393BE468CD96}" type="slidenum">
              <a:rPr lang="pt-PT" smtClean="0"/>
              <a:t>58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9313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F89C9-DE15-4B98-A4F5-2A2785A7B39E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7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696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44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117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460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0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6384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117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250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07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16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61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BR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BR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9950F-0B09-42C8-AA93-BF7621066436}" type="datetimeFigureOut">
              <a:rPr lang="pt-BR" smtClean="0"/>
              <a:t>16/05/2016</a:t>
            </a:fld>
            <a:endParaRPr lang="pt-BR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65E9A-0B15-4F00-9D70-EF62053A08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8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64088" y="5157192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 smtClean="0">
                <a:solidFill>
                  <a:schemeClr val="bg1"/>
                </a:solidFill>
              </a:rPr>
              <a:t>Aula </a:t>
            </a:r>
            <a:r>
              <a:rPr lang="pt-PT" sz="4000" b="1" dirty="0" smtClean="0">
                <a:solidFill>
                  <a:schemeClr val="bg1"/>
                </a:solidFill>
              </a:rPr>
              <a:t>18-20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084167" y="1268760"/>
            <a:ext cx="29969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 smtClean="0">
                <a:solidFill>
                  <a:schemeClr val="bg1"/>
                </a:solidFill>
              </a:rPr>
              <a:t>Equilíbrio </a:t>
            </a:r>
            <a:r>
              <a:rPr lang="pt-PT" sz="4000" b="1" i="1" dirty="0" smtClean="0">
                <a:solidFill>
                  <a:schemeClr val="bg1"/>
                </a:solidFill>
              </a:rPr>
              <a:t>ácido-base solubilidade e de </a:t>
            </a:r>
            <a:r>
              <a:rPr lang="pt-PT" sz="4000" b="1" i="1" dirty="0" err="1" smtClean="0">
                <a:solidFill>
                  <a:schemeClr val="bg1"/>
                </a:solidFill>
              </a:rPr>
              <a:t>complexação</a:t>
            </a:r>
            <a:r>
              <a:rPr lang="pt-PT" sz="4000" b="1" i="1" dirty="0" smtClean="0">
                <a:solidFill>
                  <a:schemeClr val="bg1"/>
                </a:solidFill>
              </a:rPr>
              <a:t> </a:t>
            </a:r>
            <a:endParaRPr lang="pt-PT" sz="4000" b="1" i="1" dirty="0">
              <a:solidFill>
                <a:schemeClr val="bg1"/>
              </a:solidFill>
            </a:endParaRPr>
          </a:p>
        </p:txBody>
      </p:sp>
      <p:pic>
        <p:nvPicPr>
          <p:cNvPr id="58370" name="Picture 2" descr="http://www.chemistryexplained.com/photos/acid-base-chemistry-3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6" y="332656"/>
            <a:ext cx="5948171" cy="4248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4327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1" t="22413" r="17968" b="14440"/>
          <a:stretch/>
        </p:blipFill>
        <p:spPr bwMode="auto">
          <a:xfrm>
            <a:off x="251520" y="908720"/>
            <a:ext cx="8568952" cy="4884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0" y="11019"/>
            <a:ext cx="4741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Força relativa de um ácido 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51520" y="1484783"/>
            <a:ext cx="1459520" cy="504057"/>
          </a:xfrm>
          <a:prstGeom prst="ellipse">
            <a:avLst/>
          </a:prstGeom>
          <a:solidFill>
            <a:schemeClr val="accent2">
              <a:alpha val="3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124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ile:HF burned h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7625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1019"/>
            <a:ext cx="3830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Queimaduras com HF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34822" name="Picture 6" descr="Hydrofluo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46" y="3318361"/>
            <a:ext cx="4050854" cy="315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Box-Cutter-Walt-Mike-Jes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46" y="332656"/>
            <a:ext cx="4050854" cy="285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51520" y="4469665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Degrada  sistema nervoso 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Irritação nos olhos, peleo nariz, broquite , edema pulmunar </a:t>
            </a:r>
          </a:p>
          <a:p>
            <a:r>
              <a:rPr lang="pt-BR" b="1" dirty="0" smtClean="0">
                <a:solidFill>
                  <a:schemeClr val="bg1"/>
                </a:solidFill>
              </a:rPr>
              <a:t>Reage com Ca</a:t>
            </a:r>
            <a:r>
              <a:rPr lang="pt-BR" b="1" baseline="30000" dirty="0" smtClean="0">
                <a:solidFill>
                  <a:schemeClr val="bg1"/>
                </a:solidFill>
              </a:rPr>
              <a:t>2+ </a:t>
            </a:r>
            <a:r>
              <a:rPr lang="pt-BR" b="1" dirty="0" smtClean="0">
                <a:solidFill>
                  <a:schemeClr val="bg1"/>
                </a:solidFill>
              </a:rPr>
              <a:t>e Mg</a:t>
            </a:r>
            <a:r>
              <a:rPr lang="pt-BR" b="1" baseline="30000" dirty="0" smtClean="0">
                <a:solidFill>
                  <a:schemeClr val="bg1"/>
                </a:solidFill>
              </a:rPr>
              <a:t>2+</a:t>
            </a:r>
            <a:endParaRPr lang="pt-BR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8290"/>
            <a:ext cx="9144000" cy="5140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11019"/>
            <a:ext cx="482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Dissolve carne humana?</a:t>
            </a:r>
            <a:endParaRPr lang="pt-BR" sz="3600" b="1" dirty="0">
              <a:solidFill>
                <a:schemeClr val="bg1"/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3" t="10915" r="38946" b="8606"/>
          <a:stretch/>
        </p:blipFill>
        <p:spPr bwMode="auto">
          <a:xfrm>
            <a:off x="6058760" y="1666074"/>
            <a:ext cx="3066189" cy="4300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05" t="3962" r="34481" b="8428"/>
          <a:stretch/>
        </p:blipFill>
        <p:spPr bwMode="auto">
          <a:xfrm>
            <a:off x="-9829" y="1935282"/>
            <a:ext cx="2934862" cy="4013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0" t="10156" r="38573"/>
          <a:stretch/>
        </p:blipFill>
        <p:spPr bwMode="auto">
          <a:xfrm>
            <a:off x="2982183" y="979190"/>
            <a:ext cx="2748044" cy="5151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20121"/>
          <a:stretch/>
        </p:blipFill>
        <p:spPr bwMode="auto">
          <a:xfrm>
            <a:off x="2728674" y="3802636"/>
            <a:ext cx="3255062" cy="2426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18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crystallography365.files.wordpress.com/2014/03/myaglob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2919812" cy="2686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CaixaDeTexto 1"/>
          <p:cNvSpPr txBox="1"/>
          <p:nvPr/>
        </p:nvSpPr>
        <p:spPr>
          <a:xfrm>
            <a:off x="3419872" y="1988840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Mioglobin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3796" name="Picture 4" descr="Heme group molecular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08212"/>
            <a:ext cx="2381250" cy="262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7380312" y="1929056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Group Heme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11019"/>
            <a:ext cx="482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Dissolve carne humana?</a:t>
            </a:r>
            <a:endParaRPr lang="pt-B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8" t="16146" r="46193" b="44011"/>
          <a:stretch/>
        </p:blipFill>
        <p:spPr bwMode="auto">
          <a:xfrm>
            <a:off x="419473" y="260648"/>
            <a:ext cx="3851920" cy="257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15886" r="53624" b="43620"/>
          <a:stretch/>
        </p:blipFill>
        <p:spPr bwMode="auto">
          <a:xfrm>
            <a:off x="4788024" y="260648"/>
            <a:ext cx="3096344" cy="385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3" t="15625" r="50000" b="37500"/>
          <a:stretch/>
        </p:blipFill>
        <p:spPr bwMode="auto">
          <a:xfrm>
            <a:off x="796282" y="3212976"/>
            <a:ext cx="3487686" cy="344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345936" y="1316592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H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</a:rPr>
              <a:t>SO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4</a:t>
            </a:r>
            <a:endParaRPr lang="pt-BR" sz="2400" b="1" baseline="-25000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020272" y="342900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H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</a:rPr>
              <a:t>SO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4</a:t>
            </a:r>
            <a:endParaRPr lang="pt-BR" sz="2400" b="1" baseline="-25000" dirty="0">
              <a:solidFill>
                <a:schemeClr val="bg1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564190" y="1835532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HF</a:t>
            </a:r>
            <a:endParaRPr lang="pt-BR" sz="2400" b="1" baseline="-25000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067612" y="5949280"/>
            <a:ext cx="941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H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</a:rPr>
              <a:t>SO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4</a:t>
            </a:r>
            <a:endParaRPr lang="pt-BR" sz="2400" b="1" baseline="-25000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795740" y="3986480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HF</a:t>
            </a:r>
            <a:endParaRPr lang="pt-BR" sz="2400" b="1" baseline="-25000" dirty="0">
              <a:solidFill>
                <a:schemeClr val="bg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187624" y="4437112"/>
            <a:ext cx="617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HCl</a:t>
            </a:r>
            <a:endParaRPr lang="pt-BR" sz="2400" b="1" baseline="-25000" dirty="0">
              <a:solidFill>
                <a:schemeClr val="bg1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4837867" y="4697497"/>
            <a:ext cx="430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FF00"/>
                </a:solidFill>
              </a:rPr>
              <a:t>Porquê?</a:t>
            </a:r>
            <a:endParaRPr lang="pt-BR" sz="36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80352" y="2372537"/>
            <a:ext cx="931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K</a:t>
            </a:r>
            <a:r>
              <a:rPr lang="pt-BR" sz="2400" b="1" baseline="-25000" dirty="0" smtClean="0">
                <a:solidFill>
                  <a:schemeClr val="bg1"/>
                </a:solidFill>
              </a:rPr>
              <a:t>2</a:t>
            </a:r>
            <a:r>
              <a:rPr lang="pt-BR" sz="2400" b="1" dirty="0" smtClean="0">
                <a:solidFill>
                  <a:schemeClr val="bg1"/>
                </a:solidFill>
              </a:rPr>
              <a:t>CO</a:t>
            </a:r>
            <a:r>
              <a:rPr lang="pt-BR" sz="2400" b="1" baseline="-25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4011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60648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Depois do exemplo anterior vamos calcular  </a:t>
            </a:r>
            <a:r>
              <a:rPr lang="pt-PT" sz="2400" dirty="0" err="1" smtClean="0">
                <a:solidFill>
                  <a:schemeClr val="bg1"/>
                </a:solidFill>
              </a:rPr>
              <a:t>porcentagem</a:t>
            </a:r>
            <a:r>
              <a:rPr lang="pt-PT" sz="2400" dirty="0" smtClean="0">
                <a:solidFill>
                  <a:schemeClr val="bg1"/>
                </a:solidFill>
              </a:rPr>
              <a:t> de ionização de ionização do HF para 0,1 M e 0,01 M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t="35991" r="18211" b="38578"/>
          <a:stretch/>
        </p:blipFill>
        <p:spPr bwMode="auto">
          <a:xfrm>
            <a:off x="251520" y="1412776"/>
            <a:ext cx="7803932" cy="1860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t="61997" r="48539" b="29167"/>
          <a:stretch/>
        </p:blipFill>
        <p:spPr bwMode="auto">
          <a:xfrm>
            <a:off x="248148" y="3573016"/>
            <a:ext cx="3905338" cy="646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6" t="86549" r="52803" b="6878"/>
          <a:stretch/>
        </p:blipFill>
        <p:spPr bwMode="auto">
          <a:xfrm>
            <a:off x="220870" y="4581128"/>
            <a:ext cx="3350566" cy="480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7" t="63290" r="22674" b="29627"/>
          <a:stretch/>
        </p:blipFill>
        <p:spPr bwMode="auto">
          <a:xfrm>
            <a:off x="205028" y="5301208"/>
            <a:ext cx="2816790" cy="518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9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7" t="11423" r="29722" b="31681"/>
          <a:stretch/>
        </p:blipFill>
        <p:spPr bwMode="auto">
          <a:xfrm>
            <a:off x="179512" y="332656"/>
            <a:ext cx="5549462" cy="4162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70151" r="19828" b="6358"/>
          <a:stretch/>
        </p:blipFill>
        <p:spPr bwMode="auto">
          <a:xfrm>
            <a:off x="179512" y="4797152"/>
            <a:ext cx="5549462" cy="1436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arredondado 4"/>
          <p:cNvSpPr/>
          <p:nvPr/>
        </p:nvSpPr>
        <p:spPr>
          <a:xfrm>
            <a:off x="1912549" y="5515550"/>
            <a:ext cx="3816425" cy="687639"/>
          </a:xfrm>
          <a:prstGeom prst="roundRect">
            <a:avLst/>
          </a:prstGeom>
          <a:solidFill>
            <a:schemeClr val="accent2">
              <a:lumMod val="75000"/>
              <a:alpha val="2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32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t="48843" r="21361" b="16164"/>
          <a:stretch/>
        </p:blipFill>
        <p:spPr bwMode="auto">
          <a:xfrm>
            <a:off x="323527" y="692696"/>
            <a:ext cx="6526925" cy="2559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arredondado 1"/>
          <p:cNvSpPr/>
          <p:nvPr/>
        </p:nvSpPr>
        <p:spPr>
          <a:xfrm>
            <a:off x="467543" y="2484861"/>
            <a:ext cx="3816425" cy="687639"/>
          </a:xfrm>
          <a:prstGeom prst="roundRect">
            <a:avLst/>
          </a:prstGeom>
          <a:solidFill>
            <a:schemeClr val="accent2">
              <a:lumMod val="75000"/>
              <a:alpha val="2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0" t="70151" r="19828" b="6358"/>
          <a:stretch/>
        </p:blipFill>
        <p:spPr bwMode="auto">
          <a:xfrm>
            <a:off x="179512" y="3789040"/>
            <a:ext cx="5549462" cy="1436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arredondado 4"/>
          <p:cNvSpPr/>
          <p:nvPr/>
        </p:nvSpPr>
        <p:spPr>
          <a:xfrm>
            <a:off x="1912549" y="4507438"/>
            <a:ext cx="3816425" cy="687639"/>
          </a:xfrm>
          <a:prstGeom prst="roundRect">
            <a:avLst/>
          </a:prstGeom>
          <a:solidFill>
            <a:schemeClr val="accent2">
              <a:lumMod val="75000"/>
              <a:alpha val="2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24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4" t="53133" r="34137" b="29329"/>
          <a:stretch/>
        </p:blipFill>
        <p:spPr bwMode="auto">
          <a:xfrm>
            <a:off x="4726595" y="1708254"/>
            <a:ext cx="4231622" cy="1400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5536" y="116632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solidFill>
                  <a:schemeClr val="bg1"/>
                </a:solidFill>
              </a:rPr>
              <a:t>O vosso colega Walter Branco preparou uma solução 0,10 M de ácido fórmico (HCOOH) e mediu o seu pH a (2,38 , 25°C.  Calcule o </a:t>
            </a:r>
            <a:r>
              <a:rPr lang="pt-PT" sz="2400" dirty="0" err="1" smtClean="0">
                <a:solidFill>
                  <a:schemeClr val="bg1"/>
                </a:solidFill>
              </a:rPr>
              <a:t>Ka</a:t>
            </a:r>
            <a:r>
              <a:rPr lang="pt-PT" sz="2400" dirty="0" smtClean="0">
                <a:solidFill>
                  <a:schemeClr val="bg1"/>
                </a:solidFill>
              </a:rPr>
              <a:t> para o ácido a essa temperatura bem como a sua </a:t>
            </a:r>
            <a:r>
              <a:rPr lang="pt-PT" sz="2400" dirty="0" err="1" smtClean="0">
                <a:solidFill>
                  <a:schemeClr val="bg1"/>
                </a:solidFill>
              </a:rPr>
              <a:t>porcentagem</a:t>
            </a:r>
            <a:r>
              <a:rPr lang="pt-PT" sz="2400" dirty="0" smtClean="0">
                <a:solidFill>
                  <a:schemeClr val="bg1"/>
                </a:solidFill>
              </a:rPr>
              <a:t> de ionização</a:t>
            </a:r>
            <a:endParaRPr lang="pt-PT" sz="24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4" t="35596" r="34137" b="46867"/>
          <a:stretch/>
        </p:blipFill>
        <p:spPr bwMode="auto">
          <a:xfrm>
            <a:off x="268370" y="1686292"/>
            <a:ext cx="4231622" cy="1400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7" t="71604" r="21183" b="6940"/>
          <a:stretch/>
        </p:blipFill>
        <p:spPr bwMode="auto">
          <a:xfrm>
            <a:off x="770352" y="3299668"/>
            <a:ext cx="7937897" cy="1713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9" t="44495" r="31479" b="37356"/>
          <a:stretch/>
        </p:blipFill>
        <p:spPr bwMode="auto">
          <a:xfrm>
            <a:off x="539552" y="5229200"/>
            <a:ext cx="3417762" cy="1013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65302" r="25238" b="20904"/>
          <a:stretch/>
        </p:blipFill>
        <p:spPr bwMode="auto">
          <a:xfrm>
            <a:off x="4115960" y="5289677"/>
            <a:ext cx="4842257" cy="815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755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0" y="11019"/>
            <a:ext cx="313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Ácidos dipróticos  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7" name="Rectângulo arredondado 6"/>
          <p:cNvSpPr/>
          <p:nvPr/>
        </p:nvSpPr>
        <p:spPr>
          <a:xfrm>
            <a:off x="3245703" y="1675914"/>
            <a:ext cx="4285447" cy="1393046"/>
          </a:xfrm>
          <a:prstGeom prst="roundRect">
            <a:avLst/>
          </a:prstGeom>
          <a:solidFill>
            <a:schemeClr val="accent2">
              <a:lumMod val="75000"/>
              <a:alpha val="2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896" name="Picture 8" descr="http://www.softschools.com/formulas/images/sulfuric_acid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4" y="1831639"/>
            <a:ext cx="1228725" cy="104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898" name="Picture 10" descr="http://wps.prenhall.com/wps/media/objects/3312/3392119/imag1611/AAAYOFX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851458"/>
            <a:ext cx="1313467" cy="10279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900" name="Picture 12" descr="https://upload.wikimedia.org/wikipedia/commons/thumb/0/05/Tartaric_acid.svg/200px-Tartaric_acid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98301"/>
            <a:ext cx="1905000" cy="111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7902" name="Picture 14" descr="http://1.bp.blogspot.com/-O-kDwKaZIjs/UR3JeECrXiI/AAAAAAAAH_g/QNHofKovTGM/s1600/carbonic+aci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6"/>
          <a:stretch/>
        </p:blipFill>
        <p:spPr bwMode="auto">
          <a:xfrm>
            <a:off x="5436096" y="1798301"/>
            <a:ext cx="1779382" cy="1035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021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1" t="13719" r="27146" b="45183"/>
          <a:stretch/>
        </p:blipFill>
        <p:spPr bwMode="auto">
          <a:xfrm>
            <a:off x="2843808" y="416134"/>
            <a:ext cx="5500255" cy="3006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332640" y="155002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Água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7654" name="Picture 6" descr="https://pixabay.com/static/uploads/photo/2014/12/24/05/02/drops-of-water-578897_960_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65149" cy="1919352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t="55522" r="19005" b="8144"/>
          <a:stretch/>
        </p:blipFill>
        <p:spPr bwMode="auto">
          <a:xfrm>
            <a:off x="491985" y="3605058"/>
            <a:ext cx="7869381" cy="2657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31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61776" r="26386" b="31882"/>
          <a:stretch/>
        </p:blipFill>
        <p:spPr bwMode="auto">
          <a:xfrm>
            <a:off x="285618" y="1496051"/>
            <a:ext cx="6637283" cy="53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1875" y="10086"/>
            <a:ext cx="8100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EXEMPLO: </a:t>
            </a:r>
            <a:r>
              <a:rPr lang="pt-BR" sz="2800" dirty="0" smtClean="0">
                <a:solidFill>
                  <a:schemeClr val="bg1"/>
                </a:solidFill>
              </a:rPr>
              <a:t>A solubilidade do CO2 em água pura a 25°C e 0,1 atm  é  0,0037. Calcule qual o pH de uma solução de 0,0037 H</a:t>
            </a:r>
            <a:r>
              <a:rPr lang="pt-BR" sz="2800" baseline="-25000" dirty="0" smtClean="0">
                <a:solidFill>
                  <a:schemeClr val="bg1"/>
                </a:solidFill>
              </a:rPr>
              <a:t>2</a:t>
            </a:r>
            <a:r>
              <a:rPr lang="pt-BR" sz="2800" dirty="0" smtClean="0">
                <a:solidFill>
                  <a:schemeClr val="bg1"/>
                </a:solidFill>
              </a:rPr>
              <a:t>CO</a:t>
            </a:r>
            <a:r>
              <a:rPr lang="pt-BR" sz="2800" baseline="-25000" dirty="0">
                <a:solidFill>
                  <a:schemeClr val="bg1"/>
                </a:solidFill>
              </a:rPr>
              <a:t>3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1" t="11423" r="18696" b="65128"/>
          <a:stretch/>
        </p:blipFill>
        <p:spPr bwMode="auto">
          <a:xfrm>
            <a:off x="41876" y="2204864"/>
            <a:ext cx="7993118" cy="1715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1" t="34393" r="45639" b="38452"/>
          <a:stretch/>
        </p:blipFill>
        <p:spPr bwMode="auto">
          <a:xfrm>
            <a:off x="41876" y="4084377"/>
            <a:ext cx="4050196" cy="1792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84394" r="25040" b="5058"/>
          <a:stretch/>
        </p:blipFill>
        <p:spPr bwMode="auto">
          <a:xfrm>
            <a:off x="2074234" y="5981355"/>
            <a:ext cx="6816678" cy="813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00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25156" r="18211" b="49650"/>
          <a:stretch/>
        </p:blipFill>
        <p:spPr bwMode="auto">
          <a:xfrm>
            <a:off x="471126" y="779072"/>
            <a:ext cx="8056180" cy="1842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50292" r="18211" b="32185"/>
          <a:stretch/>
        </p:blipFill>
        <p:spPr bwMode="auto">
          <a:xfrm>
            <a:off x="476260" y="2867304"/>
            <a:ext cx="8056180" cy="1281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3" t="20689" r="17726" b="18750"/>
          <a:stretch/>
        </p:blipFill>
        <p:spPr bwMode="auto">
          <a:xfrm>
            <a:off x="413428" y="692696"/>
            <a:ext cx="8352928" cy="4566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117" y="5373216"/>
            <a:ext cx="3257550" cy="1171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512" y="-11904"/>
            <a:ext cx="2340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Bases fracas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9" t="21768" r="26087" b="55432"/>
          <a:stretch/>
        </p:blipFill>
        <p:spPr bwMode="auto">
          <a:xfrm>
            <a:off x="1053282" y="709420"/>
            <a:ext cx="6409256" cy="1811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2" t="43817" r="26719" b="25148"/>
          <a:stretch/>
        </p:blipFill>
        <p:spPr bwMode="auto">
          <a:xfrm>
            <a:off x="1040523" y="2669582"/>
            <a:ext cx="6422015" cy="2306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1" t="74421" r="26840" b="6423"/>
          <a:stretch/>
        </p:blipFill>
        <p:spPr bwMode="auto">
          <a:xfrm>
            <a:off x="1040522" y="5173915"/>
            <a:ext cx="6422016" cy="1423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512" y="-11904"/>
            <a:ext cx="2154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Kb, Ka e Kw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22334" r="17968" b="45985"/>
          <a:stretch/>
        </p:blipFill>
        <p:spPr bwMode="auto">
          <a:xfrm>
            <a:off x="467544" y="1387366"/>
            <a:ext cx="7930055" cy="2317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280483"/>
            <a:ext cx="173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Exemplo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t="24784" r="20392" b="53018"/>
          <a:stretch/>
        </p:blipFill>
        <p:spPr bwMode="auto">
          <a:xfrm>
            <a:off x="179512" y="836712"/>
            <a:ext cx="847666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-11904"/>
            <a:ext cx="3795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Efeito do íon comum 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2" name="Seta para a esquerda 1"/>
          <p:cNvSpPr/>
          <p:nvPr/>
        </p:nvSpPr>
        <p:spPr>
          <a:xfrm>
            <a:off x="1547664" y="2852936"/>
            <a:ext cx="6336704" cy="1584176"/>
          </a:xfrm>
          <a:prstGeom prst="leftArrow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2987824" y="3352636"/>
            <a:ext cx="3688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Adição de CH</a:t>
            </a:r>
            <a:r>
              <a:rPr lang="pt-BR" sz="3200" b="1" baseline="-25000" dirty="0" smtClean="0">
                <a:solidFill>
                  <a:schemeClr val="bg1"/>
                </a:solidFill>
              </a:rPr>
              <a:t>3</a:t>
            </a:r>
            <a:r>
              <a:rPr lang="pt-BR" sz="3200" b="1" dirty="0" smtClean="0">
                <a:solidFill>
                  <a:schemeClr val="bg1"/>
                </a:solidFill>
              </a:rPr>
              <a:t>COOH</a:t>
            </a:r>
            <a:r>
              <a:rPr lang="pt-BR" sz="3200" b="1" baseline="30000" dirty="0" smtClean="0">
                <a:solidFill>
                  <a:schemeClr val="bg1"/>
                </a:solidFill>
              </a:rPr>
              <a:t>-</a:t>
            </a:r>
            <a:endParaRPr lang="pt-BR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Rectângulo arredondado 7"/>
          <p:cNvSpPr/>
          <p:nvPr/>
        </p:nvSpPr>
        <p:spPr>
          <a:xfrm>
            <a:off x="5868145" y="980728"/>
            <a:ext cx="2655351" cy="756084"/>
          </a:xfrm>
          <a:prstGeom prst="roundRect">
            <a:avLst/>
          </a:prstGeom>
          <a:solidFill>
            <a:schemeClr val="accent2">
              <a:lumMod val="75000"/>
              <a:alpha val="2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ângulo arredondado 8"/>
          <p:cNvSpPr/>
          <p:nvPr/>
        </p:nvSpPr>
        <p:spPr>
          <a:xfrm>
            <a:off x="5787192" y="1797526"/>
            <a:ext cx="2736304" cy="756084"/>
          </a:xfrm>
          <a:prstGeom prst="roundRect">
            <a:avLst/>
          </a:prstGeom>
          <a:solidFill>
            <a:schemeClr val="accent2">
              <a:lumMod val="75000"/>
              <a:alpha val="28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3087396" y="4144724"/>
            <a:ext cx="3643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Desloca o equilibrio </a:t>
            </a:r>
            <a:endParaRPr lang="pt-BR" sz="32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7" grpId="1"/>
      <p:bldP spid="8" grpId="0" animBg="1"/>
      <p:bldP spid="9" grpId="0" animBg="1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9" t="36005" r="17847" b="57017"/>
          <a:stretch/>
        </p:blipFill>
        <p:spPr bwMode="auto">
          <a:xfrm>
            <a:off x="395533" y="1719389"/>
            <a:ext cx="8008883" cy="51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9" t="42553" r="17847" b="31849"/>
          <a:stretch/>
        </p:blipFill>
        <p:spPr bwMode="auto">
          <a:xfrm>
            <a:off x="361877" y="2469665"/>
            <a:ext cx="8008883" cy="187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9" t="70166" r="17847" b="6127"/>
          <a:stretch/>
        </p:blipFill>
        <p:spPr bwMode="auto">
          <a:xfrm>
            <a:off x="364884" y="4581128"/>
            <a:ext cx="8008883" cy="173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319129" y="284129"/>
            <a:ext cx="8100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EXEMPLO: </a:t>
            </a:r>
            <a:r>
              <a:rPr lang="pt-BR" sz="2800" dirty="0" smtClean="0">
                <a:solidFill>
                  <a:schemeClr val="bg1"/>
                </a:solidFill>
              </a:rPr>
              <a:t>qual o pH de uma soluç]ao feita pela adição de 0,30 mols de ácido acético e 0,30 moles de acetato de sódio. Considere volume igual a 1L; </a:t>
            </a:r>
            <a:endParaRPr lang="pt-BR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4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2" t="29095" r="24511" b="21336"/>
          <a:stretch/>
        </p:blipFill>
        <p:spPr bwMode="auto">
          <a:xfrm>
            <a:off x="0" y="1124744"/>
            <a:ext cx="7884368" cy="464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280483"/>
            <a:ext cx="5807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Titulação ácido forte - base forte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1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6" t="14008" r="25117" b="29957"/>
          <a:stretch/>
        </p:blipFill>
        <p:spPr bwMode="auto">
          <a:xfrm>
            <a:off x="1244" y="764704"/>
            <a:ext cx="7955132" cy="530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192398"/>
            <a:ext cx="5738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Titulação ácido fraco- base forte 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https://upload.wikimedia.org/wikipedia/commons/thumb/3/3e/Oxals%C3%A4ure3.svg/140px-Oxals%C3%A4ure3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2387714"/>
            <a:ext cx="13335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ncrypted-tbn1.gstatic.com/images?q=tbn:ANd9GcTE1R5R9bSZQCdgdYcXEqaSAGiiWOLUlSZRFe5bC6rKRzSlWV9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623" y="4077072"/>
            <a:ext cx="167863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9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19129" y="284129"/>
            <a:ext cx="8100392" cy="222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FFFF00"/>
                </a:solidFill>
              </a:rPr>
              <a:t>Tampão:  </a:t>
            </a:r>
            <a:r>
              <a:rPr lang="pt-PT" sz="2400" b="1" dirty="0" smtClean="0">
                <a:solidFill>
                  <a:schemeClr val="bg1"/>
                </a:solidFill>
              </a:rPr>
              <a:t>é uma solução]ao que resiste a mudanças no pH pois possui espécies químicas acídicas e básicas capazes de consumir OH</a:t>
            </a:r>
            <a:r>
              <a:rPr lang="pt-PT" sz="2400" b="1" baseline="30000" dirty="0" smtClean="0">
                <a:solidFill>
                  <a:schemeClr val="bg1"/>
                </a:solidFill>
              </a:rPr>
              <a:t>-</a:t>
            </a:r>
            <a:r>
              <a:rPr lang="pt-PT" sz="2400" b="1" dirty="0" smtClean="0">
                <a:solidFill>
                  <a:schemeClr val="bg1"/>
                </a:solidFill>
              </a:rPr>
              <a:t> e H</a:t>
            </a:r>
            <a:r>
              <a:rPr lang="pt-PT" sz="2400" b="1" baseline="30000" dirty="0">
                <a:solidFill>
                  <a:schemeClr val="bg1"/>
                </a:solidFill>
              </a:rPr>
              <a:t>+</a:t>
            </a:r>
            <a:r>
              <a:rPr lang="pt-PT" sz="2400" b="1" dirty="0" smtClean="0">
                <a:solidFill>
                  <a:schemeClr val="bg1"/>
                </a:solidFill>
              </a:rPr>
              <a:t>. No entanto as suas espécies ácidas e básicas não se neutralizam pois resultam de </a:t>
            </a:r>
            <a:r>
              <a:rPr lang="pt-BR" sz="2400" b="1" dirty="0">
                <a:solidFill>
                  <a:schemeClr val="bg1"/>
                </a:solidFill>
              </a:rPr>
              <a:t>p</a:t>
            </a:r>
            <a:r>
              <a:rPr lang="pt-BR" sz="2400" b="1" dirty="0" smtClean="0">
                <a:solidFill>
                  <a:schemeClr val="bg1"/>
                </a:solidFill>
              </a:rPr>
              <a:t>ares </a:t>
            </a:r>
            <a:r>
              <a:rPr lang="pt-BR" sz="2400" b="1" dirty="0">
                <a:solidFill>
                  <a:schemeClr val="bg1"/>
                </a:solidFill>
              </a:rPr>
              <a:t>conjugado ácido-base </a:t>
            </a:r>
          </a:p>
          <a:p>
            <a:endParaRPr lang="pt-PT" sz="2800" baseline="-250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2" t="48491" r="5003" b="21983"/>
          <a:stretch/>
        </p:blipFill>
        <p:spPr bwMode="auto">
          <a:xfrm>
            <a:off x="23390" y="2975418"/>
            <a:ext cx="9120610" cy="21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46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3" t="22817" r="27892" b="62894"/>
          <a:stretch/>
        </p:blipFill>
        <p:spPr bwMode="auto">
          <a:xfrm>
            <a:off x="587277" y="2697878"/>
            <a:ext cx="3370521" cy="1045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8" t="41161" r="27037" b="43738"/>
          <a:stretch/>
        </p:blipFill>
        <p:spPr bwMode="auto">
          <a:xfrm>
            <a:off x="595936" y="3887260"/>
            <a:ext cx="3370521" cy="1125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1" t="57006" r="29935" b="23680"/>
          <a:stretch/>
        </p:blipFill>
        <p:spPr bwMode="auto">
          <a:xfrm>
            <a:off x="580170" y="5238144"/>
            <a:ext cx="3370521" cy="1412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0" t="81568" r="27051" b="5075"/>
          <a:stretch/>
        </p:blipFill>
        <p:spPr bwMode="auto">
          <a:xfrm>
            <a:off x="4092796" y="3911652"/>
            <a:ext cx="4799684" cy="1117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6149657" y="3924228"/>
            <a:ext cx="421415" cy="419590"/>
          </a:xfrm>
          <a:prstGeom prst="ellipse">
            <a:avLst/>
          </a:prstGeom>
          <a:solidFill>
            <a:schemeClr val="accent2">
              <a:alpha val="34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/>
          <p:cNvSpPr/>
          <p:nvPr/>
        </p:nvSpPr>
        <p:spPr>
          <a:xfrm>
            <a:off x="1302703" y="3895886"/>
            <a:ext cx="432048" cy="381424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5890770" y="478335"/>
            <a:ext cx="222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Bronsted-lowry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3" name="Picture 6" descr="https://pixabay.com/static/uploads/photo/2014/12/24/05/02/drops-of-water-578897_960_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" y="-27384"/>
            <a:ext cx="2565149" cy="1919352"/>
          </a:xfrm>
          <a:prstGeom prst="rect">
            <a:avLst/>
          </a:prstGeom>
          <a:noFill/>
          <a:effectLst>
            <a:reflection blurRad="6350" stA="50000" endA="275" endPos="400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t="23504" r="20028" b="9698"/>
          <a:stretch/>
        </p:blipFill>
        <p:spPr bwMode="auto">
          <a:xfrm>
            <a:off x="2843808" y="446564"/>
            <a:ext cx="2795226" cy="1827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5868144" y="995244"/>
            <a:ext cx="31817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A água tem um caracter afiprótico – funciona como ácido base ou base.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75656" y="2708920"/>
            <a:ext cx="432048" cy="381424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/>
          <p:cNvSpPr/>
          <p:nvPr/>
        </p:nvSpPr>
        <p:spPr>
          <a:xfrm>
            <a:off x="1507188" y="5445224"/>
            <a:ext cx="432048" cy="381424"/>
          </a:xfrm>
          <a:prstGeom prst="ellipse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74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/>
      <p:bldP spid="15" grpId="0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6" t="12714" r="25799" b="44762"/>
          <a:stretch/>
        </p:blipFill>
        <p:spPr bwMode="auto">
          <a:xfrm>
            <a:off x="0" y="980728"/>
            <a:ext cx="9144000" cy="469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101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Tampão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1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8" t="21767" r="17847" b="48492"/>
          <a:stretch/>
        </p:blipFill>
        <p:spPr bwMode="auto">
          <a:xfrm>
            <a:off x="467544" y="692696"/>
            <a:ext cx="8024649" cy="217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1" t="49188" r="17484" b="31465"/>
          <a:stretch/>
        </p:blipFill>
        <p:spPr bwMode="auto">
          <a:xfrm>
            <a:off x="467543" y="3140968"/>
            <a:ext cx="8024649" cy="141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t="72455" r="17968" b="8198"/>
          <a:stretch/>
        </p:blipFill>
        <p:spPr bwMode="auto">
          <a:xfrm>
            <a:off x="486681" y="4869160"/>
            <a:ext cx="8024649" cy="141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68789" y="46888"/>
            <a:ext cx="1535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Tampão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6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60776" r="19786" b="7974"/>
          <a:stretch/>
        </p:blipFill>
        <p:spPr bwMode="auto">
          <a:xfrm>
            <a:off x="683568" y="4365104"/>
            <a:ext cx="774086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 descr="http://www.chemistry.wustl.edu/~edudev/LabTutorials/Buffer/images/Fluid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7605"/>
            <a:ext cx="38100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CaixaDeTexto 3"/>
          <p:cNvSpPr txBox="1"/>
          <p:nvPr/>
        </p:nvSpPr>
        <p:spPr>
          <a:xfrm>
            <a:off x="4427984" y="267605"/>
            <a:ext cx="3460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Tampão no sangue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1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7" t="19396" r="18480" b="60837"/>
          <a:stretch/>
        </p:blipFill>
        <p:spPr bwMode="auto">
          <a:xfrm>
            <a:off x="539553" y="614826"/>
            <a:ext cx="7816172" cy="1446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7" t="39650" r="18480" b="43970"/>
          <a:stretch/>
        </p:blipFill>
        <p:spPr bwMode="auto">
          <a:xfrm>
            <a:off x="539552" y="2302830"/>
            <a:ext cx="7816173" cy="1198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56548" r="18360" b="24271"/>
          <a:stretch/>
        </p:blipFill>
        <p:spPr bwMode="auto">
          <a:xfrm>
            <a:off x="539552" y="3704896"/>
            <a:ext cx="7816173" cy="1403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3" t="75108" r="18239" b="5711"/>
          <a:stretch/>
        </p:blipFill>
        <p:spPr bwMode="auto">
          <a:xfrm>
            <a:off x="1876097" y="5394433"/>
            <a:ext cx="6471564" cy="14031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79512" y="0"/>
            <a:ext cx="173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Exemplo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0" t="20905" r="18210" b="50862"/>
          <a:stretch/>
        </p:blipFill>
        <p:spPr bwMode="auto">
          <a:xfrm>
            <a:off x="611560" y="1124744"/>
            <a:ext cx="7803932" cy="20652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280483"/>
            <a:ext cx="173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Exemplo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19613" r="17847" b="46567"/>
          <a:stretch/>
        </p:blipFill>
        <p:spPr bwMode="auto">
          <a:xfrm>
            <a:off x="435938" y="686864"/>
            <a:ext cx="7977792" cy="242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54957" r="17899" b="11223"/>
          <a:stretch/>
        </p:blipFill>
        <p:spPr bwMode="auto">
          <a:xfrm>
            <a:off x="432565" y="3340769"/>
            <a:ext cx="7986221" cy="247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1" t="87449" r="18138" b="6786"/>
          <a:stretch/>
        </p:blipFill>
        <p:spPr bwMode="auto">
          <a:xfrm>
            <a:off x="427508" y="6031583"/>
            <a:ext cx="7986221" cy="42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79512" y="12469"/>
            <a:ext cx="173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Exemplo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11854" r="17847" b="25862"/>
          <a:stretch/>
        </p:blipFill>
        <p:spPr bwMode="auto">
          <a:xfrm>
            <a:off x="0" y="980728"/>
            <a:ext cx="9144000" cy="51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1019"/>
            <a:ext cx="7236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Capacidade tamponante e faixa de pH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7" t="18535" r="18695" b="26940"/>
          <a:stretch/>
        </p:blipFill>
        <p:spPr bwMode="auto">
          <a:xfrm>
            <a:off x="0" y="766208"/>
            <a:ext cx="6332574" cy="609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192398"/>
            <a:ext cx="55007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Titulação base fraca ácido forte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1" t="26077" r="18211" b="15517"/>
          <a:stretch/>
        </p:blipFill>
        <p:spPr bwMode="auto">
          <a:xfrm>
            <a:off x="0" y="692695"/>
            <a:ext cx="6156176" cy="613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1019"/>
            <a:ext cx="313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Ácidos dipróticos  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5126" name="Picture 6" descr="https://upload.wikimedia.org/wikipedia/commons/thumb/3/3e/Oxals%C3%A4ure3.svg/140px-Oxals%C3%A4ure3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060848"/>
            <a:ext cx="133350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60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2" t="19182" r="12759" b="7974"/>
          <a:stretch/>
        </p:blipFill>
        <p:spPr bwMode="auto">
          <a:xfrm>
            <a:off x="-2932" y="641769"/>
            <a:ext cx="6807179" cy="626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101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Ácidos </a:t>
            </a:r>
            <a:r>
              <a:rPr lang="pt-BR" sz="3200" b="1" dirty="0" smtClean="0">
                <a:solidFill>
                  <a:srgbClr val="FFFF00"/>
                </a:solidFill>
              </a:rPr>
              <a:t>indicadores 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study.com/cimages/multimages/16/bronstedbas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28" y="764704"/>
            <a:ext cx="6623924" cy="4956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CaixaDeTexto 4"/>
          <p:cNvSpPr txBox="1"/>
          <p:nvPr/>
        </p:nvSpPr>
        <p:spPr>
          <a:xfrm>
            <a:off x="0" y="11019"/>
            <a:ext cx="461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Par conjugado ácido-base</a:t>
            </a:r>
            <a:r>
              <a:rPr lang="pt-BR" sz="3200" b="1" dirty="0" smtClean="0">
                <a:solidFill>
                  <a:schemeClr val="bg1"/>
                </a:solidFill>
              </a:rPr>
              <a:t>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7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6" t="17457" r="3913" b="56108"/>
          <a:stretch/>
        </p:blipFill>
        <p:spPr bwMode="auto">
          <a:xfrm>
            <a:off x="-33141" y="3761976"/>
            <a:ext cx="4139544" cy="30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s://bushtuckerchem.files.wordpress.com/2015/02/red-cabbag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7" b="-5494"/>
          <a:stretch/>
        </p:blipFill>
        <p:spPr bwMode="auto">
          <a:xfrm>
            <a:off x="0" y="44624"/>
            <a:ext cx="5436096" cy="37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discoveryexpresskids.com/uploads/2/5/6/9/25695369/7540018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18" y="1463779"/>
            <a:ext cx="3694782" cy="208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-media-cache-ak0.pinimg.com/736x/ed/53/5b/ed535b7512f844096d4974eb1da0118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0" t="5318" r="-382" b="2179"/>
          <a:stretch/>
        </p:blipFill>
        <p:spPr bwMode="auto">
          <a:xfrm>
            <a:off x="4277627" y="3774750"/>
            <a:ext cx="3027696" cy="28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449218" y="28235"/>
            <a:ext cx="3875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FF00"/>
                </a:solidFill>
              </a:rPr>
              <a:t>Indicadores ácido-base 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t="27802" r="9850" b="13793"/>
          <a:stretch/>
        </p:blipFill>
        <p:spPr bwMode="auto">
          <a:xfrm>
            <a:off x="0" y="1412776"/>
            <a:ext cx="9144001" cy="427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101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Indicadores ácido-base 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62073" y="980728"/>
            <a:ext cx="8946431" cy="2948152"/>
            <a:chOff x="362606" y="2175641"/>
            <a:chExt cx="8946431" cy="2948152"/>
          </a:xfrm>
        </p:grpSpPr>
        <p:pic>
          <p:nvPicPr>
            <p:cNvPr id="6148" name="Picture 4" descr="http://images.slideplayer.com/18/5676892/slides/slide_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0" t="34224" b="22788"/>
            <a:stretch/>
          </p:blipFill>
          <p:spPr bwMode="auto">
            <a:xfrm>
              <a:off x="362606" y="2175641"/>
              <a:ext cx="8946431" cy="294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ângulo 1"/>
            <p:cNvSpPr/>
            <p:nvPr/>
          </p:nvSpPr>
          <p:spPr>
            <a:xfrm>
              <a:off x="2987824" y="5013176"/>
              <a:ext cx="5976664" cy="110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" name="Rectângulo 5"/>
          <p:cNvSpPr/>
          <p:nvPr/>
        </p:nvSpPr>
        <p:spPr>
          <a:xfrm>
            <a:off x="179512" y="3797984"/>
            <a:ext cx="5616624" cy="110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0" y="1101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Equilibrio de solubilidade </a:t>
            </a:r>
            <a:endParaRPr lang="pt-BR" sz="3200" b="1" dirty="0">
              <a:solidFill>
                <a:schemeClr val="bg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303362" y="4327118"/>
            <a:ext cx="6076950" cy="2054210"/>
            <a:chOff x="1129696" y="4192048"/>
            <a:chExt cx="6076950" cy="2054210"/>
          </a:xfrm>
        </p:grpSpPr>
        <p:pic>
          <p:nvPicPr>
            <p:cNvPr id="8" name="Picture 2" descr="http://image.slidesharecdn.com/solubilityandsolubilityproduct-150407063648-conversion-gate01/95/solubility-and-solubility-product-4-638.jpg?cb=142838866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38" b="10277"/>
            <a:stretch/>
          </p:blipFill>
          <p:spPr bwMode="auto">
            <a:xfrm>
              <a:off x="1129696" y="4192048"/>
              <a:ext cx="6076950" cy="200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ângulo 8"/>
            <p:cNvSpPr/>
            <p:nvPr/>
          </p:nvSpPr>
          <p:spPr>
            <a:xfrm>
              <a:off x="1129696" y="5702132"/>
              <a:ext cx="6076950" cy="544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1132264" y="5693186"/>
              <a:ext cx="26476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/>
                <a:t>Produto de solubiliade </a:t>
              </a:r>
              <a:endParaRPr lang="pt-BR" sz="20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995936" y="5693186"/>
              <a:ext cx="31213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/>
                <a:t>Solubilidade molar dos ions</a:t>
              </a:r>
              <a:endParaRPr lang="pt-B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553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32543" r="9729" b="13362"/>
          <a:stretch/>
        </p:blipFill>
        <p:spPr bwMode="auto">
          <a:xfrm>
            <a:off x="0" y="1412776"/>
            <a:ext cx="9096704" cy="395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1101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Equilibrio de solubilidade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7" t="34914" r="13000" b="40755"/>
          <a:stretch/>
        </p:blipFill>
        <p:spPr bwMode="auto">
          <a:xfrm>
            <a:off x="323528" y="1613879"/>
            <a:ext cx="755160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1" t="64264" r="24972" b="31729"/>
          <a:stretch/>
        </p:blipFill>
        <p:spPr bwMode="auto">
          <a:xfrm>
            <a:off x="650803" y="4206167"/>
            <a:ext cx="3561157" cy="439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8" t="71783" r="23915" b="20341"/>
          <a:stretch/>
        </p:blipFill>
        <p:spPr bwMode="auto">
          <a:xfrm>
            <a:off x="650803" y="4941168"/>
            <a:ext cx="4775259" cy="1008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319129" y="284129"/>
            <a:ext cx="8100392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FFFF00"/>
                </a:solidFill>
              </a:rPr>
              <a:t>Exemplo:  </a:t>
            </a:r>
            <a:r>
              <a:rPr lang="pt-BR" b="1" dirty="0" smtClean="0">
                <a:solidFill>
                  <a:schemeClr val="bg1"/>
                </a:solidFill>
              </a:rPr>
              <a:t>Determine as concentrações em equilibrio do MgF</a:t>
            </a:r>
            <a:r>
              <a:rPr lang="pt-BR" b="1" baseline="-25000" dirty="0" smtClean="0">
                <a:solidFill>
                  <a:schemeClr val="bg1"/>
                </a:solidFill>
              </a:rPr>
              <a:t>2</a:t>
            </a:r>
            <a:r>
              <a:rPr lang="pt-BR" b="1" dirty="0" smtClean="0">
                <a:solidFill>
                  <a:schemeClr val="bg1"/>
                </a:solidFill>
              </a:rPr>
              <a:t> sabendo que o Ksp =5,2x10</a:t>
            </a:r>
            <a:r>
              <a:rPr lang="pt-BR" b="1" baseline="30000" dirty="0" smtClean="0">
                <a:solidFill>
                  <a:schemeClr val="bg1"/>
                </a:solidFill>
              </a:rPr>
              <a:t>-11</a:t>
            </a:r>
            <a:endParaRPr lang="pt-PT" sz="2800" baseline="30000" dirty="0">
              <a:solidFill>
                <a:schemeClr val="bg1"/>
              </a:solidFill>
            </a:endParaRPr>
          </a:p>
          <a:p>
            <a:endParaRPr lang="pt-PT" sz="28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6" t="37501" r="10395" b="15364"/>
          <a:stretch/>
        </p:blipFill>
        <p:spPr bwMode="auto">
          <a:xfrm>
            <a:off x="251520" y="1340768"/>
            <a:ext cx="8507288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2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6" t="48694" r="24304" b="35103"/>
          <a:stretch/>
        </p:blipFill>
        <p:spPr bwMode="auto">
          <a:xfrm>
            <a:off x="611560" y="1762025"/>
            <a:ext cx="6267450" cy="1185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1" t="75964" r="35912" b="13648"/>
          <a:stretch/>
        </p:blipFill>
        <p:spPr bwMode="auto">
          <a:xfrm>
            <a:off x="621439" y="3163378"/>
            <a:ext cx="3084395" cy="75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621439" y="4176892"/>
            <a:ext cx="3207224" cy="764276"/>
            <a:chOff x="693447" y="3035555"/>
            <a:chExt cx="3207224" cy="764276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79" t="41231" r="35071" b="48321"/>
            <a:stretch/>
          </p:blipFill>
          <p:spPr bwMode="auto">
            <a:xfrm>
              <a:off x="693447" y="3035555"/>
              <a:ext cx="3207224" cy="764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ângulo 1"/>
            <p:cNvSpPr/>
            <p:nvPr/>
          </p:nvSpPr>
          <p:spPr>
            <a:xfrm>
              <a:off x="693447" y="3322580"/>
              <a:ext cx="782209" cy="1784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319129" y="284129"/>
            <a:ext cx="81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dirty="0" smtClean="0">
                <a:solidFill>
                  <a:srgbClr val="FFFF00"/>
                </a:solidFill>
              </a:rPr>
              <a:t>Exemplo:  </a:t>
            </a:r>
            <a:r>
              <a:rPr lang="pt-BR" b="1" dirty="0" smtClean="0">
                <a:solidFill>
                  <a:schemeClr val="bg1"/>
                </a:solidFill>
              </a:rPr>
              <a:t>o que acontece ao equilibrio quando a uma solução saturada de AgCl se adiciona  0,55 moles de NaCl. Determine as concetrações em equilibrio em mol/L e g/L. Ksp =1,8x10</a:t>
            </a:r>
            <a:r>
              <a:rPr lang="pt-BR" b="1" baseline="30000" dirty="0" smtClean="0">
                <a:solidFill>
                  <a:schemeClr val="bg1"/>
                </a:solidFill>
              </a:rPr>
              <a:t>-10</a:t>
            </a:r>
            <a:endParaRPr lang="pt-PT" sz="28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96" y="27140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Efeito da água no equilibrio de solubilidade </a:t>
            </a:r>
            <a:endParaRPr lang="pt-BR" sz="3200" b="1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015943" y="1916832"/>
            <a:ext cx="6020344" cy="1224137"/>
            <a:chOff x="160278" y="1467071"/>
            <a:chExt cx="6020344" cy="1224137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37" t="50000" r="30812" b="36853"/>
            <a:stretch/>
          </p:blipFill>
          <p:spPr bwMode="auto">
            <a:xfrm>
              <a:off x="160278" y="1467071"/>
              <a:ext cx="6020344" cy="1224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ângulo 3"/>
            <p:cNvSpPr/>
            <p:nvPr/>
          </p:nvSpPr>
          <p:spPr>
            <a:xfrm>
              <a:off x="237356" y="1916831"/>
              <a:ext cx="590465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14" t="36605" r="5515" b="35985"/>
          <a:stretch/>
        </p:blipFill>
        <p:spPr bwMode="auto">
          <a:xfrm>
            <a:off x="6896" y="1392071"/>
            <a:ext cx="2893326" cy="255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4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t="35634" r="24793" b="59980"/>
          <a:stretch/>
        </p:blipFill>
        <p:spPr bwMode="auto">
          <a:xfrm>
            <a:off x="-10272" y="1805917"/>
            <a:ext cx="9144000" cy="46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7" t="44023" r="24793" b="34696"/>
          <a:stretch/>
        </p:blipFill>
        <p:spPr bwMode="auto">
          <a:xfrm>
            <a:off x="9296" y="2702935"/>
            <a:ext cx="9144000" cy="223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188640"/>
            <a:ext cx="915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Efeito da água no equilibrio de solubilidade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6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03" t="59860" r="16252" b="18227"/>
          <a:stretch/>
        </p:blipFill>
        <p:spPr bwMode="auto">
          <a:xfrm>
            <a:off x="532465" y="792680"/>
            <a:ext cx="5695719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1" t="15104" r="16252" b="47052"/>
          <a:stretch/>
        </p:blipFill>
        <p:spPr bwMode="auto">
          <a:xfrm>
            <a:off x="532465" y="2520872"/>
            <a:ext cx="5695719" cy="331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-1" y="11019"/>
            <a:ext cx="868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Efeito do ácido no equilibrio de solubilidade 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4" t="67164" r="16784" b="23032"/>
          <a:stretch/>
        </p:blipFill>
        <p:spPr bwMode="auto">
          <a:xfrm>
            <a:off x="532465" y="6024182"/>
            <a:ext cx="5695719" cy="71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26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g.cns.utexas.edu/fg/course_notebook_chapter_seven_files/droppedImag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0573"/>
            <a:ext cx="584835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8676" name="Picture 4" descr="http://fg.cns.utexas.edu/fg/course_notebook_chapter_seven_files/droppedImag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068960"/>
            <a:ext cx="5848350" cy="3267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CaixaDeTexto 3"/>
          <p:cNvSpPr txBox="1"/>
          <p:nvPr/>
        </p:nvSpPr>
        <p:spPr>
          <a:xfrm>
            <a:off x="0" y="11019"/>
            <a:ext cx="461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Par conjugado ácido-base</a:t>
            </a:r>
            <a:r>
              <a:rPr lang="pt-BR" sz="3200" b="1" dirty="0" smtClean="0">
                <a:solidFill>
                  <a:schemeClr val="bg1"/>
                </a:solidFill>
              </a:rPr>
              <a:t>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0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1019"/>
            <a:ext cx="1331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Ks e Q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1" t="42488" r="44109" b="54432"/>
          <a:stretch/>
        </p:blipFill>
        <p:spPr bwMode="auto">
          <a:xfrm>
            <a:off x="823836" y="2265528"/>
            <a:ext cx="2552700" cy="58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5" t="68119" r="38515" b="27934"/>
          <a:stretch/>
        </p:blipFill>
        <p:spPr bwMode="auto">
          <a:xfrm>
            <a:off x="873456" y="1351128"/>
            <a:ext cx="3941533" cy="46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67544" y="3255367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Q = Ksp </a:t>
            </a:r>
            <a:r>
              <a:rPr lang="pt-BR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solução saturada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88055" y="4044114"/>
            <a:ext cx="5824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Q &lt; Ksp </a:t>
            </a:r>
            <a:r>
              <a:rPr lang="pt-BR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 solução não saturada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08792" y="4911551"/>
            <a:ext cx="5824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FFFF00"/>
                </a:solidFill>
              </a:rPr>
              <a:t>Q &gt; Ksp </a:t>
            </a:r>
            <a:r>
              <a:rPr lang="pt-BR" sz="2400" b="1" dirty="0">
                <a:solidFill>
                  <a:schemeClr val="bg1"/>
                </a:solidFill>
                <a:sym typeface="Wingdings" panose="05000000000000000000" pitchFamily="2" charset="2"/>
              </a:rPr>
              <a:t> solução saturada 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1" t="68232" r="16784" b="27934"/>
          <a:stretch/>
        </p:blipFill>
        <p:spPr bwMode="auto">
          <a:xfrm>
            <a:off x="5147339" y="1351128"/>
            <a:ext cx="2329960" cy="449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27584" y="620688"/>
            <a:ext cx="7920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Exemplo: </a:t>
            </a:r>
            <a:r>
              <a:rPr lang="pt-BR" sz="32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pt-BR" sz="2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A concentração do ion bário em solução é de 0,01 . </a:t>
            </a:r>
          </a:p>
          <a:p>
            <a:pPr marL="457200" indent="-457200">
              <a:buAutoNum type="alphaLcParenBoth"/>
            </a:pPr>
            <a:r>
              <a:rPr lang="pt-BR" sz="2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Qual a concentração de sulfato necessaria para que o sulfato de bario comece a precipitar.</a:t>
            </a:r>
          </a:p>
          <a:p>
            <a:pPr marL="457200" indent="-457200">
              <a:buAutoNum type="alphaLcParenBoth"/>
            </a:pPr>
            <a:r>
              <a:rPr lang="pt-BR" sz="2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Quando a contração de sulfato for de 0,015 M qual será a concetração de bário que restará  em solução.</a:t>
            </a:r>
            <a:endParaRPr lang="pt-BR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8" t="83769" r="29723" b="12313"/>
          <a:stretch/>
        </p:blipFill>
        <p:spPr bwMode="auto">
          <a:xfrm>
            <a:off x="550302" y="2636912"/>
            <a:ext cx="841418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52334" r="35490" b="41040"/>
          <a:stretch/>
        </p:blipFill>
        <p:spPr bwMode="auto">
          <a:xfrm>
            <a:off x="550302" y="3356992"/>
            <a:ext cx="5018422" cy="7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1" t="69400" r="36876" b="24254"/>
          <a:stretch/>
        </p:blipFill>
        <p:spPr bwMode="auto">
          <a:xfrm>
            <a:off x="550302" y="4365104"/>
            <a:ext cx="5018422" cy="81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77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268760"/>
            <a:ext cx="857548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chemeClr val="bg1"/>
                </a:solidFill>
              </a:rPr>
              <a:t>O que é um Complexo?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chemeClr val="bg1"/>
                </a:solidFill>
              </a:rPr>
              <a:t>O que há de especial  acerca de  um complexo (tipo de ligação?)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chemeClr val="bg1"/>
                </a:solidFill>
              </a:rPr>
              <a:t>Quantas ligações poderão ser efectuadas?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chemeClr val="bg1"/>
                </a:solidFill>
              </a:rPr>
              <a:t>Como é que os ligantes se ligam ao </a:t>
            </a:r>
            <a:r>
              <a:rPr lang="pt-PT" sz="2400" b="1" dirty="0" err="1" smtClean="0">
                <a:solidFill>
                  <a:schemeClr val="bg1"/>
                </a:solidFill>
              </a:rPr>
              <a:t>ion</a:t>
            </a:r>
            <a:r>
              <a:rPr lang="pt-PT" sz="2400" b="1" dirty="0" smtClean="0">
                <a:solidFill>
                  <a:schemeClr val="bg1"/>
                </a:solidFill>
              </a:rPr>
              <a:t> metálico?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chemeClr val="bg1"/>
                </a:solidFill>
              </a:rPr>
              <a:t>Exemplo </a:t>
            </a:r>
            <a:r>
              <a:rPr lang="pt-PT" sz="2400" b="1" dirty="0" err="1" smtClean="0">
                <a:solidFill>
                  <a:schemeClr val="bg1"/>
                </a:solidFill>
              </a:rPr>
              <a:t>Fe</a:t>
            </a:r>
            <a:r>
              <a:rPr lang="pt-PT" sz="2400" b="1" dirty="0" smtClean="0">
                <a:solidFill>
                  <a:schemeClr val="bg1"/>
                </a:solidFill>
              </a:rPr>
              <a:t>[(H</a:t>
            </a:r>
            <a:r>
              <a:rPr lang="pt-PT" sz="2400" b="1" baseline="-25000" dirty="0">
                <a:solidFill>
                  <a:schemeClr val="bg1"/>
                </a:solidFill>
              </a:rPr>
              <a:t>2</a:t>
            </a:r>
            <a:r>
              <a:rPr lang="pt-PT" sz="2400" b="1" dirty="0" smtClean="0">
                <a:solidFill>
                  <a:schemeClr val="bg1"/>
                </a:solidFill>
              </a:rPr>
              <a:t>O)</a:t>
            </a:r>
            <a:r>
              <a:rPr lang="pt-PT" sz="2400" b="1" baseline="-25000" dirty="0" smtClean="0">
                <a:solidFill>
                  <a:schemeClr val="bg1"/>
                </a:solidFill>
              </a:rPr>
              <a:t>6</a:t>
            </a:r>
            <a:r>
              <a:rPr lang="pt-PT" sz="2400" b="1" dirty="0" smtClean="0">
                <a:solidFill>
                  <a:schemeClr val="bg1"/>
                </a:solidFill>
              </a:rPr>
              <a:t>]</a:t>
            </a:r>
            <a:r>
              <a:rPr lang="pt-PT" sz="2400" b="1" baseline="30000" dirty="0" smtClean="0">
                <a:solidFill>
                  <a:schemeClr val="bg1"/>
                </a:solidFill>
              </a:rPr>
              <a:t>3+</a:t>
            </a:r>
            <a:r>
              <a:rPr lang="pt-PT" sz="2400" b="1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b="1" baseline="30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b="1" dirty="0" smtClean="0">
                <a:solidFill>
                  <a:schemeClr val="bg1"/>
                </a:solidFill>
              </a:rPr>
              <a:t>Número de coordenação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5758" y="188640"/>
            <a:ext cx="394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Número de coordenação </a:t>
            </a:r>
            <a:endParaRPr lang="pt-PT" sz="2800" b="1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0" y="908720"/>
            <a:ext cx="9144000" cy="5044020"/>
            <a:chOff x="0" y="908720"/>
            <a:chExt cx="9144000" cy="5044020"/>
          </a:xfrm>
        </p:grpSpPr>
        <p:pic>
          <p:nvPicPr>
            <p:cNvPr id="1026" name="Picture 2" descr="https://upload.wikimedia.org/wikibooks/en/8/89/Chemistry_Principles_Table_1.6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7" b="3421"/>
            <a:stretch/>
          </p:blipFill>
          <p:spPr bwMode="auto">
            <a:xfrm>
              <a:off x="0" y="1545021"/>
              <a:ext cx="9144000" cy="4407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ângulo 4"/>
            <p:cNvSpPr/>
            <p:nvPr/>
          </p:nvSpPr>
          <p:spPr>
            <a:xfrm>
              <a:off x="0" y="908720"/>
              <a:ext cx="9144000" cy="6363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107504" y="965260"/>
              <a:ext cx="1686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Elemento 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1835696" y="965260"/>
              <a:ext cx="26979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>
                  <a:solidFill>
                    <a:schemeClr val="bg1"/>
                  </a:solidFill>
                </a:rPr>
                <a:t> </a:t>
              </a:r>
              <a:r>
                <a:rPr lang="pt-PT" sz="2800" b="1" dirty="0" smtClean="0">
                  <a:solidFill>
                    <a:schemeClr val="bg1"/>
                  </a:solidFill>
                </a:rPr>
                <a:t>nº coordenação 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860032" y="965260"/>
              <a:ext cx="16861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smtClean="0">
                  <a:solidFill>
                    <a:schemeClr val="bg1"/>
                  </a:solidFill>
                </a:rPr>
                <a:t>Exemplos </a:t>
              </a:r>
              <a:endParaRPr lang="pt-PT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9618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t="16219" r="23667" b="47359"/>
          <a:stretch/>
        </p:blipFill>
        <p:spPr bwMode="auto">
          <a:xfrm>
            <a:off x="0" y="1008655"/>
            <a:ext cx="9144000" cy="364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5" t="56782" r="23114" b="17724"/>
          <a:stretch/>
        </p:blipFill>
        <p:spPr bwMode="auto">
          <a:xfrm>
            <a:off x="9828584" y="3692113"/>
            <a:ext cx="6892119" cy="186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5758" y="188640"/>
            <a:ext cx="2748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Tipos de ligantes 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446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23467" r="31625" b="20572"/>
          <a:stretch/>
        </p:blipFill>
        <p:spPr bwMode="auto">
          <a:xfrm>
            <a:off x="17511" y="1124744"/>
            <a:ext cx="8057405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5758" y="188640"/>
            <a:ext cx="7392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Configuração electrónica de metais de transição 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530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7" t="32759" r="29722" b="45259"/>
          <a:stretch/>
        </p:blipFill>
        <p:spPr bwMode="auto">
          <a:xfrm>
            <a:off x="-1" y="1592316"/>
            <a:ext cx="9130595" cy="241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5758" y="188640"/>
            <a:ext cx="40663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Estabilidade </a:t>
            </a:r>
            <a:r>
              <a:rPr lang="pt-PT" sz="2800" b="1" dirty="0" smtClean="0">
                <a:solidFill>
                  <a:schemeClr val="bg1"/>
                </a:solidFill>
              </a:rPr>
              <a:t>do complexo 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-108520" y="1086711"/>
            <a:ext cx="9252520" cy="3206385"/>
            <a:chOff x="52892" y="1086711"/>
            <a:chExt cx="9091108" cy="3062369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5" t="13619" r="31079" b="43727"/>
            <a:stretch/>
          </p:blipFill>
          <p:spPr bwMode="auto">
            <a:xfrm>
              <a:off x="81099" y="1086711"/>
              <a:ext cx="6415235" cy="3062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ângulo 3"/>
            <p:cNvSpPr/>
            <p:nvPr/>
          </p:nvSpPr>
          <p:spPr>
            <a:xfrm>
              <a:off x="52892" y="1092491"/>
              <a:ext cx="4572000" cy="6304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194142" y="1178782"/>
              <a:ext cx="38174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400" b="1" dirty="0" smtClean="0">
                  <a:solidFill>
                    <a:schemeClr val="bg1"/>
                  </a:solidFill>
                </a:rPr>
                <a:t>Coordenação de 2 </a:t>
              </a:r>
              <a:r>
                <a:rPr lang="pt-PT" sz="2400" b="1" dirty="0" err="1" smtClean="0">
                  <a:solidFill>
                    <a:schemeClr val="bg1"/>
                  </a:solidFill>
                </a:rPr>
                <a:t>ligandos</a:t>
              </a:r>
              <a:r>
                <a:rPr lang="pt-PT" sz="2400" b="1" dirty="0" smtClean="0">
                  <a:solidFill>
                    <a:schemeClr val="bg1"/>
                  </a:solidFill>
                </a:rPr>
                <a:t>   </a:t>
              </a:r>
              <a:endParaRPr lang="pt-PT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ângulo 16"/>
            <p:cNvSpPr/>
            <p:nvPr/>
          </p:nvSpPr>
          <p:spPr>
            <a:xfrm>
              <a:off x="1731934" y="1725316"/>
              <a:ext cx="914106" cy="263524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12292" name="Picture 4" descr="http://www.chemtube3d.com/gallery/inorganicsjpgs/AgNH32_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20" t="10325" r="14824" b="14554"/>
            <a:stretch/>
          </p:blipFill>
          <p:spPr bwMode="auto">
            <a:xfrm>
              <a:off x="6496334" y="1476685"/>
              <a:ext cx="2647666" cy="267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ângulo 14"/>
            <p:cNvSpPr/>
            <p:nvPr/>
          </p:nvSpPr>
          <p:spPr>
            <a:xfrm>
              <a:off x="6496334" y="1086711"/>
              <a:ext cx="2647666" cy="553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1646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-36512" y="1484784"/>
            <a:ext cx="7083189" cy="1915427"/>
            <a:chOff x="-36512" y="3393019"/>
            <a:chExt cx="7083189" cy="1915427"/>
          </a:xfrm>
        </p:grpSpPr>
        <p:sp>
          <p:nvSpPr>
            <p:cNvPr id="4" name="Rectângulo 3"/>
            <p:cNvSpPr/>
            <p:nvPr/>
          </p:nvSpPr>
          <p:spPr>
            <a:xfrm>
              <a:off x="0" y="3393019"/>
              <a:ext cx="7046677" cy="7560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5" t="55850" r="26335" b="23573"/>
            <a:stretch/>
          </p:blipFill>
          <p:spPr bwMode="auto">
            <a:xfrm>
              <a:off x="-36512" y="3803228"/>
              <a:ext cx="7083189" cy="1505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ângulo 5"/>
            <p:cNvSpPr/>
            <p:nvPr/>
          </p:nvSpPr>
          <p:spPr>
            <a:xfrm>
              <a:off x="0" y="3393019"/>
              <a:ext cx="5148064" cy="6304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600"/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35496" y="1563156"/>
            <a:ext cx="3817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Coordenação de 4 </a:t>
            </a:r>
            <a:r>
              <a:rPr lang="pt-PT" sz="2400" b="1" dirty="0" err="1" smtClean="0">
                <a:solidFill>
                  <a:schemeClr val="bg1"/>
                </a:solidFill>
              </a:rPr>
              <a:t>ligandos</a:t>
            </a:r>
            <a:r>
              <a:rPr lang="pt-PT" sz="2400" b="1" dirty="0" smtClean="0">
                <a:solidFill>
                  <a:schemeClr val="bg1"/>
                </a:solidFill>
              </a:rPr>
              <a:t>   </a:t>
            </a:r>
            <a:endParaRPr lang="pt-PT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4" t="24838" r="25067" b="59578"/>
          <a:stretch/>
        </p:blipFill>
        <p:spPr bwMode="auto">
          <a:xfrm>
            <a:off x="14586" y="3536989"/>
            <a:ext cx="7032091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ângulo 8"/>
          <p:cNvSpPr/>
          <p:nvPr/>
        </p:nvSpPr>
        <p:spPr>
          <a:xfrm>
            <a:off x="827584" y="3536989"/>
            <a:ext cx="792088" cy="36004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ctângulo 9"/>
          <p:cNvSpPr/>
          <p:nvPr/>
        </p:nvSpPr>
        <p:spPr>
          <a:xfrm>
            <a:off x="1619672" y="2132454"/>
            <a:ext cx="792088" cy="36004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4340" name="Picture 4" descr="http://www.chemtube3d.com/gallery/inorganicsjpgs/zncl42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683" y="1477729"/>
            <a:ext cx="1969317" cy="19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7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 t="27759" r="29722" b="48702"/>
          <a:stretch/>
        </p:blipFill>
        <p:spPr bwMode="auto">
          <a:xfrm>
            <a:off x="-36512" y="1376749"/>
            <a:ext cx="706373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-36512" y="620688"/>
            <a:ext cx="7046677" cy="756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ângulo 6"/>
          <p:cNvSpPr/>
          <p:nvPr/>
        </p:nvSpPr>
        <p:spPr>
          <a:xfrm>
            <a:off x="-36512" y="620688"/>
            <a:ext cx="5148064" cy="630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600"/>
          </a:p>
        </p:txBody>
      </p:sp>
      <p:sp>
        <p:nvSpPr>
          <p:cNvPr id="8" name="CaixaDeTexto 7"/>
          <p:cNvSpPr txBox="1"/>
          <p:nvPr/>
        </p:nvSpPr>
        <p:spPr>
          <a:xfrm>
            <a:off x="42392" y="705063"/>
            <a:ext cx="3817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 smtClean="0">
                <a:solidFill>
                  <a:schemeClr val="bg1"/>
                </a:solidFill>
              </a:rPr>
              <a:t>Coordenação de 6 </a:t>
            </a:r>
            <a:r>
              <a:rPr lang="pt-PT" sz="2400" b="1" dirty="0" err="1" smtClean="0">
                <a:solidFill>
                  <a:schemeClr val="bg1"/>
                </a:solidFill>
              </a:rPr>
              <a:t>ligandos</a:t>
            </a:r>
            <a:r>
              <a:rPr lang="pt-PT" sz="2400" b="1" dirty="0" smtClean="0">
                <a:solidFill>
                  <a:schemeClr val="bg1"/>
                </a:solidFill>
              </a:rPr>
              <a:t>   </a:t>
            </a:r>
            <a:endParaRPr lang="pt-PT" sz="2400" b="1" dirty="0">
              <a:solidFill>
                <a:schemeClr val="bg1"/>
              </a:solidFill>
            </a:endParaRPr>
          </a:p>
        </p:txBody>
      </p:sp>
      <p:pic>
        <p:nvPicPr>
          <p:cNvPr id="13318" name="Picture 6" descr="http://www.chemtube3d.com/gallery/inorganicsjpgs/fecn64-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3" r="9265" b="6539"/>
          <a:stretch/>
        </p:blipFill>
        <p:spPr bwMode="auto">
          <a:xfrm>
            <a:off x="6199022" y="3573016"/>
            <a:ext cx="2944978" cy="328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7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image.slidesharecdn.com/acidsandbases-120312075434-phpapp01/95/acids-and-bases-6-728.jpg?cb=133153925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 bwMode="auto">
          <a:xfrm>
            <a:off x="819442" y="908720"/>
            <a:ext cx="6934200" cy="4564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CaixaDeTexto 3"/>
          <p:cNvSpPr txBox="1"/>
          <p:nvPr/>
        </p:nvSpPr>
        <p:spPr>
          <a:xfrm>
            <a:off x="0" y="11019"/>
            <a:ext cx="461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Par conjugado ácido-base</a:t>
            </a:r>
            <a:r>
              <a:rPr lang="pt-BR" sz="3200" b="1" dirty="0" smtClean="0">
                <a:solidFill>
                  <a:schemeClr val="bg1"/>
                </a:solidFill>
              </a:rPr>
              <a:t> 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66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 t="50000" r="25667" b="25000"/>
          <a:stretch/>
        </p:blipFill>
        <p:spPr bwMode="auto">
          <a:xfrm>
            <a:off x="0" y="1052736"/>
            <a:ext cx="914400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5758" y="188640"/>
            <a:ext cx="2846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Cor do complexo </a:t>
            </a:r>
            <a:endParaRPr lang="pt-PT" sz="2800" b="1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422176" y="3861048"/>
            <a:ext cx="87218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Se um objecto absorve todos os  </a:t>
            </a:r>
            <a:r>
              <a:rPr lang="pt-PT" sz="2400" dirty="0" smtClean="0">
                <a:solidFill>
                  <a:schemeClr val="bg1"/>
                </a:solidFill>
                <a:sym typeface="Symbol"/>
              </a:rPr>
              <a:t> </a:t>
            </a:r>
            <a:r>
              <a:rPr lang="pt-PT" sz="2400" dirty="0" smtClean="0">
                <a:solidFill>
                  <a:schemeClr val="bg1"/>
                </a:solidFill>
              </a:rPr>
              <a:t>é preto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Se um objecto </a:t>
            </a:r>
            <a:r>
              <a:rPr lang="pt-PT" sz="2400" dirty="0" err="1" smtClean="0">
                <a:solidFill>
                  <a:schemeClr val="bg1"/>
                </a:solidFill>
              </a:rPr>
              <a:t>reflete</a:t>
            </a:r>
            <a:r>
              <a:rPr lang="pt-PT" sz="2400" dirty="0" smtClean="0">
                <a:solidFill>
                  <a:schemeClr val="bg1"/>
                </a:solidFill>
              </a:rPr>
              <a:t> tudo é branco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 Se um objecto </a:t>
            </a:r>
            <a:r>
              <a:rPr lang="pt-PT" sz="2400" b="1" u="sng" dirty="0" smtClean="0">
                <a:solidFill>
                  <a:srgbClr val="00B050"/>
                </a:solidFill>
              </a:rPr>
              <a:t>absorve tudo excepto verde</a:t>
            </a:r>
            <a:r>
              <a:rPr lang="pt-PT" sz="2400" dirty="0" smtClean="0">
                <a:solidFill>
                  <a:schemeClr val="bg1"/>
                </a:solidFill>
              </a:rPr>
              <a:t>, a cor verde </a:t>
            </a:r>
            <a:r>
              <a:rPr lang="pt-PT" sz="2400" dirty="0" err="1" smtClean="0">
                <a:solidFill>
                  <a:schemeClr val="bg1"/>
                </a:solidFill>
              </a:rPr>
              <a:t>refletida</a:t>
            </a:r>
            <a:r>
              <a:rPr lang="pt-PT" sz="2400" dirty="0" smtClean="0">
                <a:solidFill>
                  <a:schemeClr val="bg1"/>
                </a:solidFill>
              </a:rPr>
              <a:t> (transmitida) é interpretada pelo cérebro com verde.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2400" dirty="0" smtClean="0">
                <a:solidFill>
                  <a:schemeClr val="bg1"/>
                </a:solidFill>
              </a:rPr>
              <a:t>Se o objecto </a:t>
            </a:r>
            <a:r>
              <a:rPr lang="pt-PT" sz="2400" b="1" u="sng" dirty="0" smtClean="0">
                <a:solidFill>
                  <a:srgbClr val="00B050"/>
                </a:solidFill>
              </a:rPr>
              <a:t>só absorve vermelho </a:t>
            </a:r>
            <a:r>
              <a:rPr lang="pt-PT" sz="2400" dirty="0" smtClean="0">
                <a:solidFill>
                  <a:schemeClr val="bg1"/>
                </a:solidFill>
              </a:rPr>
              <a:t>(complementar do verde) a mistura reflectida (transmitida) é interpretada pelo </a:t>
            </a:r>
            <a:r>
              <a:rPr lang="pt-PT" sz="2400" b="1" dirty="0" smtClean="0">
                <a:solidFill>
                  <a:srgbClr val="00B050"/>
                </a:solidFill>
              </a:rPr>
              <a:t>cérebro com verde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t="38085" r="29715" b="14324"/>
          <a:stretch/>
        </p:blipFill>
        <p:spPr bwMode="auto">
          <a:xfrm>
            <a:off x="285750" y="1485900"/>
            <a:ext cx="8648700" cy="50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1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4" t="66165" r="20634" b="18319"/>
          <a:stretch/>
        </p:blipFill>
        <p:spPr bwMode="auto">
          <a:xfrm>
            <a:off x="0" y="2204863"/>
            <a:ext cx="9144000" cy="230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5758" y="188640"/>
            <a:ext cx="531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Equilíbrio q</a:t>
            </a:r>
            <a:r>
              <a:rPr lang="pt-PT" sz="2800" b="1" dirty="0" smtClean="0">
                <a:solidFill>
                  <a:schemeClr val="bg1"/>
                </a:solidFill>
              </a:rPr>
              <a:t>uímico </a:t>
            </a:r>
            <a:r>
              <a:rPr lang="pt-PT" sz="2800" b="1" dirty="0" smtClean="0">
                <a:solidFill>
                  <a:schemeClr val="bg1"/>
                </a:solidFill>
              </a:rPr>
              <a:t> nos complexos 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 t="33553" r="19920" b="25919"/>
          <a:stretch/>
        </p:blipFill>
        <p:spPr bwMode="auto">
          <a:xfrm>
            <a:off x="1028" y="1268760"/>
            <a:ext cx="9142972" cy="429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5758" y="188640"/>
            <a:ext cx="5315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smtClean="0">
                <a:solidFill>
                  <a:schemeClr val="bg1"/>
                </a:solidFill>
              </a:rPr>
              <a:t>Equilíbrio q</a:t>
            </a:r>
            <a:r>
              <a:rPr lang="pt-PT" sz="2800" b="1" dirty="0" smtClean="0">
                <a:solidFill>
                  <a:schemeClr val="bg1"/>
                </a:solidFill>
              </a:rPr>
              <a:t>uímico </a:t>
            </a:r>
            <a:r>
              <a:rPr lang="pt-PT" sz="2800" b="1" dirty="0" smtClean="0">
                <a:solidFill>
                  <a:schemeClr val="bg1"/>
                </a:solidFill>
              </a:rPr>
              <a:t> nos complexos </a:t>
            </a:r>
            <a:endParaRPr lang="pt-P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188640"/>
            <a:ext cx="4741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Força relativa de um ácido </a:t>
            </a:r>
            <a:endParaRPr lang="pt-BR" sz="3200" b="1" dirty="0">
              <a:solidFill>
                <a:schemeClr val="bg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20945" y="1150884"/>
            <a:ext cx="8915553" cy="3987798"/>
            <a:chOff x="120945" y="1150884"/>
            <a:chExt cx="8915553" cy="3987798"/>
          </a:xfrm>
        </p:grpSpPr>
        <p:pic>
          <p:nvPicPr>
            <p:cNvPr id="307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8" t="32327" r="28631" b="33837"/>
            <a:stretch/>
          </p:blipFill>
          <p:spPr bwMode="auto">
            <a:xfrm>
              <a:off x="120945" y="1150884"/>
              <a:ext cx="8915552" cy="39877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>
              <a:off x="120945" y="4469050"/>
              <a:ext cx="437126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2000" b="1" dirty="0" smtClean="0"/>
                <a:t>Ácido forte dissocia-se completamente </a:t>
              </a:r>
              <a:endParaRPr lang="pt-BR" sz="2000" b="1" dirty="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4772740" y="4389863"/>
              <a:ext cx="426375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2000" b="1" dirty="0" smtClean="0"/>
                <a:t>Ácido fracos dissociam-se moderadamente</a:t>
              </a:r>
              <a:endParaRPr lang="pt-BR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497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11019"/>
            <a:ext cx="4741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Força relativa de um ácido </a:t>
            </a:r>
            <a:endParaRPr lang="pt-BR" sz="3200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http://www.mhhe.com/physsci/chemistry/silberberg/gfx/image109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r="16740"/>
          <a:stretch/>
        </p:blipFill>
        <p:spPr bwMode="auto">
          <a:xfrm>
            <a:off x="4348633" y="699956"/>
            <a:ext cx="4624904" cy="5099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4" name="Grupo 3"/>
          <p:cNvGrpSpPr/>
          <p:nvPr/>
        </p:nvGrpSpPr>
        <p:grpSpPr>
          <a:xfrm>
            <a:off x="251520" y="723164"/>
            <a:ext cx="3935796" cy="5076496"/>
            <a:chOff x="251520" y="723164"/>
            <a:chExt cx="3935796" cy="5076496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1" t="20689" r="50000" b="9914"/>
            <a:stretch/>
          </p:blipFill>
          <p:spPr bwMode="auto">
            <a:xfrm>
              <a:off x="251520" y="723164"/>
              <a:ext cx="3935796" cy="50764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ângulo 1"/>
            <p:cNvSpPr/>
            <p:nvPr/>
          </p:nvSpPr>
          <p:spPr>
            <a:xfrm>
              <a:off x="3836154" y="1340768"/>
              <a:ext cx="335396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79876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6" t="19181" r="25723" b="6250"/>
          <a:stretch/>
        </p:blipFill>
        <p:spPr bwMode="auto">
          <a:xfrm>
            <a:off x="323528" y="724045"/>
            <a:ext cx="5801710" cy="54548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0" y="11019"/>
            <a:ext cx="4741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Força relativa de um ácido 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9612560" y="2875002"/>
            <a:ext cx="1261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Água de cal</a:t>
            </a:r>
          </a:p>
        </p:txBody>
      </p:sp>
    </p:spTree>
    <p:extLst>
      <p:ext uri="{BB962C8B-B14F-4D97-AF65-F5344CB8AC3E}">
        <p14:creationId xmlns:p14="http://schemas.microsoft.com/office/powerpoint/2010/main" val="312140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3827</TotalTime>
  <Words>635</Words>
  <Application>Microsoft Office PowerPoint</Application>
  <PresentationFormat>Apresentação no Ecrã (4:3)</PresentationFormat>
  <Paragraphs>104</Paragraphs>
  <Slides>67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67</vt:i4>
      </vt:variant>
    </vt:vector>
  </HeadingPairs>
  <TitlesOfParts>
    <vt:vector size="68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</dc:creator>
  <cp:lastModifiedBy>Juliana</cp:lastModifiedBy>
  <cp:revision>76</cp:revision>
  <dcterms:created xsi:type="dcterms:W3CDTF">2016-05-09T14:12:21Z</dcterms:created>
  <dcterms:modified xsi:type="dcterms:W3CDTF">2016-05-19T00:01:46Z</dcterms:modified>
</cp:coreProperties>
</file>