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5"/>
  </p:notesMasterIdLst>
  <p:handoutMasterIdLst>
    <p:handoutMasterId r:id="rId36"/>
  </p:handoutMasterIdLst>
  <p:sldIdLst>
    <p:sldId id="447" r:id="rId13"/>
    <p:sldId id="621" r:id="rId14"/>
    <p:sldId id="681" r:id="rId15"/>
    <p:sldId id="667" r:id="rId16"/>
    <p:sldId id="668" r:id="rId17"/>
    <p:sldId id="669" r:id="rId18"/>
    <p:sldId id="665" r:id="rId19"/>
    <p:sldId id="672" r:id="rId20"/>
    <p:sldId id="670" r:id="rId21"/>
    <p:sldId id="671" r:id="rId22"/>
    <p:sldId id="682" r:id="rId23"/>
    <p:sldId id="683" r:id="rId24"/>
    <p:sldId id="673" r:id="rId25"/>
    <p:sldId id="677" r:id="rId26"/>
    <p:sldId id="678" r:id="rId27"/>
    <p:sldId id="674" r:id="rId28"/>
    <p:sldId id="675" r:id="rId29"/>
    <p:sldId id="676" r:id="rId30"/>
    <p:sldId id="680" r:id="rId31"/>
    <p:sldId id="679" r:id="rId32"/>
    <p:sldId id="620" r:id="rId33"/>
    <p:sldId id="59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7B2629"/>
    <a:srgbClr val="4D4D4F"/>
    <a:srgbClr val="000000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30"/>
  </p:normalViewPr>
  <p:slideViewPr>
    <p:cSldViewPr snapToGrid="0" snapToObjects="1">
      <p:cViewPr varScale="1">
        <p:scale>
          <a:sx n="105" d="100"/>
          <a:sy n="105" d="100"/>
        </p:scale>
        <p:origin x="114" y="3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1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image" Target="../media/image15.gif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15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39.png"/><Relationship Id="rId22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trajetoriaLab.mp4" TargetMode="External"/><Relationship Id="rId7" Type="http://schemas.openxmlformats.org/officeDocument/2006/relationships/image" Target="../media/image50.png"/><Relationship Id="rId2" Type="http://schemas.openxmlformats.org/officeDocument/2006/relationships/hyperlink" Target="pulo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trajetoriaTreno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440.png"/><Relationship Id="rId3" Type="http://schemas.openxmlformats.org/officeDocument/2006/relationships/image" Target="../media/image83.png"/><Relationship Id="rId21" Type="http://schemas.openxmlformats.org/officeDocument/2006/relationships/image" Target="../media/image90.png"/><Relationship Id="rId7" Type="http://schemas.openxmlformats.org/officeDocument/2006/relationships/image" Target="../media/image87.png"/><Relationship Id="rId12" Type="http://schemas.openxmlformats.org/officeDocument/2006/relationships/image" Target="../media/image430.png"/><Relationship Id="rId2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90.png"/><Relationship Id="rId24" Type="http://schemas.openxmlformats.org/officeDocument/2006/relationships/image" Target="../media/image93.png"/><Relationship Id="rId5" Type="http://schemas.openxmlformats.org/officeDocument/2006/relationships/image" Target="../media/image85.png"/><Relationship Id="rId23" Type="http://schemas.openxmlformats.org/officeDocument/2006/relationships/image" Target="../media/image92.png"/><Relationship Id="rId10" Type="http://schemas.openxmlformats.org/officeDocument/2006/relationships/image" Target="../media/image360.png"/><Relationship Id="rId19" Type="http://schemas.openxmlformats.org/officeDocument/2006/relationships/image" Target="../media/image96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500.png"/><Relationship Id="rId22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4.png"/><Relationship Id="rId4" Type="http://schemas.openxmlformats.org/officeDocument/2006/relationships/image" Target="../media/image960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1.png"/><Relationship Id="rId3" Type="http://schemas.openxmlformats.org/officeDocument/2006/relationships/image" Target="../media/image63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07.png"/><Relationship Id="rId4" Type="http://schemas.openxmlformats.org/officeDocument/2006/relationships/image" Target="../media/image70.png"/><Relationship Id="rId9" Type="http://schemas.openxmlformats.org/officeDocument/2006/relationships/image" Target="../media/image106.png"/><Relationship Id="rId14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1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6.png"/><Relationship Id="rId4" Type="http://schemas.openxmlformats.org/officeDocument/2006/relationships/image" Target="../media/image171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Aula 12. Sistemas de Partículas. Recuo explosivo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38565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err="1"/>
              <a:t>Nilberto</a:t>
            </a:r>
            <a:r>
              <a:rPr lang="pt-BR" b="1" kern="0" dirty="0"/>
              <a:t> H. Medina e </a:t>
            </a:r>
            <a:r>
              <a:rPr lang="pt-BR" b="1" kern="0" dirty="0" err="1"/>
              <a:t>Vito</a:t>
            </a:r>
            <a:r>
              <a:rPr lang="pt-BR" b="1" kern="0" dirty="0"/>
              <a:t> </a:t>
            </a:r>
            <a:r>
              <a:rPr lang="pt-BR" b="1" kern="0" dirty="0" err="1"/>
              <a:t>Vanin</a:t>
            </a:r>
            <a:endParaRPr lang="pt-BR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27-28/09/2021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659168"/>
            <a:ext cx="1228725" cy="11906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4231" y="78089"/>
            <a:ext cx="7493195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Calcule o vetor velocidade inicial de recuo do trenó em </a:t>
            </a:r>
            <a:r>
              <a:rPr lang="pt-BR" i="1" dirty="0">
                <a:solidFill>
                  <a:srgbClr val="0070C0"/>
                </a:solidFill>
                <a:ea typeface="Times New Roman" panose="02020603050405020304" pitchFamily="18" charset="0"/>
              </a:rPr>
              <a:t>relação ao solo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1" y="420142"/>
            <a:ext cx="74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Consideraremos apenas o movimento na direção horizontal – usamos apenas as componentes em x das velocidades, sem escrever o subscrito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aliviar a notação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231" y="2937296"/>
            <a:ext cx="775844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vetor velocidade de Maria em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relação ao solo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quando salta do trenó.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=4,2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+3,5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345" y="3954245"/>
                <a:ext cx="2798074" cy="362279"/>
              </a:xfrm>
              <a:prstGeom prst="rect">
                <a:avLst/>
              </a:prstGeom>
              <a:blipFill>
                <a:blip r:embed="rId3"/>
                <a:stretch>
                  <a:fillRect t="-11864"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DAAF708-F431-4FE7-9DE5-B4BE1FB53617}"/>
              </a:ext>
            </a:extLst>
          </p:cNvPr>
          <p:cNvGrpSpPr/>
          <p:nvPr/>
        </p:nvGrpSpPr>
        <p:grpSpPr>
          <a:xfrm>
            <a:off x="150893" y="2449932"/>
            <a:ext cx="8321424" cy="508874"/>
            <a:chOff x="129039" y="2836232"/>
            <a:chExt cx="8321424" cy="50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|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func>
                              <m:func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2844263"/>
                  <a:ext cx="3326808" cy="5008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 para a Direita 22"/>
            <p:cNvSpPr/>
            <p:nvPr/>
          </p:nvSpPr>
          <p:spPr>
            <a:xfrm>
              <a:off x="3502161" y="2992271"/>
              <a:ext cx="626533" cy="28786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437" y="2836232"/>
                  <a:ext cx="2165914" cy="4782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=−1,89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248" y="2930617"/>
                  <a:ext cx="1673215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727" r="-727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1DF3041-1B9A-4794-BE58-70103E67E363}"/>
              </a:ext>
            </a:extLst>
          </p:cNvPr>
          <p:cNvGrpSpPr/>
          <p:nvPr/>
        </p:nvGrpSpPr>
        <p:grpSpPr>
          <a:xfrm>
            <a:off x="3344016" y="3487192"/>
            <a:ext cx="4848380" cy="290348"/>
            <a:chOff x="3344016" y="3616255"/>
            <a:chExt cx="4848380" cy="290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,17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1205" y="3616255"/>
                  <a:ext cx="1771191" cy="269946"/>
                </a:xfrm>
                <a:prstGeom prst="rect">
                  <a:avLst/>
                </a:prstGeom>
                <a:blipFill>
                  <a:blip r:embed="rId8"/>
                  <a:stretch>
                    <a:fillRect l="-687"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−1,89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016" y="3636657"/>
                  <a:ext cx="2375586" cy="269946"/>
                </a:xfrm>
                <a:prstGeom prst="rect">
                  <a:avLst/>
                </a:prstGeom>
                <a:blipFill>
                  <a:blip r:embed="rId9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11560AD-1028-4675-8F67-D3B27645864E}"/>
              </a:ext>
            </a:extLst>
          </p:cNvPr>
          <p:cNvGrpSpPr/>
          <p:nvPr/>
        </p:nvGrpSpPr>
        <p:grpSpPr>
          <a:xfrm>
            <a:off x="129014" y="998441"/>
            <a:ext cx="7775088" cy="355867"/>
            <a:chOff x="129014" y="998441"/>
            <a:chExt cx="7775088" cy="35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14" y="1058531"/>
                  <a:ext cx="1237005" cy="265970"/>
                </a:xfrm>
                <a:prstGeom prst="rect">
                  <a:avLst/>
                </a:prstGeom>
                <a:blipFill>
                  <a:blip r:embed="rId11"/>
                  <a:stretch>
                    <a:fillRect l="-2956" r="-34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04" y="1054555"/>
                  <a:ext cx="3135538" cy="269946"/>
                </a:xfrm>
                <a:prstGeom prst="rect">
                  <a:avLst/>
                </a:prstGeom>
                <a:blipFill>
                  <a:blip r:embed="rId12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/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600" dirty="0"/>
                    <a:t>lembre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1CAE7741-C920-4BE0-8FA5-B0DA2A346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139" y="998441"/>
                  <a:ext cx="3195963" cy="355867"/>
                </a:xfrm>
                <a:prstGeom prst="rect">
                  <a:avLst/>
                </a:prstGeom>
                <a:blipFill>
                  <a:blip r:embed="rId13"/>
                  <a:stretch>
                    <a:fillRect l="-952"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938EEC4-19B1-4315-9A9C-AFDEBD6C2DA9}"/>
              </a:ext>
            </a:extLst>
          </p:cNvPr>
          <p:cNvGrpSpPr/>
          <p:nvPr/>
        </p:nvGrpSpPr>
        <p:grpSpPr>
          <a:xfrm>
            <a:off x="3998141" y="1324501"/>
            <a:ext cx="3375563" cy="426647"/>
            <a:chOff x="3978938" y="1480298"/>
            <a:chExt cx="3375563" cy="426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987" y="1574398"/>
                  <a:ext cx="2721514" cy="287579"/>
                </a:xfrm>
                <a:prstGeom prst="rect">
                  <a:avLst/>
                </a:prstGeom>
                <a:blipFill>
                  <a:blip r:embed="rId14"/>
                  <a:stretch>
                    <a:fillRect l="-1119" r="-1119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eta: para a Direita 7">
              <a:extLst>
                <a:ext uri="{FF2B5EF4-FFF2-40B4-BE49-F238E27FC236}">
                  <a16:creationId xmlns:a16="http://schemas.microsoft.com/office/drawing/2014/main" id="{CB5A225C-D133-4B97-874C-D17C8F3634EE}"/>
                </a:ext>
              </a:extLst>
            </p:cNvPr>
            <p:cNvSpPr/>
            <p:nvPr/>
          </p:nvSpPr>
          <p:spPr>
            <a:xfrm>
              <a:off x="3978938" y="1480298"/>
              <a:ext cx="672562" cy="42664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(v)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39" y="1816356"/>
                <a:ext cx="2872388" cy="269946"/>
              </a:xfrm>
              <a:prstGeom prst="rect">
                <a:avLst/>
              </a:prstGeom>
              <a:blipFill>
                <a:blip r:embed="rId15"/>
                <a:stretch>
                  <a:fillRect r="-849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B6132CF-F15D-499F-A635-CDEBA559595E}"/>
              </a:ext>
            </a:extLst>
          </p:cNvPr>
          <p:cNvGrpSpPr/>
          <p:nvPr/>
        </p:nvGrpSpPr>
        <p:grpSpPr>
          <a:xfrm>
            <a:off x="211430" y="2068741"/>
            <a:ext cx="8387216" cy="362279"/>
            <a:chOff x="211430" y="2423880"/>
            <a:chExt cx="8387216" cy="36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= |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393" y="2423880"/>
                  <a:ext cx="2983253" cy="362279"/>
                </a:xfrm>
                <a:prstGeom prst="rect">
                  <a:avLst/>
                </a:prstGeom>
                <a:blipFill>
                  <a:blip r:embed="rId16"/>
                  <a:stretch>
                    <a:fillRect t="-3333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29D9154-4193-48D1-B684-1370D1C46706}"/>
                </a:ext>
              </a:extLst>
            </p:cNvPr>
            <p:cNvSpPr txBox="1"/>
            <p:nvPr/>
          </p:nvSpPr>
          <p:spPr>
            <a:xfrm>
              <a:off x="211430" y="2440993"/>
              <a:ext cx="5691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Maria salta em um ângulo conhecido em relação a João, assim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4DBA59B-2B91-435F-8CBE-4D829F5184FF}"/>
              </a:ext>
            </a:extLst>
          </p:cNvPr>
          <p:cNvGrpSpPr/>
          <p:nvPr/>
        </p:nvGrpSpPr>
        <p:grpSpPr>
          <a:xfrm>
            <a:off x="94231" y="3188844"/>
            <a:ext cx="8321425" cy="552043"/>
            <a:chOff x="115549" y="3335852"/>
            <a:chExt cx="8321425" cy="552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/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00C581D0-0FC1-48ED-A862-6077D4C99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39" y="3624361"/>
                  <a:ext cx="2910091" cy="263534"/>
                </a:xfrm>
                <a:prstGeom prst="rect">
                  <a:avLst/>
                </a:prstGeom>
                <a:blipFill>
                  <a:blip r:embed="rId1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1821673-B3F8-4390-84B1-B567026BD611}"/>
                </a:ext>
              </a:extLst>
            </p:cNvPr>
            <p:cNvSpPr txBox="1"/>
            <p:nvPr/>
          </p:nvSpPr>
          <p:spPr>
            <a:xfrm>
              <a:off x="115549" y="3335852"/>
              <a:ext cx="8321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resultados acima são para a componente x; vamos usar os subscritos x e y daqui em diante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/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Não há movimento vertical de </a:t>
                </a:r>
                <a:r>
                  <a:rPr lang="pt-BR" sz="1600" dirty="0" err="1"/>
                  <a:t>João+trenó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velocidade vertical a mesma nos dois sistemas de referência,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=7</m:t>
                    </m:r>
                    <m:func>
                      <m:func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r>
                  <a:rPr lang="pt-BR" sz="1600" dirty="0">
                    <a:highlight>
                      <a:srgbClr val="FFFF00"/>
                    </a:highlight>
                  </a:rPr>
                  <a:t> m/s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D0C2D8D-5AF3-4061-9296-56AB8EEB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7" y="3716800"/>
                <a:ext cx="8988365" cy="632224"/>
              </a:xfrm>
              <a:prstGeom prst="rect">
                <a:avLst/>
              </a:prstGeom>
              <a:blipFill>
                <a:blip r:embed="rId18"/>
                <a:stretch>
                  <a:fillRect l="-407" t="-3883" b="-58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0CB6143B-9279-4E8D-B186-181B8B1B83C9}"/>
              </a:ext>
            </a:extLst>
          </p:cNvPr>
          <p:cNvGrpSpPr/>
          <p:nvPr/>
        </p:nvGrpSpPr>
        <p:grpSpPr>
          <a:xfrm>
            <a:off x="94231" y="1383515"/>
            <a:ext cx="3889275" cy="728453"/>
            <a:chOff x="94231" y="1383515"/>
            <a:chExt cx="3889275" cy="728453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B76AFF2-FD16-4581-BDCA-7A2822D45242}"/>
                </a:ext>
              </a:extLst>
            </p:cNvPr>
            <p:cNvGrpSpPr/>
            <p:nvPr/>
          </p:nvGrpSpPr>
          <p:grpSpPr>
            <a:xfrm>
              <a:off x="94231" y="1383515"/>
              <a:ext cx="3746665" cy="338554"/>
              <a:chOff x="94231" y="1519871"/>
              <a:chExt cx="3746665" cy="33855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231" y="1519871"/>
                <a:ext cx="19208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Movimento relativo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6275" y="1550649"/>
                    <a:ext cx="1894621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965" r="-1608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Balão de Fala: Retângulo 13">
              <a:extLst>
                <a:ext uri="{FF2B5EF4-FFF2-40B4-BE49-F238E27FC236}">
                  <a16:creationId xmlns:a16="http://schemas.microsoft.com/office/drawing/2014/main" id="{22B6A913-A82B-43E3-80E2-F80F9133172A}"/>
                </a:ext>
              </a:extLst>
            </p:cNvPr>
            <p:cNvSpPr/>
            <p:nvPr/>
          </p:nvSpPr>
          <p:spPr>
            <a:xfrm>
              <a:off x="381086" y="1803106"/>
              <a:ext cx="3602420" cy="308862"/>
            </a:xfrm>
            <a:prstGeom prst="wedgeRectCallout">
              <a:avLst>
                <a:gd name="adj1" fmla="val 23548"/>
                <a:gd name="adj2" fmla="val -854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/>
                <a:t>João parado no trenó; João serve de referência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11C92D7-799C-4F3C-A718-C8AA5896D807}"/>
              </a:ext>
            </a:extLst>
          </p:cNvPr>
          <p:cNvGrpSpPr/>
          <p:nvPr/>
        </p:nvGrpSpPr>
        <p:grpSpPr>
          <a:xfrm>
            <a:off x="121457" y="4360689"/>
            <a:ext cx="7707646" cy="383998"/>
            <a:chOff x="121457" y="4360689"/>
            <a:chExt cx="7707646" cy="38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/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Da velocidade relativa ao solo, sai o ângulo do salto visto do solo: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</m:e>
                      </m:func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0D8BDE7B-BEA9-48AC-9AA6-1AB27C21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7" y="4360689"/>
                  <a:ext cx="6732765" cy="371833"/>
                </a:xfrm>
                <a:prstGeom prst="rect">
                  <a:avLst/>
                </a:prstGeom>
                <a:blipFill>
                  <a:blip r:embed="rId20"/>
                  <a:stretch>
                    <a:fillRect l="-1902" t="-1639" b="-14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/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=40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0553C2E1-7DDF-4E38-86DF-A5B3BB7A0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9383" y="4406133"/>
                  <a:ext cx="1059720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/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A0281856-FE58-48D6-A9F4-E37C5C7B5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475" y="4398876"/>
                <a:ext cx="1101968" cy="355867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6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6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9234919-423A-4DFD-8147-D598ACBA30D2}"/>
              </a:ext>
            </a:extLst>
          </p:cNvPr>
          <p:cNvGrpSpPr/>
          <p:nvPr/>
        </p:nvGrpSpPr>
        <p:grpSpPr>
          <a:xfrm>
            <a:off x="5880645" y="1224501"/>
            <a:ext cx="1260000" cy="1041269"/>
            <a:chOff x="5880645" y="1224501"/>
            <a:chExt cx="1260000" cy="1041269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6383D34A-1A69-4396-9B3D-821BDDA0E4D7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9C5AA49-EC3F-46F4-8215-41D50C010A24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8783497-C80E-43C4-896A-9387B13E92E7}"/>
              </a:ext>
            </a:extLst>
          </p:cNvPr>
          <p:cNvGrpSpPr/>
          <p:nvPr/>
        </p:nvGrpSpPr>
        <p:grpSpPr>
          <a:xfrm>
            <a:off x="3738866" y="1255878"/>
            <a:ext cx="1260000" cy="1041269"/>
            <a:chOff x="5880645" y="1224501"/>
            <a:chExt cx="1260000" cy="1041269"/>
          </a:xfrm>
        </p:grpSpPr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17D71F4F-D32E-466A-8D4C-FF1C20CAADCA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38ADAC40-8875-4DA9-9A36-3852E817739D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D8AA08C6-FADA-4416-8AED-8159B9B9F5A5}"/>
              </a:ext>
            </a:extLst>
          </p:cNvPr>
          <p:cNvGrpSpPr/>
          <p:nvPr/>
        </p:nvGrpSpPr>
        <p:grpSpPr>
          <a:xfrm>
            <a:off x="1548524" y="1224501"/>
            <a:ext cx="1260000" cy="1041269"/>
            <a:chOff x="5880645" y="1224501"/>
            <a:chExt cx="1260000" cy="1041269"/>
          </a:xfrm>
        </p:grpSpPr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080C38F4-A6B3-48CE-A21C-6127B2F5720F}"/>
                </a:ext>
              </a:extLst>
            </p:cNvPr>
            <p:cNvSpPr/>
            <p:nvPr/>
          </p:nvSpPr>
          <p:spPr>
            <a:xfrm>
              <a:off x="5880645" y="1224501"/>
              <a:ext cx="1260000" cy="7560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solidFill>
                <a:schemeClr val="tx2">
                  <a:lumMod val="20000"/>
                  <a:lumOff val="80000"/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F03859F-2A0B-43E5-A293-CAC16D6AD7DB}"/>
                </a:ext>
              </a:extLst>
            </p:cNvPr>
            <p:cNvSpPr/>
            <p:nvPr/>
          </p:nvSpPr>
          <p:spPr>
            <a:xfrm>
              <a:off x="5880645" y="1977770"/>
              <a:ext cx="1260000" cy="288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trenó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7FFD91-7640-4166-A513-35866B9D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237" y="-5426"/>
            <a:ext cx="6992471" cy="438978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I</a:t>
            </a:r>
            <a:r>
              <a:rPr lang="pt-BR" sz="2200" dirty="0">
                <a:solidFill>
                  <a:srgbClr val="0070C0"/>
                </a:solidFill>
              </a:rPr>
              <a:t>nterpretando o aumento do ângulo de lançamento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F28EAEA-C242-47B8-824A-04257738BD94}"/>
              </a:ext>
            </a:extLst>
          </p:cNvPr>
          <p:cNvCxnSpPr/>
          <p:nvPr/>
        </p:nvCxnSpPr>
        <p:spPr>
          <a:xfrm flipV="1">
            <a:off x="2155381" y="1856204"/>
            <a:ext cx="180000" cy="126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/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Desligamos a gravidade durante o início do movimento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𝑠𝑎𝑙𝑡𝑜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Desenhamos Maria como um ponto para facilitar a visualização.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8AC7F80-6795-4DCF-8804-421FFE1E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0" y="313671"/>
                <a:ext cx="6710043" cy="646331"/>
              </a:xfrm>
              <a:prstGeom prst="rect">
                <a:avLst/>
              </a:prstGeom>
              <a:blipFill>
                <a:blip r:embed="rId2"/>
                <a:stretch>
                  <a:fillRect l="-817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ipse 14">
            <a:extLst>
              <a:ext uri="{FF2B5EF4-FFF2-40B4-BE49-F238E27FC236}">
                <a16:creationId xmlns:a16="http://schemas.microsoft.com/office/drawing/2014/main" id="{A3352AB0-A7DB-4D29-842C-26084C80477E}"/>
              </a:ext>
            </a:extLst>
          </p:cNvPr>
          <p:cNvSpPr/>
          <p:nvPr/>
        </p:nvSpPr>
        <p:spPr>
          <a:xfrm>
            <a:off x="2118824" y="19334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25879A1-47A3-4919-ACB6-45D4757FD685}"/>
              </a:ext>
            </a:extLst>
          </p:cNvPr>
          <p:cNvSpPr txBox="1"/>
          <p:nvPr/>
        </p:nvSpPr>
        <p:spPr>
          <a:xfrm>
            <a:off x="56935" y="1240504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trenó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F8A832F-EBD2-4AD1-895A-F861FE6CA6FB}"/>
              </a:ext>
            </a:extLst>
          </p:cNvPr>
          <p:cNvSpPr txBox="1"/>
          <p:nvPr/>
        </p:nvSpPr>
        <p:spPr>
          <a:xfrm>
            <a:off x="-70275" y="3644726"/>
            <a:ext cx="115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fixo no  solo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9B5C402-0183-4059-A80E-94355BEC71C4}"/>
              </a:ext>
            </a:extLst>
          </p:cNvPr>
          <p:cNvSpPr/>
          <p:nvPr/>
        </p:nvSpPr>
        <p:spPr>
          <a:xfrm>
            <a:off x="2297241" y="1791545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2C51DD1-08BF-472F-9A39-104D10E4808D}"/>
              </a:ext>
            </a:extLst>
          </p:cNvPr>
          <p:cNvSpPr/>
          <p:nvPr/>
        </p:nvSpPr>
        <p:spPr>
          <a:xfrm>
            <a:off x="7030775" y="149219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6877EFD9-AA56-4C96-BE27-6AD6F01A5F13}"/>
              </a:ext>
            </a:extLst>
          </p:cNvPr>
          <p:cNvCxnSpPr/>
          <p:nvPr/>
        </p:nvCxnSpPr>
        <p:spPr>
          <a:xfrm flipV="1">
            <a:off x="4538049" y="1594946"/>
            <a:ext cx="360000" cy="252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id="{E7F5F6FA-6370-4E29-B9CD-211FBA491620}"/>
              </a:ext>
            </a:extLst>
          </p:cNvPr>
          <p:cNvCxnSpPr/>
          <p:nvPr/>
        </p:nvCxnSpPr>
        <p:spPr>
          <a:xfrm flipV="1">
            <a:off x="7102087" y="1156045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ipse 54">
            <a:extLst>
              <a:ext uri="{FF2B5EF4-FFF2-40B4-BE49-F238E27FC236}">
                <a16:creationId xmlns:a16="http://schemas.microsoft.com/office/drawing/2014/main" id="{2723DFA3-BA82-4C52-B34C-B157987535CA}"/>
              </a:ext>
            </a:extLst>
          </p:cNvPr>
          <p:cNvSpPr/>
          <p:nvPr/>
        </p:nvSpPr>
        <p:spPr>
          <a:xfrm>
            <a:off x="4480771" y="18027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B64B0E6-5338-49D1-AA0F-906AB6E14EFF}"/>
              </a:ext>
            </a:extLst>
          </p:cNvPr>
          <p:cNvSpPr/>
          <p:nvPr/>
        </p:nvSpPr>
        <p:spPr>
          <a:xfrm>
            <a:off x="4877449" y="1499984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50B0B9C0-AAB5-4F2B-8309-777FD486B689}"/>
              </a:ext>
            </a:extLst>
          </p:cNvPr>
          <p:cNvSpPr/>
          <p:nvPr/>
        </p:nvSpPr>
        <p:spPr>
          <a:xfrm>
            <a:off x="7593014" y="1109801"/>
            <a:ext cx="108000" cy="108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CDEC5A5C-F8DE-4A13-969A-6372A808E216}"/>
              </a:ext>
            </a:extLst>
          </p:cNvPr>
          <p:cNvSpPr/>
          <p:nvPr/>
        </p:nvSpPr>
        <p:spPr>
          <a:xfrm>
            <a:off x="1163644" y="1044218"/>
            <a:ext cx="1063180" cy="634790"/>
          </a:xfrm>
          <a:prstGeom prst="wedgeEllipseCallout">
            <a:avLst>
              <a:gd name="adj1" fmla="val 37672"/>
              <a:gd name="adj2" fmla="val 87499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Maria</a:t>
            </a: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F67B1E26-B213-4B41-B26E-21A96DF5464F}"/>
              </a:ext>
            </a:extLst>
          </p:cNvPr>
          <p:cNvGrpSpPr/>
          <p:nvPr/>
        </p:nvGrpSpPr>
        <p:grpSpPr>
          <a:xfrm>
            <a:off x="2094388" y="1917993"/>
            <a:ext cx="4809042" cy="172054"/>
            <a:chOff x="2094388" y="1917993"/>
            <a:chExt cx="4809042" cy="172054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039D56D3-2C35-4B4D-AB00-246F53DF402F}"/>
                </a:ext>
              </a:extLst>
            </p:cNvPr>
            <p:cNvSpPr/>
            <p:nvPr/>
          </p:nvSpPr>
          <p:spPr>
            <a:xfrm>
              <a:off x="2094388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5A9FC737-1115-4CAC-ABBC-28C2363B88CB}"/>
                </a:ext>
              </a:extLst>
            </p:cNvPr>
            <p:cNvSpPr/>
            <p:nvPr/>
          </p:nvSpPr>
          <p:spPr>
            <a:xfrm>
              <a:off x="4362466" y="1946047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E3BE91DF-2EAC-4C5B-A156-4D38E28D663F}"/>
                </a:ext>
              </a:extLst>
            </p:cNvPr>
            <p:cNvSpPr/>
            <p:nvPr/>
          </p:nvSpPr>
          <p:spPr>
            <a:xfrm>
              <a:off x="6759430" y="1917993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6FA78551-E009-4BBC-9E2D-7F877634E9DD}"/>
              </a:ext>
            </a:extLst>
          </p:cNvPr>
          <p:cNvGrpSpPr/>
          <p:nvPr/>
        </p:nvGrpSpPr>
        <p:grpSpPr>
          <a:xfrm>
            <a:off x="2094388" y="4008551"/>
            <a:ext cx="310853" cy="270448"/>
            <a:chOff x="2153241" y="3792551"/>
            <a:chExt cx="310853" cy="270448"/>
          </a:xfrm>
        </p:grpSpPr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8B7E0FF3-F287-497A-9AB0-8901BE3E4F83}"/>
                </a:ext>
              </a:extLst>
            </p:cNvPr>
            <p:cNvSpPr/>
            <p:nvPr/>
          </p:nvSpPr>
          <p:spPr>
            <a:xfrm>
              <a:off x="2356094" y="3792551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A0EDC71F-3165-4E5B-86C9-A6A9A4FF122D}"/>
                </a:ext>
              </a:extLst>
            </p:cNvPr>
            <p:cNvSpPr/>
            <p:nvPr/>
          </p:nvSpPr>
          <p:spPr>
            <a:xfrm>
              <a:off x="2153241" y="3918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AD67007D-14C8-42F4-BF9B-5EC137307606}"/>
              </a:ext>
            </a:extLst>
          </p:cNvPr>
          <p:cNvGrpSpPr/>
          <p:nvPr/>
        </p:nvGrpSpPr>
        <p:grpSpPr>
          <a:xfrm>
            <a:off x="4362466" y="3688936"/>
            <a:ext cx="622983" cy="590063"/>
            <a:chOff x="4444771" y="3616936"/>
            <a:chExt cx="622983" cy="590063"/>
          </a:xfrm>
        </p:grpSpPr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CAAFD026-BDD0-429D-8CEE-CD5539EDD9B8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86A2E975-2F36-4639-874E-2C3C2352DCBF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85B96EFA-1D8A-46F6-9FAC-0CBA3B786221}"/>
              </a:ext>
            </a:extLst>
          </p:cNvPr>
          <p:cNvGrpSpPr/>
          <p:nvPr/>
        </p:nvGrpSpPr>
        <p:grpSpPr>
          <a:xfrm>
            <a:off x="6759430" y="3326807"/>
            <a:ext cx="941584" cy="952192"/>
            <a:chOff x="6767830" y="3326807"/>
            <a:chExt cx="941584" cy="952192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EDBC41D-EED6-420C-AEB9-43AEBA2799FD}"/>
                </a:ext>
              </a:extLst>
            </p:cNvPr>
            <p:cNvSpPr/>
            <p:nvPr/>
          </p:nvSpPr>
          <p:spPr>
            <a:xfrm>
              <a:off x="7601414" y="3326807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751E3D0C-F017-47BA-89F3-7B5A6FC0B4E2}"/>
                </a:ext>
              </a:extLst>
            </p:cNvPr>
            <p:cNvSpPr/>
            <p:nvPr/>
          </p:nvSpPr>
          <p:spPr>
            <a:xfrm>
              <a:off x="6767830" y="4134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/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A80C2813-B907-4F56-B756-6A436E48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33" y="1379003"/>
                <a:ext cx="470835" cy="276999"/>
              </a:xfrm>
              <a:prstGeom prst="rect">
                <a:avLst/>
              </a:prstGeom>
              <a:blipFill>
                <a:blip r:embed="rId3"/>
                <a:stretch>
                  <a:fillRect l="-6494" r="-1039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Balão de Fala: Retângulo 110">
            <a:extLst>
              <a:ext uri="{FF2B5EF4-FFF2-40B4-BE49-F238E27FC236}">
                <a16:creationId xmlns:a16="http://schemas.microsoft.com/office/drawing/2014/main" id="{1424E660-251D-4EA0-8CF2-871C13EBCF7C}"/>
              </a:ext>
            </a:extLst>
          </p:cNvPr>
          <p:cNvSpPr/>
          <p:nvPr/>
        </p:nvSpPr>
        <p:spPr>
          <a:xfrm>
            <a:off x="7372087" y="2232890"/>
            <a:ext cx="1318492" cy="495196"/>
          </a:xfrm>
          <a:prstGeom prst="wedgeRectCallout">
            <a:avLst>
              <a:gd name="adj1" fmla="val -75655"/>
              <a:gd name="adj2" fmla="val -87054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Ponto fixo no solo</a:t>
            </a:r>
          </a:p>
        </p:txBody>
      </p: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9F2F6F3F-AE73-4CCE-98AF-C91F4E88CE00}"/>
              </a:ext>
            </a:extLst>
          </p:cNvPr>
          <p:cNvGrpSpPr/>
          <p:nvPr/>
        </p:nvGrpSpPr>
        <p:grpSpPr>
          <a:xfrm>
            <a:off x="6760004" y="3687078"/>
            <a:ext cx="622983" cy="590063"/>
            <a:chOff x="4444771" y="3616936"/>
            <a:chExt cx="622983" cy="590063"/>
          </a:xfrm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9B04892A-2652-4A1C-A1A4-5625A0E089CF}"/>
                </a:ext>
              </a:extLst>
            </p:cNvPr>
            <p:cNvSpPr/>
            <p:nvPr/>
          </p:nvSpPr>
          <p:spPr>
            <a:xfrm>
              <a:off x="4959754" y="3616936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78B87F8E-2DD4-45C8-9518-E2B975B7A4A1}"/>
                </a:ext>
              </a:extLst>
            </p:cNvPr>
            <p:cNvSpPr/>
            <p:nvPr/>
          </p:nvSpPr>
          <p:spPr>
            <a:xfrm>
              <a:off x="4444771" y="4062999"/>
              <a:ext cx="144000" cy="144000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17" name="Conector de Seta Reta 116">
            <a:extLst>
              <a:ext uri="{FF2B5EF4-FFF2-40B4-BE49-F238E27FC236}">
                <a16:creationId xmlns:a16="http://schemas.microsoft.com/office/drawing/2014/main" id="{763A61A0-9CE4-4653-8AFC-F59296076BA8}"/>
              </a:ext>
            </a:extLst>
          </p:cNvPr>
          <p:cNvCxnSpPr>
            <a:cxnSpLocks/>
          </p:cNvCxnSpPr>
          <p:nvPr/>
        </p:nvCxnSpPr>
        <p:spPr>
          <a:xfrm flipV="1">
            <a:off x="7349511" y="3380807"/>
            <a:ext cx="333759" cy="342000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:a16="http://schemas.microsoft.com/office/drawing/2014/main" id="{03089F10-0A76-4759-B5A7-6F5EA1A7DD7D}"/>
              </a:ext>
            </a:extLst>
          </p:cNvPr>
          <p:cNvCxnSpPr/>
          <p:nvPr/>
        </p:nvCxnSpPr>
        <p:spPr>
          <a:xfrm flipV="1">
            <a:off x="7328987" y="3397890"/>
            <a:ext cx="540000" cy="37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/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Tempo 			0					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dirty="0"/>
                  <a:t>	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98AF9FF-BD73-40BD-AD6C-87A09D69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" y="2728086"/>
                <a:ext cx="7738880" cy="369332"/>
              </a:xfrm>
              <a:prstGeom prst="rect">
                <a:avLst/>
              </a:prstGeom>
              <a:blipFill>
                <a:blip r:embed="rId4"/>
                <a:stretch>
                  <a:fillRect l="-709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CCF4D-4843-4D8D-A165-44727AB7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51416"/>
            <a:ext cx="7436594" cy="372166"/>
          </a:xfrm>
        </p:spPr>
        <p:txBody>
          <a:bodyPr>
            <a:noAutofit/>
          </a:bodyPr>
          <a:lstStyle/>
          <a:p>
            <a:r>
              <a:rPr lang="pt-BR" sz="2400" dirty="0"/>
              <a:t>Esboço animado do lançamento – dados do problema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AC98A1-3312-48C5-94FC-8960F19F1A43}"/>
              </a:ext>
            </a:extLst>
          </p:cNvPr>
          <p:cNvSpPr txBox="1"/>
          <p:nvPr/>
        </p:nvSpPr>
        <p:spPr>
          <a:xfrm>
            <a:off x="413412" y="509802"/>
            <a:ext cx="853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 action="ppaction://hlinkfile"/>
              </a:rPr>
              <a:t>salto</a:t>
            </a:r>
            <a:r>
              <a:rPr lang="pt-BR" dirty="0"/>
              <a:t>                          </a:t>
            </a:r>
            <a:r>
              <a:rPr lang="pt-BR" dirty="0">
                <a:hlinkClick r:id="rId3" action="ppaction://hlinkfile"/>
              </a:rPr>
              <a:t>trajetória vista do chão</a:t>
            </a:r>
            <a:r>
              <a:rPr lang="pt-BR" dirty="0"/>
              <a:t>                </a:t>
            </a:r>
            <a:r>
              <a:rPr lang="pt-BR" dirty="0">
                <a:hlinkClick r:id="rId4" action="ppaction://hlinkfile"/>
              </a:rPr>
              <a:t>trajetórias vistas do chão e do trenó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1B09E3-6C46-4196-8649-B07CE747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56" y="936590"/>
            <a:ext cx="3657917" cy="1499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959DC9-AFD4-43D8-A6C1-E52AC2B02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64" y="953796"/>
            <a:ext cx="3657917" cy="14997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7F3332-C451-4F34-8D51-4E259918E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856" y="2518555"/>
            <a:ext cx="3657917" cy="14997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93021D-3BFE-4A5B-9A51-B37E7361E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064" y="2528204"/>
            <a:ext cx="3657917" cy="14997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BBBF98-7590-458E-8A33-FE39ECE0DC84}"/>
              </a:ext>
            </a:extLst>
          </p:cNvPr>
          <p:cNvSpPr txBox="1"/>
          <p:nvPr/>
        </p:nvSpPr>
        <p:spPr>
          <a:xfrm>
            <a:off x="336176" y="4018301"/>
            <a:ext cx="8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eixos fixos no chão e no trenó estão em linhas pretas finas e azuis grossas, respectivamente.</a:t>
            </a:r>
          </a:p>
          <a:p>
            <a:r>
              <a:rPr lang="pt-BR" sz="1600" dirty="0"/>
              <a:t>Note que o eixo fixo ao trenó carrega consigo as coordenadas do passado nos pontos em que foram geradas, e que a posição do </a:t>
            </a:r>
            <a:r>
              <a:rPr lang="pt-BR" sz="1600"/>
              <a:t>presente tem </a:t>
            </a:r>
            <a:r>
              <a:rPr lang="pt-BR" sz="1600" dirty="0"/>
              <a:t>coordenadas diferentes nos dois referenciais.</a:t>
            </a:r>
          </a:p>
        </p:txBody>
      </p:sp>
    </p:spTree>
    <p:extLst>
      <p:ext uri="{BB962C8B-B14F-4D97-AF65-F5344CB8AC3E}">
        <p14:creationId xmlns:p14="http://schemas.microsoft.com/office/powerpoint/2010/main" val="83872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754380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rgbClr val="0070C0"/>
                </a:solidFill>
                <a:ea typeface="Times New Roman" panose="02020603050405020304" pitchFamily="18" charset="0"/>
              </a:rPr>
              <a:t>Determine a distância que o trenó percorre desde o salto até parar.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1" y="800219"/>
                <a:ext cx="1669239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2628700" y="904361"/>
            <a:ext cx="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49" y="861075"/>
                <a:ext cx="2019720" cy="299121"/>
              </a:xfrm>
              <a:prstGeom prst="rect">
                <a:avLst/>
              </a:prstGeom>
              <a:blipFill>
                <a:blip r:embed="rId3"/>
                <a:stretch>
                  <a:fillRect l="-3313" t="-30612" r="-3614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5204" y="903947"/>
            <a:ext cx="397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Trenó+João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1483544"/>
                <a:ext cx="1423338" cy="299121"/>
              </a:xfrm>
              <a:prstGeom prst="rect">
                <a:avLst/>
              </a:prstGeom>
              <a:blipFill>
                <a:blip r:embed="rId4"/>
                <a:stretch>
                  <a:fillRect l="-4274" t="-30612" r="-1282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11" y="1526413"/>
                <a:ext cx="1859355" cy="281167"/>
              </a:xfrm>
              <a:prstGeom prst="rect">
                <a:avLst/>
              </a:prstGeom>
              <a:blipFill>
                <a:blip r:embed="rId5"/>
                <a:stretch>
                  <a:fillRect l="-656" r="-3279"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proj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80" y="1541850"/>
                <a:ext cx="1942904" cy="246221"/>
              </a:xfrm>
              <a:prstGeom prst="rect">
                <a:avLst/>
              </a:prstGeom>
              <a:blipFill>
                <a:blip r:embed="rId6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6" y="2145197"/>
                <a:ext cx="827855" cy="246221"/>
              </a:xfrm>
              <a:prstGeom prst="rect">
                <a:avLst/>
              </a:prstGeom>
              <a:blipFill>
                <a:blip r:embed="rId7"/>
                <a:stretch>
                  <a:fillRect l="-2941" r="-4412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pt-BR" sz="1600" dirty="0"/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1493643"/>
                <a:ext cx="2833083" cy="281167"/>
              </a:xfrm>
              <a:prstGeom prst="rect">
                <a:avLst/>
              </a:prstGeom>
              <a:blipFill>
                <a:blip r:embed="rId8"/>
                <a:stretch>
                  <a:fillRect r="-1075" b="-217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equa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hor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ria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66" y="2145197"/>
                <a:ext cx="3172599" cy="263534"/>
              </a:xfrm>
              <a:prstGeom prst="rect">
                <a:avLst/>
              </a:prstGeom>
              <a:blipFill>
                <a:blip r:embed="rId9"/>
                <a:stretch>
                  <a:fillRect l="-1154" r="-769" b="-25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984" y="2039323"/>
                <a:ext cx="1370312" cy="433132"/>
              </a:xfrm>
              <a:prstGeom prst="rect">
                <a:avLst/>
              </a:prstGeom>
              <a:blipFill>
                <a:blip r:embed="rId10"/>
                <a:stretch>
                  <a:fillRect l="-3111" b="-9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94" y="1994104"/>
                <a:ext cx="1113125" cy="475900"/>
              </a:xfrm>
              <a:prstGeom prst="rect">
                <a:avLst/>
              </a:prstGeom>
              <a:blipFill>
                <a:blip r:embed="rId11"/>
                <a:stretch>
                  <a:fillRect l="-3279" r="-2732" b="-14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79" y="3103874"/>
                <a:ext cx="1870706" cy="7090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1,9</m:t>
                              </m:r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65" y="3914005"/>
                <a:ext cx="2335516" cy="697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38" y="4097759"/>
                <a:ext cx="17054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/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Até aqui, adotamos </a:t>
                </a:r>
                <a:r>
                  <a:rPr lang="pt-BR" dirty="0" err="1"/>
                  <a:t>Ox</a:t>
                </a:r>
                <a:r>
                  <a:rPr lang="pt-BR" dirty="0"/>
                  <a:t> no sentido do salto de Maria,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4D93AAD-EE78-4323-8376-045863ED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" y="409518"/>
                <a:ext cx="7316582" cy="369332"/>
              </a:xfrm>
              <a:prstGeom prst="rect">
                <a:avLst/>
              </a:prstGeom>
              <a:blipFill>
                <a:blip r:embed="rId19"/>
                <a:stretch>
                  <a:fillRect l="-66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779B0A3-7EAB-4931-8C07-CA1E240ABCE5}"/>
              </a:ext>
            </a:extLst>
          </p:cNvPr>
          <p:cNvGrpSpPr/>
          <p:nvPr/>
        </p:nvGrpSpPr>
        <p:grpSpPr>
          <a:xfrm>
            <a:off x="268857" y="2748828"/>
            <a:ext cx="2330926" cy="1409904"/>
            <a:chOff x="383160" y="2318516"/>
            <a:chExt cx="2330926" cy="1409904"/>
          </a:xfrm>
        </p:grpSpPr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FA50A994-700B-4E8E-B4DC-A1EF5DFFE315}"/>
                </a:ext>
              </a:extLst>
            </p:cNvPr>
            <p:cNvCxnSpPr/>
            <p:nvPr/>
          </p:nvCxnSpPr>
          <p:spPr>
            <a:xfrm flipV="1">
              <a:off x="1072781" y="2432420"/>
              <a:ext cx="0" cy="129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35CC8270-0BAD-4847-925E-065978161A9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50086" y="1818705"/>
              <a:ext cx="0" cy="172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0CD0B5D-1C41-4D98-B3FB-7504D3EFF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2781" y="2689412"/>
              <a:ext cx="1039671" cy="773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/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57FBC250-E6D2-4E73-870D-59FE94B55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60" y="3280002"/>
                  <a:ext cx="711013" cy="396006"/>
                </a:xfrm>
                <a:prstGeom prst="rect">
                  <a:avLst/>
                </a:prstGeom>
                <a:blipFill>
                  <a:blip r:embed="rId20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/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E02D6C41-1008-44D0-ACD9-F51EB5EC2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41644" y="2318516"/>
                  <a:ext cx="45682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F64EA7E-5517-4812-A7E5-EC984BF6E134}"/>
                </a:ext>
              </a:extLst>
            </p:cNvPr>
            <p:cNvSpPr txBox="1"/>
            <p:nvPr/>
          </p:nvSpPr>
          <p:spPr>
            <a:xfrm>
              <a:off x="720341" y="2521211"/>
              <a:ext cx="365065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/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1C1CECDC-604E-4C67-A9D7-52D86FBCA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41" y="2353248"/>
                  <a:ext cx="18466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/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77E0D62F-490E-4EB2-940A-66F72417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375" y="2428877"/>
                  <a:ext cx="149913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32000" r="-2800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/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B7AB10C5-3371-479A-BEFD-F8FB11617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62" y="3112723"/>
                <a:ext cx="1529329" cy="5186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1" grpId="0"/>
      <p:bldP spid="14" grpId="0"/>
      <p:bldP spid="20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Agrupar 43"/>
          <p:cNvGrpSpPr/>
          <p:nvPr/>
        </p:nvGrpSpPr>
        <p:grpSpPr>
          <a:xfrm>
            <a:off x="1465082" y="1610395"/>
            <a:ext cx="1102022" cy="1777214"/>
            <a:chOff x="1267571" y="1407775"/>
            <a:chExt cx="1102022" cy="1777214"/>
          </a:xfrm>
        </p:grpSpPr>
        <p:grpSp>
          <p:nvGrpSpPr>
            <p:cNvPr id="2" name="Agrupar 1"/>
            <p:cNvGrpSpPr/>
            <p:nvPr/>
          </p:nvGrpSpPr>
          <p:grpSpPr>
            <a:xfrm>
              <a:off x="1267571" y="1872782"/>
              <a:ext cx="624297" cy="1312207"/>
              <a:chOff x="1440991" y="3362870"/>
              <a:chExt cx="624297" cy="1312207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1946019" y="3975417"/>
                <a:ext cx="119269" cy="14180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991" y="3362870"/>
                    <a:ext cx="582339" cy="3797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333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Conector de Seta Reta 18"/>
              <p:cNvCxnSpPr/>
              <p:nvPr/>
            </p:nvCxnSpPr>
            <p:spPr>
              <a:xfrm flipH="1">
                <a:off x="1997163" y="406307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130" y="4233617"/>
                    <a:ext cx="311945" cy="37253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647" b="-983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CaixaDeTexto 23"/>
            <p:cNvSpPr txBox="1"/>
            <p:nvPr/>
          </p:nvSpPr>
          <p:spPr>
            <a:xfrm>
              <a:off x="1570134" y="1407775"/>
              <a:ext cx="799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João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4849122" y="1610395"/>
            <a:ext cx="2952586" cy="1733657"/>
            <a:chOff x="4651611" y="1407775"/>
            <a:chExt cx="2952586" cy="17336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5122079" y="1407775"/>
              <a:ext cx="104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Trenó</a:t>
              </a:r>
            </a:p>
          </p:txBody>
        </p:sp>
        <p:grpSp>
          <p:nvGrpSpPr>
            <p:cNvPr id="41" name="Agrupar 40"/>
            <p:cNvGrpSpPr/>
            <p:nvPr/>
          </p:nvGrpSpPr>
          <p:grpSpPr>
            <a:xfrm>
              <a:off x="4651611" y="1850874"/>
              <a:ext cx="2952586" cy="1290558"/>
              <a:chOff x="4413049" y="761971"/>
              <a:chExt cx="2952586" cy="1290558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4707971" y="761971"/>
                <a:ext cx="2657664" cy="1290558"/>
                <a:chOff x="1524505" y="609571"/>
                <a:chExt cx="2657664" cy="1290558"/>
              </a:xfrm>
            </p:grpSpPr>
            <p:grpSp>
              <p:nvGrpSpPr>
                <p:cNvPr id="29" name="Agrupar 28"/>
                <p:cNvGrpSpPr/>
                <p:nvPr/>
              </p:nvGrpSpPr>
              <p:grpSpPr>
                <a:xfrm>
                  <a:off x="2145387" y="609571"/>
                  <a:ext cx="2036782" cy="1290558"/>
                  <a:chOff x="1946019" y="3384519"/>
                  <a:chExt cx="2036782" cy="1290558"/>
                </a:xfrm>
              </p:grpSpPr>
              <p:sp>
                <p:nvSpPr>
                  <p:cNvPr id="34" name="Elipse 33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CaixaDeTexto 34"/>
                      <p:cNvSpPr txBox="1"/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𝑆𝑜𝑙𝑜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5" name="CaixaDeTexto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0374" y="3404833"/>
                        <a:ext cx="871329" cy="37978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5594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CaixaDeTexto 37"/>
                      <p:cNvSpPr txBox="1"/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38" name="CaixaDeTexto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65288" y="4159175"/>
                        <a:ext cx="1917513" cy="38164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2222" t="-34921" b="-952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0" name="Conector de Seta Reta 18"/>
                <p:cNvCxnSpPr/>
                <p:nvPr/>
              </p:nvCxnSpPr>
              <p:spPr>
                <a:xfrm flipH="1">
                  <a:off x="1524505" y="1284385"/>
                  <a:ext cx="689006" cy="4633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Arco 31"/>
                <p:cNvSpPr/>
                <p:nvPr/>
              </p:nvSpPr>
              <p:spPr>
                <a:xfrm rot="10309463">
                  <a:off x="1859522" y="1224156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ixaDeTexto 32"/>
                    <p:cNvSpPr txBox="1"/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33" name="CaixaDeTexto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79535" y="1260782"/>
                      <a:ext cx="267044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36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CaixaDeTexto 39"/>
                  <p:cNvSpPr txBox="1"/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0" name="CaixaDeTexto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049" y="1455783"/>
                    <a:ext cx="588366" cy="3436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247" t="-39286" r="-8247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Agrupar 44"/>
          <p:cNvGrpSpPr/>
          <p:nvPr/>
        </p:nvGrpSpPr>
        <p:grpSpPr>
          <a:xfrm>
            <a:off x="2735196" y="1610395"/>
            <a:ext cx="2013571" cy="1804561"/>
            <a:chOff x="2567231" y="1407775"/>
            <a:chExt cx="2013571" cy="1804561"/>
          </a:xfrm>
        </p:grpSpPr>
        <p:sp>
          <p:nvSpPr>
            <p:cNvPr id="25" name="CaixaDeTexto 24"/>
            <p:cNvSpPr txBox="1"/>
            <p:nvPr/>
          </p:nvSpPr>
          <p:spPr>
            <a:xfrm>
              <a:off x="2958939" y="1407775"/>
              <a:ext cx="961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</a:t>
              </a:r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2567231" y="1912930"/>
              <a:ext cx="2013571" cy="1299406"/>
              <a:chOff x="1526085" y="600723"/>
              <a:chExt cx="2013571" cy="1299406"/>
            </a:xfrm>
          </p:grpSpPr>
          <p:grpSp>
            <p:nvGrpSpPr>
              <p:cNvPr id="27" name="Agrupar 26"/>
              <p:cNvGrpSpPr/>
              <p:nvPr/>
            </p:nvGrpSpPr>
            <p:grpSpPr>
              <a:xfrm>
                <a:off x="1526085" y="600723"/>
                <a:ext cx="1547315" cy="1299406"/>
                <a:chOff x="1526085" y="600723"/>
                <a:chExt cx="1547315" cy="1299406"/>
              </a:xfrm>
            </p:grpSpPr>
            <p:grpSp>
              <p:nvGrpSpPr>
                <p:cNvPr id="10" name="Agrupar 9"/>
                <p:cNvGrpSpPr/>
                <p:nvPr/>
              </p:nvGrpSpPr>
              <p:grpSpPr>
                <a:xfrm>
                  <a:off x="1536607" y="600723"/>
                  <a:ext cx="728049" cy="1299406"/>
                  <a:chOff x="1337239" y="3375671"/>
                  <a:chExt cx="728049" cy="1299406"/>
                </a:xfrm>
              </p:grpSpPr>
              <p:sp>
                <p:nvSpPr>
                  <p:cNvPr id="11" name="Elipse 10"/>
                  <p:cNvSpPr/>
                  <p:nvPr/>
                </p:nvSpPr>
                <p:spPr>
                  <a:xfrm>
                    <a:off x="1946019" y="3975417"/>
                    <a:ext cx="119269" cy="14180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ixaDeTexto 11"/>
                      <p:cNvSpPr txBox="1"/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2" name="CaixaDeTexto 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37239" y="3375671"/>
                        <a:ext cx="659924" cy="379784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7339" b="-1290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" name="Conector de Seta Reta 18"/>
                  <p:cNvCxnSpPr/>
                  <p:nvPr/>
                </p:nvCxnSpPr>
                <p:spPr>
                  <a:xfrm flipH="1">
                    <a:off x="1997163" y="4063077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ector de Seta Reta 18"/>
                  <p:cNvCxnSpPr/>
                  <p:nvPr/>
                </p:nvCxnSpPr>
                <p:spPr>
                  <a:xfrm flipH="1" flipV="1">
                    <a:off x="2007709" y="3384519"/>
                    <a:ext cx="0" cy="612000"/>
                  </a:xfrm>
                  <a:prstGeom prst="straightConnector1">
                    <a:avLst/>
                  </a:prstGeom>
                  <a:ln>
                    <a:solidFill>
                      <a:schemeClr val="accent6"/>
                    </a:solidFill>
                    <a:headEnd type="none" w="lg" len="lg"/>
                    <a:tailEnd type="triangle" w="lg" len="lg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CaixaDeTexto 14"/>
                      <p:cNvSpPr txBox="1"/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0" i="1" smtClea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15" name="CaixaDeTexto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7130" y="4233617"/>
                        <a:ext cx="389530" cy="342594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14063" b="-53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8" name="Conector de Seta Reta 18"/>
                <p:cNvCxnSpPr/>
                <p:nvPr/>
              </p:nvCxnSpPr>
              <p:spPr>
                <a:xfrm flipV="1">
                  <a:off x="2213511" y="804315"/>
                  <a:ext cx="597469" cy="4800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lg" len="lg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20"/>
                <p:cNvCxnSpPr/>
                <p:nvPr/>
              </p:nvCxnSpPr>
              <p:spPr>
                <a:xfrm flipV="1">
                  <a:off x="1526085" y="1260782"/>
                  <a:ext cx="1547315" cy="273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o 21"/>
                <p:cNvSpPr/>
                <p:nvPr/>
              </p:nvSpPr>
              <p:spPr>
                <a:xfrm rot="1728321">
                  <a:off x="2317389" y="1083344"/>
                  <a:ext cx="214088" cy="203385"/>
                </a:xfrm>
                <a:prstGeom prst="arc">
                  <a:avLst>
                    <a:gd name="adj1" fmla="val 16200000"/>
                    <a:gd name="adj2" fmla="val 1743267"/>
                  </a:avLst>
                </a:prstGeom>
                <a:no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2060" y="955327"/>
                      <a:ext cx="267044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62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tângulo 41"/>
                  <p:cNvSpPr/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Retângulo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831" y="600723"/>
                    <a:ext cx="764825" cy="43595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Retângulo 46"/>
          <p:cNvSpPr/>
          <p:nvPr/>
        </p:nvSpPr>
        <p:spPr>
          <a:xfrm>
            <a:off x="-1" y="63146"/>
            <a:ext cx="758613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um diagrama de corpo livre, identifique a força que impede a conservação da componente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vertical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quantidade de movimento do sistema João + Maria + trenó e determine a causa dessa força.</a:t>
            </a:r>
          </a:p>
        </p:txBody>
      </p:sp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F1DEC7E2-6257-4556-A198-2A9436CC724C}"/>
              </a:ext>
            </a:extLst>
          </p:cNvPr>
          <p:cNvSpPr/>
          <p:nvPr/>
        </p:nvSpPr>
        <p:spPr>
          <a:xfrm>
            <a:off x="6051175" y="584947"/>
            <a:ext cx="2850778" cy="1468547"/>
          </a:xfrm>
          <a:prstGeom prst="cloudCallout">
            <a:avLst>
              <a:gd name="adj1" fmla="val -44139"/>
              <a:gd name="adj2" fmla="val 5508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quem diria...   Mas é ela         que impede o trenó de afundar</a:t>
            </a:r>
          </a:p>
        </p:txBody>
      </p:sp>
    </p:spTree>
    <p:extLst>
      <p:ext uri="{BB962C8B-B14F-4D97-AF65-F5344CB8AC3E}">
        <p14:creationId xmlns:p14="http://schemas.microsoft.com/office/powerpoint/2010/main" val="17596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428755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14291"/>
            <a:ext cx="91440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uma pista plana e horizontal, um garoto de massa 30 kg, correndo a 2,5 m/s salta sobre um carrinho de massa 10 kg, que estava parado, permanecendo sem se deslocar em relação ao carrinho durante uns instantes. Em seguida, o garoto começa a andar sobre o carrinho com velocidade de 0,5 m/s, relativa ao carrinho, dirigindo-se para a frente do mesmo e, quando o garoto chega na extremidade, ele salta para a frente (portanto, para fora do carrinho), com velocidade de 1,0 m/s em relação ao carrinho, na direção horizontal.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19</a:t>
            </a:r>
          </a:p>
        </p:txBody>
      </p:sp>
      <p:pic>
        <p:nvPicPr>
          <p:cNvPr id="4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4" y="2982862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1049058" y="3409732"/>
            <a:ext cx="832786" cy="269508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2963242" y="2904328"/>
            <a:ext cx="832786" cy="779803"/>
            <a:chOff x="3559647" y="2853250"/>
            <a:chExt cx="832786" cy="779803"/>
          </a:xfrm>
        </p:grpSpPr>
        <p:pic>
          <p:nvPicPr>
            <p:cNvPr id="11" name="Picture 2" descr="Boneco palito – Wikipédia, a enciclopédia liv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173" y="2853250"/>
              <a:ext cx="497734" cy="70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39" b="39898"/>
            <a:stretch/>
          </p:blipFill>
          <p:spPr>
            <a:xfrm>
              <a:off x="3559647" y="3363545"/>
              <a:ext cx="832786" cy="269508"/>
            </a:xfrm>
            <a:prstGeom prst="rect">
              <a:avLst/>
            </a:prstGeom>
          </p:spPr>
        </p:pic>
      </p:grpSp>
      <p:pic>
        <p:nvPicPr>
          <p:cNvPr id="15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1" y="2853250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5237450" y="3409732"/>
            <a:ext cx="832786" cy="269508"/>
          </a:xfrm>
          <a:prstGeom prst="rect">
            <a:avLst/>
          </a:prstGeom>
        </p:spPr>
      </p:pic>
      <p:pic>
        <p:nvPicPr>
          <p:cNvPr id="17" name="Picture 2" descr="Boneco palito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51" y="2904328"/>
            <a:ext cx="497734" cy="7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9" b="39898"/>
          <a:stretch/>
        </p:blipFill>
        <p:spPr>
          <a:xfrm>
            <a:off x="7010872" y="3409732"/>
            <a:ext cx="832786" cy="269508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452387" y="3829111"/>
            <a:ext cx="8335478" cy="180000"/>
            <a:chOff x="452387" y="4013735"/>
            <a:chExt cx="8335478" cy="276999"/>
          </a:xfrm>
        </p:grpSpPr>
        <p:cxnSp>
          <p:nvCxnSpPr>
            <p:cNvPr id="9" name="Conector de Seta Reta 8"/>
            <p:cNvCxnSpPr/>
            <p:nvPr/>
          </p:nvCxnSpPr>
          <p:spPr>
            <a:xfrm flipV="1">
              <a:off x="452387" y="4013735"/>
              <a:ext cx="8210350" cy="2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8468197" y="4013735"/>
                  <a:ext cx="319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197" y="4013735"/>
                  <a:ext cx="319668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87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870348F-F33D-43A4-B5CF-BC301295024E}"/>
              </a:ext>
            </a:extLst>
          </p:cNvPr>
          <p:cNvGrpSpPr/>
          <p:nvPr/>
        </p:nvGrpSpPr>
        <p:grpSpPr>
          <a:xfrm>
            <a:off x="215984" y="711915"/>
            <a:ext cx="5321852" cy="301557"/>
            <a:chOff x="215984" y="711915"/>
            <a:chExt cx="5321852" cy="301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215984" y="711915"/>
                  <a:ext cx="680058" cy="301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84" y="711915"/>
                  <a:ext cx="680058" cy="301557"/>
                </a:xfrm>
                <a:prstGeom prst="rect">
                  <a:avLst/>
                </a:prstGeom>
                <a:blipFill>
                  <a:blip r:embed="rId2"/>
                  <a:stretch>
                    <a:fillRect l="-6250" t="-32653" r="-36607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371016" y="711915"/>
                  <a:ext cx="85529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016" y="711915"/>
                  <a:ext cx="855298" cy="265970"/>
                </a:xfrm>
                <a:prstGeom prst="rect">
                  <a:avLst/>
                </a:prstGeom>
                <a:blipFill>
                  <a:blip r:embed="rId3"/>
                  <a:stretch>
                    <a:fillRect l="-5714" r="-2857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723539" y="722880"/>
                  <a:ext cx="2814297" cy="2662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539" y="722880"/>
                  <a:ext cx="2814297" cy="266227"/>
                </a:xfrm>
                <a:prstGeom prst="rect">
                  <a:avLst/>
                </a:prstGeom>
                <a:blipFill>
                  <a:blip r:embed="rId4"/>
                  <a:stretch>
                    <a:fillRect l="-651" b="-2558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27C0664-6DBD-446B-AF09-3D35811D7C9B}"/>
              </a:ext>
            </a:extLst>
          </p:cNvPr>
          <p:cNvGrpSpPr/>
          <p:nvPr/>
        </p:nvGrpSpPr>
        <p:grpSpPr>
          <a:xfrm>
            <a:off x="215984" y="1136831"/>
            <a:ext cx="5197137" cy="559318"/>
            <a:chOff x="190699" y="1313057"/>
            <a:chExt cx="5197137" cy="559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90699" y="1348193"/>
                  <a:ext cx="2032095" cy="524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99" y="1348193"/>
                  <a:ext cx="2032095" cy="5241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698254" y="1313057"/>
                  <a:ext cx="2689582" cy="471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×2,5</m:t>
                                </m:r>
                              </m:num>
                              <m:den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30+10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=1,88 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254" y="1313057"/>
                  <a:ext cx="2689582" cy="4717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tângulo 6"/>
          <p:cNvSpPr/>
          <p:nvPr/>
        </p:nvSpPr>
        <p:spPr>
          <a:xfrm>
            <a:off x="0" y="18993"/>
            <a:ext cx="756073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velocidade do conjunto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carrinho+garoto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enquanto o garoto não se desloca em relação ao carrinho.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93132" y="1781734"/>
            <a:ext cx="819573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 a velocidade do carrinho enquanto o garoto move-se sobre o carrinho.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82BD797-7054-4139-95EA-4C3594902C7B}"/>
              </a:ext>
            </a:extLst>
          </p:cNvPr>
          <p:cNvGrpSpPr/>
          <p:nvPr/>
        </p:nvGrpSpPr>
        <p:grpSpPr>
          <a:xfrm>
            <a:off x="422764" y="2934549"/>
            <a:ext cx="4468933" cy="344257"/>
            <a:chOff x="422764" y="2934549"/>
            <a:chExt cx="4468933" cy="344257"/>
          </a:xfrm>
        </p:grpSpPr>
        <p:sp>
          <p:nvSpPr>
            <p:cNvPr id="9" name="CaixaDeTexto 8"/>
            <p:cNvSpPr txBox="1"/>
            <p:nvPr/>
          </p:nvSpPr>
          <p:spPr>
            <a:xfrm>
              <a:off x="422764" y="2940252"/>
              <a:ext cx="25992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Movimento relativo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418199" y="2934549"/>
                  <a:ext cx="2473498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199" y="2934549"/>
                  <a:ext cx="2473498" cy="269946"/>
                </a:xfrm>
                <a:prstGeom prst="rect">
                  <a:avLst/>
                </a:prstGeom>
                <a:blipFill>
                  <a:blip r:embed="rId7"/>
                  <a:stretch>
                    <a:fillRect l="-1481" r="-222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72F41C0-CBB0-4F52-A61E-5C993E4AE139}"/>
              </a:ext>
            </a:extLst>
          </p:cNvPr>
          <p:cNvGrpSpPr/>
          <p:nvPr/>
        </p:nvGrpSpPr>
        <p:grpSpPr>
          <a:xfrm>
            <a:off x="473712" y="2595598"/>
            <a:ext cx="5408122" cy="272288"/>
            <a:chOff x="473712" y="2595598"/>
            <a:chExt cx="5408122" cy="272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473712" y="2601916"/>
                  <a:ext cx="1083822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12" y="2601916"/>
                  <a:ext cx="1083822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3933" r="-1685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858233" y="2595598"/>
                  <a:ext cx="4023601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233" y="2595598"/>
                  <a:ext cx="4023601" cy="269946"/>
                </a:xfrm>
                <a:prstGeom prst="rect">
                  <a:avLst/>
                </a:prstGeom>
                <a:blipFill>
                  <a:blip r:embed="rId9"/>
                  <a:stretch>
                    <a:fillRect l="-303" r="-1212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22764" y="3323286"/>
                <a:ext cx="5609748" cy="269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4" y="3323286"/>
                <a:ext cx="5609748" cy="269946"/>
              </a:xfrm>
              <a:prstGeom prst="rect">
                <a:avLst/>
              </a:prstGeom>
              <a:blipFill>
                <a:blip r:embed="rId10"/>
                <a:stretch>
                  <a:fillRect r="-217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11849" y="3761464"/>
                <a:ext cx="4267200" cy="2699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9" y="3761464"/>
                <a:ext cx="4267200" cy="269946"/>
              </a:xfrm>
              <a:prstGeom prst="rect">
                <a:avLst/>
              </a:prstGeom>
              <a:blipFill>
                <a:blip r:embed="rId11"/>
                <a:stretch>
                  <a:fillRect l="-571" r="-714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B824BEA-32B1-4BEE-8300-F5E65AA07F07}"/>
              </a:ext>
            </a:extLst>
          </p:cNvPr>
          <p:cNvGrpSpPr/>
          <p:nvPr/>
        </p:nvGrpSpPr>
        <p:grpSpPr>
          <a:xfrm>
            <a:off x="303002" y="4184754"/>
            <a:ext cx="8699803" cy="633460"/>
            <a:chOff x="303003" y="4184754"/>
            <a:chExt cx="7745360" cy="633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303003" y="4192017"/>
                  <a:ext cx="3618811" cy="6261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b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pt-B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03" y="4192017"/>
                  <a:ext cx="3618811" cy="6261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4020902" y="4184754"/>
                  <a:ext cx="2267287" cy="4717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=1,88−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num>
                              <m:den>
                                <m: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0+10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902" y="4184754"/>
                  <a:ext cx="2267287" cy="4717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6468379" y="4300150"/>
                  <a:ext cx="1579984" cy="2699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=1,5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8379" y="4300150"/>
                  <a:ext cx="1579984" cy="269946"/>
                </a:xfrm>
                <a:prstGeom prst="rect">
                  <a:avLst/>
                </a:prstGeom>
                <a:blipFill>
                  <a:blip r:embed="rId14"/>
                  <a:stretch>
                    <a:fillRect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Balão de Pensamento: Nuvem 22">
            <a:extLst>
              <a:ext uri="{FF2B5EF4-FFF2-40B4-BE49-F238E27FC236}">
                <a16:creationId xmlns:a16="http://schemas.microsoft.com/office/drawing/2014/main" id="{45C2BBE5-474E-4740-97D9-7567B78032DA}"/>
              </a:ext>
            </a:extLst>
          </p:cNvPr>
          <p:cNvSpPr/>
          <p:nvPr/>
        </p:nvSpPr>
        <p:spPr>
          <a:xfrm>
            <a:off x="6032512" y="389965"/>
            <a:ext cx="3030806" cy="1306184"/>
          </a:xfrm>
          <a:prstGeom prst="cloudCallout">
            <a:avLst>
              <a:gd name="adj1" fmla="val -61651"/>
              <a:gd name="adj2" fmla="val -8806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Todas velocidades relativas ao solo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0AFF9B-F248-483D-8F91-BD3542024A39}"/>
                  </a:ext>
                </a:extLst>
              </p:cNvPr>
              <p:cNvSpPr txBox="1"/>
              <p:nvPr/>
            </p:nvSpPr>
            <p:spPr>
              <a:xfrm>
                <a:off x="381182" y="2135703"/>
                <a:ext cx="8466983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800" dirty="0"/>
                  <a:t>A velocidade final da etapa anterior é a inicial desta etapa: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(=1,88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0AFF9B-F248-483D-8F91-BD354202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2" y="2135703"/>
                <a:ext cx="8466983" cy="462947"/>
              </a:xfrm>
              <a:prstGeom prst="rect">
                <a:avLst/>
              </a:prstGeom>
              <a:blipFill>
                <a:blip r:embed="rId15"/>
                <a:stretch>
                  <a:fillRect l="-648" b="-78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2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417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</a:rPr>
              <a:t>Determine a velocidade do carrinho depois do salto final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9549" y="1049029"/>
                <a:ext cx="855298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" y="1049029"/>
                <a:ext cx="855298" cy="265970"/>
              </a:xfrm>
              <a:prstGeom prst="rect">
                <a:avLst/>
              </a:prstGeom>
              <a:blipFill>
                <a:blip r:embed="rId2"/>
                <a:stretch>
                  <a:fillRect l="-5000" r="-285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78287" y="1071219"/>
                <a:ext cx="3507306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87" y="1071219"/>
                <a:ext cx="3507306" cy="269946"/>
              </a:xfrm>
              <a:prstGeom prst="rect">
                <a:avLst/>
              </a:prstGeom>
              <a:blipFill>
                <a:blip r:embed="rId3"/>
                <a:stretch>
                  <a:fillRect l="-348" r="-522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511325" y="1432979"/>
                <a:ext cx="1787733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5" y="1432979"/>
                <a:ext cx="1787733" cy="269946"/>
              </a:xfrm>
              <a:prstGeom prst="rect">
                <a:avLst/>
              </a:prstGeom>
              <a:blipFill>
                <a:blip r:embed="rId4"/>
                <a:stretch>
                  <a:fillRect l="-1365" r="-1706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95148" y="1432979"/>
            <a:ext cx="191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relativo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788859" y="1432978"/>
                <a:ext cx="1808123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59" y="1432978"/>
                <a:ext cx="1808123" cy="269946"/>
              </a:xfrm>
              <a:prstGeom prst="rect">
                <a:avLst/>
              </a:prstGeom>
              <a:blipFill>
                <a:blip r:embed="rId5"/>
                <a:stretch>
                  <a:fillRect l="-1351" r="-1689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0757" y="2460886"/>
                <a:ext cx="5180969" cy="287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7" y="2460886"/>
                <a:ext cx="5180969" cy="287579"/>
              </a:xfrm>
              <a:prstGeom prst="rect">
                <a:avLst/>
              </a:prstGeom>
              <a:blipFill>
                <a:blip r:embed="rId6"/>
                <a:stretch>
                  <a:fillRect l="-118" r="-118"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9549" y="3013686"/>
                <a:ext cx="4893454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" y="3013686"/>
                <a:ext cx="4893454" cy="269946"/>
              </a:xfrm>
              <a:prstGeom prst="rect">
                <a:avLst/>
              </a:prstGeom>
              <a:blipFill>
                <a:blip r:embed="rId7"/>
                <a:stretch>
                  <a:fillRect r="-249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1749" y="3568927"/>
                <a:ext cx="3987309" cy="58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9" y="3568927"/>
                <a:ext cx="3987309" cy="581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355528" y="3506853"/>
                <a:ext cx="2935675" cy="58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528" y="3506853"/>
                <a:ext cx="2935675" cy="581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103" y="4228059"/>
                <a:ext cx="2502929" cy="573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,5+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(0,5−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30+10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3" y="4228059"/>
                <a:ext cx="2502929" cy="573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934779" y="4422737"/>
                <a:ext cx="1551129" cy="2699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,13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79" y="4422737"/>
                <a:ext cx="1551129" cy="269946"/>
              </a:xfrm>
              <a:prstGeom prst="rect">
                <a:avLst/>
              </a:prstGeom>
              <a:blipFill>
                <a:blip r:embed="rId11"/>
                <a:stretch>
                  <a:fillRect l="-1176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have Direita 14">
            <a:extLst>
              <a:ext uri="{FF2B5EF4-FFF2-40B4-BE49-F238E27FC236}">
                <a16:creationId xmlns:a16="http://schemas.microsoft.com/office/drawing/2014/main" id="{37D1A9C8-D5BD-4A8B-9E0A-FB71248178DD}"/>
              </a:ext>
            </a:extLst>
          </p:cNvPr>
          <p:cNvSpPr/>
          <p:nvPr/>
        </p:nvSpPr>
        <p:spPr>
          <a:xfrm rot="16200000">
            <a:off x="3951962" y="1018140"/>
            <a:ext cx="356347" cy="257359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658CB6-261B-4F2A-B20A-E660BBC44A17}"/>
              </a:ext>
            </a:extLst>
          </p:cNvPr>
          <p:cNvSpPr txBox="1"/>
          <p:nvPr/>
        </p:nvSpPr>
        <p:spPr>
          <a:xfrm>
            <a:off x="1812564" y="1825977"/>
            <a:ext cx="5912910" cy="34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Quantidade de movimento final, usaremos no próximo slide também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277C82D-86A4-453D-9E78-36F7730CFB24}"/>
                  </a:ext>
                </a:extLst>
              </p:cNvPr>
              <p:cNvSpPr txBox="1"/>
              <p:nvPr/>
            </p:nvSpPr>
            <p:spPr>
              <a:xfrm>
                <a:off x="180757" y="381866"/>
                <a:ext cx="8466983" cy="707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As velocidades finais da etapa anterior são as iniciais desta etapa: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0,5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1600" dirty="0"/>
                  <a:t>       e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277C82D-86A4-453D-9E78-36F7730C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7" y="381866"/>
                <a:ext cx="8466983" cy="707053"/>
              </a:xfrm>
              <a:prstGeom prst="rect">
                <a:avLst/>
              </a:prstGeom>
              <a:blipFill>
                <a:blip r:embed="rId12"/>
                <a:stretch>
                  <a:fillRect l="-432" t="-2586" b="-25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96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63165-7D09-4C3F-891F-C1289DC6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509040"/>
            <a:ext cx="8229600" cy="311231"/>
          </a:xfrm>
        </p:spPr>
        <p:txBody>
          <a:bodyPr>
            <a:normAutofit fontScale="90000"/>
          </a:bodyPr>
          <a:lstStyle/>
          <a:p>
            <a:r>
              <a:rPr lang="pt-BR" dirty="0"/>
              <a:t>Outra 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4085DB0-E379-4A92-99A6-CF7825E14176}"/>
                  </a:ext>
                </a:extLst>
              </p:cNvPr>
              <p:cNvSpPr txBox="1"/>
              <p:nvPr/>
            </p:nvSpPr>
            <p:spPr>
              <a:xfrm>
                <a:off x="2286000" y="2378055"/>
                <a:ext cx="4572000" cy="39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4085DB0-E379-4A92-99A6-CF7825E14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78055"/>
                <a:ext cx="4572000" cy="396006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094031-9CB6-4BEF-8A83-69F4230771B5}"/>
                  </a:ext>
                </a:extLst>
              </p:cNvPr>
              <p:cNvSpPr txBox="1"/>
              <p:nvPr/>
            </p:nvSpPr>
            <p:spPr>
              <a:xfrm>
                <a:off x="1916206" y="2886302"/>
                <a:ext cx="4572000" cy="396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∙1+40∙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A094031-9CB6-4BEF-8A83-69F42307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06" y="2886302"/>
                <a:ext cx="4572000" cy="396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1E91B5A5-C24A-43F3-99CB-5B78E3998E80}"/>
              </a:ext>
            </a:extLst>
          </p:cNvPr>
          <p:cNvSpPr txBox="1"/>
          <p:nvPr/>
        </p:nvSpPr>
        <p:spPr>
          <a:xfrm>
            <a:off x="463924" y="1095935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longo de todo o trajeto, a quantidade de movimento é constante, assim podemos relacionar a quantidade de movimento final com a inicial: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2A8173-988B-408F-B569-E757DD26C0A2}"/>
                  </a:ext>
                </a:extLst>
              </p:cNvPr>
              <p:cNvSpPr txBox="1"/>
              <p:nvPr/>
            </p:nvSpPr>
            <p:spPr>
              <a:xfrm>
                <a:off x="1156447" y="3250310"/>
                <a:ext cx="3664323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75−30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2A8173-988B-408F-B569-E757DD26C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47" y="3250310"/>
                <a:ext cx="3664323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BBB8F2B2-D1F0-44F4-AE78-D17E2B5A7312}"/>
              </a:ext>
            </a:extLst>
          </p:cNvPr>
          <p:cNvSpPr txBox="1"/>
          <p:nvPr/>
        </p:nvSpPr>
        <p:spPr>
          <a:xfrm>
            <a:off x="4820770" y="3448115"/>
            <a:ext cx="324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mesmo resultado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25CCB1-969E-449C-AD74-1775FAC2E83F}"/>
              </a:ext>
            </a:extLst>
          </p:cNvPr>
          <p:cNvSpPr txBox="1"/>
          <p:nvPr/>
        </p:nvSpPr>
        <p:spPr>
          <a:xfrm>
            <a:off x="1761563" y="1797203"/>
            <a:ext cx="4679577" cy="34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Quantidade de movimento final, veio do slide anterior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B08AAF63-8552-4640-87BD-9319A4489420}"/>
              </a:ext>
            </a:extLst>
          </p:cNvPr>
          <p:cNvSpPr/>
          <p:nvPr/>
        </p:nvSpPr>
        <p:spPr>
          <a:xfrm rot="16200000">
            <a:off x="3864926" y="956998"/>
            <a:ext cx="416858" cy="266472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6F038A-0FC8-40A2-849D-AF43B2E0E548}"/>
              </a:ext>
            </a:extLst>
          </p:cNvPr>
          <p:cNvSpPr txBox="1"/>
          <p:nvPr/>
        </p:nvSpPr>
        <p:spPr>
          <a:xfrm>
            <a:off x="981637" y="3870431"/>
            <a:ext cx="7846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contrário do canhão que desperdiçava balas, este sistema – </a:t>
            </a:r>
            <a:r>
              <a:rPr lang="pt-BR" dirty="0" err="1"/>
              <a:t>garoto+carrinho</a:t>
            </a:r>
            <a:r>
              <a:rPr lang="pt-BR" dirty="0"/>
              <a:t> – permanece o mesmo sempre. Assim, tanto a quantidade de movimento como a velocidade do centro de massa não mudam ao longo de todo o percurso</a:t>
            </a:r>
          </a:p>
        </p:txBody>
      </p:sp>
    </p:spTree>
    <p:extLst>
      <p:ext uri="{BB962C8B-B14F-4D97-AF65-F5344CB8AC3E}">
        <p14:creationId xmlns:p14="http://schemas.microsoft.com/office/powerpoint/2010/main" val="3387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8341EBB-C863-4AB7-9893-515303809170}"/>
              </a:ext>
            </a:extLst>
          </p:cNvPr>
          <p:cNvSpPr txBox="1"/>
          <p:nvPr/>
        </p:nvSpPr>
        <p:spPr>
          <a:xfrm>
            <a:off x="470647" y="699247"/>
            <a:ext cx="7691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Entender o que é recuo.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Usar a transformação de velocidade para montar o sistema de equações.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 conservação da quantidade de movimento quando o recuo importa.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54571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VIII - Trigonometria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Terminar a lista 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5 aberto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até 5ª-feira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R3  - cinemática rotacional será aberto em alguns dias.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para próxima semana: HRK 8.1 a 8.5 (começamos rotação)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8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70F96-F898-4C51-A889-1A3A5E57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" y="65285"/>
            <a:ext cx="8229600" cy="324678"/>
          </a:xfrm>
        </p:spPr>
        <p:txBody>
          <a:bodyPr>
            <a:noAutofit/>
          </a:bodyPr>
          <a:lstStyle/>
          <a:p>
            <a:r>
              <a:rPr lang="pt-BR" sz="2800" dirty="0"/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119844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" y="24945"/>
            <a:ext cx="7906870" cy="39863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4 Ex. 20. Movimento da plataforma por impulsos sucessivos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4234FD-E2E9-4C06-8950-F914B8021AF4}"/>
              </a:ext>
            </a:extLst>
          </p:cNvPr>
          <p:cNvSpPr txBox="1"/>
          <p:nvPr/>
        </p:nvSpPr>
        <p:spPr>
          <a:xfrm>
            <a:off x="262217" y="358510"/>
            <a:ext cx="8216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agão inicialmente a 45,0 m/s move-se sem atrito com os eixos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anhão dispara sequência de balas com 65,0 kg a 625 m/s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canhão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para a frente.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assa vagão + canhão + munição = 3500 kg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31CF8-C31E-444E-B618-CB59ADC1C475}"/>
              </a:ext>
            </a:extLst>
          </p:cNvPr>
          <p:cNvSpPr txBox="1"/>
          <p:nvPr/>
        </p:nvSpPr>
        <p:spPr>
          <a:xfrm>
            <a:off x="262217" y="1172774"/>
            <a:ext cx="5506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uantas balas devem ser disparadas a fim de parar o vagão?</a:t>
            </a:r>
            <a:endParaRPr lang="pt-BR" sz="1600" b="1" dirty="0">
              <a:solidFill>
                <a:srgbClr val="0070C0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93E6765-D4D4-44AC-9848-320B705DC256}"/>
              </a:ext>
            </a:extLst>
          </p:cNvPr>
          <p:cNvGrpSpPr/>
          <p:nvPr/>
        </p:nvGrpSpPr>
        <p:grpSpPr>
          <a:xfrm>
            <a:off x="4525598" y="1646712"/>
            <a:ext cx="4482286" cy="692251"/>
            <a:chOff x="4525598" y="1646712"/>
            <a:chExt cx="4482286" cy="69225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F4E7E6D-FC7A-4FF1-A6BD-24AAD452C865}"/>
                </a:ext>
              </a:extLst>
            </p:cNvPr>
            <p:cNvSpPr/>
            <p:nvPr/>
          </p:nvSpPr>
          <p:spPr>
            <a:xfrm>
              <a:off x="7909254" y="1845926"/>
              <a:ext cx="349623" cy="33855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b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D0E835C-A9A1-4EDA-8FD2-2C5F28C46157}"/>
                </a:ext>
              </a:extLst>
            </p:cNvPr>
            <p:cNvSpPr/>
            <p:nvPr/>
          </p:nvSpPr>
          <p:spPr>
            <a:xfrm>
              <a:off x="4525598" y="1755431"/>
              <a:ext cx="2401132" cy="5835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vagão + canhão + n-1 balas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9606F6D5-357A-4BBB-B6DD-1BB979000130}"/>
                </a:ext>
              </a:extLst>
            </p:cNvPr>
            <p:cNvCxnSpPr/>
            <p:nvPr/>
          </p:nvCxnSpPr>
          <p:spPr>
            <a:xfrm flipV="1">
              <a:off x="6926730" y="2057108"/>
              <a:ext cx="82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06690D25-96A5-4311-8D5F-A8B20B524AD7}"/>
                    </a:ext>
                  </a:extLst>
                </p:cNvPr>
                <p:cNvSpPr txBox="1"/>
                <p:nvPr/>
              </p:nvSpPr>
              <p:spPr>
                <a:xfrm>
                  <a:off x="7005623" y="1689951"/>
                  <a:ext cx="520655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06690D25-96A5-4311-8D5F-A8B20B524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623" y="1689951"/>
                  <a:ext cx="520655" cy="303673"/>
                </a:xfrm>
                <a:prstGeom prst="rect">
                  <a:avLst/>
                </a:prstGeom>
                <a:blipFill>
                  <a:blip r:embed="rId2"/>
                  <a:stretch>
                    <a:fillRect l="-5814" r="-9302" b="-2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EF87035F-32CD-435B-82C2-1E459548F80D}"/>
                </a:ext>
              </a:extLst>
            </p:cNvPr>
            <p:cNvCxnSpPr/>
            <p:nvPr/>
          </p:nvCxnSpPr>
          <p:spPr>
            <a:xfrm flipV="1">
              <a:off x="8323884" y="2021264"/>
              <a:ext cx="684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F53A72-2E9C-4B71-BE78-E3CAA76303C1}"/>
                    </a:ext>
                  </a:extLst>
                </p:cNvPr>
                <p:cNvSpPr txBox="1"/>
                <p:nvPr/>
              </p:nvSpPr>
              <p:spPr>
                <a:xfrm>
                  <a:off x="8338623" y="1646712"/>
                  <a:ext cx="527260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F53A72-2E9C-4B71-BE78-E3CAA7630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623" y="1646712"/>
                  <a:ext cx="527260" cy="303673"/>
                </a:xfrm>
                <a:prstGeom prst="rect">
                  <a:avLst/>
                </a:prstGeom>
                <a:blipFill>
                  <a:blip r:embed="rId3"/>
                  <a:stretch>
                    <a:fillRect l="-5814" r="-9302" b="-2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CAD7344-86ED-4989-87BF-2E32A47A622D}"/>
              </a:ext>
            </a:extLst>
          </p:cNvPr>
          <p:cNvGrpSpPr/>
          <p:nvPr/>
        </p:nvGrpSpPr>
        <p:grpSpPr>
          <a:xfrm>
            <a:off x="152521" y="1393648"/>
            <a:ext cx="5555272" cy="1724452"/>
            <a:chOff x="152521" y="1393648"/>
            <a:chExt cx="5555272" cy="172445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9FDEAE8-DB35-42E6-906D-08B7302B7736}"/>
                </a:ext>
              </a:extLst>
            </p:cNvPr>
            <p:cNvSpPr/>
            <p:nvPr/>
          </p:nvSpPr>
          <p:spPr>
            <a:xfrm>
              <a:off x="152521" y="1762980"/>
              <a:ext cx="2333738" cy="5835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vagão + canhão + n balas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68F6271-9302-4151-AEA1-DE9B6E313AAB}"/>
                </a:ext>
              </a:extLst>
            </p:cNvPr>
            <p:cNvCxnSpPr>
              <a:cxnSpLocks/>
            </p:cNvCxnSpPr>
            <p:nvPr/>
          </p:nvCxnSpPr>
          <p:spPr>
            <a:xfrm>
              <a:off x="4296340" y="1534576"/>
              <a:ext cx="0" cy="1583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0AAC69C7-BCEA-4773-B474-ACA16ED3B83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486259" y="2047198"/>
              <a:ext cx="1080000" cy="75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CF1F45C-DB9C-4F14-9CB2-43304C35FF39}"/>
                    </a:ext>
                  </a:extLst>
                </p:cNvPr>
                <p:cNvSpPr txBox="1"/>
                <p:nvPr/>
              </p:nvSpPr>
              <p:spPr>
                <a:xfrm>
                  <a:off x="2660721" y="1694089"/>
                  <a:ext cx="510396" cy="3036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0CF1F45C-DB9C-4F14-9CB2-43304C35F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721" y="1694089"/>
                  <a:ext cx="510396" cy="303673"/>
                </a:xfrm>
                <a:prstGeom prst="rect">
                  <a:avLst/>
                </a:prstGeom>
                <a:blipFill>
                  <a:blip r:embed="rId4"/>
                  <a:stretch>
                    <a:fillRect l="-5952" r="-9524" b="-2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16897DD-636F-4549-8751-C204E1E2C3C1}"/>
                </a:ext>
              </a:extLst>
            </p:cNvPr>
            <p:cNvSpPr txBox="1"/>
            <p:nvPr/>
          </p:nvSpPr>
          <p:spPr>
            <a:xfrm>
              <a:off x="2884887" y="1393648"/>
              <a:ext cx="282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a</a:t>
              </a:r>
              <a:r>
                <a:rPr lang="pt-BR" dirty="0"/>
                <a:t>ntes			</a:t>
              </a:r>
              <a:r>
                <a:rPr lang="pt-BR" b="1" i="1" dirty="0"/>
                <a:t>d</a:t>
              </a:r>
              <a:r>
                <a:rPr lang="pt-BR" dirty="0"/>
                <a:t>epois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B449BE4-DECB-4445-BA38-E89FB9A56E46}"/>
              </a:ext>
            </a:extLst>
          </p:cNvPr>
          <p:cNvGrpSpPr/>
          <p:nvPr/>
        </p:nvGrpSpPr>
        <p:grpSpPr>
          <a:xfrm>
            <a:off x="262217" y="2420096"/>
            <a:ext cx="8745667" cy="276999"/>
            <a:chOff x="262217" y="2420096"/>
            <a:chExt cx="8745667" cy="276999"/>
          </a:xfrm>
        </p:grpSpPr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B832A3C5-11CC-4C52-9241-4E5D65F47685}"/>
                </a:ext>
              </a:extLst>
            </p:cNvPr>
            <p:cNvCxnSpPr/>
            <p:nvPr/>
          </p:nvCxnSpPr>
          <p:spPr>
            <a:xfrm>
              <a:off x="262217" y="2458534"/>
              <a:ext cx="87456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28D93877-02FF-4D89-9119-EC68312FEE74}"/>
                    </a:ext>
                  </a:extLst>
                </p:cNvPr>
                <p:cNvSpPr txBox="1"/>
                <p:nvPr/>
              </p:nvSpPr>
              <p:spPr>
                <a:xfrm>
                  <a:off x="8574224" y="2420096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28D93877-02FF-4D89-9119-EC68312FE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224" y="2420096"/>
                  <a:ext cx="1833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3C7EA43B-DA08-4FD6-87F8-3A2A9268B115}"/>
              </a:ext>
            </a:extLst>
          </p:cNvPr>
          <p:cNvGrpSpPr/>
          <p:nvPr/>
        </p:nvGrpSpPr>
        <p:grpSpPr>
          <a:xfrm>
            <a:off x="159866" y="2561525"/>
            <a:ext cx="6336478" cy="338554"/>
            <a:chOff x="159866" y="2803349"/>
            <a:chExt cx="6336478" cy="338554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4A53B7C6-4CEF-41FE-9B76-6FA510C69104}"/>
                </a:ext>
              </a:extLst>
            </p:cNvPr>
            <p:cNvSpPr txBox="1"/>
            <p:nvPr/>
          </p:nvSpPr>
          <p:spPr>
            <a:xfrm>
              <a:off x="159866" y="2803349"/>
              <a:ext cx="23263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Quant.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4BAB56E-2F3F-4999-A99D-E9494A324A4A}"/>
                    </a:ext>
                  </a:extLst>
                </p:cNvPr>
                <p:cNvSpPr txBox="1"/>
                <p:nvPr/>
              </p:nvSpPr>
              <p:spPr>
                <a:xfrm>
                  <a:off x="2486260" y="2828837"/>
                  <a:ext cx="1424429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44BAB56E-2F3F-4999-A99D-E9494A324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260" y="2828837"/>
                  <a:ext cx="1424429" cy="269946"/>
                </a:xfrm>
                <a:prstGeom prst="rect">
                  <a:avLst/>
                </a:prstGeom>
                <a:blipFill>
                  <a:blip r:embed="rId6"/>
                  <a:stretch>
                    <a:fillRect r="-1709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1926924A-DA20-4C37-96C4-61C9DE246942}"/>
                    </a:ext>
                  </a:extLst>
                </p:cNvPr>
                <p:cNvSpPr txBox="1"/>
                <p:nvPr/>
              </p:nvSpPr>
              <p:spPr>
                <a:xfrm>
                  <a:off x="4451090" y="2837653"/>
                  <a:ext cx="2045254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1926924A-DA20-4C37-96C4-61C9DE246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90" y="2837653"/>
                  <a:ext cx="2045254" cy="269946"/>
                </a:xfrm>
                <a:prstGeom prst="rect">
                  <a:avLst/>
                </a:prstGeom>
                <a:blipFill>
                  <a:blip r:embed="rId7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A082F35-F433-436F-A0E0-C53222F0D165}"/>
              </a:ext>
            </a:extLst>
          </p:cNvPr>
          <p:cNvGrpSpPr/>
          <p:nvPr/>
        </p:nvGrpSpPr>
        <p:grpSpPr>
          <a:xfrm>
            <a:off x="6178626" y="978186"/>
            <a:ext cx="2290857" cy="514408"/>
            <a:chOff x="6178626" y="978186"/>
            <a:chExt cx="2290857" cy="5144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alão de Fala: Retângulo com Cantos Arredondados 31">
                  <a:extLst>
                    <a:ext uri="{FF2B5EF4-FFF2-40B4-BE49-F238E27FC236}">
                      <a16:creationId xmlns:a16="http://schemas.microsoft.com/office/drawing/2014/main" id="{1927EC33-F17E-46C2-9DBA-854A02AB4784}"/>
                    </a:ext>
                  </a:extLst>
                </p:cNvPr>
                <p:cNvSpPr/>
                <p:nvPr/>
              </p:nvSpPr>
              <p:spPr>
                <a:xfrm>
                  <a:off x="6178626" y="978186"/>
                  <a:ext cx="517000" cy="474510"/>
                </a:xfrm>
                <a:prstGeom prst="wedgeRoundRectCallout">
                  <a:avLst>
                    <a:gd name="adj1" fmla="val -41297"/>
                    <a:gd name="adj2" fmla="val 130982"/>
                    <a:gd name="adj3" fmla="val 16667"/>
                  </a:avLst>
                </a:prstGeom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Balão de Fala: Retângulo com Cantos Arredondados 31">
                  <a:extLst>
                    <a:ext uri="{FF2B5EF4-FFF2-40B4-BE49-F238E27FC236}">
                      <a16:creationId xmlns:a16="http://schemas.microsoft.com/office/drawing/2014/main" id="{1927EC33-F17E-46C2-9DBA-854A02AB47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626" y="978186"/>
                  <a:ext cx="517000" cy="474510"/>
                </a:xfrm>
                <a:prstGeom prst="wedgeRoundRectCallout">
                  <a:avLst>
                    <a:gd name="adj1" fmla="val -41297"/>
                    <a:gd name="adj2" fmla="val 130982"/>
                    <a:gd name="adj3" fmla="val 16667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alão de Fala: Retângulo com Cantos Arredondados 33">
                  <a:extLst>
                    <a:ext uri="{FF2B5EF4-FFF2-40B4-BE49-F238E27FC236}">
                      <a16:creationId xmlns:a16="http://schemas.microsoft.com/office/drawing/2014/main" id="{9265D1A6-2840-4356-8627-C32A97FBC45E}"/>
                    </a:ext>
                  </a:extLst>
                </p:cNvPr>
                <p:cNvSpPr/>
                <p:nvPr/>
              </p:nvSpPr>
              <p:spPr>
                <a:xfrm>
                  <a:off x="7952483" y="1018084"/>
                  <a:ext cx="517000" cy="474510"/>
                </a:xfrm>
                <a:prstGeom prst="wedgeRoundRectCallout">
                  <a:avLst>
                    <a:gd name="adj1" fmla="val -12063"/>
                    <a:gd name="adj2" fmla="val 119834"/>
                    <a:gd name="adj3" fmla="val 16667"/>
                  </a:avLst>
                </a:prstGeom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Balão de Fala: Retângulo com Cantos Arredondados 33">
                  <a:extLst>
                    <a:ext uri="{FF2B5EF4-FFF2-40B4-BE49-F238E27FC236}">
                      <a16:creationId xmlns:a16="http://schemas.microsoft.com/office/drawing/2014/main" id="{9265D1A6-2840-4356-8627-C32A97FBC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2483" y="1018084"/>
                  <a:ext cx="517000" cy="474510"/>
                </a:xfrm>
                <a:prstGeom prst="wedgeRoundRectCallout">
                  <a:avLst>
                    <a:gd name="adj1" fmla="val -12063"/>
                    <a:gd name="adj2" fmla="val 119834"/>
                    <a:gd name="adj3" fmla="val 16667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52CA2720-DB2B-4CE5-BB61-9C38D50FF18D}"/>
                </a:ext>
              </a:extLst>
            </p:cNvPr>
            <p:cNvSpPr txBox="1"/>
            <p:nvPr/>
          </p:nvSpPr>
          <p:spPr>
            <a:xfrm>
              <a:off x="6863714" y="1018084"/>
              <a:ext cx="989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massas</a:t>
              </a: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482EF0-7AFE-4E3D-82A3-3FAF492E27D3}"/>
              </a:ext>
            </a:extLst>
          </p:cNvPr>
          <p:cNvSpPr txBox="1"/>
          <p:nvPr/>
        </p:nvSpPr>
        <p:spPr>
          <a:xfrm>
            <a:off x="154504" y="2969798"/>
            <a:ext cx="784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Sem </a:t>
            </a:r>
            <a:r>
              <a:rPr lang="pt-BR" sz="1600" dirty="0" err="1"/>
              <a:t>atrito</a:t>
            </a:r>
            <a:r>
              <a:rPr lang="pt-BR" sz="1600" dirty="0" err="1">
                <a:sym typeface="Wingdings" panose="05000000000000000000" pitchFamily="2" charset="2"/>
              </a:rPr>
              <a:t>força</a:t>
            </a:r>
            <a:r>
              <a:rPr lang="pt-BR" sz="1600" dirty="0">
                <a:sym typeface="Wingdings" panose="05000000000000000000" pitchFamily="2" charset="2"/>
              </a:rPr>
              <a:t> resultante externa nula  quantidade de movimento conserva</a:t>
            </a:r>
            <a:endParaRPr lang="pt-BR" sz="1600" dirty="0"/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F3B5189-FFE3-4DAC-9DF6-A2746B337055}"/>
              </a:ext>
            </a:extLst>
          </p:cNvPr>
          <p:cNvGrpSpPr/>
          <p:nvPr/>
        </p:nvGrpSpPr>
        <p:grpSpPr>
          <a:xfrm>
            <a:off x="177195" y="3354088"/>
            <a:ext cx="8830689" cy="278762"/>
            <a:chOff x="177195" y="3354088"/>
            <a:chExt cx="8830689" cy="278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84CDEE8-A6DE-4CA2-8BA3-77DEF3BF35DA}"/>
                    </a:ext>
                  </a:extLst>
                </p:cNvPr>
                <p:cNvSpPr txBox="1"/>
                <p:nvPr/>
              </p:nvSpPr>
              <p:spPr>
                <a:xfrm>
                  <a:off x="177195" y="3354088"/>
                  <a:ext cx="3403752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C84CDEE8-A6DE-4CA2-8BA3-77DEF3BF3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95" y="3354088"/>
                  <a:ext cx="3403752" cy="269946"/>
                </a:xfrm>
                <a:prstGeom prst="rect">
                  <a:avLst/>
                </a:prstGeom>
                <a:blipFill>
                  <a:blip r:embed="rId10"/>
                  <a:stretch>
                    <a:fillRect b="-272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775180B-AE1C-4419-A941-B4F849A9B8CD}"/>
                    </a:ext>
                  </a:extLst>
                </p:cNvPr>
                <p:cNvSpPr txBox="1"/>
                <p:nvPr/>
              </p:nvSpPr>
              <p:spPr>
                <a:xfrm>
                  <a:off x="4427107" y="3362904"/>
                  <a:ext cx="4580777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pt-BR" sz="1600" dirty="0"/>
                    <a:t>Porém o dado do problema é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C775180B-AE1C-4419-A941-B4F849A9B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107" y="3362904"/>
                  <a:ext cx="4580777" cy="269946"/>
                </a:xfrm>
                <a:prstGeom prst="rect">
                  <a:avLst/>
                </a:prstGeom>
                <a:blipFill>
                  <a:blip r:embed="rId11"/>
                  <a:stretch>
                    <a:fillRect l="-2660" t="-25000" b="-3636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655E7D-F6B5-4169-BD3C-8B8CFC86279E}"/>
                  </a:ext>
                </a:extLst>
              </p:cNvPr>
              <p:cNvSpPr txBox="1"/>
              <p:nvPr/>
            </p:nvSpPr>
            <p:spPr>
              <a:xfrm>
                <a:off x="177195" y="3694331"/>
                <a:ext cx="7906871" cy="362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Transformamos a velocidade relativa para o referencial solo: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9C655E7D-F6B5-4169-BD3C-8B8CFC862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5" y="3694331"/>
                <a:ext cx="7906871" cy="362279"/>
              </a:xfrm>
              <a:prstGeom prst="rect">
                <a:avLst/>
              </a:prstGeom>
              <a:blipFill>
                <a:blip r:embed="rId12"/>
                <a:stretch>
                  <a:fillRect l="-386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6D851C5-656D-4D74-8B47-2F34F681E989}"/>
                  </a:ext>
                </a:extLst>
              </p:cNvPr>
              <p:cNvSpPr txBox="1"/>
              <p:nvPr/>
            </p:nvSpPr>
            <p:spPr>
              <a:xfrm>
                <a:off x="252422" y="4007881"/>
                <a:ext cx="7017114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endParaRPr lang="pt-BR" sz="16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96D851C5-656D-4D74-8B47-2F34F681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2" y="4007881"/>
                <a:ext cx="7017114" cy="269946"/>
              </a:xfrm>
              <a:prstGeom prst="rect">
                <a:avLst/>
              </a:prstGeom>
              <a:blipFill>
                <a:blip r:embed="rId13"/>
                <a:stretch>
                  <a:fillRect t="-22222" r="-69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/>
              <p:nvPr/>
            </p:nvSpPr>
            <p:spPr>
              <a:xfrm>
                <a:off x="5431069" y="4269565"/>
                <a:ext cx="2796404" cy="555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069" y="4269565"/>
                <a:ext cx="2796404" cy="555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1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9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0" y="6768"/>
            <a:ext cx="7906870" cy="39863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</a:rPr>
              <a:t>Lista 4 Ex. 20. Movimento da plataforma por impulsos sucessivos - final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4234FD-E2E9-4C06-8950-F914B8021AF4}"/>
              </a:ext>
            </a:extLst>
          </p:cNvPr>
          <p:cNvSpPr txBox="1"/>
          <p:nvPr/>
        </p:nvSpPr>
        <p:spPr>
          <a:xfrm>
            <a:off x="262217" y="358510"/>
            <a:ext cx="8216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agão inicialmente a 45,0 m/s move-se sem atrito com os eixos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anhão dispara sequencia de balas com 65,0 kg a 625 m/s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canhão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para a frente.</a:t>
            </a: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assa vagão + canhão + munição = 3500 kg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31CF8-C31E-444E-B618-CB59ADC1C475}"/>
              </a:ext>
            </a:extLst>
          </p:cNvPr>
          <p:cNvSpPr txBox="1"/>
          <p:nvPr/>
        </p:nvSpPr>
        <p:spPr>
          <a:xfrm>
            <a:off x="262217" y="1172774"/>
            <a:ext cx="5506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uantas balas devem ser disparadas a fim de parar o vagão?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FDEAE8-DB35-42E6-906D-08B7302B7736}"/>
              </a:ext>
            </a:extLst>
          </p:cNvPr>
          <p:cNvSpPr/>
          <p:nvPr/>
        </p:nvSpPr>
        <p:spPr>
          <a:xfrm>
            <a:off x="152521" y="1762980"/>
            <a:ext cx="2333738" cy="58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vagão + canhão + n balas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F4E7E6D-FC7A-4FF1-A6BD-24AAD452C865}"/>
              </a:ext>
            </a:extLst>
          </p:cNvPr>
          <p:cNvSpPr/>
          <p:nvPr/>
        </p:nvSpPr>
        <p:spPr>
          <a:xfrm>
            <a:off x="7948100" y="1845926"/>
            <a:ext cx="349623" cy="338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D0E835C-A9A1-4EDA-8FD2-2C5F28C46157}"/>
              </a:ext>
            </a:extLst>
          </p:cNvPr>
          <p:cNvSpPr/>
          <p:nvPr/>
        </p:nvSpPr>
        <p:spPr>
          <a:xfrm>
            <a:off x="4564444" y="1755431"/>
            <a:ext cx="2401132" cy="58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vagão + canhão + n-1 balas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68F6271-9302-4151-AEA1-DE9B6E313AAB}"/>
              </a:ext>
            </a:extLst>
          </p:cNvPr>
          <p:cNvCxnSpPr>
            <a:cxnSpLocks/>
          </p:cNvCxnSpPr>
          <p:nvPr/>
        </p:nvCxnSpPr>
        <p:spPr>
          <a:xfrm>
            <a:off x="4296340" y="1534576"/>
            <a:ext cx="0" cy="86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AAC69C7-BCEA-4773-B474-ACA16ED3B83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86259" y="2047198"/>
            <a:ext cx="1080000" cy="7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F1F45C-DB9C-4F14-9CB2-43304C35FF39}"/>
                  </a:ext>
                </a:extLst>
              </p:cNvPr>
              <p:cNvSpPr txBox="1"/>
              <p:nvPr/>
            </p:nvSpPr>
            <p:spPr>
              <a:xfrm>
                <a:off x="2660721" y="1694089"/>
                <a:ext cx="51039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CF1F45C-DB9C-4F14-9CB2-43304C35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21" y="1694089"/>
                <a:ext cx="510396" cy="303673"/>
              </a:xfrm>
              <a:prstGeom prst="rect">
                <a:avLst/>
              </a:prstGeom>
              <a:blipFill>
                <a:blip r:embed="rId2"/>
                <a:stretch>
                  <a:fillRect l="-5952" r="-952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606F6D5-357A-4BBB-B6DD-1BB979000130}"/>
              </a:ext>
            </a:extLst>
          </p:cNvPr>
          <p:cNvCxnSpPr/>
          <p:nvPr/>
        </p:nvCxnSpPr>
        <p:spPr>
          <a:xfrm flipV="1">
            <a:off x="6965576" y="2057108"/>
            <a:ext cx="82800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690D25-96A5-4311-8D5F-A8B20B524AD7}"/>
                  </a:ext>
                </a:extLst>
              </p:cNvPr>
              <p:cNvSpPr txBox="1"/>
              <p:nvPr/>
            </p:nvSpPr>
            <p:spPr>
              <a:xfrm>
                <a:off x="7044469" y="1689951"/>
                <a:ext cx="520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6690D25-96A5-4311-8D5F-A8B20B524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469" y="1689951"/>
                <a:ext cx="520655" cy="303673"/>
              </a:xfrm>
              <a:prstGeom prst="rect">
                <a:avLst/>
              </a:prstGeom>
              <a:blipFill>
                <a:blip r:embed="rId3"/>
                <a:stretch>
                  <a:fillRect l="-5882" r="-941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F87035F-32CD-435B-82C2-1E459548F80D}"/>
              </a:ext>
            </a:extLst>
          </p:cNvPr>
          <p:cNvCxnSpPr/>
          <p:nvPr/>
        </p:nvCxnSpPr>
        <p:spPr>
          <a:xfrm flipV="1">
            <a:off x="8323884" y="2021264"/>
            <a:ext cx="684000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F53A72-2E9C-4B71-BE78-E3CAA76303C1}"/>
                  </a:ext>
                </a:extLst>
              </p:cNvPr>
              <p:cNvSpPr txBox="1"/>
              <p:nvPr/>
            </p:nvSpPr>
            <p:spPr>
              <a:xfrm>
                <a:off x="8338623" y="1646712"/>
                <a:ext cx="527260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EF53A72-2E9C-4B71-BE78-E3CAA763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623" y="1646712"/>
                <a:ext cx="527260" cy="303673"/>
              </a:xfrm>
              <a:prstGeom prst="rect">
                <a:avLst/>
              </a:prstGeom>
              <a:blipFill>
                <a:blip r:embed="rId4"/>
                <a:stretch>
                  <a:fillRect l="-5814" r="-930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6897DD-636F-4549-8751-C204E1E2C3C1}"/>
              </a:ext>
            </a:extLst>
          </p:cNvPr>
          <p:cNvSpPr txBox="1"/>
          <p:nvPr/>
        </p:nvSpPr>
        <p:spPr>
          <a:xfrm>
            <a:off x="2884887" y="1393648"/>
            <a:ext cx="282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			depois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832A3C5-11CC-4C52-9241-4E5D65F47685}"/>
              </a:ext>
            </a:extLst>
          </p:cNvPr>
          <p:cNvCxnSpPr/>
          <p:nvPr/>
        </p:nvCxnSpPr>
        <p:spPr>
          <a:xfrm>
            <a:off x="262217" y="2458534"/>
            <a:ext cx="8745667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D93877-02FF-4D89-9119-EC68312FEE74}"/>
                  </a:ext>
                </a:extLst>
              </p:cNvPr>
              <p:cNvSpPr txBox="1"/>
              <p:nvPr/>
            </p:nvSpPr>
            <p:spPr>
              <a:xfrm>
                <a:off x="8574224" y="2420096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D93877-02FF-4D89-9119-EC68312F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224" y="2420096"/>
                <a:ext cx="183319" cy="276999"/>
              </a:xfrm>
              <a:prstGeom prst="rect">
                <a:avLst/>
              </a:prstGeom>
              <a:blipFill>
                <a:blip r:embed="rId5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alão de Fala: Retângulo com Cantos Arredondados 31">
                <a:extLst>
                  <a:ext uri="{FF2B5EF4-FFF2-40B4-BE49-F238E27FC236}">
                    <a16:creationId xmlns:a16="http://schemas.microsoft.com/office/drawing/2014/main" id="{1927EC33-F17E-46C2-9DBA-854A02AB4784}"/>
                  </a:ext>
                </a:extLst>
              </p:cNvPr>
              <p:cNvSpPr/>
              <p:nvPr/>
            </p:nvSpPr>
            <p:spPr>
              <a:xfrm>
                <a:off x="6178626" y="978186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Balão de Fala: Retângulo com Cantos Arredondados 31">
                <a:extLst>
                  <a:ext uri="{FF2B5EF4-FFF2-40B4-BE49-F238E27FC236}">
                    <a16:creationId xmlns:a16="http://schemas.microsoft.com/office/drawing/2014/main" id="{1927EC33-F17E-46C2-9DBA-854A02AB4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26" y="978186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alão de Fala: Retângulo com Cantos Arredondados 33">
                <a:extLst>
                  <a:ext uri="{FF2B5EF4-FFF2-40B4-BE49-F238E27FC236}">
                    <a16:creationId xmlns:a16="http://schemas.microsoft.com/office/drawing/2014/main" id="{9265D1A6-2840-4356-8627-C32A97FBC45E}"/>
                  </a:ext>
                </a:extLst>
              </p:cNvPr>
              <p:cNvSpPr/>
              <p:nvPr/>
            </p:nvSpPr>
            <p:spPr>
              <a:xfrm>
                <a:off x="7952483" y="1018084"/>
                <a:ext cx="517000" cy="474510"/>
              </a:xfrm>
              <a:prstGeom prst="wedgeRoundRectCallout">
                <a:avLst>
                  <a:gd name="adj1" fmla="val -12063"/>
                  <a:gd name="adj2" fmla="val 119834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Balão de Fala: Retângulo com Cantos Arredondados 33">
                <a:extLst>
                  <a:ext uri="{FF2B5EF4-FFF2-40B4-BE49-F238E27FC236}">
                    <a16:creationId xmlns:a16="http://schemas.microsoft.com/office/drawing/2014/main" id="{9265D1A6-2840-4356-8627-C32A97FBC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483" y="1018084"/>
                <a:ext cx="517000" cy="474510"/>
              </a:xfrm>
              <a:prstGeom prst="wedgeRoundRectCallout">
                <a:avLst>
                  <a:gd name="adj1" fmla="val -12063"/>
                  <a:gd name="adj2" fmla="val 11983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>
            <a:extLst>
              <a:ext uri="{FF2B5EF4-FFF2-40B4-BE49-F238E27FC236}">
                <a16:creationId xmlns:a16="http://schemas.microsoft.com/office/drawing/2014/main" id="{52CA2720-DB2B-4CE5-BB61-9C38D50FF18D}"/>
              </a:ext>
            </a:extLst>
          </p:cNvPr>
          <p:cNvSpPr txBox="1"/>
          <p:nvPr/>
        </p:nvSpPr>
        <p:spPr>
          <a:xfrm>
            <a:off x="6863714" y="1018084"/>
            <a:ext cx="98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massas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/>
              <p:nvPr/>
            </p:nvSpPr>
            <p:spPr>
              <a:xfrm>
                <a:off x="42927" y="2582159"/>
                <a:ext cx="2796404" cy="55560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CA1CAD1B-26F4-4706-BCB7-4A7205FD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" y="2582159"/>
                <a:ext cx="2796404" cy="5556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43ED10-0DBE-4B4E-A25F-25200532B22B}"/>
                  </a:ext>
                </a:extLst>
              </p:cNvPr>
              <p:cNvSpPr txBox="1"/>
              <p:nvPr/>
            </p:nvSpPr>
            <p:spPr>
              <a:xfrm>
                <a:off x="2915919" y="2546252"/>
                <a:ext cx="6091965" cy="608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Esta é uma </a:t>
                </a:r>
                <a:r>
                  <a:rPr lang="pt-BR" sz="1600" dirty="0">
                    <a:solidFill>
                      <a:srgbClr val="FF0000"/>
                    </a:solidFill>
                  </a:rPr>
                  <a:t>fórmula de recorrência</a:t>
                </a:r>
                <a:r>
                  <a:rPr lang="pt-BR" sz="1600" dirty="0"/>
                  <a:t>, em que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pt-BR" sz="1600" dirty="0"/>
                  <a:t> m/s em qualquer tiro, e a massa depois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C43ED10-0DBE-4B4E-A25F-25200532B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19" y="2546252"/>
                <a:ext cx="6091965" cy="608500"/>
              </a:xfrm>
              <a:prstGeom prst="rect">
                <a:avLst/>
              </a:prstGeom>
              <a:blipFill>
                <a:blip r:embed="rId9"/>
                <a:stretch>
                  <a:fillRect l="-500" t="-3000" b="-9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EC4176E1-8E2F-4622-8AFA-FC0729AAE95E}"/>
                  </a:ext>
                </a:extLst>
              </p:cNvPr>
              <p:cNvSpPr/>
              <p:nvPr/>
            </p:nvSpPr>
            <p:spPr>
              <a:xfrm>
                <a:off x="1319390" y="909533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solidFill>
                <a:schemeClr val="accent2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Balão de Fala: Retângulo com Cantos Arredondados 4">
                <a:extLst>
                  <a:ext uri="{FF2B5EF4-FFF2-40B4-BE49-F238E27FC236}">
                    <a16:creationId xmlns:a16="http://schemas.microsoft.com/office/drawing/2014/main" id="{EC4176E1-8E2F-4622-8AFA-FC0729AAE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390" y="909533"/>
                <a:ext cx="517000" cy="474510"/>
              </a:xfrm>
              <a:prstGeom prst="wedgeRoundRectCallout">
                <a:avLst>
                  <a:gd name="adj1" fmla="val -41297"/>
                  <a:gd name="adj2" fmla="val 13098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A5EBA38B-14F0-4B23-8629-4F9E07D75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562223"/>
              </p:ext>
            </p:extLst>
          </p:nvPr>
        </p:nvGraphicFramePr>
        <p:xfrm>
          <a:off x="127742" y="3156167"/>
          <a:ext cx="3281083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3547854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49057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669358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82074448"/>
                    </a:ext>
                  </a:extLst>
                </a:gridCol>
                <a:gridCol w="842683">
                  <a:extLst>
                    <a:ext uri="{9D8B030D-6E8A-4147-A177-3AD203B41FA5}">
                      <a16:colId xmlns:a16="http://schemas.microsoft.com/office/drawing/2014/main" val="636866124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n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 (kg)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</a:t>
                      </a:r>
                      <a:r>
                        <a:rPr lang="pt-BR" sz="1600" u="none" strike="noStrike" baseline="-25000">
                          <a:effectLst/>
                        </a:rPr>
                        <a:t>v(s)</a:t>
                      </a:r>
                      <a:r>
                        <a:rPr lang="pt-BR" sz="1600" u="none" strike="noStrike">
                          <a:effectLst/>
                        </a:rPr>
                        <a:t>(m/s)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</a:t>
                      </a:r>
                      <a:r>
                        <a:rPr lang="pt-BR" sz="1600" u="none" strike="noStrike" baseline="-25000">
                          <a:effectLst/>
                        </a:rPr>
                        <a:t>b</a:t>
                      </a:r>
                      <a:r>
                        <a:rPr lang="pt-BR" sz="1600" u="none" strike="noStrike">
                          <a:effectLst/>
                        </a:rPr>
                        <a:t> (kg)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u</a:t>
                      </a:r>
                      <a:r>
                        <a:rPr lang="pt-BR" sz="1600" u="none" strike="noStrike" baseline="-25000" dirty="0" err="1">
                          <a:effectLst/>
                        </a:rPr>
                        <a:t>b</a:t>
                      </a:r>
                      <a:r>
                        <a:rPr lang="pt-BR" sz="1600" u="none" strike="noStrike" baseline="-25000" dirty="0">
                          <a:effectLst/>
                        </a:rPr>
                        <a:t>(v)</a:t>
                      </a:r>
                      <a:r>
                        <a:rPr lang="pt-BR" sz="1600" u="none" strike="noStrike" dirty="0">
                          <a:effectLst/>
                        </a:rPr>
                        <a:t>(m/s)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03298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3500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45,0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10770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3435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33,4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47131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21,6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75937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12229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3240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-2,8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9817031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71A575B4-CC77-4E96-A202-E0008EFAF3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0679" b="5950"/>
          <a:stretch/>
        </p:blipFill>
        <p:spPr>
          <a:xfrm>
            <a:off x="3571591" y="4244660"/>
            <a:ext cx="3213100" cy="54587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A6777B6-E635-4731-9843-3351E87C7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91" y="3137760"/>
            <a:ext cx="3259825" cy="1027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FACDA19-03AA-42E6-837C-DC2E77328FB8}"/>
                  </a:ext>
                </a:extLst>
              </p:cNvPr>
              <p:cNvSpPr txBox="1"/>
              <p:nvPr/>
            </p:nvSpPr>
            <p:spPr>
              <a:xfrm>
                <a:off x="6863715" y="3453507"/>
                <a:ext cx="2280286" cy="87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Note: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/>
                  <a:t> depois de um tiro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sz="1600" dirty="0"/>
                  <a:t> do disparo seguinte </a:t>
                </a: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FACDA19-03AA-42E6-837C-DC2E77328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15" y="3453507"/>
                <a:ext cx="2280286" cy="878446"/>
              </a:xfrm>
              <a:prstGeom prst="rect">
                <a:avLst/>
              </a:prstGeom>
              <a:blipFill>
                <a:blip r:embed="rId13"/>
                <a:stretch>
                  <a:fillRect l="-1604" t="-2083" r="-2139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65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CF027-2A06-4C00-AF65-0E9E817D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34"/>
            <a:ext cx="8229600" cy="317955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Ex. 20. Movimento da plataforma por impulsos sucessivos - extras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987363-0136-44F4-AA81-90C1AA97B09D}"/>
              </a:ext>
            </a:extLst>
          </p:cNvPr>
          <p:cNvSpPr txBox="1"/>
          <p:nvPr/>
        </p:nvSpPr>
        <p:spPr>
          <a:xfrm>
            <a:off x="193469" y="503172"/>
            <a:ext cx="6341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todos os 4 projéteis fossem lançados ao mesmo tempo?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F500008-8BC8-4B92-96C4-559B2A2B09D5}"/>
              </a:ext>
            </a:extLst>
          </p:cNvPr>
          <p:cNvGrpSpPr/>
          <p:nvPr/>
        </p:nvGrpSpPr>
        <p:grpSpPr>
          <a:xfrm>
            <a:off x="289113" y="835813"/>
            <a:ext cx="7694083" cy="914479"/>
            <a:chOff x="289113" y="835813"/>
            <a:chExt cx="7694083" cy="914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487B32D5-FC5E-48E7-8511-A1DEA13B3A8D}"/>
                    </a:ext>
                  </a:extLst>
                </p:cNvPr>
                <p:cNvSpPr txBox="1"/>
                <p:nvPr/>
              </p:nvSpPr>
              <p:spPr>
                <a:xfrm>
                  <a:off x="289113" y="1015252"/>
                  <a:ext cx="2796404" cy="55560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487B32D5-FC5E-48E7-8511-A1DEA13B3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13" y="1015252"/>
                  <a:ext cx="2796404" cy="5556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A6904447-8BB7-4F70-9D8E-FC4A7E06FCDE}"/>
                    </a:ext>
                  </a:extLst>
                </p:cNvPr>
                <p:cNvSpPr txBox="1"/>
                <p:nvPr/>
              </p:nvSpPr>
              <p:spPr>
                <a:xfrm>
                  <a:off x="3085517" y="1108386"/>
                  <a:ext cx="19216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/>
                    <a:t>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=260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A6904447-8BB7-4F70-9D8E-FC4A7E06F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5517" y="1108386"/>
                  <a:ext cx="192161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40" t="-10000" r="-317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CDD4F9C-F115-40E7-B90E-6FEFE1CD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7345" y="835813"/>
              <a:ext cx="2895851" cy="91447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95B83E-91D3-46DB-8765-D1506EA59E69}"/>
              </a:ext>
            </a:extLst>
          </p:cNvPr>
          <p:cNvSpPr txBox="1"/>
          <p:nvPr/>
        </p:nvSpPr>
        <p:spPr>
          <a:xfrm>
            <a:off x="289113" y="1804003"/>
            <a:ext cx="77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recuo é menor – o impulso acelera uma massa maior, 3500 kg !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8060731-8AC9-43FB-AE92-A32454A0877A}"/>
              </a:ext>
            </a:extLst>
          </p:cNvPr>
          <p:cNvGrpSpPr/>
          <p:nvPr/>
        </p:nvGrpSpPr>
        <p:grpSpPr>
          <a:xfrm>
            <a:off x="103106" y="2343645"/>
            <a:ext cx="8804550" cy="338554"/>
            <a:chOff x="93548" y="2615559"/>
            <a:chExt cx="8804550" cy="338554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E3872F1-680E-416B-B24D-B143C78E4D34}"/>
                </a:ext>
              </a:extLst>
            </p:cNvPr>
            <p:cNvSpPr txBox="1"/>
            <p:nvPr/>
          </p:nvSpPr>
          <p:spPr>
            <a:xfrm>
              <a:off x="93548" y="2615559"/>
              <a:ext cx="2218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E ignorar a diferença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A67BD71B-1FB4-42E1-A00E-83A163410802}"/>
                    </a:ext>
                  </a:extLst>
                </p:cNvPr>
                <p:cNvSpPr txBox="1"/>
                <p:nvPr/>
              </p:nvSpPr>
              <p:spPr>
                <a:xfrm>
                  <a:off x="2120342" y="2663658"/>
                  <a:ext cx="1446142" cy="2699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pt-BR" sz="1600" dirty="0"/>
                    <a:t>?</a:t>
                  </a:r>
                </a:p>
              </p:txBody>
            </p:sp>
          </mc:Choice>
          <mc:Fallback xmlns="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A67BD71B-1FB4-42E1-A00E-83A16341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342" y="2663658"/>
                  <a:ext cx="1446142" cy="269946"/>
                </a:xfrm>
                <a:prstGeom prst="rect">
                  <a:avLst/>
                </a:prstGeom>
                <a:blipFill>
                  <a:blip r:embed="rId5"/>
                  <a:stretch>
                    <a:fillRect l="-3361" t="-22222" r="-1261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204164B-9819-48BD-A3D4-31CF458234C8}"/>
                    </a:ext>
                  </a:extLst>
                </p:cNvPr>
                <p:cNvSpPr txBox="1"/>
                <p:nvPr/>
              </p:nvSpPr>
              <p:spPr>
                <a:xfrm>
                  <a:off x="3669807" y="2663658"/>
                  <a:ext cx="5228291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204164B-9819-48BD-A3D4-31CF45823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807" y="2663658"/>
                  <a:ext cx="5228291" cy="269946"/>
                </a:xfrm>
                <a:prstGeom prst="rect">
                  <a:avLst/>
                </a:prstGeom>
                <a:blipFill>
                  <a:blip r:embed="rId6"/>
                  <a:stretch>
                    <a:fillRect r="-35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9701B5C-BFF6-469A-A246-349907590393}"/>
                  </a:ext>
                </a:extLst>
              </p:cNvPr>
              <p:cNvSpPr txBox="1"/>
              <p:nvPr/>
            </p:nvSpPr>
            <p:spPr>
              <a:xfrm>
                <a:off x="752702" y="3115404"/>
                <a:ext cx="3119217" cy="58118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9701B5C-BFF6-469A-A246-34990759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2" y="3115404"/>
                <a:ext cx="3119217" cy="58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8490013B-0D2D-40D5-B90A-B3A786AE3C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4" y="3086701"/>
            <a:ext cx="3337849" cy="172226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C09E0E-F78F-4B36-8785-941B1F19B0BA}"/>
              </a:ext>
            </a:extLst>
          </p:cNvPr>
          <p:cNvSpPr txBox="1"/>
          <p:nvPr/>
        </p:nvSpPr>
        <p:spPr>
          <a:xfrm>
            <a:off x="119240" y="3715328"/>
            <a:ext cx="438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erro é tão maior quanto maior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massa do projétil em relação à massa de quem recua.</a:t>
            </a:r>
          </a:p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Cálculos em Problema20Lista4.xlsx</a:t>
            </a:r>
          </a:p>
        </p:txBody>
      </p:sp>
    </p:spTree>
    <p:extLst>
      <p:ext uri="{BB962C8B-B14F-4D97-AF65-F5344CB8AC3E}">
        <p14:creationId xmlns:p14="http://schemas.microsoft.com/office/powerpoint/2010/main" val="2127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FD49-70F5-4B0B-BA90-0B5A1361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31670"/>
            <a:ext cx="3960159" cy="351572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14965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37341"/>
            <a:ext cx="771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estão sentados em um trenó que está inicialmente em repouso sobre uma superfície de gelo horizontal e plana, cujo coeficiente de atrito cinético com o trenó é 0,2. A massa de João é 80 kg, a de Maria, 50 kg e a do trenó, 30 kg. Em um certo instante, Maria pula para fora do trenó e João não se move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relação ao 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Ao saltar, a velocidade de Maria em relação ao trenó tem módulo 7 m/s e forma um ângulo de 30º com o plano horizontal,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sistema de referência do trenó.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-78829" y="1865593"/>
            <a:ext cx="92228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Esquematize as situações antes e depois do salto. Demonstre, a partir da conservação da quantidade de movimento, que a velocidade horizontal do centro de massa continuará a ser 0 apesar do movimento de Maria.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2982680"/>
            <a:ext cx="1298508" cy="1258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𝐴𝑁𝑇𝐸𝑆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64" y="2536554"/>
                <a:ext cx="786754" cy="276999"/>
              </a:xfrm>
              <a:prstGeom prst="rect">
                <a:avLst/>
              </a:prstGeom>
              <a:blipFill>
                <a:blip r:embed="rId3"/>
                <a:stretch>
                  <a:fillRect l="-5426" r="-620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𝐷𝐸𝑃𝑂𝐼𝑆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0" y="2508145"/>
                <a:ext cx="4053746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H="1" flipV="1">
            <a:off x="4608583" y="3040769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6" y="2956712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12" y="3969556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54" y="4396563"/>
                <a:ext cx="686213" cy="312458"/>
              </a:xfrm>
              <a:prstGeom prst="rect">
                <a:avLst/>
              </a:prstGeom>
              <a:blipFill>
                <a:blip r:embed="rId7"/>
                <a:stretch>
                  <a:fillRect l="-7143" r="-7143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to 38"/>
          <p:cNvCxnSpPr/>
          <p:nvPr/>
        </p:nvCxnSpPr>
        <p:spPr>
          <a:xfrm flipV="1">
            <a:off x="4624112" y="3374644"/>
            <a:ext cx="1571736" cy="547282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Um Trenó A Ir Para Uma Movimentação Ilustração do Vetor - Ilustração de  monte, fundo: 77677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915">
            <a:off x="4129184" y="3541495"/>
            <a:ext cx="691958" cy="4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arota, garota pulando, roxo, criança, moda Menina png | PNGW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9390" r="30893" b="12228"/>
          <a:stretch/>
        </p:blipFill>
        <p:spPr bwMode="auto">
          <a:xfrm flipH="1">
            <a:off x="4493474" y="3321621"/>
            <a:ext cx="3476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rco 44"/>
          <p:cNvSpPr/>
          <p:nvPr/>
        </p:nvSpPr>
        <p:spPr>
          <a:xfrm rot="1728321">
            <a:off x="5311151" y="3594085"/>
            <a:ext cx="401459" cy="363122"/>
          </a:xfrm>
          <a:prstGeom prst="arc">
            <a:avLst>
              <a:gd name="adj1" fmla="val 16200000"/>
              <a:gd name="adj2" fmla="val 1743267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330" y="3602458"/>
                <a:ext cx="267044" cy="276999"/>
              </a:xfrm>
              <a:prstGeom prst="rect">
                <a:avLst/>
              </a:prstGeom>
              <a:blipFill>
                <a:blip r:embed="rId10"/>
                <a:stretch>
                  <a:fillRect l="-1136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0" y="3129266"/>
                <a:ext cx="54296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7" y="3034484"/>
                <a:ext cx="696473" cy="388761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ector reto 48"/>
          <p:cNvCxnSpPr/>
          <p:nvPr/>
        </p:nvCxnSpPr>
        <p:spPr>
          <a:xfrm flipH="1">
            <a:off x="3262776" y="3411956"/>
            <a:ext cx="669838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47697" y="3921925"/>
            <a:ext cx="3307916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59 -0.004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2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7864 -0.051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0" grpId="0"/>
      <p:bldP spid="37" grpId="0"/>
      <p:bldP spid="15" grpId="0"/>
      <p:bldP spid="45" grpId="0" animBg="1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411" y="312930"/>
            <a:ext cx="7717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 e Maria em trenó em repouso sobre uma superfície horizontal e plana, </a:t>
            </a:r>
            <a:r>
              <a:rPr lang="pt-BR" sz="1600" dirty="0" err="1">
                <a:solidFill>
                  <a:srgbClr val="0070C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=0,2. </a:t>
            </a:r>
          </a:p>
          <a:p>
            <a:pPr algn="just"/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João+trenó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têm 110 kg. Maria, com 50 kg, pula em relação ao trenó a 7 m/s e 30º</a:t>
            </a:r>
            <a:endParaRPr lang="pt-BR" sz="16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27" y="726193"/>
            <a:ext cx="1228725" cy="11906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5C24FC-784C-463C-9DF5-0DCE093C328D}"/>
              </a:ext>
            </a:extLst>
          </p:cNvPr>
          <p:cNvSpPr txBox="1">
            <a:spLocks/>
          </p:cNvSpPr>
          <p:nvPr/>
        </p:nvSpPr>
        <p:spPr>
          <a:xfrm>
            <a:off x="94129" y="24945"/>
            <a:ext cx="7906870" cy="398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>
                <a:solidFill>
                  <a:srgbClr val="0070C0"/>
                </a:solidFill>
              </a:rPr>
              <a:t>Lista 4 – exercício 14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411" y="854611"/>
            <a:ext cx="7362553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Demonstre, a partir da conservação da quantidade de movimento, que a velocidade horizontal do centro de massa continuará a ser 0 apesar do movimento de Maria.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132491"/>
                <a:ext cx="2334101" cy="265970"/>
              </a:xfrm>
              <a:prstGeom prst="rect">
                <a:avLst/>
              </a:prstGeom>
              <a:blipFill>
                <a:blip r:embed="rId3"/>
                <a:stretch>
                  <a:fillRect l="-1567" r="-2350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7" y="3644741"/>
                <a:ext cx="1920847" cy="420115"/>
              </a:xfrm>
              <a:prstGeom prst="rect">
                <a:avLst/>
              </a:prstGeom>
              <a:blipFill>
                <a:blip r:embed="rId4"/>
                <a:stretch>
                  <a:fillRect l="-1270" r="-3175" b="-14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C815C1E-4F9C-448F-8BCF-1A7AD4096DF2}"/>
              </a:ext>
            </a:extLst>
          </p:cNvPr>
          <p:cNvGrpSpPr/>
          <p:nvPr/>
        </p:nvGrpSpPr>
        <p:grpSpPr>
          <a:xfrm>
            <a:off x="170217" y="1925657"/>
            <a:ext cx="8934372" cy="338554"/>
            <a:chOff x="170217" y="1925657"/>
            <a:chExt cx="8934372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217" y="1971209"/>
                  <a:ext cx="4937451" cy="281167"/>
                </a:xfrm>
                <a:prstGeom prst="rect">
                  <a:avLst/>
                </a:prstGeom>
                <a:blipFill>
                  <a:blip r:embed="rId5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68A25DC-6D74-4405-BD5B-676166D07D2E}"/>
                </a:ext>
              </a:extLst>
            </p:cNvPr>
            <p:cNvSpPr txBox="1"/>
            <p:nvPr/>
          </p:nvSpPr>
          <p:spPr>
            <a:xfrm>
              <a:off x="5019987" y="1925657"/>
              <a:ext cx="4084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porque todos estão inicialmente parados, </a:t>
              </a:r>
              <a:r>
                <a:rPr lang="pt-BR" sz="1600" i="1" dirty="0"/>
                <a:t>v</a:t>
              </a:r>
              <a:r>
                <a:rPr lang="pt-BR" sz="1600" dirty="0"/>
                <a:t>=0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19FC4D3-EAAF-4ED4-AD20-F3D4D3CE16FF}"/>
              </a:ext>
            </a:extLst>
          </p:cNvPr>
          <p:cNvGrpSpPr/>
          <p:nvPr/>
        </p:nvGrpSpPr>
        <p:grpSpPr>
          <a:xfrm>
            <a:off x="881485" y="2370947"/>
            <a:ext cx="7197035" cy="670687"/>
            <a:chOff x="881485" y="2370947"/>
            <a:chExt cx="7197035" cy="670687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18EB0BE7-1A6A-4C59-8B4C-43C41CCFF665}"/>
                </a:ext>
              </a:extLst>
            </p:cNvPr>
            <p:cNvSpPr/>
            <p:nvPr/>
          </p:nvSpPr>
          <p:spPr>
            <a:xfrm>
              <a:off x="2178425" y="2408896"/>
              <a:ext cx="1232981" cy="323422"/>
            </a:xfrm>
            <a:prstGeom prst="wedgeRectCallout">
              <a:avLst>
                <a:gd name="adj1" fmla="val 36392"/>
                <a:gd name="adj2" fmla="val -10723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err="1"/>
                <a:t>João+trenó</a:t>
              </a:r>
              <a:endParaRPr lang="pt-BR" sz="1600" dirty="0"/>
            </a:p>
          </p:txBody>
        </p:sp>
        <p:sp>
          <p:nvSpPr>
            <p:cNvPr id="15" name="Balão de Fala: Retângulo com Cantos Arredondados 14">
              <a:extLst>
                <a:ext uri="{FF2B5EF4-FFF2-40B4-BE49-F238E27FC236}">
                  <a16:creationId xmlns:a16="http://schemas.microsoft.com/office/drawing/2014/main" id="{733D4C94-1F4F-4111-A496-33BDFD15A9D5}"/>
                </a:ext>
              </a:extLst>
            </p:cNvPr>
            <p:cNvSpPr/>
            <p:nvPr/>
          </p:nvSpPr>
          <p:spPr>
            <a:xfrm>
              <a:off x="3640101" y="2370947"/>
              <a:ext cx="814926" cy="358706"/>
            </a:xfrm>
            <a:prstGeom prst="wedgeRoundRectCallout">
              <a:avLst>
                <a:gd name="adj1" fmla="val -57135"/>
                <a:gd name="adj2" fmla="val -94305"/>
                <a:gd name="adj3" fmla="val 16667"/>
              </a:avLst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Maria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323B908-E36A-42F3-A414-135711010ED6}"/>
                </a:ext>
              </a:extLst>
            </p:cNvPr>
            <p:cNvSpPr txBox="1"/>
            <p:nvPr/>
          </p:nvSpPr>
          <p:spPr>
            <a:xfrm>
              <a:off x="881485" y="2703080"/>
              <a:ext cx="7197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João fica no trenó, assim podemos considerá-los um corpo só de massa M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4379B74-9756-44E5-8205-4BDAAC3FDDA1}"/>
              </a:ext>
            </a:extLst>
          </p:cNvPr>
          <p:cNvGrpSpPr/>
          <p:nvPr/>
        </p:nvGrpSpPr>
        <p:grpSpPr>
          <a:xfrm>
            <a:off x="39411" y="1422831"/>
            <a:ext cx="7368258" cy="584775"/>
            <a:chOff x="39411" y="1422831"/>
            <a:chExt cx="736825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a14:m>
                  <a:r>
                    <a:rPr lang="pt-BR" dirty="0"/>
                    <a:t> (</a:t>
                  </a:r>
                  <a:r>
                    <a:rPr lang="pt-BR" i="1" dirty="0"/>
                    <a:t>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493" y="1540959"/>
                  <a:ext cx="1157176" cy="299249"/>
                </a:xfrm>
                <a:prstGeom prst="rect">
                  <a:avLst/>
                </a:prstGeom>
                <a:blipFill>
                  <a:blip r:embed="rId6"/>
                  <a:stretch>
                    <a:fillRect l="-6842" t="-24490" r="-12632" b="-408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ACA9EE-85A9-4500-A505-B240407DE680}"/>
                </a:ext>
              </a:extLst>
            </p:cNvPr>
            <p:cNvSpPr txBox="1"/>
            <p:nvPr/>
          </p:nvSpPr>
          <p:spPr>
            <a:xfrm>
              <a:off x="39411" y="1422831"/>
              <a:ext cx="61327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6"/>
                  </a:solidFill>
                </a:rPr>
                <a:t>Como o movimento de Maria é brusco, as quantidades de movimento na horizontal imediatamente antes do pulo e depois do pulo são iguais: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8CE6387-CFD9-4295-8009-E473CDBCFFC7}"/>
              </a:ext>
            </a:extLst>
          </p:cNvPr>
          <p:cNvGrpSpPr/>
          <p:nvPr/>
        </p:nvGrpSpPr>
        <p:grpSpPr>
          <a:xfrm>
            <a:off x="3177331" y="3087564"/>
            <a:ext cx="5808521" cy="263534"/>
            <a:chOff x="3444110" y="3087564"/>
            <a:chExt cx="5808521" cy="26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𝑠𝑢𝑏𝑠𝑡𝑖𝑡𝑢𝑖𝑛𝑑𝑜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𝑖𝑖𝑖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𝑡𝑒𝑚𝑜𝑠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110" y="3104877"/>
                  <a:ext cx="336425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6" r="-181" b="-48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/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3BBFD6A9-E3F0-4368-95FE-E2E4505F5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288" y="3087564"/>
                  <a:ext cx="2190343" cy="263534"/>
                </a:xfrm>
                <a:prstGeom prst="rect">
                  <a:avLst/>
                </a:prstGeom>
                <a:blipFill>
                  <a:blip r:embed="rId8"/>
                  <a:stretch>
                    <a:fillRect l="-1950" r="-83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412A322-4F81-444E-B902-AA86328CB851}"/>
              </a:ext>
            </a:extLst>
          </p:cNvPr>
          <p:cNvGrpSpPr/>
          <p:nvPr/>
        </p:nvGrpSpPr>
        <p:grpSpPr>
          <a:xfrm>
            <a:off x="2794915" y="3585756"/>
            <a:ext cx="4091266" cy="469680"/>
            <a:chOff x="2794915" y="3585756"/>
            <a:chExt cx="4091266" cy="469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𝐽𝑥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4915" y="3585756"/>
                  <a:ext cx="2028569" cy="4696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417" y="3643175"/>
                  <a:ext cx="86876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797" r="-4895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id="{60AFCD88-7099-4013-8C88-6DCBEA11ED8F}"/>
                </a:ext>
              </a:extLst>
            </p:cNvPr>
            <p:cNvSpPr/>
            <p:nvPr/>
          </p:nvSpPr>
          <p:spPr>
            <a:xfrm>
              <a:off x="4975453" y="3610538"/>
              <a:ext cx="889995" cy="35379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</a:t>
              </a:r>
              <a:r>
                <a:rPr lang="pt-BR" dirty="0" err="1"/>
                <a:t>iv</a:t>
              </a:r>
              <a:r>
                <a:rPr lang="pt-BR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3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21323</TotalTime>
  <Words>1964</Words>
  <Application>Microsoft Office PowerPoint</Application>
  <PresentationFormat>Apresentação na tela (16:9)</PresentationFormat>
  <Paragraphs>262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22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Revisão</vt:lpstr>
      <vt:lpstr>Lista 4 Ex. 20. Movimento da plataforma por impulsos sucessivos</vt:lpstr>
      <vt:lpstr>Lista 4 Ex. 20. Movimento da plataforma por impulsos sucessivos - final</vt:lpstr>
      <vt:lpstr>Ex. 20. Movimento da plataforma por impulsos sucessivos - extras</vt:lpstr>
      <vt:lpstr>Rascunho</vt:lpstr>
      <vt:lpstr>Apresentação do PowerPoint</vt:lpstr>
      <vt:lpstr>Apresentação do PowerPoint</vt:lpstr>
      <vt:lpstr>Apresentação do PowerPoint</vt:lpstr>
      <vt:lpstr>Interpretando o aumento do ângulo de lançamento </vt:lpstr>
      <vt:lpstr>Esboço animado do lançamento – dados do problema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Outra solução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1206</cp:revision>
  <dcterms:created xsi:type="dcterms:W3CDTF">2016-03-09T00:36:12Z</dcterms:created>
  <dcterms:modified xsi:type="dcterms:W3CDTF">2021-09-28T13:57:15Z</dcterms:modified>
</cp:coreProperties>
</file>