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257" r:id="rId2"/>
    <p:sldId id="256" r:id="rId3"/>
    <p:sldId id="258" r:id="rId4"/>
    <p:sldId id="265" r:id="rId5"/>
    <p:sldId id="259" r:id="rId6"/>
    <p:sldId id="264" r:id="rId7"/>
    <p:sldId id="295" r:id="rId8"/>
    <p:sldId id="266" r:id="rId9"/>
    <p:sldId id="267" r:id="rId10"/>
    <p:sldId id="268" r:id="rId11"/>
    <p:sldId id="304" r:id="rId12"/>
    <p:sldId id="286" r:id="rId13"/>
    <p:sldId id="287" r:id="rId14"/>
    <p:sldId id="291" r:id="rId15"/>
    <p:sldId id="308" r:id="rId16"/>
    <p:sldId id="262" r:id="rId17"/>
    <p:sldId id="260" r:id="rId18"/>
    <p:sldId id="275" r:id="rId19"/>
    <p:sldId id="296" r:id="rId20"/>
    <p:sldId id="305" r:id="rId21"/>
    <p:sldId id="292" r:id="rId22"/>
    <p:sldId id="270" r:id="rId23"/>
    <p:sldId id="271" r:id="rId24"/>
    <p:sldId id="303" r:id="rId25"/>
    <p:sldId id="307" r:id="rId26"/>
    <p:sldId id="272" r:id="rId27"/>
    <p:sldId id="274" r:id="rId28"/>
    <p:sldId id="273" r:id="rId29"/>
    <p:sldId id="300" r:id="rId30"/>
    <p:sldId id="277" r:id="rId31"/>
    <p:sldId id="278" r:id="rId32"/>
    <p:sldId id="297" r:id="rId33"/>
    <p:sldId id="285" r:id="rId34"/>
    <p:sldId id="280" r:id="rId35"/>
    <p:sldId id="281" r:id="rId36"/>
    <p:sldId id="282" r:id="rId37"/>
    <p:sldId id="283" r:id="rId38"/>
    <p:sldId id="298" r:id="rId39"/>
    <p:sldId id="290" r:id="rId40"/>
    <p:sldId id="284" r:id="rId41"/>
    <p:sldId id="302" r:id="rId42"/>
    <p:sldId id="288" r:id="rId43"/>
    <p:sldId id="276" r:id="rId44"/>
    <p:sldId id="279" r:id="rId45"/>
    <p:sldId id="294" r:id="rId46"/>
    <p:sldId id="289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106"/>
    <p:restoredTop sz="94799"/>
  </p:normalViewPr>
  <p:slideViewPr>
    <p:cSldViewPr snapToGrid="0" snapToObjects="1" showGuides="1">
      <p:cViewPr varScale="1">
        <p:scale>
          <a:sx n="215" d="100"/>
          <a:sy n="215" d="100"/>
        </p:scale>
        <p:origin x="3432" y="192"/>
      </p:cViewPr>
      <p:guideLst>
        <p:guide orient="horz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05E568-E39F-9543-9599-1F6E4A14DB4E}" type="datetimeFigureOut">
              <a:rPr lang="pt-BR" smtClean="0"/>
              <a:t>14/09/2021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E8DBAB-7B0F-534B-B5C4-41B4397913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6112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C5A0F-17D0-AA47-8D16-4408DE28EA88}" type="datetimeFigureOut">
              <a:rPr lang="en-US" smtClean="0"/>
              <a:t>9/14/21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A0920-63CD-8C48-A763-8FCD302DEA6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576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C5A0F-17D0-AA47-8D16-4408DE28EA88}" type="datetimeFigureOut">
              <a:rPr lang="en-US" smtClean="0"/>
              <a:t>9/14/21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A0920-63CD-8C48-A763-8FCD302DEA6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842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C5A0F-17D0-AA47-8D16-4408DE28EA88}" type="datetimeFigureOut">
              <a:rPr lang="en-US" smtClean="0"/>
              <a:t>9/14/21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A0920-63CD-8C48-A763-8FCD302DEA6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36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C5A0F-17D0-AA47-8D16-4408DE28EA88}" type="datetimeFigureOut">
              <a:rPr lang="en-US" smtClean="0"/>
              <a:t>9/14/21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A0920-63CD-8C48-A763-8FCD302DEA6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920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C5A0F-17D0-AA47-8D16-4408DE28EA88}" type="datetimeFigureOut">
              <a:rPr lang="en-US" smtClean="0"/>
              <a:t>9/14/21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A0920-63CD-8C48-A763-8FCD302DEA6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59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C5A0F-17D0-AA47-8D16-4408DE28EA88}" type="datetimeFigureOut">
              <a:rPr lang="en-US" smtClean="0"/>
              <a:t>9/14/21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A0920-63CD-8C48-A763-8FCD302DEA6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167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C5A0F-17D0-AA47-8D16-4408DE28EA88}" type="datetimeFigureOut">
              <a:rPr lang="en-US" smtClean="0"/>
              <a:t>9/14/21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A0920-63CD-8C48-A763-8FCD302DEA6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471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C5A0F-17D0-AA47-8D16-4408DE28EA88}" type="datetimeFigureOut">
              <a:rPr lang="en-US" smtClean="0"/>
              <a:t>9/14/21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A0920-63CD-8C48-A763-8FCD302DEA6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338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C5A0F-17D0-AA47-8D16-4408DE28EA88}" type="datetimeFigureOut">
              <a:rPr lang="en-US" smtClean="0"/>
              <a:t>9/14/21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A0920-63CD-8C48-A763-8FCD302DEA6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265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C5A0F-17D0-AA47-8D16-4408DE28EA88}" type="datetimeFigureOut">
              <a:rPr lang="en-US" smtClean="0"/>
              <a:t>9/14/21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A0920-63CD-8C48-A763-8FCD302DEA6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972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C5A0F-17D0-AA47-8D16-4408DE28EA88}" type="datetimeFigureOut">
              <a:rPr lang="en-US" smtClean="0"/>
              <a:t>9/14/21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A0920-63CD-8C48-A763-8FCD302DEA6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04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C5A0F-17D0-AA47-8D16-4408DE28EA88}" type="datetimeFigureOut">
              <a:rPr lang="en-US" smtClean="0"/>
              <a:t>9/14/21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EA0920-63CD-8C48-A763-8FCD302DEA6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13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6653" y="1829697"/>
            <a:ext cx="7710693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highlight>
                  <a:srgbClr val="000000"/>
                </a:highlight>
                <a:latin typeface="Avenir Book" panose="02000503020000020003" pitchFamily="2" charset="0"/>
                <a:cs typeface="Segoe UI" panose="020B0502040204020203" pitchFamily="34" charset="0"/>
              </a:rPr>
              <a:t>A EMERGÊNCIA DOS PROBLEMAS URBANOS E AS ORIGENS DO URBANISMO</a:t>
            </a:r>
          </a:p>
          <a:p>
            <a:endParaRPr lang="pt-BR" b="1" dirty="0">
              <a:solidFill>
                <a:schemeClr val="bg1"/>
              </a:solidFill>
              <a:highlight>
                <a:srgbClr val="000000"/>
              </a:highlight>
              <a:latin typeface="Avenir Book" panose="02000503020000020003" pitchFamily="2" charset="0"/>
              <a:cs typeface="Segoe UI" panose="020B0502040204020203" pitchFamily="34" charset="0"/>
            </a:endParaRPr>
          </a:p>
          <a:p>
            <a:r>
              <a:rPr lang="pt-BR" b="1" dirty="0">
                <a:solidFill>
                  <a:schemeClr val="bg1"/>
                </a:solidFill>
                <a:highlight>
                  <a:srgbClr val="000000"/>
                </a:highlight>
                <a:latin typeface="Avenir Book" panose="02000503020000020003" pitchFamily="2" charset="0"/>
                <a:cs typeface="Segoe UI" panose="020B0502040204020203" pitchFamily="34" charset="0"/>
              </a:rPr>
              <a:t>AULA 2</a:t>
            </a:r>
          </a:p>
          <a:p>
            <a:endParaRPr lang="pt-BR" b="1" dirty="0">
              <a:solidFill>
                <a:schemeClr val="bg1"/>
              </a:solidFill>
              <a:highlight>
                <a:srgbClr val="000000"/>
              </a:highlight>
              <a:latin typeface="Avenir Book" panose="02000503020000020003" pitchFamily="2" charset="0"/>
              <a:cs typeface="Segoe UI" panose="020B0502040204020203" pitchFamily="34" charset="0"/>
            </a:endParaRPr>
          </a:p>
          <a:p>
            <a:r>
              <a:rPr lang="pt-BR" sz="1600" dirty="0">
                <a:latin typeface="Avenir Book" panose="02000503020000020003" pitchFamily="2" charset="0"/>
                <a:cs typeface="Segoe UI" panose="020B0502040204020203" pitchFamily="34" charset="0"/>
              </a:rPr>
              <a:t> </a:t>
            </a:r>
          </a:p>
          <a:p>
            <a:r>
              <a:rPr lang="pt-BR" sz="1600" dirty="0">
                <a:latin typeface="Avenir Book" panose="02000503020000020003" pitchFamily="2" charset="0"/>
                <a:cs typeface="Segoe UI" panose="020B0502040204020203" pitchFamily="34" charset="0"/>
              </a:rPr>
              <a:t>1 ENGELS, Friedrich, “</a:t>
            </a:r>
            <a:r>
              <a:rPr lang="pt-BR" sz="1600" b="1" dirty="0">
                <a:latin typeface="Avenir Book" panose="02000503020000020003" pitchFamily="2" charset="0"/>
                <a:cs typeface="Segoe UI" panose="020B0502040204020203" pitchFamily="34" charset="0"/>
              </a:rPr>
              <a:t>As grandes cidades</a:t>
            </a:r>
            <a:r>
              <a:rPr lang="pt-BR" sz="1600" dirty="0">
                <a:latin typeface="Avenir Book" panose="02000503020000020003" pitchFamily="2" charset="0"/>
                <a:cs typeface="Segoe UI" panose="020B0502040204020203" pitchFamily="34" charset="0"/>
              </a:rPr>
              <a:t>” (1845). In: </a:t>
            </a:r>
            <a:r>
              <a:rPr lang="pt-BR" sz="1600" i="1" dirty="0">
                <a:latin typeface="Avenir Book" panose="02000503020000020003" pitchFamily="2" charset="0"/>
                <a:cs typeface="Segoe UI" panose="020B0502040204020203" pitchFamily="34" charset="0"/>
              </a:rPr>
              <a:t>A situação da classe trabalhadora na Inglaterra</a:t>
            </a:r>
            <a:r>
              <a:rPr lang="pt-BR" sz="1600" dirty="0">
                <a:latin typeface="Avenir Book" panose="02000503020000020003" pitchFamily="2" charset="0"/>
                <a:cs typeface="Segoe UI" panose="020B0502040204020203" pitchFamily="34" charset="0"/>
              </a:rPr>
              <a:t>, 2008, pp. 67-116.</a:t>
            </a:r>
          </a:p>
          <a:p>
            <a:r>
              <a:rPr lang="pt-BR" sz="1600" dirty="0">
                <a:latin typeface="Avenir Book" panose="02000503020000020003" pitchFamily="2" charset="0"/>
                <a:cs typeface="Segoe UI" panose="020B0502040204020203" pitchFamily="34" charset="0"/>
              </a:rPr>
              <a:t> </a:t>
            </a:r>
          </a:p>
          <a:p>
            <a:r>
              <a:rPr lang="pt-BR" sz="1600" dirty="0">
                <a:latin typeface="Avenir Book" panose="02000503020000020003" pitchFamily="2" charset="0"/>
                <a:cs typeface="Segoe UI" panose="020B0502040204020203" pitchFamily="34" charset="0"/>
              </a:rPr>
              <a:t>2 SIMMEL, Georg, “</a:t>
            </a:r>
            <a:r>
              <a:rPr lang="pt-BR" sz="1600" b="1" dirty="0">
                <a:latin typeface="Avenir Book" panose="02000503020000020003" pitchFamily="2" charset="0"/>
                <a:cs typeface="Segoe UI" panose="020B0502040204020203" pitchFamily="34" charset="0"/>
              </a:rPr>
              <a:t>As grandes cidades e a vida do espírito</a:t>
            </a:r>
            <a:r>
              <a:rPr lang="pt-BR" sz="1600" dirty="0">
                <a:latin typeface="Avenir Book" panose="02000503020000020003" pitchFamily="2" charset="0"/>
                <a:cs typeface="Segoe UI" panose="020B0502040204020203" pitchFamily="34" charset="0"/>
              </a:rPr>
              <a:t>” (1903), </a:t>
            </a:r>
            <a:r>
              <a:rPr lang="pt-BR" sz="1600" i="1" dirty="0">
                <a:latin typeface="Avenir Book" panose="02000503020000020003" pitchFamily="2" charset="0"/>
                <a:cs typeface="Segoe UI" panose="020B0502040204020203" pitchFamily="34" charset="0"/>
              </a:rPr>
              <a:t>Revista</a:t>
            </a:r>
            <a:r>
              <a:rPr lang="pt-BR" sz="1600" dirty="0">
                <a:latin typeface="Avenir Book" panose="02000503020000020003" pitchFamily="2" charset="0"/>
                <a:cs typeface="Segoe UI" panose="020B0502040204020203" pitchFamily="34" charset="0"/>
              </a:rPr>
              <a:t> </a:t>
            </a:r>
            <a:r>
              <a:rPr lang="pt-BR" sz="1600" i="1" dirty="0">
                <a:latin typeface="Avenir Book" panose="02000503020000020003" pitchFamily="2" charset="0"/>
                <a:cs typeface="Segoe UI" panose="020B0502040204020203" pitchFamily="34" charset="0"/>
              </a:rPr>
              <a:t>Mana</a:t>
            </a:r>
            <a:r>
              <a:rPr lang="pt-BR" sz="1600" dirty="0">
                <a:latin typeface="Avenir Book" panose="02000503020000020003" pitchFamily="2" charset="0"/>
                <a:cs typeface="Segoe UI" panose="020B0502040204020203" pitchFamily="34" charset="0"/>
              </a:rPr>
              <a:t>, 2005, pp. 577-591.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D911446-7C24-C645-BF06-49DEF209E662}"/>
              </a:ext>
            </a:extLst>
          </p:cNvPr>
          <p:cNvSpPr txBox="1"/>
          <p:nvPr/>
        </p:nvSpPr>
        <p:spPr>
          <a:xfrm>
            <a:off x="5791365" y="5719730"/>
            <a:ext cx="26775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dirty="0">
                <a:latin typeface="Avenir Book" panose="02000503020000020003" pitchFamily="2" charset="0"/>
              </a:rPr>
              <a:t>Prof.ª Dr. Ana Castro</a:t>
            </a:r>
          </a:p>
          <a:p>
            <a:pPr algn="r"/>
            <a:r>
              <a:rPr lang="pt-BR" dirty="0">
                <a:latin typeface="Avenir Book" panose="02000503020000020003" pitchFamily="2" charset="0"/>
              </a:rPr>
              <a:t>Prof.</a:t>
            </a:r>
            <a:r>
              <a:rPr lang="pt-BR" dirty="0" err="1">
                <a:latin typeface="Avenir Book" panose="02000503020000020003" pitchFamily="2" charset="0"/>
              </a:rPr>
              <a:t>º</a:t>
            </a:r>
            <a:r>
              <a:rPr lang="pt-BR" dirty="0">
                <a:latin typeface="Avenir Book" panose="02000503020000020003" pitchFamily="2" charset="0"/>
              </a:rPr>
              <a:t> Dr. Carlos Oliveira</a:t>
            </a:r>
          </a:p>
          <a:p>
            <a:pPr algn="r"/>
            <a:r>
              <a:rPr lang="pt-BR" dirty="0">
                <a:latin typeface="Avenir Book" panose="02000503020000020003" pitchFamily="2" charset="0"/>
              </a:rPr>
              <a:t>Set/2021</a:t>
            </a:r>
          </a:p>
        </p:txBody>
      </p:sp>
    </p:spTree>
    <p:extLst>
      <p:ext uri="{BB962C8B-B14F-4D97-AF65-F5344CB8AC3E}">
        <p14:creationId xmlns:p14="http://schemas.microsoft.com/office/powerpoint/2010/main" val="2048804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41741" y="376472"/>
            <a:ext cx="7346345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dirty="0">
                <a:solidFill>
                  <a:schemeClr val="bg1"/>
                </a:solidFill>
                <a:highlight>
                  <a:srgbClr val="000000"/>
                </a:highlight>
                <a:latin typeface="Avenir Book" panose="02000503020000020003" pitchFamily="2" charset="0"/>
              </a:rPr>
              <a:t>RACIONALIDAE MODERNA</a:t>
            </a:r>
          </a:p>
          <a:p>
            <a:pPr lvl="0"/>
            <a:endParaRPr lang="pt-BR" dirty="0"/>
          </a:p>
          <a:p>
            <a:r>
              <a:rPr lang="pt-BR" dirty="0">
                <a:latin typeface="Avenir Book" panose="02000503020000020003" pitchFamily="2" charset="0"/>
              </a:rPr>
              <a:t>A Revolução Industrial foi, sem dúvida, um marco para a transformação urbana e dos aspectos culturais e sociais nela inseridos. O período revelou processos como o crescimento populacional, diretamente ligado à mecanização dos sistemas de produção e ao incremento de novas técnicas de trabalho. A organização científica do trabalho foi responsável por grandes transformações na distribuição espacial, na distribuição de capital e na organização da sociedade, passando a estabelecer novas relações com o espaço físico das cidades.</a:t>
            </a:r>
          </a:p>
          <a:p>
            <a:r>
              <a:rPr lang="pt-BR" dirty="0">
                <a:latin typeface="Avenir Book" panose="02000503020000020003" pitchFamily="2" charset="0"/>
              </a:rPr>
              <a:t> </a:t>
            </a:r>
          </a:p>
          <a:p>
            <a:endParaRPr lang="pt-BR" dirty="0">
              <a:latin typeface="Avenir Book" panose="02000503020000020003" pitchFamily="2" charset="0"/>
            </a:endParaRPr>
          </a:p>
          <a:p>
            <a:r>
              <a:rPr lang="pt-BR" dirty="0">
                <a:latin typeface="Avenir Book" panose="02000503020000020003" pitchFamily="2" charset="0"/>
              </a:rPr>
              <a:t>CHOAY, Françoise (autor). </a:t>
            </a:r>
            <a:r>
              <a:rPr lang="pt-BR" b="1" dirty="0">
                <a:latin typeface="Avenir Book" panose="02000503020000020003" pitchFamily="2" charset="0"/>
              </a:rPr>
              <a:t>O urbanismo: utopias e realidades</a:t>
            </a:r>
            <a:r>
              <a:rPr lang="pt-BR" dirty="0">
                <a:latin typeface="Avenir Book" panose="02000503020000020003" pitchFamily="2" charset="0"/>
              </a:rPr>
              <a:t>: uma antologia. 6. ed. São Paulo: Perspectiva, 2005.</a:t>
            </a:r>
          </a:p>
          <a:p>
            <a:endParaRPr lang="pt-BR" dirty="0">
              <a:latin typeface="Avenir Book" panose="02000503020000020003" pitchFamily="2" charset="0"/>
            </a:endParaRPr>
          </a:p>
          <a:p>
            <a:r>
              <a:rPr lang="pt-BR" dirty="0">
                <a:latin typeface="Avenir Book" panose="02000503020000020003" pitchFamily="2" charset="0"/>
              </a:rPr>
              <a:t>LUZ, </a:t>
            </a:r>
            <a:r>
              <a:rPr lang="pt-BR" dirty="0" err="1">
                <a:latin typeface="Avenir Book" panose="02000503020000020003" pitchFamily="2" charset="0"/>
              </a:rPr>
              <a:t>Madel</a:t>
            </a:r>
            <a:r>
              <a:rPr lang="pt-BR" dirty="0">
                <a:latin typeface="Avenir Book" panose="02000503020000020003" pitchFamily="2" charset="0"/>
              </a:rPr>
              <a:t> T. </a:t>
            </a:r>
            <a:r>
              <a:rPr lang="pt-BR" b="1" dirty="0">
                <a:latin typeface="Avenir Book" panose="02000503020000020003" pitchFamily="2" charset="0"/>
              </a:rPr>
              <a:t>Natural, racional, social: razão médica e racionalidade moderna [recurso eletrônico]</a:t>
            </a:r>
            <a:r>
              <a:rPr lang="pt-BR" dirty="0">
                <a:latin typeface="Avenir Book" panose="02000503020000020003" pitchFamily="2" charset="0"/>
              </a:rPr>
              <a:t>. Rio de Janeiro: Fiocruz; Edições Livres, 2019. 184 p. (Coleção Memória Viva).</a:t>
            </a:r>
          </a:p>
        </p:txBody>
      </p:sp>
    </p:spTree>
    <p:extLst>
      <p:ext uri="{BB962C8B-B14F-4D97-AF65-F5344CB8AC3E}">
        <p14:creationId xmlns:p14="http://schemas.microsoft.com/office/powerpoint/2010/main" val="536191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41741" y="376472"/>
            <a:ext cx="687825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dirty="0">
                <a:solidFill>
                  <a:schemeClr val="bg1"/>
                </a:solidFill>
                <a:highlight>
                  <a:srgbClr val="000000"/>
                </a:highlight>
                <a:latin typeface="Avenir Book" panose="02000503020000020003" pitchFamily="2" charset="0"/>
              </a:rPr>
              <a:t>CIDADE INDUSTRIAL</a:t>
            </a:r>
          </a:p>
          <a:p>
            <a:pPr lvl="0"/>
            <a:endParaRPr lang="pt-BR" dirty="0"/>
          </a:p>
          <a:p>
            <a:r>
              <a:rPr lang="pt-BR" dirty="0">
                <a:latin typeface="Avenir Book" panose="02000503020000020003" pitchFamily="2" charset="0"/>
              </a:rPr>
              <a:t>2 fatores de ordem social:</a:t>
            </a:r>
          </a:p>
          <a:p>
            <a:endParaRPr lang="pt-BR" dirty="0">
              <a:latin typeface="Avenir Book" panose="02000503020000020003" pitchFamily="2" charset="0"/>
            </a:endParaRPr>
          </a:p>
          <a:p>
            <a:pPr lvl="0"/>
            <a:r>
              <a:rPr lang="pt-BR" dirty="0">
                <a:latin typeface="Avenir Book" panose="02000503020000020003" pitchFamily="2" charset="0"/>
              </a:rPr>
              <a:t>1) </a:t>
            </a:r>
            <a:r>
              <a:rPr lang="pt-BR" b="1" dirty="0">
                <a:latin typeface="Avenir Book" panose="02000503020000020003" pitchFamily="2" charset="0"/>
              </a:rPr>
              <a:t>deslocamento de massas populacionais </a:t>
            </a:r>
            <a:r>
              <a:rPr lang="pt-BR" dirty="0">
                <a:latin typeface="Avenir Book" panose="02000503020000020003" pitchFamily="2" charset="0"/>
              </a:rPr>
              <a:t>descomunais do campo para as cidades</a:t>
            </a:r>
          </a:p>
          <a:p>
            <a:r>
              <a:rPr lang="pt-BR" dirty="0">
                <a:latin typeface="Avenir Book" panose="02000503020000020003" pitchFamily="2" charset="0"/>
              </a:rPr>
              <a:t>2) aumento assombroso do índice de </a:t>
            </a:r>
            <a:r>
              <a:rPr lang="pt-BR" b="1" dirty="0">
                <a:latin typeface="Avenir Book" panose="02000503020000020003" pitchFamily="2" charset="0"/>
              </a:rPr>
              <a:t>crescimento da população.</a:t>
            </a:r>
          </a:p>
          <a:p>
            <a:pPr lvl="0"/>
            <a:endParaRPr lang="pt-BR" dirty="0">
              <a:latin typeface="Avenir Book" panose="02000503020000020003" pitchFamily="2" charset="0"/>
            </a:endParaRPr>
          </a:p>
          <a:p>
            <a:r>
              <a:rPr lang="pt-BR" dirty="0">
                <a:latin typeface="Avenir Book" panose="02000503020000020003" pitchFamily="2" charset="0"/>
              </a:rPr>
              <a:t>Lewis </a:t>
            </a:r>
            <a:r>
              <a:rPr lang="pt-BR" dirty="0" err="1">
                <a:latin typeface="Avenir Book" panose="02000503020000020003" pitchFamily="2" charset="0"/>
              </a:rPr>
              <a:t>Mumford</a:t>
            </a:r>
            <a:r>
              <a:rPr lang="pt-BR" dirty="0">
                <a:latin typeface="Avenir Book" panose="02000503020000020003" pitchFamily="2" charset="0"/>
              </a:rPr>
              <a:t>, </a:t>
            </a:r>
            <a:r>
              <a:rPr lang="pt-BR" i="1" dirty="0">
                <a:latin typeface="Avenir Book" panose="02000503020000020003" pitchFamily="2" charset="0"/>
              </a:rPr>
              <a:t>A cultura das cidades</a:t>
            </a:r>
            <a:r>
              <a:rPr lang="pt-BR" dirty="0">
                <a:latin typeface="Avenir Book" panose="02000503020000020003" pitchFamily="2" charset="0"/>
              </a:rPr>
              <a:t>, (1938) 1961</a:t>
            </a:r>
          </a:p>
          <a:p>
            <a:r>
              <a:rPr lang="pt-BR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025829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4706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2611" y="6488668"/>
            <a:ext cx="1274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i="1" dirty="0"/>
              <a:t>As  fábricas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837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4" descr="londres_corticos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57" y="0"/>
            <a:ext cx="9162657" cy="63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2611" y="6447694"/>
            <a:ext cx="1223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i="1" dirty="0"/>
              <a:t>Os cortiços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8372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5929" y="2935299"/>
            <a:ext cx="4338070" cy="329565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304800" y="226067"/>
            <a:ext cx="4128655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t-BR" sz="1400" b="1" dirty="0">
                <a:latin typeface="+mj-lt"/>
                <a:ea typeface="Times New Roman" charset="0"/>
                <a:cs typeface="Times New Roman" charset="0"/>
              </a:rPr>
              <a:t>LEGILAÇÃO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t-BR" sz="1400" b="1" dirty="0">
                <a:latin typeface="+mj-lt"/>
                <a:ea typeface="Times New Roman" charset="0"/>
                <a:cs typeface="Times New Roman" charset="0"/>
              </a:rPr>
              <a:t>Em 1833 </a:t>
            </a:r>
            <a:r>
              <a:rPr lang="pt-BR" sz="1400" dirty="0">
                <a:latin typeface="+mj-lt"/>
                <a:ea typeface="Times New Roman" charset="0"/>
                <a:cs typeface="Times New Roman" charset="0"/>
              </a:rPr>
              <a:t>é promulgada na Inglaterra a primeira lei sobre as fábricas: 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t-BR" sz="1400" dirty="0">
                <a:latin typeface="+mj-lt"/>
                <a:ea typeface="Times New Roman" charset="0"/>
                <a:cs typeface="Times New Roman" charset="0"/>
              </a:rPr>
              <a:t>-       as horas de trabalho são reduzidas para </a:t>
            </a:r>
            <a:r>
              <a:rPr lang="pt-BR" sz="1400" b="1" dirty="0">
                <a:latin typeface="+mj-lt"/>
                <a:ea typeface="Times New Roman" charset="0"/>
                <a:cs typeface="Times New Roman" charset="0"/>
              </a:rPr>
              <a:t>48 horas semanais para as crianças com menos de 13 anos</a:t>
            </a:r>
            <a:r>
              <a:rPr lang="pt-BR" sz="1400" dirty="0">
                <a:latin typeface="+mj-lt"/>
                <a:ea typeface="Times New Roman" charset="0"/>
                <a:cs typeface="Times New Roman" charset="0"/>
              </a:rPr>
              <a:t>, e para </a:t>
            </a:r>
            <a:r>
              <a:rPr lang="pt-BR" sz="1400" b="1" dirty="0">
                <a:latin typeface="+mj-lt"/>
                <a:ea typeface="Times New Roman" charset="0"/>
                <a:cs typeface="Times New Roman" charset="0"/>
              </a:rPr>
              <a:t>60 horas semanais</a:t>
            </a:r>
            <a:r>
              <a:rPr lang="pt-BR" sz="1400" dirty="0">
                <a:latin typeface="+mj-lt"/>
                <a:ea typeface="Times New Roman" charset="0"/>
                <a:cs typeface="Times New Roman" charset="0"/>
              </a:rPr>
              <a:t> </a:t>
            </a:r>
            <a:r>
              <a:rPr lang="pt-BR" sz="1400" b="1" dirty="0">
                <a:latin typeface="+mj-lt"/>
                <a:ea typeface="Times New Roman" charset="0"/>
                <a:cs typeface="Times New Roman" charset="0"/>
              </a:rPr>
              <a:t>para jovens até 18 anos</a:t>
            </a:r>
            <a:r>
              <a:rPr lang="pt-BR" sz="1400" dirty="0">
                <a:latin typeface="+mj-lt"/>
                <a:ea typeface="Times New Roman" charset="0"/>
                <a:cs typeface="Times New Roman" charset="0"/>
              </a:rPr>
              <a:t>. 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pt-BR" sz="1400" dirty="0">
                <a:latin typeface="+mj-lt"/>
                <a:ea typeface="Times New Roman" charset="0"/>
                <a:cs typeface="Times New Roman" charset="0"/>
              </a:rPr>
              <a:t>são fixados intervalos regulares para as refeições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pt-BR" sz="1400" dirty="0">
                <a:latin typeface="+mj-lt"/>
                <a:ea typeface="Times New Roman" charset="0"/>
                <a:cs typeface="Times New Roman" charset="0"/>
              </a:rPr>
              <a:t>Institui-se um Corpo de Inspetores dentro das fábricas para fazer valer as novas disposições. </a:t>
            </a:r>
            <a:endParaRPr lang="pt-BR" sz="1400" dirty="0">
              <a:latin typeface="+mj-lt"/>
              <a:ea typeface="Times New Roman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t-BR" sz="1400" b="1" dirty="0">
                <a:latin typeface="+mj-lt"/>
                <a:ea typeface="Times New Roman" charset="0"/>
                <a:cs typeface="Times New Roman" charset="0"/>
              </a:rPr>
              <a:t>Em 1842</a:t>
            </a:r>
            <a:r>
              <a:rPr lang="pt-BR" sz="1400" dirty="0">
                <a:latin typeface="+mj-lt"/>
                <a:ea typeface="Times New Roman" charset="0"/>
                <a:cs typeface="Times New Roman" charset="0"/>
              </a:rPr>
              <a:t>, é vetado o trabalho de crianças e mulheres nas minas, e </a:t>
            </a:r>
            <a:r>
              <a:rPr lang="pt-BR" sz="1400" b="1" dirty="0">
                <a:latin typeface="+mj-lt"/>
                <a:ea typeface="Times New Roman" charset="0"/>
                <a:cs typeface="Times New Roman" charset="0"/>
              </a:rPr>
              <a:t>em 1844</a:t>
            </a:r>
            <a:r>
              <a:rPr lang="pt-BR" sz="1400" dirty="0">
                <a:latin typeface="+mj-lt"/>
                <a:ea typeface="Times New Roman" charset="0"/>
                <a:cs typeface="Times New Roman" charset="0"/>
              </a:rPr>
              <a:t> se proíbe o emprego de menores de 9 anos na indústria têxtil.</a:t>
            </a:r>
            <a:endParaRPr lang="pt-BR" sz="1400" dirty="0">
              <a:latin typeface="+mj-lt"/>
              <a:ea typeface="Times New Roman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t-BR" sz="1400" dirty="0">
                <a:latin typeface="+mj-lt"/>
                <a:ea typeface="Times New Roman" charset="0"/>
                <a:cs typeface="Times New Roman" charset="0"/>
              </a:rPr>
              <a:t>Houve ainda</a:t>
            </a:r>
            <a:r>
              <a:rPr lang="pt-BR" sz="1400" dirty="0">
                <a:latin typeface="+mj-lt"/>
                <a:ea typeface="Times New Roman" charset="0"/>
              </a:rPr>
              <a:t> </a:t>
            </a:r>
            <a:r>
              <a:rPr lang="pt-BR" sz="1400" dirty="0">
                <a:latin typeface="+mj-lt"/>
                <a:ea typeface="Times New Roman" charset="0"/>
                <a:cs typeface="Times New Roman" charset="0"/>
              </a:rPr>
              <a:t>sucessivas </a:t>
            </a:r>
            <a:r>
              <a:rPr lang="pt-BR" sz="1400" b="1" dirty="0">
                <a:latin typeface="+mj-lt"/>
                <a:ea typeface="Times New Roman" charset="0"/>
                <a:cs typeface="Times New Roman" charset="0"/>
              </a:rPr>
              <a:t>leis de instrução escolar</a:t>
            </a:r>
            <a:r>
              <a:rPr lang="pt-BR" sz="1400" dirty="0">
                <a:latin typeface="+mj-lt"/>
                <a:ea typeface="Times New Roman" charset="0"/>
                <a:cs typeface="Times New Roman" charset="0"/>
              </a:rPr>
              <a:t> </a:t>
            </a:r>
            <a:r>
              <a:rPr lang="pt-BR" sz="1400" b="1" dirty="0">
                <a:latin typeface="+mj-lt"/>
                <a:ea typeface="Times New Roman" charset="0"/>
                <a:cs typeface="Times New Roman" charset="0"/>
              </a:rPr>
              <a:t>obrigatória</a:t>
            </a:r>
            <a:r>
              <a:rPr lang="pt-BR" sz="1400" dirty="0">
                <a:latin typeface="+mj-lt"/>
                <a:ea typeface="Times New Roman" charset="0"/>
                <a:cs typeface="Times New Roman" charset="0"/>
              </a:rPr>
              <a:t> para menores, levando à ampliação da alfabetização entre os trabalhadores.</a:t>
            </a:r>
            <a:endParaRPr lang="pt-BR" sz="1400" dirty="0">
              <a:latin typeface="+mj-lt"/>
              <a:ea typeface="Times New Roman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2547" y="-31779"/>
            <a:ext cx="4341452" cy="292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9192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41741" y="376472"/>
            <a:ext cx="68782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dirty="0">
                <a:solidFill>
                  <a:schemeClr val="bg1"/>
                </a:solidFill>
                <a:highlight>
                  <a:srgbClr val="000000"/>
                </a:highlight>
                <a:latin typeface="Avenir Book" panose="02000503020000020003" pitchFamily="2" charset="0"/>
              </a:rPr>
              <a:t>OBSERVADORES E NARRADORES</a:t>
            </a:r>
          </a:p>
          <a:p>
            <a:pPr lvl="0"/>
            <a:endParaRPr lang="pt-BR" dirty="0">
              <a:solidFill>
                <a:schemeClr val="bg1"/>
              </a:solidFill>
              <a:highlight>
                <a:srgbClr val="000000"/>
              </a:highlight>
              <a:latin typeface="Avenir Book" panose="02000503020000020003" pitchFamily="2" charset="0"/>
            </a:endParaRPr>
          </a:p>
          <a:p>
            <a:pPr lvl="0"/>
            <a:endParaRPr lang="pt-BR" dirty="0"/>
          </a:p>
          <a:p>
            <a:r>
              <a:rPr lang="pt-BR" dirty="0"/>
              <a:t> </a:t>
            </a:r>
          </a:p>
        </p:txBody>
      </p:sp>
      <p:pic>
        <p:nvPicPr>
          <p:cNvPr id="5" name="Imagem 4" descr="Uma imagem contendo texto, foto, diferente, cheio&#10;&#10;Descrição gerada automaticamente">
            <a:extLst>
              <a:ext uri="{FF2B5EF4-FFF2-40B4-BE49-F238E27FC236}">
                <a16:creationId xmlns:a16="http://schemas.microsoft.com/office/drawing/2014/main" id="{D6FC19C4-CA2A-2549-BB48-068836546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631" y="1443790"/>
            <a:ext cx="5561263" cy="464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6463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7557" y="1104900"/>
            <a:ext cx="454099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“(...) algumas ruas grandes, todas muito parecidas, e ruas muito pequenas, ainda mais parecidas, habitadas por pessoas igualmente parecidas, que chegavam e saíam todas as mesmas horas, fazendo o mesmo som nas mesmas calçadas, para fazer o mesmo trabalho, e para quem todos os dias eram iguais à véspera e ao dia seguinte, e todos os atos eram a imagem do ano anterior e do subsequente.” </a:t>
            </a:r>
          </a:p>
          <a:p>
            <a:endParaRPr lang="pt-BR" dirty="0"/>
          </a:p>
          <a:p>
            <a:r>
              <a:rPr lang="pt-BR" dirty="0"/>
              <a:t>Charles Dickens, </a:t>
            </a:r>
            <a:r>
              <a:rPr lang="pt-BR" dirty="0" err="1"/>
              <a:t>Coketown</a:t>
            </a:r>
            <a:r>
              <a:rPr lang="pt-BR" i="1" dirty="0"/>
              <a:t>, Hard Times</a:t>
            </a:r>
            <a:r>
              <a:rPr lang="pt-BR" dirty="0"/>
              <a:t> (1854)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0" y="1104900"/>
            <a:ext cx="2794000" cy="46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4001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5000" y="1462492"/>
            <a:ext cx="5217847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O </a:t>
            </a:r>
            <a:r>
              <a:rPr lang="pt-BR" dirty="0" err="1"/>
              <a:t>East</a:t>
            </a:r>
            <a:r>
              <a:rPr lang="pt-BR" dirty="0"/>
              <a:t> </a:t>
            </a:r>
            <a:r>
              <a:rPr lang="pt-BR" dirty="0" err="1"/>
              <a:t>End</a:t>
            </a:r>
            <a:r>
              <a:rPr lang="pt-BR" dirty="0"/>
              <a:t> em Londres é “um lugar chocante, um diabólico emaranhado de cortiços que abrigam coisas humanas arrepiantes, onde homens e mulheres imundos vivem de dois tostões de aguardente, onde colarinhos e camisas limpas são decências desconhecidas, onde todo cidadão carrega no próprio corpo as marcas da violência e onde jamais alguém penteia seus cabelos”.</a:t>
            </a:r>
          </a:p>
          <a:p>
            <a:endParaRPr lang="pt-BR" dirty="0"/>
          </a:p>
          <a:p>
            <a:r>
              <a:rPr lang="pt-BR" dirty="0"/>
              <a:t>Arthur Morrison, </a:t>
            </a:r>
            <a:r>
              <a:rPr lang="pt-BR" i="1" dirty="0"/>
              <a:t>Tales </a:t>
            </a:r>
            <a:r>
              <a:rPr lang="pt-BR" i="1" dirty="0" err="1"/>
              <a:t>of</a:t>
            </a:r>
            <a:r>
              <a:rPr lang="pt-BR" i="1" dirty="0"/>
              <a:t> </a:t>
            </a:r>
            <a:r>
              <a:rPr lang="pt-BR" i="1" dirty="0" err="1"/>
              <a:t>mean</a:t>
            </a:r>
            <a:r>
              <a:rPr lang="pt-BR" i="1" dirty="0"/>
              <a:t> </a:t>
            </a:r>
            <a:r>
              <a:rPr lang="pt-BR" i="1" dirty="0" err="1"/>
              <a:t>street</a:t>
            </a:r>
            <a:r>
              <a:rPr lang="pt-BR" dirty="0"/>
              <a:t> (1880</a:t>
            </a:r>
            <a:r>
              <a:rPr lang="pt-BR" dirty="0">
                <a:effectLst/>
              </a:rPr>
              <a:t>)</a:t>
            </a:r>
            <a:endParaRPr lang="pt-B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66502" y="1358943"/>
            <a:ext cx="2875911" cy="366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3798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7864" y="888654"/>
            <a:ext cx="591035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“Em cada esquina um moleque maltrapilho arrasta uma vassoura suja na nossa frente e alegremente nos impõe uma taxa; em intervalos pequenos e regulares encontramos os lamentos ininterruptos do robusto irlandês sempre morrendo de fome ou da odiosa menina que está sempre invocando o nome de Deus em vão. Se entramos numa casa de lanches para uma modesta refeição de biscoitos ou bolo, toda uma família de enraivecidos vagabundos se põe a olhar para cada bocado que introduzimos na boca. Antes de terminar o passeio temos a impressão de ser apunhalado por todas as formas de pretensas misérias.”</a:t>
            </a:r>
          </a:p>
          <a:p>
            <a:endParaRPr lang="pt-BR" dirty="0"/>
          </a:p>
          <a:p>
            <a:r>
              <a:rPr lang="pt-BR" dirty="0"/>
              <a:t>Dr. John Gay, </a:t>
            </a:r>
            <a:r>
              <a:rPr lang="pt-BR" i="1" dirty="0"/>
              <a:t>The </a:t>
            </a:r>
            <a:r>
              <a:rPr lang="pt-BR" i="1" dirty="0" err="1"/>
              <a:t>course</a:t>
            </a:r>
            <a:r>
              <a:rPr lang="pt-BR" i="1" dirty="0"/>
              <a:t> </a:t>
            </a:r>
            <a:r>
              <a:rPr lang="pt-BR" i="1" dirty="0" err="1"/>
              <a:t>of</a:t>
            </a:r>
            <a:r>
              <a:rPr lang="pt-BR" i="1" dirty="0"/>
              <a:t> </a:t>
            </a:r>
            <a:r>
              <a:rPr lang="pt-BR" i="1" dirty="0" err="1"/>
              <a:t>beggars</a:t>
            </a:r>
            <a:r>
              <a:rPr lang="pt-BR" dirty="0"/>
              <a:t>, 18??</a:t>
            </a:r>
          </a:p>
        </p:txBody>
      </p:sp>
    </p:spTree>
    <p:extLst>
      <p:ext uri="{BB962C8B-B14F-4D97-AF65-F5344CB8AC3E}">
        <p14:creationId xmlns:p14="http://schemas.microsoft.com/office/powerpoint/2010/main" val="2785725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7864" y="888654"/>
            <a:ext cx="5910359" cy="5355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“Senhor diretor: </a:t>
            </a:r>
          </a:p>
          <a:p>
            <a:r>
              <a:rPr lang="pt-BR" dirty="0"/>
              <a:t>já há algum tempo, nas ruas principais da nossa cidade se encontra uma multidão de mendigos que, ou vestindo farrapos e aparentando aspecto doentio ou expondo chagas e deformações repugnantes, procuram despertar a compaixão dos transeuntes de um modo desagradável e até indecoroso. Penso que, não só quando se paga o imposto para os pobres, mas ainda quando se contribui generosamente para as instituições de beneficência, tem-se o suficiente direito de ser poupado de cenas tão molestas e impertinentes. E mais: indaga-se para que serve o pesado imposto pago para manter a polícia municipal, se ela não garante o direito do público de caminhar pela cidade sem ser perturbado. Na esperança de que a publicação destas linhas em seu jornal incite os poderes públicos a eliminar esse inconveniente, subscreve, respeitosamente,</a:t>
            </a:r>
          </a:p>
          <a:p>
            <a:pPr algn="r"/>
            <a:r>
              <a:rPr lang="pt-BR" i="1" dirty="0"/>
              <a:t>Uma senhora</a:t>
            </a:r>
            <a:r>
              <a:rPr lang="pt-BR" dirty="0"/>
              <a:t>”</a:t>
            </a:r>
          </a:p>
          <a:p>
            <a:r>
              <a:rPr lang="pt-BR" dirty="0"/>
              <a:t> </a:t>
            </a:r>
          </a:p>
          <a:p>
            <a:r>
              <a:rPr lang="pt-BR" i="1" dirty="0"/>
              <a:t>Manchester Guardian</a:t>
            </a:r>
            <a:r>
              <a:rPr lang="pt-BR" dirty="0"/>
              <a:t>, 20/12/1843</a:t>
            </a:r>
          </a:p>
        </p:txBody>
      </p:sp>
    </p:spTree>
    <p:extLst>
      <p:ext uri="{BB962C8B-B14F-4D97-AF65-F5344CB8AC3E}">
        <p14:creationId xmlns:p14="http://schemas.microsoft.com/office/powerpoint/2010/main" val="115541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99098" y="3429000"/>
            <a:ext cx="71606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highlight>
                  <a:srgbClr val="000000"/>
                </a:highlight>
                <a:latin typeface="Avenir Book" panose="02000503020000020003" pitchFamily="2" charset="0"/>
              </a:rPr>
              <a:t>Introdução</a:t>
            </a:r>
          </a:p>
          <a:p>
            <a:endParaRPr lang="pt-BR" b="1" dirty="0">
              <a:latin typeface="Avenir Book" panose="02000503020000020003" pitchFamily="2" charset="0"/>
            </a:endParaRPr>
          </a:p>
          <a:p>
            <a:r>
              <a:rPr lang="pt-BR" dirty="0">
                <a:latin typeface="Avenir Book" panose="02000503020000020003" pitchFamily="2" charset="0"/>
              </a:rPr>
              <a:t>-Entender como se tornou necessário que </a:t>
            </a:r>
            <a:r>
              <a:rPr lang="pt-BR" b="1" dirty="0">
                <a:latin typeface="Avenir Book" panose="02000503020000020003" pitchFamily="2" charset="0"/>
              </a:rPr>
              <a:t>uma disciplina específica nascesse para lidar com os problemas das grandes cidades. </a:t>
            </a:r>
          </a:p>
          <a:p>
            <a:endParaRPr lang="pt-BR" dirty="0">
              <a:latin typeface="Avenir Book" panose="02000503020000020003" pitchFamily="2" charset="0"/>
            </a:endParaRPr>
          </a:p>
          <a:p>
            <a:r>
              <a:rPr lang="pt-BR" dirty="0">
                <a:latin typeface="Avenir Book" panose="02000503020000020003" pitchFamily="2" charset="0"/>
              </a:rPr>
              <a:t>- Entender que tipo de </a:t>
            </a:r>
            <a:r>
              <a:rPr lang="pt-BR" b="1" dirty="0">
                <a:latin typeface="Avenir Book" panose="02000503020000020003" pitchFamily="2" charset="0"/>
              </a:rPr>
              <a:t>pensamento sobre cidade</a:t>
            </a:r>
            <a:r>
              <a:rPr lang="pt-BR" dirty="0">
                <a:latin typeface="Avenir Book" panose="02000503020000020003" pitchFamily="2" charset="0"/>
              </a:rPr>
              <a:t> havia e como se dava a reflexão sobre as cidades nos séculos XIX e XX.</a:t>
            </a:r>
          </a:p>
          <a:p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671429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41741" y="376472"/>
            <a:ext cx="687825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dirty="0">
                <a:solidFill>
                  <a:schemeClr val="bg1"/>
                </a:solidFill>
                <a:highlight>
                  <a:srgbClr val="000000"/>
                </a:highlight>
                <a:latin typeface="Avenir Book" panose="02000503020000020003" pitchFamily="2" charset="0"/>
              </a:rPr>
              <a:t>O MEDO DAS MULTIDOES</a:t>
            </a:r>
          </a:p>
          <a:p>
            <a:pPr lvl="0"/>
            <a:endParaRPr lang="pt-BR" dirty="0">
              <a:solidFill>
                <a:schemeClr val="bg1"/>
              </a:solidFill>
              <a:highlight>
                <a:srgbClr val="000000"/>
              </a:highlight>
              <a:latin typeface="Avenir Book" panose="02000503020000020003" pitchFamily="2" charset="0"/>
            </a:endParaRPr>
          </a:p>
          <a:p>
            <a:pPr lvl="0"/>
            <a:endParaRPr lang="pt-BR" dirty="0">
              <a:solidFill>
                <a:schemeClr val="bg1"/>
              </a:solidFill>
              <a:highlight>
                <a:srgbClr val="000000"/>
              </a:highlight>
              <a:latin typeface="Avenir Book" panose="02000503020000020003" pitchFamily="2" charset="0"/>
            </a:endParaRPr>
          </a:p>
          <a:p>
            <a:pPr lvl="0"/>
            <a:endParaRPr lang="pt-BR" dirty="0"/>
          </a:p>
          <a:p>
            <a:r>
              <a:rPr lang="pt-BR" dirty="0"/>
              <a:t> 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F376A01-D785-1348-8D26-020509F1A7FE}"/>
              </a:ext>
            </a:extLst>
          </p:cNvPr>
          <p:cNvSpPr txBox="1"/>
          <p:nvPr/>
        </p:nvSpPr>
        <p:spPr>
          <a:xfrm>
            <a:off x="741741" y="1270745"/>
            <a:ext cx="755162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“Por considerarem a Inglaterra o ponto inicial de uma forma de vida que se tornaria generalizada nos países denominados civilizados, os resultados desconcertantes do crescimento da riqueza naquele pais mereceram inúmeros e minuciosos relatos. Surpreende nesses relatos a perplexidade manifesta frente à evidência da pobreza, pior. ainda, da miséria e de todo seu cortejo de fome, doença, vício e crime. A exteriorização da pobreza foi considerada pelos contemporâneos um acontecimento do mundo moderno. Em viagem pela Inglaterra em 1871, </a:t>
            </a:r>
            <a:r>
              <a:rPr lang="pt-BR" dirty="0" err="1"/>
              <a:t>Hypollite</a:t>
            </a:r>
            <a:r>
              <a:rPr lang="pt-BR" dirty="0"/>
              <a:t> Taine refaz grande parte das observações de Engels e de Flora Tristan nos anos de 1840, e de seu conterrâneo Alexis de </a:t>
            </a:r>
            <a:r>
              <a:rPr lang="pt-BR" dirty="0" err="1"/>
              <a:t>Tocqueville</a:t>
            </a:r>
            <a:r>
              <a:rPr lang="pt-BR" dirty="0"/>
              <a:t> nos anos 1830. A anotação atônita da população da cidade de Londres - 1.873.676 habitantes em 1840, três milhões e duzentos e cinquenta mil em 1870 - é sempre seguida pela descrição chocante dos lugares ocupados pela multidão e pelos bairros pobres.”</a:t>
            </a:r>
          </a:p>
          <a:p>
            <a:endParaRPr lang="pt-BR" dirty="0"/>
          </a:p>
          <a:p>
            <a:r>
              <a:rPr lang="pt-BR" dirty="0"/>
              <a:t>BRESCIANI, Maria Stella. A CIDADE DAS MULTIDÕES, A CIDADE ATERRORIZADA. IN: </a:t>
            </a:r>
            <a:r>
              <a:rPr lang="pt-BR" b="1" dirty="0"/>
              <a:t>Da cidade e do urbanismo: experiências, sensibilidades, projetos</a:t>
            </a:r>
            <a:r>
              <a:rPr lang="pt-BR" dirty="0"/>
              <a:t>. São Paulo: Alameda, 2018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454120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2611" y="6447694"/>
            <a:ext cx="3242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i="1" dirty="0"/>
              <a:t>A multidão – o </a:t>
            </a:r>
            <a:r>
              <a:rPr lang="pt-BR" i="1" dirty="0" err="1"/>
              <a:t>East</a:t>
            </a:r>
            <a:r>
              <a:rPr lang="pt-BR" i="1" dirty="0"/>
              <a:t> </a:t>
            </a:r>
            <a:r>
              <a:rPr lang="pt-BR" i="1" dirty="0" err="1"/>
              <a:t>End</a:t>
            </a:r>
            <a:r>
              <a:rPr lang="pt-BR" i="1" dirty="0"/>
              <a:t> londrino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94301" cy="563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6322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702049" y="662781"/>
            <a:ext cx="2731292" cy="5845498"/>
          </a:xfrm>
        </p:spPr>
        <p:txBody>
          <a:bodyPr>
            <a:normAutofit fontScale="62500" lnSpcReduction="20000"/>
          </a:bodyPr>
          <a:lstStyle/>
          <a:p>
            <a:pPr algn="l" eaLnBrk="1" hangingPunct="1">
              <a:defRPr/>
            </a:pPr>
            <a:r>
              <a:rPr lang="pt-BR" sz="2100" b="1" dirty="0">
                <a:solidFill>
                  <a:srgbClr val="000000"/>
                </a:solidFill>
              </a:rPr>
              <a:t>LONDRES</a:t>
            </a:r>
          </a:p>
          <a:p>
            <a:pPr algn="l" eaLnBrk="1" hangingPunct="1">
              <a:defRPr/>
            </a:pPr>
            <a:r>
              <a:rPr lang="pt-BR" sz="2100" dirty="0">
                <a:solidFill>
                  <a:srgbClr val="000000"/>
                </a:solidFill>
              </a:rPr>
              <a:t>1670: 500 mil habitantes</a:t>
            </a:r>
          </a:p>
          <a:p>
            <a:pPr algn="l" eaLnBrk="1" hangingPunct="1">
              <a:defRPr/>
            </a:pPr>
            <a:r>
              <a:rPr lang="pt-BR" sz="2100" dirty="0">
                <a:solidFill>
                  <a:srgbClr val="000000"/>
                </a:solidFill>
              </a:rPr>
              <a:t>1674: 527 mil</a:t>
            </a:r>
          </a:p>
          <a:p>
            <a:pPr algn="l" eaLnBrk="1" hangingPunct="1">
              <a:defRPr/>
            </a:pPr>
            <a:r>
              <a:rPr lang="pt-BR" sz="2100" dirty="0">
                <a:solidFill>
                  <a:srgbClr val="000000"/>
                </a:solidFill>
              </a:rPr>
              <a:t>1760: 740 mil</a:t>
            </a:r>
          </a:p>
          <a:p>
            <a:pPr algn="l" eaLnBrk="1" hangingPunct="1">
              <a:defRPr/>
            </a:pPr>
            <a:r>
              <a:rPr lang="pt-BR" sz="2100" dirty="0">
                <a:solidFill>
                  <a:srgbClr val="000000"/>
                </a:solidFill>
              </a:rPr>
              <a:t>1801 865 mil</a:t>
            </a:r>
          </a:p>
          <a:p>
            <a:pPr algn="l" eaLnBrk="1" hangingPunct="1">
              <a:defRPr/>
            </a:pPr>
            <a:r>
              <a:rPr lang="pt-BR" sz="2100" dirty="0">
                <a:solidFill>
                  <a:srgbClr val="000000"/>
                </a:solidFill>
              </a:rPr>
              <a:t>1851 2.362 milhões</a:t>
            </a:r>
          </a:p>
          <a:p>
            <a:pPr algn="l" eaLnBrk="1" hangingPunct="1">
              <a:defRPr/>
            </a:pPr>
            <a:r>
              <a:rPr lang="pt-BR" sz="2100" dirty="0">
                <a:solidFill>
                  <a:srgbClr val="000000"/>
                </a:solidFill>
              </a:rPr>
              <a:t>1891 4.232 milhões</a:t>
            </a:r>
          </a:p>
          <a:p>
            <a:pPr algn="l" eaLnBrk="1" hangingPunct="1">
              <a:defRPr/>
            </a:pPr>
            <a:r>
              <a:rPr lang="pt-BR" sz="2100" dirty="0">
                <a:solidFill>
                  <a:srgbClr val="000000"/>
                </a:solidFill>
              </a:rPr>
              <a:t> </a:t>
            </a:r>
          </a:p>
          <a:p>
            <a:pPr algn="l" eaLnBrk="1" hangingPunct="1">
              <a:defRPr/>
            </a:pPr>
            <a:endParaRPr lang="pt-BR" sz="2100" dirty="0">
              <a:solidFill>
                <a:srgbClr val="000000"/>
              </a:solidFill>
            </a:endParaRPr>
          </a:p>
          <a:p>
            <a:pPr algn="l" eaLnBrk="1" hangingPunct="1">
              <a:defRPr/>
            </a:pPr>
            <a:r>
              <a:rPr lang="pt-BR" sz="2100" b="1" dirty="0">
                <a:solidFill>
                  <a:srgbClr val="000000"/>
                </a:solidFill>
              </a:rPr>
              <a:t>MANCHESTER</a:t>
            </a:r>
          </a:p>
          <a:p>
            <a:pPr algn="l" eaLnBrk="1" hangingPunct="1">
              <a:defRPr/>
            </a:pPr>
            <a:r>
              <a:rPr lang="pt-BR" sz="2100" dirty="0">
                <a:solidFill>
                  <a:srgbClr val="000000"/>
                </a:solidFill>
              </a:rPr>
              <a:t>1625: 6 mil habitantes</a:t>
            </a:r>
          </a:p>
          <a:p>
            <a:pPr algn="l" eaLnBrk="1" hangingPunct="1">
              <a:defRPr/>
            </a:pPr>
            <a:r>
              <a:rPr lang="pt-BR" sz="2100" dirty="0">
                <a:solidFill>
                  <a:srgbClr val="000000"/>
                </a:solidFill>
              </a:rPr>
              <a:t>1760: 12 mil</a:t>
            </a:r>
          </a:p>
          <a:p>
            <a:pPr algn="l" eaLnBrk="1" hangingPunct="1">
              <a:defRPr/>
            </a:pPr>
            <a:r>
              <a:rPr lang="pt-BR" sz="2100" dirty="0">
                <a:solidFill>
                  <a:srgbClr val="000000"/>
                </a:solidFill>
              </a:rPr>
              <a:t>1850: 400 mil</a:t>
            </a:r>
          </a:p>
          <a:p>
            <a:pPr algn="l" eaLnBrk="1" hangingPunct="1">
              <a:defRPr/>
            </a:pPr>
            <a:endParaRPr lang="pt-BR" sz="2100" dirty="0">
              <a:solidFill>
                <a:srgbClr val="000000"/>
              </a:solidFill>
            </a:endParaRPr>
          </a:p>
          <a:p>
            <a:pPr algn="l" eaLnBrk="1" hangingPunct="1">
              <a:defRPr/>
            </a:pPr>
            <a:endParaRPr lang="pt-BR" sz="2100" dirty="0">
              <a:solidFill>
                <a:srgbClr val="000000"/>
              </a:solidFill>
            </a:endParaRPr>
          </a:p>
          <a:p>
            <a:pPr algn="l">
              <a:defRPr/>
            </a:pPr>
            <a:r>
              <a:rPr lang="pt-BR" sz="2100" b="1" dirty="0">
                <a:solidFill>
                  <a:srgbClr val="000000"/>
                </a:solidFill>
              </a:rPr>
              <a:t>CHICAGO</a:t>
            </a:r>
          </a:p>
          <a:p>
            <a:pPr algn="l">
              <a:defRPr/>
            </a:pPr>
            <a:r>
              <a:rPr lang="pt-BR" sz="2100" dirty="0">
                <a:solidFill>
                  <a:srgbClr val="000000"/>
                </a:solidFill>
              </a:rPr>
              <a:t>1840: 5 mil habitantes</a:t>
            </a:r>
          </a:p>
          <a:p>
            <a:pPr algn="l">
              <a:defRPr/>
            </a:pPr>
            <a:r>
              <a:rPr lang="pt-BR" sz="2100" dirty="0">
                <a:solidFill>
                  <a:srgbClr val="000000"/>
                </a:solidFill>
              </a:rPr>
              <a:t>1850: 30mil</a:t>
            </a:r>
          </a:p>
          <a:p>
            <a:pPr algn="l">
              <a:defRPr/>
            </a:pPr>
            <a:r>
              <a:rPr lang="pt-BR" sz="2100" dirty="0">
                <a:solidFill>
                  <a:srgbClr val="000000"/>
                </a:solidFill>
              </a:rPr>
              <a:t>1870: 300 mil</a:t>
            </a:r>
          </a:p>
          <a:p>
            <a:pPr algn="l">
              <a:defRPr/>
            </a:pPr>
            <a:r>
              <a:rPr lang="pt-BR" sz="2100" dirty="0">
                <a:solidFill>
                  <a:srgbClr val="000000"/>
                </a:solidFill>
              </a:rPr>
              <a:t>1890: 1.100 milhões</a:t>
            </a:r>
          </a:p>
          <a:p>
            <a:pPr algn="l" eaLnBrk="1" hangingPunct="1">
              <a:defRPr/>
            </a:pPr>
            <a:endParaRPr lang="pt-BR" sz="2100" dirty="0">
              <a:solidFill>
                <a:srgbClr val="000000"/>
              </a:solidFill>
            </a:endParaRPr>
          </a:p>
          <a:p>
            <a:pPr algn="l" eaLnBrk="1" hangingPunct="1">
              <a:defRPr/>
            </a:pPr>
            <a:endParaRPr lang="pt-BR" sz="2100" dirty="0">
              <a:solidFill>
                <a:srgbClr val="000000"/>
              </a:solidFill>
            </a:endParaRPr>
          </a:p>
          <a:p>
            <a:pPr algn="l" eaLnBrk="1" hangingPunct="1">
              <a:defRPr/>
            </a:pPr>
            <a:r>
              <a:rPr lang="pt-BR" sz="2100" b="1" dirty="0">
                <a:solidFill>
                  <a:srgbClr val="000000"/>
                </a:solidFill>
              </a:rPr>
              <a:t>SÃO PAULO</a:t>
            </a:r>
          </a:p>
          <a:p>
            <a:pPr algn="l" eaLnBrk="1" hangingPunct="1">
              <a:defRPr/>
            </a:pPr>
            <a:r>
              <a:rPr lang="pt-BR" sz="2100" dirty="0">
                <a:solidFill>
                  <a:srgbClr val="000000"/>
                </a:solidFill>
              </a:rPr>
              <a:t>1822: 20 mil</a:t>
            </a:r>
          </a:p>
          <a:p>
            <a:pPr algn="l">
              <a:defRPr/>
            </a:pPr>
            <a:r>
              <a:rPr lang="pt-BR" sz="2100" dirty="0">
                <a:solidFill>
                  <a:srgbClr val="000000"/>
                </a:solidFill>
              </a:rPr>
              <a:t>1870: 30 mil</a:t>
            </a:r>
          </a:p>
          <a:p>
            <a:pPr algn="l">
              <a:defRPr/>
            </a:pPr>
            <a:r>
              <a:rPr lang="pt-BR" sz="2100" dirty="0">
                <a:solidFill>
                  <a:srgbClr val="000000"/>
                </a:solidFill>
              </a:rPr>
              <a:t>1890: 64 mil</a:t>
            </a:r>
          </a:p>
          <a:p>
            <a:pPr algn="l">
              <a:defRPr/>
            </a:pPr>
            <a:r>
              <a:rPr lang="pt-BR" sz="2100" dirty="0">
                <a:solidFill>
                  <a:srgbClr val="000000"/>
                </a:solidFill>
              </a:rPr>
              <a:t>1900: 240 mil</a:t>
            </a:r>
          </a:p>
          <a:p>
            <a:pPr algn="l">
              <a:defRPr/>
            </a:pPr>
            <a:r>
              <a:rPr lang="pt-BR" sz="2100" dirty="0">
                <a:solidFill>
                  <a:srgbClr val="000000"/>
                </a:solidFill>
              </a:rPr>
              <a:t>1920: 579 mil</a:t>
            </a:r>
          </a:p>
          <a:p>
            <a:pPr algn="l" eaLnBrk="1" hangingPunct="1">
              <a:defRPr/>
            </a:pPr>
            <a:endParaRPr lang="pt-BR" sz="2100" dirty="0">
              <a:solidFill>
                <a:srgbClr val="000000"/>
              </a:solidFill>
            </a:endParaRPr>
          </a:p>
          <a:p>
            <a:pPr algn="l" eaLnBrk="1" hangingPunct="1">
              <a:defRPr/>
            </a:pPr>
            <a:endParaRPr lang="pt-BR" sz="16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3341" y="662781"/>
            <a:ext cx="5321787" cy="466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93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0638" y="5661025"/>
            <a:ext cx="8712200" cy="1196975"/>
          </a:xfrm>
        </p:spPr>
        <p:txBody>
          <a:bodyPr>
            <a:normAutofit fontScale="92500" lnSpcReduction="20000"/>
          </a:bodyPr>
          <a:lstStyle/>
          <a:p>
            <a:pPr algn="l" eaLnBrk="1" hangingPunct="1">
              <a:defRPr/>
            </a:pPr>
            <a:r>
              <a:rPr lang="pt-BR" sz="1600" dirty="0">
                <a:solidFill>
                  <a:schemeClr val="tx1"/>
                </a:solidFill>
              </a:rPr>
              <a:t>Londres, 1843</a:t>
            </a:r>
          </a:p>
          <a:p>
            <a:pPr algn="l" eaLnBrk="1" hangingPunct="1">
              <a:defRPr/>
            </a:pPr>
            <a:endParaRPr lang="pt-BR" sz="1600" dirty="0">
              <a:solidFill>
                <a:schemeClr val="bg1">
                  <a:lumMod val="75000"/>
                </a:schemeClr>
              </a:solidFill>
            </a:endParaRPr>
          </a:p>
          <a:p>
            <a:pPr algn="l" eaLnBrk="1" hangingPunct="1">
              <a:defRPr/>
            </a:pPr>
            <a:r>
              <a:rPr lang="pt-BR" sz="1600" b="1" dirty="0">
                <a:solidFill>
                  <a:schemeClr val="tx1"/>
                </a:solidFill>
              </a:rPr>
              <a:t>“Uma cidade como Londres, onde é possível caminhar horas e horas sem sequer chegar ao princípio do fim, sem encontrar o menor sinal que faça supor a vizinhança do campo, é verdadeiramente um caso singular”. Engels, [1842] 2007, p. 67</a:t>
            </a:r>
          </a:p>
          <a:p>
            <a:pPr algn="l" eaLnBrk="1" hangingPunct="1">
              <a:defRPr/>
            </a:pPr>
            <a:endParaRPr lang="pt-BR" sz="1600" dirty="0"/>
          </a:p>
          <a:p>
            <a:pPr algn="l" eaLnBrk="1" hangingPunct="1">
              <a:defRPr/>
            </a:pPr>
            <a:endParaRPr lang="pt-BR" sz="1600" dirty="0"/>
          </a:p>
          <a:p>
            <a:pPr algn="l" eaLnBrk="1" hangingPunct="1">
              <a:defRPr/>
            </a:pPr>
            <a:endParaRPr lang="pt-BR" sz="1600" dirty="0"/>
          </a:p>
        </p:txBody>
      </p:sp>
      <p:pic>
        <p:nvPicPr>
          <p:cNvPr id="17410" name="Picture 2" descr="london_map_18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21775" cy="565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48464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Mapa&#10;&#10;Descrição gerada automaticamente">
            <a:extLst>
              <a:ext uri="{FF2B5EF4-FFF2-40B4-BE49-F238E27FC236}">
                <a16:creationId xmlns:a16="http://schemas.microsoft.com/office/drawing/2014/main" id="{7221247D-6C27-C743-A710-78E77C9A1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4725"/>
            <a:ext cx="9144000" cy="510854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30470AD-2B44-9345-90E5-ADDA3032D567}"/>
              </a:ext>
            </a:extLst>
          </p:cNvPr>
          <p:cNvSpPr txBox="1"/>
          <p:nvPr/>
        </p:nvSpPr>
        <p:spPr>
          <a:xfrm>
            <a:off x="926431" y="6136106"/>
            <a:ext cx="3492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O mapa da pobreza, Charles </a:t>
            </a:r>
            <a:r>
              <a:rPr lang="pt-BR" dirty="0" err="1"/>
              <a:t>Booth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28086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41741" y="376472"/>
            <a:ext cx="68782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dirty="0">
                <a:solidFill>
                  <a:schemeClr val="bg1"/>
                </a:solidFill>
                <a:highlight>
                  <a:srgbClr val="000000"/>
                </a:highlight>
                <a:latin typeface="Avenir Book" panose="02000503020000020003" pitchFamily="2" charset="0"/>
              </a:rPr>
              <a:t>A QUESTÃO SANITÁRIA E A CONFIGURAÇÃO DO ESPAÇO PÚBLICO</a:t>
            </a:r>
          </a:p>
          <a:p>
            <a:pPr lvl="0"/>
            <a:endParaRPr lang="pt-BR" dirty="0"/>
          </a:p>
          <a:p>
            <a:r>
              <a:rPr lang="pt-BR" dirty="0"/>
              <a:t> 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C1A6643-1AD1-9C40-A249-31746444506F}"/>
              </a:ext>
            </a:extLst>
          </p:cNvPr>
          <p:cNvSpPr txBox="1"/>
          <p:nvPr/>
        </p:nvSpPr>
        <p:spPr>
          <a:xfrm>
            <a:off x="741741" y="1365583"/>
            <a:ext cx="777060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O custo econômico da pobreza, avaliado por </a:t>
            </a:r>
            <a:r>
              <a:rPr lang="pt-PT" dirty="0" err="1"/>
              <a:t>Edwin</a:t>
            </a:r>
            <a:r>
              <a:rPr lang="pt-PT" dirty="0"/>
              <a:t> </a:t>
            </a:r>
            <a:r>
              <a:rPr lang="pt-PT" dirty="0" err="1"/>
              <a:t>Chawick</a:t>
            </a:r>
            <a:r>
              <a:rPr lang="pt-PT" dirty="0"/>
              <a:t>, quando dos estragos produzidos nas maiores cidades inglesas pela epidemia de cólera na década de 1830, demonstrara que as casas e os bairros habitados pelos pobres constituíam um meio ambiente altamente favorável para a proliferação de doenças contagiosas. Em sucessivos relatórios da comissão por ele chefiada e encarregada pelo governo de examinar diversos </a:t>
            </a:r>
            <a:r>
              <a:rPr lang="pt-PT" dirty="0" err="1"/>
              <a:t>aspectos</a:t>
            </a:r>
            <a:r>
              <a:rPr lang="pt-PT" dirty="0"/>
              <a:t> das condições de vida nas cidades mais populosas, define os parâmetros da </a:t>
            </a:r>
            <a:r>
              <a:rPr lang="pt-PT" i="1" dirty="0"/>
              <a:t>Ideia Sanitária </a:t>
            </a:r>
            <a:r>
              <a:rPr lang="pt-PT" dirty="0"/>
              <a:t>intimamente vinculada à </a:t>
            </a:r>
            <a:r>
              <a:rPr lang="pt-PT" i="1" dirty="0"/>
              <a:t>questão social</a:t>
            </a:r>
            <a:r>
              <a:rPr lang="pt-PT" dirty="0"/>
              <a:t>.</a:t>
            </a:r>
          </a:p>
          <a:p>
            <a:endParaRPr lang="pt-PT" dirty="0"/>
          </a:p>
          <a:p>
            <a:r>
              <a:rPr lang="pt-BR" dirty="0"/>
              <a:t>BRESCIANI, Maria Stella. A CIDADE DAS MULTIDÕES, A CIDADE ATERRORIZADA. IN: </a:t>
            </a:r>
            <a:r>
              <a:rPr lang="pt-BR" b="1" dirty="0"/>
              <a:t>Da cidade e do urbanismo: experiências, sensibilidades, projetos</a:t>
            </a:r>
            <a:r>
              <a:rPr lang="pt-BR" dirty="0"/>
              <a:t>. São Paulo: Alameda, 2018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414851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7095" y="843677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>
                <a:latin typeface="Avenir Book" panose="02000503020000020003" pitchFamily="2" charset="0"/>
              </a:rPr>
              <a:t>Em Londres, “o citadino nasce magro, é precocemente excitável e doentio na infância, e se desenvolve como um neurótico, torna-se melancólico, pálido e mirrado quando adulto. Assim, um londrino puro de quarta geração não tem condições de manter-se vivo”.</a:t>
            </a:r>
          </a:p>
          <a:p>
            <a:endParaRPr lang="pt-BR" dirty="0">
              <a:latin typeface="Avenir Book" panose="02000503020000020003" pitchFamily="2" charset="0"/>
            </a:endParaRPr>
          </a:p>
          <a:p>
            <a:r>
              <a:rPr lang="pt-BR" dirty="0">
                <a:latin typeface="Avenir Book" panose="02000503020000020003" pitchFamily="2" charset="0"/>
              </a:rPr>
              <a:t>Dr. Freeman Williams, </a:t>
            </a:r>
            <a:r>
              <a:rPr lang="pt-BR" i="1" dirty="0">
                <a:latin typeface="Avenir Book" panose="02000503020000020003" pitchFamily="2" charset="0"/>
              </a:rPr>
              <a:t>The </a:t>
            </a:r>
            <a:r>
              <a:rPr lang="pt-BR" i="1" dirty="0" err="1">
                <a:latin typeface="Avenir Book" panose="02000503020000020003" pitchFamily="2" charset="0"/>
              </a:rPr>
              <a:t>effect</a:t>
            </a:r>
            <a:r>
              <a:rPr lang="pt-BR" i="1" dirty="0">
                <a:latin typeface="Avenir Book" panose="02000503020000020003" pitchFamily="2" charset="0"/>
              </a:rPr>
              <a:t> </a:t>
            </a:r>
            <a:r>
              <a:rPr lang="pt-BR" i="1" dirty="0" err="1">
                <a:latin typeface="Avenir Book" panose="02000503020000020003" pitchFamily="2" charset="0"/>
              </a:rPr>
              <a:t>of</a:t>
            </a:r>
            <a:r>
              <a:rPr lang="pt-BR" i="1" dirty="0">
                <a:latin typeface="Avenir Book" panose="02000503020000020003" pitchFamily="2" charset="0"/>
              </a:rPr>
              <a:t> </a:t>
            </a:r>
            <a:r>
              <a:rPr lang="pt-BR" i="1" dirty="0" err="1">
                <a:latin typeface="Avenir Book" panose="02000503020000020003" pitchFamily="2" charset="0"/>
              </a:rPr>
              <a:t>town</a:t>
            </a:r>
            <a:r>
              <a:rPr lang="pt-BR" i="1" dirty="0">
                <a:latin typeface="Avenir Book" panose="02000503020000020003" pitchFamily="2" charset="0"/>
              </a:rPr>
              <a:t> </a:t>
            </a:r>
            <a:r>
              <a:rPr lang="pt-BR" i="1" dirty="0" err="1">
                <a:latin typeface="Avenir Book" panose="02000503020000020003" pitchFamily="2" charset="0"/>
              </a:rPr>
              <a:t>life</a:t>
            </a:r>
            <a:r>
              <a:rPr lang="pt-BR" i="1" dirty="0">
                <a:latin typeface="Avenir Book" panose="02000503020000020003" pitchFamily="2" charset="0"/>
              </a:rPr>
              <a:t> </a:t>
            </a:r>
            <a:r>
              <a:rPr lang="pt-BR" i="1" dirty="0" err="1">
                <a:latin typeface="Avenir Book" panose="02000503020000020003" pitchFamily="2" charset="0"/>
              </a:rPr>
              <a:t>on</a:t>
            </a:r>
            <a:r>
              <a:rPr lang="pt-BR" i="1" dirty="0">
                <a:latin typeface="Avenir Book" panose="02000503020000020003" pitchFamily="2" charset="0"/>
              </a:rPr>
              <a:t> </a:t>
            </a:r>
            <a:r>
              <a:rPr lang="pt-BR" i="1" dirty="0" err="1">
                <a:latin typeface="Avenir Book" panose="02000503020000020003" pitchFamily="2" charset="0"/>
              </a:rPr>
              <a:t>the</a:t>
            </a:r>
            <a:r>
              <a:rPr lang="pt-BR" i="1" dirty="0">
                <a:latin typeface="Avenir Book" panose="02000503020000020003" pitchFamily="2" charset="0"/>
              </a:rPr>
              <a:t> general </a:t>
            </a:r>
            <a:r>
              <a:rPr lang="pt-BR" i="1" dirty="0" err="1">
                <a:latin typeface="Avenir Book" panose="02000503020000020003" pitchFamily="2" charset="0"/>
              </a:rPr>
              <a:t>health</a:t>
            </a:r>
            <a:r>
              <a:rPr lang="pt-BR" dirty="0">
                <a:latin typeface="Avenir Book" panose="02000503020000020003" pitchFamily="2" charset="0"/>
              </a:rPr>
              <a:t> (1890)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797617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8480" y="1397675"/>
            <a:ext cx="50768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“Competindo em condições de desvantagem com o imigrante, o londrino percorre vários estágios antes de ser fisicamente eliminado: trabalho irregular, biscates, pocilgas, prostituição, caridade, desordem, protestos públicos, tumultos”. </a:t>
            </a:r>
          </a:p>
          <a:p>
            <a:endParaRPr lang="pt-BR" dirty="0"/>
          </a:p>
          <a:p>
            <a:r>
              <a:rPr lang="pt-BR" dirty="0"/>
              <a:t>Dr. Freeman Williams, </a:t>
            </a:r>
            <a:r>
              <a:rPr lang="pt-BR" i="1" dirty="0"/>
              <a:t>The </a:t>
            </a:r>
            <a:r>
              <a:rPr lang="pt-BR" i="1" dirty="0" err="1"/>
              <a:t>effect</a:t>
            </a:r>
            <a:r>
              <a:rPr lang="pt-BR" i="1" dirty="0"/>
              <a:t> </a:t>
            </a:r>
            <a:r>
              <a:rPr lang="pt-BR" i="1" dirty="0" err="1"/>
              <a:t>of</a:t>
            </a:r>
            <a:r>
              <a:rPr lang="pt-BR" i="1" dirty="0"/>
              <a:t> </a:t>
            </a:r>
            <a:r>
              <a:rPr lang="pt-BR" i="1" dirty="0" err="1"/>
              <a:t>town</a:t>
            </a:r>
            <a:r>
              <a:rPr lang="pt-BR" i="1" dirty="0"/>
              <a:t> </a:t>
            </a:r>
            <a:r>
              <a:rPr lang="pt-BR" i="1" dirty="0" err="1"/>
              <a:t>life</a:t>
            </a:r>
            <a:r>
              <a:rPr lang="pt-BR" i="1" dirty="0"/>
              <a:t> </a:t>
            </a:r>
            <a:r>
              <a:rPr lang="pt-BR" i="1" dirty="0" err="1"/>
              <a:t>on</a:t>
            </a:r>
            <a:r>
              <a:rPr lang="pt-BR" i="1" dirty="0"/>
              <a:t> </a:t>
            </a:r>
            <a:r>
              <a:rPr lang="pt-BR" i="1" dirty="0" err="1"/>
              <a:t>the</a:t>
            </a:r>
            <a:r>
              <a:rPr lang="pt-BR" i="1" dirty="0"/>
              <a:t> general </a:t>
            </a:r>
            <a:r>
              <a:rPr lang="pt-BR" i="1" dirty="0" err="1"/>
              <a:t>health</a:t>
            </a:r>
            <a:r>
              <a:rPr lang="pt-BR" dirty="0"/>
              <a:t> (1890)</a:t>
            </a:r>
          </a:p>
        </p:txBody>
      </p:sp>
    </p:spTree>
    <p:extLst>
      <p:ext uri="{BB962C8B-B14F-4D97-AF65-F5344CB8AC3E}">
        <p14:creationId xmlns:p14="http://schemas.microsoft.com/office/powerpoint/2010/main" val="10666944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4161" y="1231900"/>
            <a:ext cx="2933700" cy="4394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57095" y="1231900"/>
            <a:ext cx="371490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Relatório </a:t>
            </a:r>
            <a:r>
              <a:rPr lang="pt-BR" dirty="0" err="1"/>
              <a:t>Chadwick</a:t>
            </a:r>
            <a:r>
              <a:rPr lang="pt-BR" dirty="0"/>
              <a:t> (1842)</a:t>
            </a:r>
          </a:p>
          <a:p>
            <a:endParaRPr lang="pt-BR" dirty="0"/>
          </a:p>
          <a:p>
            <a:r>
              <a:rPr lang="pt-BR" dirty="0"/>
              <a:t>- custos econômicos das péssimas condições de vida do trabalhador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987437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12161" y="5516618"/>
            <a:ext cx="28436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rgbClr val="545454"/>
                </a:solidFill>
                <a:latin typeface="arial" charset="0"/>
              </a:rPr>
              <a:t>Relatório da </a:t>
            </a:r>
            <a:r>
              <a:rPr lang="pt-BR" sz="1200" dirty="0" err="1">
                <a:solidFill>
                  <a:srgbClr val="545454"/>
                </a:solidFill>
                <a:latin typeface="arial" charset="0"/>
              </a:rPr>
              <a:t>Commissão</a:t>
            </a:r>
            <a:r>
              <a:rPr lang="pt-BR" sz="1200" dirty="0">
                <a:solidFill>
                  <a:srgbClr val="545454"/>
                </a:solidFill>
                <a:latin typeface="arial" charset="0"/>
              </a:rPr>
              <a:t> de exame e </a:t>
            </a:r>
            <a:r>
              <a:rPr lang="pt-BR" sz="1200" dirty="0" err="1">
                <a:solidFill>
                  <a:srgbClr val="545454"/>
                </a:solidFill>
                <a:latin typeface="arial" charset="0"/>
              </a:rPr>
              <a:t>inspecção</a:t>
            </a:r>
            <a:r>
              <a:rPr lang="pt-BR" sz="1200" dirty="0">
                <a:solidFill>
                  <a:srgbClr val="545454"/>
                </a:solidFill>
                <a:latin typeface="arial" charset="0"/>
              </a:rPr>
              <a:t> das habitações operarias e </a:t>
            </a:r>
            <a:r>
              <a:rPr lang="pt-BR" sz="1200" dirty="0">
                <a:solidFill>
                  <a:srgbClr val="6A6A6A"/>
                </a:solidFill>
                <a:latin typeface="arial" charset="0"/>
              </a:rPr>
              <a:t>cortiços</a:t>
            </a:r>
            <a:r>
              <a:rPr lang="pt-BR" sz="1200" dirty="0">
                <a:solidFill>
                  <a:srgbClr val="545454"/>
                </a:solidFill>
                <a:latin typeface="arial" charset="0"/>
              </a:rPr>
              <a:t> no </a:t>
            </a:r>
            <a:r>
              <a:rPr lang="pt-BR" sz="1200" dirty="0" err="1">
                <a:solidFill>
                  <a:srgbClr val="545454"/>
                </a:solidFill>
                <a:latin typeface="arial" charset="0"/>
              </a:rPr>
              <a:t>Districto</a:t>
            </a:r>
            <a:r>
              <a:rPr lang="pt-BR" sz="1200" dirty="0">
                <a:solidFill>
                  <a:srgbClr val="545454"/>
                </a:solidFill>
                <a:latin typeface="arial" charset="0"/>
              </a:rPr>
              <a:t> de Sta. </a:t>
            </a:r>
            <a:r>
              <a:rPr lang="pt-BR" sz="1200" dirty="0" err="1">
                <a:solidFill>
                  <a:srgbClr val="6A6A6A"/>
                </a:solidFill>
                <a:latin typeface="arial" charset="0"/>
              </a:rPr>
              <a:t>Ephigenia</a:t>
            </a:r>
            <a:r>
              <a:rPr lang="pt-BR" sz="1200" dirty="0">
                <a:solidFill>
                  <a:srgbClr val="545454"/>
                </a:solidFill>
                <a:latin typeface="arial" charset="0"/>
              </a:rPr>
              <a:t> (</a:t>
            </a:r>
            <a:r>
              <a:rPr lang="pt-BR" sz="1200" dirty="0">
                <a:solidFill>
                  <a:srgbClr val="6A6A6A"/>
                </a:solidFill>
                <a:latin typeface="arial" charset="0"/>
              </a:rPr>
              <a:t>1893)</a:t>
            </a:r>
            <a:endParaRPr lang="pt-BR" sz="12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929" y="2341419"/>
            <a:ext cx="7610089" cy="298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483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55854" y="5100144"/>
            <a:ext cx="71606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b="1" dirty="0">
                <a:solidFill>
                  <a:schemeClr val="bg1"/>
                </a:solidFill>
                <a:highlight>
                  <a:srgbClr val="000000"/>
                </a:highlight>
                <a:latin typeface="Avenir Book" panose="02000503020000020003" pitchFamily="2" charset="0"/>
              </a:rPr>
              <a:t>Pontos de partida – Quais eram os problemas da cidade?</a:t>
            </a:r>
            <a:endParaRPr lang="pt-BR" dirty="0">
              <a:solidFill>
                <a:schemeClr val="bg1"/>
              </a:solidFill>
              <a:highlight>
                <a:srgbClr val="000000"/>
              </a:highlight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8517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31"/>
            <a:ext cx="9144000" cy="68445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6133" y="363076"/>
            <a:ext cx="8791734" cy="52322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pt-BR" sz="1400" dirty="0" err="1"/>
              <a:t>Society</a:t>
            </a:r>
            <a:r>
              <a:rPr lang="pt-BR" sz="1400" dirty="0"/>
              <a:t> for </a:t>
            </a:r>
            <a:r>
              <a:rPr lang="pt-BR" sz="1400" dirty="0" err="1"/>
              <a:t>Organizing</a:t>
            </a:r>
            <a:r>
              <a:rPr lang="pt-BR" sz="1400" dirty="0"/>
              <a:t> </a:t>
            </a:r>
            <a:r>
              <a:rPr lang="pt-BR" sz="1400" dirty="0" err="1"/>
              <a:t>Charitable</a:t>
            </a:r>
            <a:r>
              <a:rPr lang="pt-BR" sz="1400" dirty="0"/>
              <a:t> </a:t>
            </a:r>
            <a:r>
              <a:rPr lang="pt-BR" sz="1400" dirty="0" err="1"/>
              <a:t>Relief</a:t>
            </a:r>
            <a:r>
              <a:rPr lang="pt-BR" sz="1400" dirty="0"/>
              <a:t> </a:t>
            </a:r>
            <a:r>
              <a:rPr lang="pt-BR" sz="1400" dirty="0" err="1"/>
              <a:t>and</a:t>
            </a:r>
            <a:r>
              <a:rPr lang="pt-BR" sz="1400" dirty="0"/>
              <a:t> </a:t>
            </a:r>
            <a:r>
              <a:rPr lang="pt-BR" sz="1400" dirty="0" err="1"/>
              <a:t>Repressing</a:t>
            </a:r>
            <a:r>
              <a:rPr lang="pt-BR" sz="1400" dirty="0"/>
              <a:t> </a:t>
            </a:r>
            <a:r>
              <a:rPr lang="pt-BR" sz="1400" dirty="0" err="1"/>
              <a:t>Mendicity</a:t>
            </a:r>
            <a:r>
              <a:rPr lang="pt-BR" sz="1400" dirty="0"/>
              <a:t>, fundada em Londres em 1869</a:t>
            </a:r>
          </a:p>
          <a:p>
            <a:r>
              <a:rPr lang="pt-BR" sz="1400" dirty="0" err="1"/>
              <a:t>Workhouse</a:t>
            </a:r>
            <a:r>
              <a:rPr lang="pt-BR" sz="1400" dirty="0"/>
              <a:t> feminina em St. </a:t>
            </a:r>
            <a:r>
              <a:rPr lang="pt-BR" sz="1400" dirty="0" err="1"/>
              <a:t>Pancreas</a:t>
            </a:r>
            <a:r>
              <a:rPr lang="pt-BR" sz="1400" dirty="0"/>
              <a:t>, Londres</a:t>
            </a:r>
          </a:p>
        </p:txBody>
      </p:sp>
    </p:spTree>
    <p:extLst>
      <p:ext uri="{BB962C8B-B14F-4D97-AF65-F5344CB8AC3E}">
        <p14:creationId xmlns:p14="http://schemas.microsoft.com/office/powerpoint/2010/main" val="37292188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0063" y="2502980"/>
            <a:ext cx="4572000" cy="175432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/>
              <a:t>“O proletariado pode nos estrangular se não ensinarmos a ele as virtudes que souberam elevar as outras classes da sociedade”</a:t>
            </a:r>
          </a:p>
          <a:p>
            <a:r>
              <a:rPr lang="pt-BR" dirty="0"/>
              <a:t>Filantropo Samuel Smith (1855)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729508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2753" y="2657429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/>
              <a:t>“O West </a:t>
            </a:r>
            <a:r>
              <a:rPr lang="pt-BR" dirty="0" err="1"/>
              <a:t>End</a:t>
            </a:r>
            <a:r>
              <a:rPr lang="pt-BR" dirty="0"/>
              <a:t> (bairro rico) esteve por algumas horas nas mãos da multidão. </a:t>
            </a:r>
          </a:p>
          <a:p>
            <a:r>
              <a:rPr lang="pt-BR" dirty="0"/>
              <a:t>Noticias desencontradas dão conta de uma multidão desenfreada avançando em direção a City e a </a:t>
            </a:r>
            <a:r>
              <a:rPr lang="pt-BR" dirty="0" err="1"/>
              <a:t>Westmister</a:t>
            </a:r>
            <a:r>
              <a:rPr lang="pt-BR" dirty="0"/>
              <a:t> destruindo tudo pela frente e colocaram a policia de prontidão por dois dias”. </a:t>
            </a:r>
          </a:p>
          <a:p>
            <a:r>
              <a:rPr lang="pt-BR" i="1" dirty="0"/>
              <a:t>The Times</a:t>
            </a:r>
            <a:r>
              <a:rPr lang="pt-BR" dirty="0"/>
              <a:t> (</a:t>
            </a:r>
            <a:r>
              <a:rPr lang="pt-BR" dirty="0" err="1"/>
              <a:t>feb</a:t>
            </a:r>
            <a:r>
              <a:rPr lang="pt-BR" dirty="0"/>
              <a:t>., 1866)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931868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745374" y="1270207"/>
            <a:ext cx="5287782" cy="2827180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pt-BR" sz="1800" dirty="0">
                <a:solidFill>
                  <a:schemeClr val="tx1"/>
                </a:solidFill>
              </a:rPr>
              <a:t>“(...) isso é assustador. Os pobres estão em toda a parte. Por toda a parte a indigência avança e se insere, com toda a sua monstruosidade, no coração de uma grande e florescente cidade. Nos milhares de becos e vielas de uma populosa metrópole sempre haverá – dói dize-lo – muita miséria que fere o olhar e muita miséria que nunca será vista.”</a:t>
            </a:r>
          </a:p>
          <a:p>
            <a:pPr algn="l" eaLnBrk="1" hangingPunct="1">
              <a:defRPr/>
            </a:pPr>
            <a:endParaRPr lang="pt-BR" sz="1800" i="1" dirty="0">
              <a:solidFill>
                <a:schemeClr val="tx1"/>
              </a:solidFill>
            </a:endParaRPr>
          </a:p>
          <a:p>
            <a:pPr algn="l" eaLnBrk="1" hangingPunct="1">
              <a:defRPr/>
            </a:pPr>
            <a:r>
              <a:rPr lang="pt-BR" sz="1800" i="1" dirty="0">
                <a:solidFill>
                  <a:schemeClr val="tx1"/>
                </a:solidFill>
              </a:rPr>
              <a:t>The Times</a:t>
            </a:r>
            <a:r>
              <a:rPr lang="pt-BR" sz="1800" dirty="0">
                <a:solidFill>
                  <a:schemeClr val="tx1"/>
                </a:solidFill>
              </a:rPr>
              <a:t> (oct.,1843)</a:t>
            </a:r>
          </a:p>
        </p:txBody>
      </p:sp>
    </p:spTree>
    <p:extLst>
      <p:ext uri="{BB962C8B-B14F-4D97-AF65-F5344CB8AC3E}">
        <p14:creationId xmlns:p14="http://schemas.microsoft.com/office/powerpoint/2010/main" val="35421398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04535" y="4417822"/>
            <a:ext cx="2871788" cy="431800"/>
          </a:xfrm>
        </p:spPr>
        <p:txBody>
          <a:bodyPr/>
          <a:lstStyle/>
          <a:p>
            <a:pPr algn="l" eaLnBrk="1" hangingPunct="1">
              <a:defRPr/>
            </a:pPr>
            <a:r>
              <a:rPr lang="pt-BR" sz="1600" b="1" dirty="0">
                <a:solidFill>
                  <a:srgbClr val="000000"/>
                </a:solidFill>
              </a:rPr>
              <a:t>Saint-Simon (1760-1825) </a:t>
            </a:r>
          </a:p>
        </p:txBody>
      </p:sp>
      <p:pic>
        <p:nvPicPr>
          <p:cNvPr id="30722" name="Picture 1" descr="saint_sim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535" y="0"/>
            <a:ext cx="3039465" cy="4383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2"/>
          <p:cNvSpPr>
            <a:spLocks noChangeArrowheads="1"/>
          </p:cNvSpPr>
          <p:nvPr/>
        </p:nvSpPr>
        <p:spPr bwMode="auto">
          <a:xfrm>
            <a:off x="395288" y="1636903"/>
            <a:ext cx="4572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dirty="0"/>
              <a:t>inspira a famosa frase de Marx: "</a:t>
            </a:r>
            <a:r>
              <a:rPr lang="pt-BR" i="1" dirty="0"/>
              <a:t>a cada um segundo suas capacidades, de cada um segundo suas possibilidades</a:t>
            </a:r>
            <a:r>
              <a:rPr lang="pt-BR" dirty="0"/>
              <a:t>".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0778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ChangeArrowheads="1"/>
          </p:cNvSpPr>
          <p:nvPr/>
        </p:nvSpPr>
        <p:spPr bwMode="auto">
          <a:xfrm>
            <a:off x="5975350" y="4076700"/>
            <a:ext cx="3168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b="1" dirty="0"/>
              <a:t> Charles Fourier (1772-1837)</a:t>
            </a:r>
            <a:endParaRPr lang="en-US" b="1" dirty="0"/>
          </a:p>
        </p:txBody>
      </p:sp>
      <p:pic>
        <p:nvPicPr>
          <p:cNvPr id="31747" name="Picture 2" descr="lond_fourier.jpe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992" y="0"/>
            <a:ext cx="3132137" cy="394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Rectangle 3"/>
          <p:cNvSpPr>
            <a:spLocks noChangeArrowheads="1"/>
          </p:cNvSpPr>
          <p:nvPr/>
        </p:nvSpPr>
        <p:spPr bwMode="auto">
          <a:xfrm>
            <a:off x="611188" y="1388711"/>
            <a:ext cx="436667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pt-BR" dirty="0"/>
              <a:t>”(...) o grau de emancipação da mulher numa sociedade é o barômetro natural pelo qual se mede a emancipação geral”</a:t>
            </a:r>
          </a:p>
          <a:p>
            <a:endParaRPr lang="pt-BR" dirty="0"/>
          </a:p>
          <a:p>
            <a:r>
              <a:rPr lang="pt-BR" dirty="0"/>
              <a:t>”(...) a pobreza brota da própria abundância"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1498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 descr="normal_fourier_falansterio_plant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245" y="3789130"/>
            <a:ext cx="404495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2" descr="normal_fourier_falansterio_secca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91" y="3482975"/>
            <a:ext cx="4067175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alansterio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18"/>
          <a:stretch/>
        </p:blipFill>
        <p:spPr bwMode="auto">
          <a:xfrm>
            <a:off x="12700" y="0"/>
            <a:ext cx="9131300" cy="278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3057" y="3059668"/>
            <a:ext cx="24729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Esquema do </a:t>
            </a:r>
            <a:r>
              <a:rPr lang="pt-BR" b="1" dirty="0" err="1"/>
              <a:t>Falanstério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6589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269038" y="3088209"/>
            <a:ext cx="2873375" cy="433388"/>
          </a:xfrm>
        </p:spPr>
        <p:txBody>
          <a:bodyPr>
            <a:normAutofit fontScale="85000" lnSpcReduction="10000"/>
          </a:bodyPr>
          <a:lstStyle/>
          <a:p>
            <a:pPr algn="r" eaLnBrk="1" hangingPunct="1">
              <a:defRPr/>
            </a:pPr>
            <a:r>
              <a:rPr lang="pt-BR" sz="1800" b="1" dirty="0">
                <a:solidFill>
                  <a:srgbClr val="000000"/>
                </a:solidFill>
              </a:rPr>
              <a:t>Victor </a:t>
            </a:r>
            <a:r>
              <a:rPr lang="pt-BR" sz="1800" b="1" dirty="0" err="1">
                <a:solidFill>
                  <a:srgbClr val="000000"/>
                </a:solidFill>
              </a:rPr>
              <a:t>Considerant</a:t>
            </a:r>
            <a:r>
              <a:rPr lang="pt-BR" sz="1800" b="1" dirty="0">
                <a:solidFill>
                  <a:srgbClr val="000000"/>
                </a:solidFill>
              </a:rPr>
              <a:t> (1808-1893)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2570185"/>
            <a:ext cx="4548270" cy="5016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9pPr>
          </a:lstStyle>
          <a:p>
            <a:pPr algn="l">
              <a:defRPr/>
            </a:pPr>
            <a:r>
              <a:rPr lang="pt-BR" sz="1800" b="1" dirty="0"/>
              <a:t>Reunião, </a:t>
            </a:r>
            <a:r>
              <a:rPr lang="pt-BR" sz="1800" dirty="0"/>
              <a:t>Dallas, EUA (1849)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2718" y="0"/>
            <a:ext cx="2351281" cy="30718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088210"/>
            <a:ext cx="6013163" cy="376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2067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269038" y="3186750"/>
            <a:ext cx="2873375" cy="433388"/>
          </a:xfrm>
        </p:spPr>
        <p:txBody>
          <a:bodyPr>
            <a:normAutofit/>
          </a:bodyPr>
          <a:lstStyle/>
          <a:p>
            <a:pPr algn="r" eaLnBrk="1" hangingPunct="1">
              <a:defRPr/>
            </a:pPr>
            <a:r>
              <a:rPr lang="pt-BR" sz="1800" b="1" dirty="0">
                <a:solidFill>
                  <a:srgbClr val="000000"/>
                </a:solidFill>
              </a:rPr>
              <a:t>Robert Owen (1771-1858)</a:t>
            </a:r>
          </a:p>
        </p:txBody>
      </p:sp>
      <p:pic>
        <p:nvPicPr>
          <p:cNvPr id="33794" name="Picture 1" descr="robert_owe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4" r="5948" b="3906"/>
          <a:stretch>
            <a:fillRect/>
          </a:stretch>
        </p:blipFill>
        <p:spPr bwMode="auto">
          <a:xfrm>
            <a:off x="6519693" y="-17462"/>
            <a:ext cx="2633831" cy="308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2570185"/>
            <a:ext cx="4548270" cy="5016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9pPr>
          </a:lstStyle>
          <a:p>
            <a:pPr algn="l">
              <a:defRPr/>
            </a:pPr>
            <a:r>
              <a:rPr lang="pt-BR" sz="1800" b="1" dirty="0"/>
              <a:t>New </a:t>
            </a:r>
            <a:r>
              <a:rPr lang="pt-BR" sz="1800" b="1" dirty="0" err="1"/>
              <a:t>Harmony</a:t>
            </a:r>
            <a:r>
              <a:rPr lang="pt-BR" sz="1800" b="1" dirty="0"/>
              <a:t>, </a:t>
            </a:r>
            <a:r>
              <a:rPr lang="pt-BR" sz="1800" dirty="0"/>
              <a:t>Indiana, EUA (1825-1827)</a:t>
            </a:r>
          </a:p>
        </p:txBody>
      </p:sp>
      <p:pic>
        <p:nvPicPr>
          <p:cNvPr id="33797" name="Picture 5" descr="owen_newharmon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71835"/>
            <a:ext cx="6335110" cy="3786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b="16064"/>
          <a:stretch/>
        </p:blipFill>
        <p:spPr>
          <a:xfrm>
            <a:off x="6729328" y="5318354"/>
            <a:ext cx="1864137" cy="153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4327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7135" y="1"/>
            <a:ext cx="2550039" cy="3400052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6758469" y="3400053"/>
            <a:ext cx="2342974" cy="702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pt-BR" sz="1800" b="1" dirty="0">
                <a:solidFill>
                  <a:srgbClr val="000000"/>
                </a:solidFill>
              </a:rPr>
              <a:t>Jean Baptiste </a:t>
            </a:r>
            <a:r>
              <a:rPr lang="pt-BR" sz="1800" b="1" dirty="0" err="1">
                <a:solidFill>
                  <a:srgbClr val="000000"/>
                </a:solidFill>
              </a:rPr>
              <a:t>Andre</a:t>
            </a:r>
            <a:r>
              <a:rPr lang="pt-BR" sz="1800" b="1" dirty="0">
                <a:solidFill>
                  <a:srgbClr val="000000"/>
                </a:solidFill>
              </a:rPr>
              <a:t> </a:t>
            </a:r>
            <a:r>
              <a:rPr lang="pt-BR" sz="1800" b="1" dirty="0" err="1">
                <a:solidFill>
                  <a:srgbClr val="000000"/>
                </a:solidFill>
              </a:rPr>
              <a:t>Godin</a:t>
            </a:r>
            <a:r>
              <a:rPr lang="pt-BR" sz="1800" b="1" dirty="0">
                <a:solidFill>
                  <a:srgbClr val="000000"/>
                </a:solidFill>
              </a:rPr>
              <a:t> (1817-1888)</a:t>
            </a:r>
          </a:p>
          <a:p>
            <a:pPr algn="l">
              <a:defRPr/>
            </a:pPr>
            <a:endParaRPr lang="pt-BR" sz="1800" dirty="0"/>
          </a:p>
        </p:txBody>
      </p:sp>
      <p:sp>
        <p:nvSpPr>
          <p:cNvPr id="4" name="Rectangle 3"/>
          <p:cNvSpPr/>
          <p:nvPr/>
        </p:nvSpPr>
        <p:spPr>
          <a:xfrm>
            <a:off x="4683510" y="6222338"/>
            <a:ext cx="2516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b="1" dirty="0"/>
              <a:t>Familistério (1859-1877)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751"/>
            <a:ext cx="460066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83510" y="420544"/>
            <a:ext cx="191362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dirty="0">
                <a:solidFill>
                  <a:srgbClr val="FF0000"/>
                </a:solidFill>
              </a:rPr>
              <a:t>A – edifícios do Familistério</a:t>
            </a:r>
          </a:p>
          <a:p>
            <a:r>
              <a:rPr lang="pt-BR" sz="1000" dirty="0" err="1">
                <a:solidFill>
                  <a:srgbClr val="FF0000"/>
                </a:solidFill>
              </a:rPr>
              <a:t>B</a:t>
            </a:r>
            <a:r>
              <a:rPr lang="pt-BR" sz="1000" dirty="0">
                <a:solidFill>
                  <a:srgbClr val="FF0000"/>
                </a:solidFill>
              </a:rPr>
              <a:t> – jardim de infância</a:t>
            </a:r>
          </a:p>
          <a:p>
            <a:r>
              <a:rPr lang="pt-BR" sz="1000" dirty="0">
                <a:solidFill>
                  <a:srgbClr val="FF0000"/>
                </a:solidFill>
              </a:rPr>
              <a:t>C – Complexo escolar com teatro</a:t>
            </a:r>
          </a:p>
          <a:p>
            <a:r>
              <a:rPr lang="pt-BR" sz="1000" dirty="0" err="1">
                <a:solidFill>
                  <a:srgbClr val="FF0000"/>
                </a:solidFill>
              </a:rPr>
              <a:t>D</a:t>
            </a:r>
            <a:r>
              <a:rPr lang="pt-BR" sz="1000" dirty="0">
                <a:solidFill>
                  <a:srgbClr val="FF0000"/>
                </a:solidFill>
              </a:rPr>
              <a:t> – Edifícios anexos (</a:t>
            </a:r>
            <a:r>
              <a:rPr lang="pt-BR" sz="1000" dirty="0" err="1">
                <a:solidFill>
                  <a:srgbClr val="FF0000"/>
                </a:solidFill>
              </a:rPr>
              <a:t>acougue</a:t>
            </a:r>
            <a:r>
              <a:rPr lang="pt-BR" sz="1000" dirty="0">
                <a:solidFill>
                  <a:srgbClr val="FF0000"/>
                </a:solidFill>
              </a:rPr>
              <a:t>, restaurante, café, salas de jogos, escritórios, ateliers, </a:t>
            </a:r>
            <a:r>
              <a:rPr lang="pt-BR" sz="1000" dirty="0" err="1">
                <a:solidFill>
                  <a:srgbClr val="FF0000"/>
                </a:solidFill>
              </a:rPr>
              <a:t>etc</a:t>
            </a:r>
            <a:r>
              <a:rPr lang="pt-BR" sz="1000" dirty="0">
                <a:solidFill>
                  <a:srgbClr val="FF0000"/>
                </a:solidFill>
              </a:rPr>
              <a:t>)</a:t>
            </a:r>
          </a:p>
          <a:p>
            <a:r>
              <a:rPr lang="pt-BR" sz="1000" dirty="0">
                <a:solidFill>
                  <a:srgbClr val="FF0000"/>
                </a:solidFill>
              </a:rPr>
              <a:t>E – banhos públicos e piscina coberta (não aparece neste folheto)</a:t>
            </a:r>
          </a:p>
          <a:p>
            <a:r>
              <a:rPr lang="pt-BR" sz="1000" dirty="0" err="1">
                <a:solidFill>
                  <a:srgbClr val="FF0000"/>
                </a:solidFill>
              </a:rPr>
              <a:t>F</a:t>
            </a:r>
            <a:r>
              <a:rPr lang="pt-BR" sz="1000" dirty="0">
                <a:solidFill>
                  <a:srgbClr val="FF0000"/>
                </a:solidFill>
              </a:rPr>
              <a:t> – Usina de gás (idem)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65979" y="3793532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29002" y="3133167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53742" y="3809212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29002" y="2380532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err="1">
                <a:solidFill>
                  <a:srgbClr val="FF0000"/>
                </a:solidFill>
              </a:rPr>
              <a:t>B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29002" y="5626273"/>
            <a:ext cx="306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61533" y="4994678"/>
            <a:ext cx="330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err="1">
                <a:solidFill>
                  <a:srgbClr val="FF0000"/>
                </a:solidFill>
              </a:rPr>
              <a:t>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14384" y="4994678"/>
            <a:ext cx="330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err="1">
                <a:solidFill>
                  <a:srgbClr val="FF0000"/>
                </a:solidFill>
              </a:rPr>
              <a:t>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83510" y="3978198"/>
            <a:ext cx="297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83510" y="5626273"/>
            <a:ext cx="2906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err="1">
                <a:solidFill>
                  <a:srgbClr val="FF0000"/>
                </a:solidFill>
              </a:rPr>
              <a:t>F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737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06790" y="5679578"/>
            <a:ext cx="184405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/>
              <a:t>Friedrich Engels</a:t>
            </a:r>
            <a:r>
              <a:rPr lang="pt-BR" sz="1200" dirty="0"/>
              <a:t> (1820-1895)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4991384" y="5679578"/>
            <a:ext cx="198735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/>
              <a:t>Georg </a:t>
            </a:r>
            <a:r>
              <a:rPr lang="pt-BR" b="1" dirty="0" err="1"/>
              <a:t>Simmel</a:t>
            </a:r>
            <a:endParaRPr lang="pt-BR" b="1" dirty="0"/>
          </a:p>
          <a:p>
            <a:r>
              <a:rPr lang="en-US" sz="1200" dirty="0"/>
              <a:t>(1858- 1918) </a:t>
            </a:r>
          </a:p>
        </p:txBody>
      </p:sp>
      <p:pic>
        <p:nvPicPr>
          <p:cNvPr id="9" name="Imagem 8" descr="Foto preta e branca de rosto de homem visto de perto&#10;&#10;Descrição gerada automaticamente">
            <a:extLst>
              <a:ext uri="{FF2B5EF4-FFF2-40B4-BE49-F238E27FC236}">
                <a16:creationId xmlns:a16="http://schemas.microsoft.com/office/drawing/2014/main" id="{A473DEB0-A7C7-0A4E-8693-75D083429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790" y="1427096"/>
            <a:ext cx="3054600" cy="3916154"/>
          </a:xfrm>
          <a:prstGeom prst="rect">
            <a:avLst/>
          </a:prstGeom>
        </p:spPr>
      </p:pic>
      <p:pic>
        <p:nvPicPr>
          <p:cNvPr id="11" name="Imagem 10" descr="Foto preta e branca de homem de terno e gravata&#10;&#10;Descrição gerada automaticamente">
            <a:extLst>
              <a:ext uri="{FF2B5EF4-FFF2-40B4-BE49-F238E27FC236}">
                <a16:creationId xmlns:a16="http://schemas.microsoft.com/office/drawing/2014/main" id="{950D4468-6F5C-D347-98EE-5EFC208CC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384" y="1427096"/>
            <a:ext cx="3203046" cy="400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304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falansterio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712"/>
            <a:ext cx="4994787" cy="3204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 descr="guise_familisterio_calabiP1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54" b="15730"/>
          <a:stretch/>
        </p:blipFill>
        <p:spPr bwMode="auto">
          <a:xfrm>
            <a:off x="5177810" y="2248441"/>
            <a:ext cx="3966190" cy="4609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93076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427" y="4018343"/>
            <a:ext cx="4462318" cy="283965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427" y="1072015"/>
            <a:ext cx="4426411" cy="273798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7882" y="0"/>
            <a:ext cx="2546118" cy="685800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705427" y="413846"/>
            <a:ext cx="4659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b="1" dirty="0"/>
              <a:t>Vila Maria </a:t>
            </a:r>
            <a:r>
              <a:rPr lang="pt-BR" b="1" dirty="0" err="1"/>
              <a:t>Zelia</a:t>
            </a:r>
            <a:r>
              <a:rPr lang="pt-BR" b="1" dirty="0"/>
              <a:t> (empresário Jorge Street) 1917</a:t>
            </a:r>
          </a:p>
        </p:txBody>
      </p:sp>
    </p:spTree>
    <p:extLst>
      <p:ext uri="{BB962C8B-B14F-4D97-AF65-F5344CB8AC3E}">
        <p14:creationId xmlns:p14="http://schemas.microsoft.com/office/powerpoint/2010/main" val="19322106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2450" y="1028700"/>
            <a:ext cx="71606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b="1" dirty="0">
                <a:solidFill>
                  <a:schemeClr val="bg1"/>
                </a:solidFill>
                <a:highlight>
                  <a:srgbClr val="000000"/>
                </a:highlight>
              </a:rPr>
              <a:t>o urbanismo </a:t>
            </a:r>
            <a:r>
              <a:rPr lang="pt-BR" dirty="0">
                <a:solidFill>
                  <a:schemeClr val="bg1"/>
                </a:solidFill>
                <a:highlight>
                  <a:srgbClr val="000000"/>
                </a:highlight>
              </a:rPr>
              <a:t>(</a:t>
            </a:r>
            <a:r>
              <a:rPr lang="pt-BR" i="1" dirty="0">
                <a:solidFill>
                  <a:schemeClr val="bg1"/>
                </a:solidFill>
                <a:highlight>
                  <a:srgbClr val="000000"/>
                </a:highlight>
              </a:rPr>
              <a:t>a disciplina que reúne os diversos olhares para o urbano</a:t>
            </a:r>
            <a:r>
              <a:rPr lang="pt-BR" dirty="0">
                <a:solidFill>
                  <a:schemeClr val="bg1"/>
                </a:solidFill>
                <a:highlight>
                  <a:srgbClr val="000000"/>
                </a:highlight>
              </a:rPr>
              <a:t>)</a:t>
            </a:r>
          </a:p>
          <a:p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5983392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29676" y="1244624"/>
            <a:ext cx="5528324" cy="3407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dirty="0"/>
              <a:t>Ao articular a tradição politécnica à tradição jurídica de intervenção na cidade, incorporando os avanços dos saberes médicos, </a:t>
            </a:r>
            <a:r>
              <a:rPr lang="pt-BR" b="1" dirty="0"/>
              <a:t>o urbanismo como uma profissão se formou</a:t>
            </a:r>
            <a:r>
              <a:rPr lang="pt-BR" dirty="0"/>
              <a:t>, </a:t>
            </a:r>
            <a:r>
              <a:rPr lang="pt-BR" b="1" dirty="0"/>
              <a:t>reunindo numa única esfera disciplinar e em uma única figura profissional</a:t>
            </a:r>
            <a:r>
              <a:rPr lang="pt-BR" dirty="0"/>
              <a:t> a multiplicidade de técnicas e linguagens científicas que vinham se encarregando autonomamente dos principais diagnósticos e intervenções nas cidades e se diferenciando das artes urbanas anteriores justamente pela sua pretensão científica. </a:t>
            </a:r>
          </a:p>
        </p:txBody>
      </p:sp>
    </p:spTree>
    <p:extLst>
      <p:ext uri="{BB962C8B-B14F-4D97-AF65-F5344CB8AC3E}">
        <p14:creationId xmlns:p14="http://schemas.microsoft.com/office/powerpoint/2010/main" val="18887165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18354" y="1311953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/>
              <a:t>Formas recorrentes de aproximação à cidade:</a:t>
            </a:r>
          </a:p>
          <a:p>
            <a:endParaRPr lang="pt-BR" dirty="0"/>
          </a:p>
          <a:p>
            <a:pPr marL="285750" indent="-285750">
              <a:buFontTx/>
              <a:buChar char="-"/>
            </a:pPr>
            <a:r>
              <a:rPr lang="pt-BR" dirty="0"/>
              <a:t>a habitação</a:t>
            </a:r>
          </a:p>
          <a:p>
            <a:pPr marL="285750" indent="-285750">
              <a:buFontTx/>
              <a:buChar char="-"/>
            </a:pPr>
            <a:endParaRPr lang="pt-BR" dirty="0"/>
          </a:p>
          <a:p>
            <a:pPr marL="285750" indent="-285750">
              <a:buFontTx/>
              <a:buChar char="-"/>
            </a:pPr>
            <a:r>
              <a:rPr lang="pt-BR" dirty="0"/>
              <a:t>o lugar de trabalho</a:t>
            </a:r>
          </a:p>
          <a:p>
            <a:pPr marL="285750" indent="-285750">
              <a:buFontTx/>
              <a:buChar char="-"/>
            </a:pPr>
            <a:endParaRPr lang="pt-BR" dirty="0"/>
          </a:p>
          <a:p>
            <a:pPr marL="285750" indent="-285750">
              <a:buFontTx/>
              <a:buChar char="-"/>
            </a:pPr>
            <a:r>
              <a:rPr lang="pt-BR" dirty="0"/>
              <a:t>os transportes</a:t>
            </a:r>
          </a:p>
        </p:txBody>
      </p:sp>
    </p:spTree>
    <p:extLst>
      <p:ext uri="{BB962C8B-B14F-4D97-AF65-F5344CB8AC3E}">
        <p14:creationId xmlns:p14="http://schemas.microsoft.com/office/powerpoint/2010/main" val="1766269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11846" y="4511859"/>
            <a:ext cx="4968465" cy="1399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dirty="0"/>
              <a:t>O Urbanismo pode ser definido como </a:t>
            </a:r>
            <a:r>
              <a:rPr lang="pt-BR" b="1" dirty="0"/>
              <a:t>uma disciplina e uma atividade técnica</a:t>
            </a:r>
            <a:r>
              <a:rPr lang="pt-BR" dirty="0"/>
              <a:t> que está relacionada com o estudo, a regulação, o controle e o planejamento das cidades e do território.</a:t>
            </a:r>
          </a:p>
        </p:txBody>
      </p:sp>
    </p:spTree>
    <p:extLst>
      <p:ext uri="{BB962C8B-B14F-4D97-AF65-F5344CB8AC3E}">
        <p14:creationId xmlns:p14="http://schemas.microsoft.com/office/powerpoint/2010/main" val="27629374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91640" y="368510"/>
            <a:ext cx="7722852" cy="5632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>
                <a:solidFill>
                  <a:srgbClr val="000000"/>
                </a:solidFill>
              </a:rPr>
              <a:t>BIBLIOGRAFIA DA AULA</a:t>
            </a:r>
          </a:p>
          <a:p>
            <a:pPr>
              <a:defRPr/>
            </a:pPr>
            <a:endParaRPr lang="pt-BR" b="1" dirty="0">
              <a:solidFill>
                <a:srgbClr val="000000"/>
              </a:solidFill>
            </a:endParaRPr>
          </a:p>
          <a:p>
            <a:r>
              <a:rPr lang="pt-BR" sz="1600" dirty="0"/>
              <a:t>BARDET, Gaston. </a:t>
            </a:r>
            <a:r>
              <a:rPr lang="pt-BR" sz="1600" i="1" dirty="0"/>
              <a:t>O urbanismo</a:t>
            </a:r>
            <a:r>
              <a:rPr lang="pt-BR" sz="1600" dirty="0"/>
              <a:t>. (1945) Campinas: Papirus, 1998.</a:t>
            </a:r>
          </a:p>
          <a:p>
            <a:r>
              <a:rPr lang="pt-BR" sz="1600" dirty="0"/>
              <a:t>BEGUIN, François, “As maquinarias inglesas do conforto”. In: </a:t>
            </a:r>
            <a:r>
              <a:rPr lang="pt-BR" sz="1600" i="1" dirty="0"/>
              <a:t>Espaço &amp; Debates</a:t>
            </a:r>
            <a:r>
              <a:rPr lang="pt-BR" sz="1600" dirty="0"/>
              <a:t>, </a:t>
            </a:r>
            <a:r>
              <a:rPr lang="pt-BR" sz="1600" dirty="0" err="1"/>
              <a:t>n</a:t>
            </a:r>
            <a:r>
              <a:rPr lang="pt-BR" sz="1600" dirty="0"/>
              <a:t>. 34, São Paulo, 1981, pp. 39-54.</a:t>
            </a:r>
          </a:p>
          <a:p>
            <a:r>
              <a:rPr lang="pt-BR" sz="1600" dirty="0"/>
              <a:t>BENEVOLO, Leonardo. “O ambiente da Revolução Industrial”. In: </a:t>
            </a:r>
            <a:r>
              <a:rPr lang="pt-BR" sz="1600" i="1" dirty="0"/>
              <a:t>História da Cidade</a:t>
            </a:r>
            <a:r>
              <a:rPr lang="pt-BR" sz="1600" dirty="0"/>
              <a:t>. São Paulo: Perspectiva, 2007, pp. 551-72</a:t>
            </a:r>
          </a:p>
          <a:p>
            <a:r>
              <a:rPr lang="pt-BR" sz="1600" dirty="0"/>
              <a:t>______. “Nascimento e desenvolvimento da cidade industrial”. In: </a:t>
            </a:r>
            <a:r>
              <a:rPr lang="pt-BR" sz="1600" i="1" dirty="0"/>
              <a:t>História da arquitetura moderna</a:t>
            </a:r>
            <a:r>
              <a:rPr lang="pt-BR" sz="1600" dirty="0"/>
              <a:t>. SP: Perspectiva, 2011, pp.35-82</a:t>
            </a:r>
          </a:p>
          <a:p>
            <a:r>
              <a:rPr lang="pt-BR" sz="1600" dirty="0"/>
              <a:t>BRESCIANI, Maria Stela</a:t>
            </a:r>
            <a:r>
              <a:rPr lang="pt-BR" sz="1600" i="1" dirty="0"/>
              <a:t>. Londres e Paris no século XIX: o espetáculo da pobreza</a:t>
            </a:r>
            <a:r>
              <a:rPr lang="pt-BR" sz="1600" dirty="0"/>
              <a:t>. São Paulo: Brasiliense, 1982.</a:t>
            </a:r>
          </a:p>
          <a:p>
            <a:r>
              <a:rPr lang="pt-BR" sz="1600" dirty="0"/>
              <a:t>CALABI, </a:t>
            </a:r>
            <a:r>
              <a:rPr lang="pt-BR" sz="1600" dirty="0" err="1"/>
              <a:t>Donatella</a:t>
            </a:r>
            <a:r>
              <a:rPr lang="pt-BR" sz="1600" dirty="0"/>
              <a:t>. “A cidade industrial e sua forma”. In: </a:t>
            </a:r>
            <a:r>
              <a:rPr lang="pt-BR" sz="1600" i="1" dirty="0"/>
              <a:t>História do Urbanismo Europeu</a:t>
            </a:r>
            <a:r>
              <a:rPr lang="pt-BR" sz="1600" dirty="0"/>
              <a:t>. SP: Perspectiva, 2012, pp.13 e ss. </a:t>
            </a:r>
          </a:p>
          <a:p>
            <a:r>
              <a:rPr lang="pt-BR" sz="1600" dirty="0"/>
              <a:t>CHOAY, Françoise.  “Robert Owen” e “Charles Fourier”. In: </a:t>
            </a:r>
            <a:r>
              <a:rPr lang="pt-BR" sz="1600" i="1" dirty="0"/>
              <a:t>O Urbanismo</a:t>
            </a:r>
            <a:r>
              <a:rPr lang="pt-BR" sz="1600" dirty="0"/>
              <a:t>. SP: Perspectiva, 1997, pp.61-76</a:t>
            </a:r>
          </a:p>
          <a:p>
            <a:r>
              <a:rPr lang="pt-BR" sz="1600" dirty="0"/>
              <a:t>HALL, Peter. “A cidade da noite apavorante”. In: </a:t>
            </a:r>
            <a:r>
              <a:rPr lang="pt-BR" sz="1600" i="1" dirty="0"/>
              <a:t>Cidades do amanhã: uma história intelectual do planejamento e do projeto urbanos no século XX</a:t>
            </a:r>
            <a:r>
              <a:rPr lang="pt-BR" sz="1600" dirty="0"/>
              <a:t>. São Paulo: Perspectiva, 2009, pp. 17-56 </a:t>
            </a:r>
          </a:p>
          <a:p>
            <a:r>
              <a:rPr lang="pt-BR" sz="1600" dirty="0"/>
              <a:t>MUMFORD, Lewis. “A insensível cidade industrial”. In</a:t>
            </a:r>
            <a:r>
              <a:rPr lang="pt-BR" sz="1600" i="1" dirty="0"/>
              <a:t>: Cultura das Cidades</a:t>
            </a:r>
            <a:r>
              <a:rPr lang="pt-BR" sz="1600" dirty="0"/>
              <a:t>. BH: Itatiaia, 1961, pp.152-233.</a:t>
            </a:r>
          </a:p>
          <a:p>
            <a:r>
              <a:rPr lang="pt-BR" sz="1600" dirty="0"/>
              <a:t>SCHORSKE, Carl. “A ideia de cidade no pensamento europeu: de Voltaire a </a:t>
            </a:r>
            <a:r>
              <a:rPr lang="pt-BR" sz="1600" dirty="0" err="1"/>
              <a:t>Spengler</a:t>
            </a:r>
            <a:r>
              <a:rPr lang="pt-BR" sz="1600" dirty="0"/>
              <a:t>”. </a:t>
            </a:r>
            <a:r>
              <a:rPr lang="pt-BR" sz="1600" i="1" dirty="0"/>
              <a:t>Pensando com a história</a:t>
            </a:r>
            <a:r>
              <a:rPr lang="pt-BR" sz="1600" dirty="0"/>
              <a:t>. SP: Cia das Letras, 2000, pp. 53-72.</a:t>
            </a:r>
          </a:p>
        </p:txBody>
      </p:sp>
    </p:spTree>
    <p:extLst>
      <p:ext uri="{BB962C8B-B14F-4D97-AF65-F5344CB8AC3E}">
        <p14:creationId xmlns:p14="http://schemas.microsoft.com/office/powerpoint/2010/main" val="990176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3931" y="2833382"/>
            <a:ext cx="716064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highlight>
                  <a:srgbClr val="000000"/>
                </a:highlight>
                <a:latin typeface="Avenir Book" panose="02000503020000020003" pitchFamily="2" charset="0"/>
              </a:rPr>
              <a:t>A cidade como lugar da virtude, a cidade como lugar do vicio e a cidade para além do bem e do mal </a:t>
            </a:r>
          </a:p>
          <a:p>
            <a:endParaRPr lang="pt-BR" b="1" dirty="0">
              <a:solidFill>
                <a:schemeClr val="bg1"/>
              </a:solidFill>
              <a:highlight>
                <a:srgbClr val="000000"/>
              </a:highlight>
              <a:latin typeface="Avenir Book" panose="02000503020000020003" pitchFamily="2" charset="0"/>
            </a:endParaRPr>
          </a:p>
          <a:p>
            <a:endParaRPr lang="pt-BR" b="1" dirty="0">
              <a:solidFill>
                <a:schemeClr val="bg1"/>
              </a:solidFill>
              <a:highlight>
                <a:srgbClr val="000000"/>
              </a:highlight>
              <a:latin typeface="Avenir Book" panose="02000503020000020003" pitchFamily="2" charset="0"/>
            </a:endParaRPr>
          </a:p>
          <a:p>
            <a:r>
              <a:rPr lang="pt-BR" dirty="0">
                <a:latin typeface="Avenir Book" panose="02000503020000020003" pitchFamily="2" charset="0"/>
              </a:rPr>
              <a:t>SCHORSKE, Carl. “A ideia de cidade no pensamento europeu: de Voltaire a </a:t>
            </a:r>
            <a:r>
              <a:rPr lang="pt-BR" dirty="0" err="1">
                <a:latin typeface="Avenir Book" panose="02000503020000020003" pitchFamily="2" charset="0"/>
              </a:rPr>
              <a:t>Spengler</a:t>
            </a:r>
            <a:r>
              <a:rPr lang="pt-BR" dirty="0">
                <a:latin typeface="Avenir Book" panose="02000503020000020003" pitchFamily="2" charset="0"/>
              </a:rPr>
              <a:t>”. </a:t>
            </a:r>
            <a:r>
              <a:rPr lang="pt-BR" i="1" dirty="0">
                <a:latin typeface="Avenir Book" panose="02000503020000020003" pitchFamily="2" charset="0"/>
              </a:rPr>
              <a:t>Pensando com a história</a:t>
            </a:r>
            <a:r>
              <a:rPr lang="pt-BR" dirty="0">
                <a:latin typeface="Avenir Book" panose="02000503020000020003" pitchFamily="2" charset="0"/>
              </a:rPr>
              <a:t>. SP: Cia das Letras, 2000, pp. 53-72.</a:t>
            </a:r>
          </a:p>
          <a:p>
            <a:endParaRPr lang="pt-BR" b="1" dirty="0">
              <a:solidFill>
                <a:schemeClr val="bg1"/>
              </a:solidFill>
              <a:highlight>
                <a:srgbClr val="000000"/>
              </a:highlight>
              <a:latin typeface="Avenir Book" panose="02000503020000020003" pitchFamily="2" charset="0"/>
            </a:endParaRPr>
          </a:p>
          <a:p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4099314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8327" y="2228671"/>
            <a:ext cx="647851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“</a:t>
            </a:r>
            <a:r>
              <a:rPr lang="pt-BR" dirty="0">
                <a:latin typeface="Avenir Book" panose="02000503020000020003" pitchFamily="2" charset="0"/>
              </a:rPr>
              <a:t>Antes mesmo que todas as consequências da industrialização ficassem manifestas na cidade, os intelectuais já haviam começado a reavaliação do ambiente urbano que ainda não se desenvolvera plenamente. </a:t>
            </a:r>
          </a:p>
          <a:p>
            <a:r>
              <a:rPr lang="pt-BR" dirty="0">
                <a:latin typeface="Avenir Book" panose="02000503020000020003" pitchFamily="2" charset="0"/>
              </a:rPr>
              <a:t>A reputação da cidade se mesclava com a preocupação </a:t>
            </a:r>
          </a:p>
          <a:p>
            <a:r>
              <a:rPr lang="pt-BR" dirty="0">
                <a:latin typeface="Avenir Book" panose="02000503020000020003" pitchFamily="2" charset="0"/>
              </a:rPr>
              <a:t>com a transformação da sociedade agrária, com o </a:t>
            </a:r>
          </a:p>
          <a:p>
            <a:r>
              <a:rPr lang="pt-BR" dirty="0">
                <a:latin typeface="Avenir Book" panose="02000503020000020003" pitchFamily="2" charset="0"/>
              </a:rPr>
              <a:t>medo do culto ao dinheiro, com o culto da natureza e </a:t>
            </a:r>
          </a:p>
          <a:p>
            <a:r>
              <a:rPr lang="pt-BR" dirty="0">
                <a:latin typeface="Avenir Book" panose="02000503020000020003" pitchFamily="2" charset="0"/>
              </a:rPr>
              <a:t>com a revolta contra o racionalismo mecanicista”. </a:t>
            </a:r>
          </a:p>
          <a:p>
            <a:r>
              <a:rPr lang="pt-BR" dirty="0">
                <a:latin typeface="Avenir Book" panose="02000503020000020003" pitchFamily="2" charset="0"/>
              </a:rPr>
              <a:t>Carl </a:t>
            </a:r>
            <a:r>
              <a:rPr lang="pt-BR" dirty="0" err="1">
                <a:latin typeface="Avenir Book" panose="02000503020000020003" pitchFamily="2" charset="0"/>
              </a:rPr>
              <a:t>Shorske</a:t>
            </a:r>
            <a:r>
              <a:rPr lang="pt-BR" dirty="0">
                <a:latin typeface="Avenir Book" panose="02000503020000020003" pitchFamily="2" charset="0"/>
              </a:rPr>
              <a:t>, ”De Voltaire a </a:t>
            </a:r>
            <a:r>
              <a:rPr lang="pt-BR" dirty="0" err="1">
                <a:latin typeface="Avenir Book" panose="02000503020000020003" pitchFamily="2" charset="0"/>
              </a:rPr>
              <a:t>Spengler</a:t>
            </a:r>
            <a:r>
              <a:rPr lang="pt-BR" dirty="0">
                <a:latin typeface="Avenir Book" panose="02000503020000020003" pitchFamily="2" charset="0"/>
              </a:rPr>
              <a:t>: a cidade no pensamento europeu” (publicado em português em 1989)</a:t>
            </a:r>
          </a:p>
        </p:txBody>
      </p:sp>
    </p:spTree>
    <p:extLst>
      <p:ext uri="{BB962C8B-B14F-4D97-AF65-F5344CB8AC3E}">
        <p14:creationId xmlns:p14="http://schemas.microsoft.com/office/powerpoint/2010/main" val="85598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8328" y="2228671"/>
            <a:ext cx="4977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Avenir Book" panose="02000503020000020003" pitchFamily="2" charset="0"/>
              </a:rPr>
              <a:t>“O mal que pacientemente era tolerado como inevitável, parece impossível de ser suportado no momento em que se acena com a ideia de </a:t>
            </a:r>
          </a:p>
          <a:p>
            <a:r>
              <a:rPr lang="pt-BR" dirty="0">
                <a:latin typeface="Avenir Book" panose="02000503020000020003" pitchFamily="2" charset="0"/>
              </a:rPr>
              <a:t>subtrair-se a ele”.  </a:t>
            </a:r>
          </a:p>
          <a:p>
            <a:r>
              <a:rPr lang="pt-BR" dirty="0">
                <a:latin typeface="Avenir Book" panose="02000503020000020003" pitchFamily="2" charset="0"/>
              </a:rPr>
              <a:t>Alexis de </a:t>
            </a:r>
            <a:r>
              <a:rPr lang="pt-BR" dirty="0" err="1">
                <a:latin typeface="Avenir Book" panose="02000503020000020003" pitchFamily="2" charset="0"/>
              </a:rPr>
              <a:t>Tocqueville</a:t>
            </a:r>
            <a:r>
              <a:rPr lang="pt-BR" dirty="0">
                <a:latin typeface="Avenir Book" panose="02000503020000020003" pitchFamily="2" charset="0"/>
              </a:rPr>
              <a:t>, 1855 (citado por </a:t>
            </a:r>
            <a:r>
              <a:rPr lang="pt-BR" dirty="0" err="1">
                <a:latin typeface="Avenir Book" panose="02000503020000020003" pitchFamily="2" charset="0"/>
              </a:rPr>
              <a:t>Schorske</a:t>
            </a:r>
            <a:r>
              <a:rPr lang="pt-BR" dirty="0">
                <a:latin typeface="Avenir Book" panose="02000503020000020003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21302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59406" y="629908"/>
            <a:ext cx="614850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dirty="0"/>
              <a:t>CIDADE INDUSTRIAL</a:t>
            </a:r>
          </a:p>
          <a:p>
            <a:pPr lvl="0"/>
            <a:endParaRPr lang="pt-BR" dirty="0"/>
          </a:p>
          <a:p>
            <a:pPr lvl="0"/>
            <a:r>
              <a:rPr lang="pt-BR" dirty="0"/>
              <a:t>3 pilares políticos:</a:t>
            </a:r>
          </a:p>
          <a:p>
            <a:pPr lvl="0"/>
            <a:endParaRPr lang="pt-BR" dirty="0"/>
          </a:p>
          <a:p>
            <a:pPr lvl="0"/>
            <a:r>
              <a:rPr lang="pt-BR" dirty="0"/>
              <a:t>1) abolição das guildas e a criação de um </a:t>
            </a:r>
            <a:r>
              <a:rPr lang="pt-BR" b="1" dirty="0"/>
              <a:t>estado de </a:t>
            </a:r>
          </a:p>
          <a:p>
            <a:pPr lvl="0"/>
            <a:r>
              <a:rPr lang="pt-BR" b="1" dirty="0"/>
              <a:t>insegurança permanente </a:t>
            </a:r>
            <a:r>
              <a:rPr lang="pt-BR" dirty="0"/>
              <a:t>para as classes trabalhadoras</a:t>
            </a:r>
          </a:p>
          <a:p>
            <a:pPr lvl="0"/>
            <a:r>
              <a:rPr lang="pt-BR" dirty="0"/>
              <a:t>2) estabelecimento de um </a:t>
            </a:r>
            <a:r>
              <a:rPr lang="pt-BR" b="1" dirty="0"/>
              <a:t>mercado aberto </a:t>
            </a:r>
            <a:r>
              <a:rPr lang="pt-BR" dirty="0"/>
              <a:t>de trabalho e de venda de bens</a:t>
            </a:r>
          </a:p>
          <a:p>
            <a:pPr lvl="0"/>
            <a:r>
              <a:rPr lang="pt-BR" dirty="0"/>
              <a:t>3) </a:t>
            </a:r>
            <a:r>
              <a:rPr lang="pt-BR" b="1" dirty="0"/>
              <a:t>dependência do estrangeiro </a:t>
            </a:r>
            <a:r>
              <a:rPr lang="pt-BR" dirty="0"/>
              <a:t>como fornecedor de matéria prima necessária às novas industrias e como mercado pronto a absorver o excesso da indústria mecanizada (dependência para além das fronteiras nacionais) </a:t>
            </a:r>
          </a:p>
          <a:p>
            <a:pPr lvl="0"/>
            <a:endParaRPr lang="pt-BR" dirty="0"/>
          </a:p>
          <a:p>
            <a:pPr lvl="0"/>
            <a:endParaRPr lang="pt-BR" dirty="0"/>
          </a:p>
        </p:txBody>
      </p:sp>
      <p:sp>
        <p:nvSpPr>
          <p:cNvPr id="2" name="Retângulo 1"/>
          <p:cNvSpPr/>
          <p:nvPr/>
        </p:nvSpPr>
        <p:spPr>
          <a:xfrm>
            <a:off x="559406" y="547500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200" dirty="0"/>
              <a:t>(MUMFORD, 1961)</a:t>
            </a:r>
          </a:p>
        </p:txBody>
      </p:sp>
    </p:spTree>
    <p:extLst>
      <p:ext uri="{BB962C8B-B14F-4D97-AF65-F5344CB8AC3E}">
        <p14:creationId xmlns:p14="http://schemas.microsoft.com/office/powerpoint/2010/main" val="2447652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59406" y="563634"/>
            <a:ext cx="481285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dirty="0"/>
              <a:t>CIDADE INDUSTRIAL</a:t>
            </a:r>
          </a:p>
          <a:p>
            <a:pPr lvl="0"/>
            <a:endParaRPr lang="pt-BR" dirty="0"/>
          </a:p>
          <a:p>
            <a:pPr lvl="0"/>
            <a:r>
              <a:rPr lang="pt-BR" dirty="0"/>
              <a:t>3 fundamentos econômicos:</a:t>
            </a:r>
          </a:p>
          <a:p>
            <a:pPr lvl="0"/>
            <a:endParaRPr lang="pt-BR" dirty="0"/>
          </a:p>
          <a:p>
            <a:pPr lvl="0"/>
            <a:r>
              <a:rPr lang="pt-BR" dirty="0"/>
              <a:t>1) exploração das minas de </a:t>
            </a:r>
            <a:r>
              <a:rPr lang="pt-BR" b="1" dirty="0"/>
              <a:t>carvão</a:t>
            </a:r>
          </a:p>
          <a:p>
            <a:pPr lvl="0"/>
            <a:r>
              <a:rPr lang="pt-BR" dirty="0"/>
              <a:t>2) imensa produção de </a:t>
            </a:r>
            <a:r>
              <a:rPr lang="pt-BR" b="1" dirty="0"/>
              <a:t>ferro </a:t>
            </a:r>
          </a:p>
          <a:p>
            <a:pPr lvl="0"/>
            <a:r>
              <a:rPr lang="pt-BR" dirty="0"/>
              <a:t>3) emprego da máquina a </a:t>
            </a:r>
            <a:r>
              <a:rPr lang="pt-BR" b="1" dirty="0"/>
              <a:t>vapor</a:t>
            </a: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559406" y="547500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200" dirty="0"/>
              <a:t>(MUMFORD, 1961)</a:t>
            </a:r>
          </a:p>
        </p:txBody>
      </p:sp>
    </p:spTree>
    <p:extLst>
      <p:ext uri="{BB962C8B-B14F-4D97-AF65-F5344CB8AC3E}">
        <p14:creationId xmlns:p14="http://schemas.microsoft.com/office/powerpoint/2010/main" val="13739629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1720</TotalTime>
  <Words>2610</Words>
  <Application>Microsoft Macintosh PowerPoint</Application>
  <PresentationFormat>Apresentação na tela (4:3)</PresentationFormat>
  <Paragraphs>213</Paragraphs>
  <Slides>46</Slides>
  <Notes>0</Notes>
  <HiddenSlides>11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46</vt:i4>
      </vt:variant>
    </vt:vector>
  </HeadingPairs>
  <TitlesOfParts>
    <vt:vector size="51" baseType="lpstr">
      <vt:lpstr>Arial</vt:lpstr>
      <vt:lpstr>Arial</vt:lpstr>
      <vt:lpstr>Avenir Book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fau usp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 castro</dc:creator>
  <cp:lastModifiedBy>Microsoft Office User</cp:lastModifiedBy>
  <cp:revision>51</cp:revision>
  <dcterms:created xsi:type="dcterms:W3CDTF">2015-05-05T20:04:58Z</dcterms:created>
  <dcterms:modified xsi:type="dcterms:W3CDTF">2021-09-14T11:06:09Z</dcterms:modified>
</cp:coreProperties>
</file>