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1"/>
  </p:notesMasterIdLst>
  <p:handoutMasterIdLst>
    <p:handoutMasterId r:id="rId42"/>
  </p:handoutMasterIdLst>
  <p:sldIdLst>
    <p:sldId id="446" r:id="rId13"/>
    <p:sldId id="621" r:id="rId14"/>
    <p:sldId id="650" r:id="rId15"/>
    <p:sldId id="629" r:id="rId16"/>
    <p:sldId id="622" r:id="rId17"/>
    <p:sldId id="630" r:id="rId18"/>
    <p:sldId id="632" r:id="rId19"/>
    <p:sldId id="633" r:id="rId20"/>
    <p:sldId id="623" r:id="rId21"/>
    <p:sldId id="636" r:id="rId22"/>
    <p:sldId id="626" r:id="rId23"/>
    <p:sldId id="634" r:id="rId24"/>
    <p:sldId id="639" r:id="rId25"/>
    <p:sldId id="637" r:id="rId26"/>
    <p:sldId id="640" r:id="rId27"/>
    <p:sldId id="641" r:id="rId28"/>
    <p:sldId id="627" r:id="rId29"/>
    <p:sldId id="628" r:id="rId30"/>
    <p:sldId id="642" r:id="rId31"/>
    <p:sldId id="643" r:id="rId32"/>
    <p:sldId id="648" r:id="rId33"/>
    <p:sldId id="644" r:id="rId34"/>
    <p:sldId id="645" r:id="rId35"/>
    <p:sldId id="646" r:id="rId36"/>
    <p:sldId id="647" r:id="rId37"/>
    <p:sldId id="649" r:id="rId38"/>
    <p:sldId id="620" r:id="rId39"/>
    <p:sldId id="592" r:id="rId4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7B2629"/>
    <a:srgbClr val="4D4D4F"/>
    <a:srgbClr val="000000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30"/>
  </p:normalViewPr>
  <p:slideViewPr>
    <p:cSldViewPr snapToGrid="0" snapToObjects="1">
      <p:cViewPr varScale="1">
        <p:scale>
          <a:sx n="95" d="100"/>
          <a:sy n="95" d="100"/>
        </p:scale>
        <p:origin x="82" y="3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15/09/2021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cloide.MT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80HPuci1G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6.png"/><Relationship Id="rId7" Type="http://schemas.openxmlformats.org/officeDocument/2006/relationships/image" Target="../media/image8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76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1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15.jpe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6.gif"/><Relationship Id="rId3" Type="http://schemas.openxmlformats.org/officeDocument/2006/relationships/image" Target="../media/image1010.png"/><Relationship Id="rId7" Type="http://schemas.openxmlformats.org/officeDocument/2006/relationships/image" Target="../media/image1050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20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26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35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5" Type="http://schemas.openxmlformats.org/officeDocument/2006/relationships/image" Target="../media/image143.png"/><Relationship Id="rId2" Type="http://schemas.openxmlformats.org/officeDocument/2006/relationships/image" Target="../media/image1000.png"/><Relationship Id="rId20" Type="http://schemas.openxmlformats.org/officeDocument/2006/relationships/image" Target="../media/image140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2.png"/><Relationship Id="rId5" Type="http://schemas.openxmlformats.org/officeDocument/2006/relationships/image" Target="../media/image131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36.png"/><Relationship Id="rId19" Type="http://schemas.openxmlformats.org/officeDocument/2006/relationships/image" Target="../media/image128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22" Type="http://schemas.openxmlformats.org/officeDocument/2006/relationships/image" Target="../media/image1360.png"/><Relationship Id="rId27" Type="http://schemas.openxmlformats.org/officeDocument/2006/relationships/image" Target="../media/image14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18" Type="http://schemas.openxmlformats.org/officeDocument/2006/relationships/image" Target="../media/image1390.png"/><Relationship Id="rId3" Type="http://schemas.openxmlformats.org/officeDocument/2006/relationships/image" Target="../media/image1320.png"/><Relationship Id="rId12" Type="http://schemas.openxmlformats.org/officeDocument/2006/relationships/image" Target="../media/image1460.png"/><Relationship Id="rId17" Type="http://schemas.openxmlformats.org/officeDocument/2006/relationships/image" Target="../media/image1380.png"/><Relationship Id="rId2" Type="http://schemas.openxmlformats.org/officeDocument/2006/relationships/image" Target="../media/image17.wmf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50.png"/><Relationship Id="rId15" Type="http://schemas.openxmlformats.org/officeDocument/2006/relationships/image" Target="../media/image149.png"/><Relationship Id="rId10" Type="http://schemas.openxmlformats.org/officeDocument/2006/relationships/image" Target="../media/image1440.png"/><Relationship Id="rId9" Type="http://schemas.openxmlformats.org/officeDocument/2006/relationships/image" Target="../media/image1430.png"/><Relationship Id="rId14" Type="http://schemas.openxmlformats.org/officeDocument/2006/relationships/image" Target="../media/image13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6.png"/><Relationship Id="rId5" Type="http://schemas.openxmlformats.org/officeDocument/2006/relationships/image" Target="../media/image151.png"/><Relationship Id="rId10" Type="http://schemas.openxmlformats.org/officeDocument/2006/relationships/image" Target="../media/image155.png"/><Relationship Id="rId4" Type="http://schemas.openxmlformats.org/officeDocument/2006/relationships/image" Target="../media/image150.png"/><Relationship Id="rId9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0.png"/><Relationship Id="rId7" Type="http://schemas.openxmlformats.org/officeDocument/2006/relationships/image" Target="../media/image16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0.png"/><Relationship Id="rId9" Type="http://schemas.openxmlformats.org/officeDocument/2006/relationships/image" Target="../media/image1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orpogirandotracado.mp4" TargetMode="External"/><Relationship Id="rId2" Type="http://schemas.openxmlformats.org/officeDocument/2006/relationships/hyperlink" Target="corpogirando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Y3LYQv22q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2021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9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Sistemas de Partículas. Definição geral de Centro de Massa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16/09/2020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42" y="1051735"/>
            <a:ext cx="5210036" cy="28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53150" r="14949" b="31682"/>
          <a:stretch/>
        </p:blipFill>
        <p:spPr>
          <a:xfrm>
            <a:off x="-1" y="2180224"/>
            <a:ext cx="9076267" cy="264010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5971" y="24977"/>
            <a:ext cx="5990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7.2 Exemplo: Sistema de duas partículas</a:t>
            </a:r>
          </a:p>
        </p:txBody>
      </p:sp>
      <p:grpSp>
        <p:nvGrpSpPr>
          <p:cNvPr id="21" name="Grupo 20"/>
          <p:cNvGrpSpPr/>
          <p:nvPr/>
        </p:nvGrpSpPr>
        <p:grpSpPr>
          <a:xfrm rot="10630280">
            <a:off x="199388" y="1408619"/>
            <a:ext cx="2289348" cy="286832"/>
            <a:chOff x="2681536" y="1795534"/>
            <a:chExt cx="3052464" cy="382442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Elipse 23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4876801" y="2714741"/>
            <a:ext cx="5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4965700" y="3136899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732866" y="3136899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5507569" y="3113706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5219701" y="3131975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284E-6 L 0.65069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78350" r="27704" b="3611"/>
          <a:stretch/>
        </p:blipFill>
        <p:spPr>
          <a:xfrm rot="162717">
            <a:off x="607390" y="582984"/>
            <a:ext cx="7092514" cy="393122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73A874-BDC9-41DE-B98E-8F56671CDA67}"/>
              </a:ext>
            </a:extLst>
          </p:cNvPr>
          <p:cNvSpPr txBox="1"/>
          <p:nvPr/>
        </p:nvSpPr>
        <p:spPr>
          <a:xfrm>
            <a:off x="6299947" y="1035424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 action="ppaction://hlinkfile"/>
              </a:rPr>
              <a:t>Vídeo da roda girando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CA0409-522D-467A-BF10-836AB54F03ED}"/>
              </a:ext>
            </a:extLst>
          </p:cNvPr>
          <p:cNvSpPr txBox="1"/>
          <p:nvPr/>
        </p:nvSpPr>
        <p:spPr>
          <a:xfrm>
            <a:off x="5983941" y="1855694"/>
            <a:ext cx="284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Vídeo do </a:t>
            </a:r>
            <a:r>
              <a:rPr lang="pt-BR" dirty="0" err="1">
                <a:hlinkClick r:id="rId4"/>
              </a:rPr>
              <a:t>youtube</a:t>
            </a:r>
            <a:r>
              <a:rPr lang="pt-BR" dirty="0">
                <a:hlinkClick r:id="rId4"/>
              </a:rPr>
              <a:t> </a:t>
            </a:r>
            <a:r>
              <a:rPr lang="pt-BR" dirty="0"/>
              <a:t>– lâmpada no aro da bicicleta</a:t>
            </a:r>
          </a:p>
        </p:txBody>
      </p:sp>
    </p:spTree>
    <p:extLst>
      <p:ext uri="{BB962C8B-B14F-4D97-AF65-F5344CB8AC3E}">
        <p14:creationId xmlns:p14="http://schemas.microsoft.com/office/powerpoint/2010/main" val="250154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83" y="-1148"/>
            <a:ext cx="734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Vetor posição do CM depende da distribuição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13682" y="1945703"/>
                <a:ext cx="24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82" y="1945703"/>
                <a:ext cx="249747" cy="276999"/>
              </a:xfrm>
              <a:prstGeom prst="rect">
                <a:avLst/>
              </a:prstGeom>
              <a:blipFill>
                <a:blip r:embed="rId2"/>
                <a:stretch>
                  <a:fillRect l="-24390" t="-43478" r="-7561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/>
          <p:cNvGrpSpPr/>
          <p:nvPr/>
        </p:nvGrpSpPr>
        <p:grpSpPr>
          <a:xfrm>
            <a:off x="282179" y="1158620"/>
            <a:ext cx="2312239" cy="2091132"/>
            <a:chOff x="152833" y="2724504"/>
            <a:chExt cx="2312239" cy="2091132"/>
          </a:xfrm>
        </p:grpSpPr>
        <p:cxnSp>
          <p:nvCxnSpPr>
            <p:cNvPr id="3" name="Conector reto 2"/>
            <p:cNvCxnSpPr/>
            <p:nvPr/>
          </p:nvCxnSpPr>
          <p:spPr>
            <a:xfrm flipH="1" flipV="1">
              <a:off x="533571" y="2816286"/>
              <a:ext cx="1" cy="1630018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533571" y="4446304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52833" y="2724504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33" y="2724504"/>
                  <a:ext cx="27540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041202" y="4446304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202" y="4446304"/>
                  <a:ext cx="2754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/>
            <p:cNvSpPr txBox="1"/>
            <p:nvPr/>
          </p:nvSpPr>
          <p:spPr>
            <a:xfrm>
              <a:off x="214997" y="4439734"/>
              <a:ext cx="359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654243" y="1418502"/>
            <a:ext cx="54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CM</a:t>
            </a:r>
          </a:p>
        </p:txBody>
      </p:sp>
      <p:grpSp>
        <p:nvGrpSpPr>
          <p:cNvPr id="21" name="Grupo 8"/>
          <p:cNvGrpSpPr/>
          <p:nvPr/>
        </p:nvGrpSpPr>
        <p:grpSpPr>
          <a:xfrm rot="20885706">
            <a:off x="997146" y="1709319"/>
            <a:ext cx="1391591" cy="164745"/>
            <a:chOff x="2681536" y="1795534"/>
            <a:chExt cx="3052464" cy="382442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Elipse 23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5" name="Conector reto 24"/>
          <p:cNvCxnSpPr>
            <a:endCxn id="24" idx="3"/>
          </p:cNvCxnSpPr>
          <p:nvPr/>
        </p:nvCxnSpPr>
        <p:spPr>
          <a:xfrm flipV="1">
            <a:off x="694586" y="1736745"/>
            <a:ext cx="1550755" cy="113202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06808" y="1755175"/>
            <a:ext cx="1156244" cy="1095749"/>
          </a:xfrm>
          <a:prstGeom prst="line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156236" y="1863902"/>
                <a:ext cx="3679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36" y="1863902"/>
                <a:ext cx="367921" cy="246221"/>
              </a:xfrm>
              <a:prstGeom prst="rect">
                <a:avLst/>
              </a:prstGeom>
              <a:blipFill>
                <a:blip r:embed="rId5"/>
                <a:stretch>
                  <a:fillRect l="-13333" t="-37500" r="-2833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759413" y="2078426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13" y="2078426"/>
                <a:ext cx="255070" cy="276999"/>
              </a:xfrm>
              <a:prstGeom prst="rect">
                <a:avLst/>
              </a:prstGeom>
              <a:blipFill>
                <a:blip r:embed="rId6"/>
                <a:stretch>
                  <a:fillRect l="-26829" t="-46667" r="-7561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>
            <a:endCxn id="23" idx="7"/>
          </p:cNvCxnSpPr>
          <p:nvPr/>
        </p:nvCxnSpPr>
        <p:spPr>
          <a:xfrm flipV="1">
            <a:off x="689108" y="1849154"/>
            <a:ext cx="398027" cy="100139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ipse 42"/>
          <p:cNvSpPr/>
          <p:nvPr/>
        </p:nvSpPr>
        <p:spPr>
          <a:xfrm>
            <a:off x="1833625" y="1692734"/>
            <a:ext cx="95250" cy="88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24765" y="1517735"/>
                <a:ext cx="2515037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65" y="1517735"/>
                <a:ext cx="2515037" cy="591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553534" y="1849097"/>
                <a:ext cx="2515037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34" y="1849097"/>
                <a:ext cx="2515037" cy="548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5519226" y="1188262"/>
                <a:ext cx="2515037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26" y="1188262"/>
                <a:ext cx="2515037" cy="548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654712" y="2646949"/>
                <a:ext cx="2515037" cy="5918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12" y="2646949"/>
                <a:ext cx="2515037" cy="591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378512" y="2642281"/>
                <a:ext cx="2515037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12" y="2642281"/>
                <a:ext cx="2515037" cy="5917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9" grpId="0"/>
      <p:bldP spid="40" grpId="0"/>
      <p:bldP spid="43" grpId="0" animBg="1"/>
      <p:bldP spid="44" grpId="0"/>
      <p:bldP spid="46" grpId="0"/>
      <p:bldP spid="47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20"/>
          <p:cNvGrpSpPr/>
          <p:nvPr/>
        </p:nvGrpSpPr>
        <p:grpSpPr>
          <a:xfrm rot="10800000">
            <a:off x="187282" y="505677"/>
            <a:ext cx="1385292" cy="173563"/>
            <a:chOff x="2681536" y="1795534"/>
            <a:chExt cx="3052464" cy="382442"/>
          </a:xfrm>
        </p:grpSpPr>
        <p:cxnSp>
          <p:nvCxnSpPr>
            <p:cNvPr id="56" name="Conector reto 55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Elipse 57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8" name="Agrupar 77"/>
          <p:cNvGrpSpPr/>
          <p:nvPr/>
        </p:nvGrpSpPr>
        <p:grpSpPr>
          <a:xfrm>
            <a:off x="3875430" y="514585"/>
            <a:ext cx="1050355" cy="1312207"/>
            <a:chOff x="1627130" y="3362870"/>
            <a:chExt cx="1050355" cy="1312207"/>
          </a:xfrm>
        </p:grpSpPr>
        <p:cxnSp>
          <p:nvCxnSpPr>
            <p:cNvPr id="60" name="Conector de Seta Reta 19"/>
            <p:cNvCxnSpPr/>
            <p:nvPr/>
          </p:nvCxnSpPr>
          <p:spPr>
            <a:xfrm>
              <a:off x="1993673" y="4046322"/>
              <a:ext cx="6838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ipse 60"/>
            <p:cNvSpPr/>
            <p:nvPr/>
          </p:nvSpPr>
          <p:spPr>
            <a:xfrm>
              <a:off x="1946018" y="3975416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2125330" y="3656015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330" y="3656015"/>
                  <a:ext cx="401992" cy="305533"/>
                </a:xfrm>
                <a:prstGeom prst="rect">
                  <a:avLst/>
                </a:prstGeom>
                <a:blipFill>
                  <a:blip r:embed="rId2"/>
                  <a:stretch>
                    <a:fillRect l="-16667" t="-32000" r="-1818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1638459" y="3362870"/>
                  <a:ext cx="312650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59" y="3362870"/>
                  <a:ext cx="312650" cy="304571"/>
                </a:xfrm>
                <a:prstGeom prst="rect">
                  <a:avLst/>
                </a:prstGeom>
                <a:blipFill>
                  <a:blip r:embed="rId3"/>
                  <a:stretch>
                    <a:fillRect l="-15686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Conector de Seta Reta 18"/>
            <p:cNvCxnSpPr/>
            <p:nvPr/>
          </p:nvCxnSpPr>
          <p:spPr>
            <a:xfrm flipH="1">
              <a:off x="1997163" y="4063077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18"/>
            <p:cNvCxnSpPr/>
            <p:nvPr/>
          </p:nvCxnSpPr>
          <p:spPr>
            <a:xfrm flipH="1" flipV="1">
              <a:off x="2007709" y="3384519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>
                  <a:off x="1627130" y="4233617"/>
                  <a:ext cx="283603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130" y="4233617"/>
                  <a:ext cx="283603" cy="304571"/>
                </a:xfrm>
                <a:prstGeom prst="rect">
                  <a:avLst/>
                </a:prstGeom>
                <a:blipFill>
                  <a:blip r:embed="rId4"/>
                  <a:stretch>
                    <a:fillRect l="-17391" t="-30000" r="-60870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Agrupar 76"/>
          <p:cNvGrpSpPr/>
          <p:nvPr/>
        </p:nvGrpSpPr>
        <p:grpSpPr>
          <a:xfrm>
            <a:off x="5142930" y="502209"/>
            <a:ext cx="738535" cy="1337703"/>
            <a:chOff x="3666339" y="3373211"/>
            <a:chExt cx="738535" cy="1337703"/>
          </a:xfrm>
        </p:grpSpPr>
        <p:cxnSp>
          <p:nvCxnSpPr>
            <p:cNvPr id="68" name="Conector de Seta Reta 19"/>
            <p:cNvCxnSpPr/>
            <p:nvPr/>
          </p:nvCxnSpPr>
          <p:spPr>
            <a:xfrm flipH="1">
              <a:off x="3666339" y="4082159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4224874" y="4011253"/>
              <a:ext cx="180000" cy="1800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2</a:t>
              </a:r>
            </a:p>
          </p:txBody>
        </p:sp>
        <p:cxnSp>
          <p:nvCxnSpPr>
            <p:cNvPr id="70" name="Conector de Seta Reta 18"/>
            <p:cNvCxnSpPr/>
            <p:nvPr/>
          </p:nvCxnSpPr>
          <p:spPr>
            <a:xfrm flipH="1">
              <a:off x="4276019" y="4098914"/>
              <a:ext cx="0" cy="612000"/>
            </a:xfrm>
            <a:prstGeom prst="straightConnector1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18"/>
            <p:cNvCxnSpPr/>
            <p:nvPr/>
          </p:nvCxnSpPr>
          <p:spPr>
            <a:xfrm flipH="1" flipV="1">
              <a:off x="4286565" y="3420356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3919541" y="3373211"/>
                  <a:ext cx="317395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541" y="3373211"/>
                  <a:ext cx="317395" cy="304571"/>
                </a:xfrm>
                <a:prstGeom prst="rect">
                  <a:avLst/>
                </a:prstGeom>
                <a:blipFill>
                  <a:blip r:embed="rId5"/>
                  <a:stretch>
                    <a:fillRect l="-13462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42119" y="4233617"/>
                  <a:ext cx="288348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19" y="4233617"/>
                  <a:ext cx="288348" cy="304571"/>
                </a:xfrm>
                <a:prstGeom prst="rect">
                  <a:avLst/>
                </a:prstGeom>
                <a:blipFill>
                  <a:blip r:embed="rId6"/>
                  <a:stretch>
                    <a:fillRect l="-17021" t="-32653" r="-59574" b="-61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3707993" y="3683220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93" y="3683220"/>
                  <a:ext cx="401992" cy="305533"/>
                </a:xfrm>
                <a:prstGeom prst="rect">
                  <a:avLst/>
                </a:prstGeom>
                <a:blipFill>
                  <a:blip r:embed="rId7"/>
                  <a:stretch>
                    <a:fillRect l="-16667" t="-30000" r="-1969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Agrupar 90"/>
          <p:cNvGrpSpPr/>
          <p:nvPr/>
        </p:nvGrpSpPr>
        <p:grpSpPr>
          <a:xfrm>
            <a:off x="6336857" y="846933"/>
            <a:ext cx="1309817" cy="870255"/>
            <a:chOff x="3696286" y="3432234"/>
            <a:chExt cx="1309817" cy="870255"/>
          </a:xfrm>
        </p:grpSpPr>
        <p:cxnSp>
          <p:nvCxnSpPr>
            <p:cNvPr id="80" name="Conector de Seta Reta 19"/>
            <p:cNvCxnSpPr/>
            <p:nvPr/>
          </p:nvCxnSpPr>
          <p:spPr>
            <a:xfrm flipH="1">
              <a:off x="3696286" y="3831173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/>
            <p:nvPr/>
          </p:nvSpPr>
          <p:spPr>
            <a:xfrm>
              <a:off x="4254822" y="3760268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822708" y="3432234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708" y="3432234"/>
                  <a:ext cx="401992" cy="305533"/>
                </a:xfrm>
                <a:prstGeom prst="rect">
                  <a:avLst/>
                </a:prstGeom>
                <a:blipFill>
                  <a:blip r:embed="rId8"/>
                  <a:stretch>
                    <a:fillRect l="-16667" t="-32000" r="-19697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527067" y="3458152"/>
                  <a:ext cx="326060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67" y="3458152"/>
                  <a:ext cx="326060" cy="305533"/>
                </a:xfrm>
                <a:prstGeom prst="rect">
                  <a:avLst/>
                </a:prstGeom>
                <a:blipFill>
                  <a:blip r:embed="rId9"/>
                  <a:stretch>
                    <a:fillRect l="-22642" t="-30000" r="-47170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Conector de Seta Reta 19"/>
            <p:cNvCxnSpPr/>
            <p:nvPr/>
          </p:nvCxnSpPr>
          <p:spPr>
            <a:xfrm>
              <a:off x="4374091" y="3835413"/>
              <a:ext cx="6320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/>
            <p:cNvSpPr txBox="1"/>
            <p:nvPr/>
          </p:nvSpPr>
          <p:spPr>
            <a:xfrm>
              <a:off x="4052682" y="3963935"/>
              <a:ext cx="950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 (h)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-45600" y="51060"/>
            <a:ext cx="854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Exemplo: Haste (sem massa) com duas massas movendo </a:t>
            </a:r>
            <a:r>
              <a:rPr lang="pt-BR" sz="1600" b="1" dirty="0">
                <a:solidFill>
                  <a:srgbClr val="FF0000"/>
                </a:solidFill>
              </a:rPr>
              <a:t>horizontal</a:t>
            </a:r>
            <a:r>
              <a:rPr lang="pt-BR" sz="1600" dirty="0">
                <a:solidFill>
                  <a:srgbClr val="0070C0"/>
                </a:solidFill>
              </a:rPr>
              <a:t>, sem atrito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/>
              <p:cNvSpPr/>
              <p:nvPr/>
            </p:nvSpPr>
            <p:spPr>
              <a:xfrm>
                <a:off x="19406" y="4412333"/>
                <a:ext cx="5440822" cy="397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ç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as</m:t>
                    </m:r>
                    <m: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internas</m:t>
                    </m:r>
                  </m:oMath>
                </a14:m>
                <a:r>
                  <a:rPr lang="pt-BR" sz="1600" dirty="0"/>
                  <a:t> ao sistema (1)+(2)+haste</a:t>
                </a:r>
              </a:p>
            </p:txBody>
          </p:sp>
        </mc:Choice>
        <mc:Fallback xmlns="">
          <p:sp>
            <p:nvSpPr>
              <p:cNvPr id="93" name="Retângulo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" y="4412333"/>
                <a:ext cx="5440822" cy="397866"/>
              </a:xfrm>
              <a:prstGeom prst="rect">
                <a:avLst/>
              </a:prstGeom>
              <a:blipFill>
                <a:blip r:embed="rId10"/>
                <a:stretch>
                  <a:fillRect t="-12308"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2193083" y="502933"/>
            <a:ext cx="13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Diagramas  de corpo livre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74548" y="680354"/>
            <a:ext cx="25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2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048" y="662267"/>
            <a:ext cx="62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96993" y="1134606"/>
            <a:ext cx="3690674" cy="667386"/>
            <a:chOff x="96993" y="1134606"/>
            <a:chExt cx="3690674" cy="667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96993" y="1134606"/>
                  <a:ext cx="1005853" cy="2959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93" y="1134606"/>
                  <a:ext cx="1005853" cy="295915"/>
                </a:xfrm>
                <a:prstGeom prst="rect">
                  <a:avLst/>
                </a:prstGeom>
                <a:blipFill>
                  <a:blip r:embed="rId11"/>
                  <a:stretch>
                    <a:fillRect t="-30612" r="-16970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96993" y="1506077"/>
                  <a:ext cx="1015342" cy="2959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93" y="1506077"/>
                  <a:ext cx="1015342" cy="295915"/>
                </a:xfrm>
                <a:prstGeom prst="rect">
                  <a:avLst/>
                </a:prstGeom>
                <a:blipFill>
                  <a:blip r:embed="rId12"/>
                  <a:stretch>
                    <a:fillRect t="-30612" r="-16867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/>
            <p:cNvSpPr txBox="1"/>
            <p:nvPr/>
          </p:nvSpPr>
          <p:spPr>
            <a:xfrm>
              <a:off x="1270634" y="1190607"/>
              <a:ext cx="2517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porque não há movimento na direção vertical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19406" y="2904627"/>
            <a:ext cx="9124594" cy="432534"/>
            <a:chOff x="19406" y="2904627"/>
            <a:chExt cx="9124594" cy="432534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397A49C-5A6F-43DC-83E4-7A5554E74827}"/>
                </a:ext>
              </a:extLst>
            </p:cNvPr>
            <p:cNvSpPr txBox="1"/>
            <p:nvPr/>
          </p:nvSpPr>
          <p:spPr>
            <a:xfrm>
              <a:off x="19406" y="2951617"/>
              <a:ext cx="20379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  <a:endParaRPr lang="pt-B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CaixaDeTexto 93">
                  <a:extLst>
                    <a:ext uri="{FF2B5EF4-FFF2-40B4-BE49-F238E27FC236}">
                      <a16:creationId xmlns:a16="http://schemas.microsoft.com/office/drawing/2014/main" id="{2124C63C-95BA-4811-8C6A-CD5467C1E631}"/>
                    </a:ext>
                  </a:extLst>
                </p:cNvPr>
                <p:cNvSpPr txBox="1"/>
                <p:nvPr/>
              </p:nvSpPr>
              <p:spPr>
                <a:xfrm>
                  <a:off x="1994306" y="2921160"/>
                  <a:ext cx="2628627" cy="399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h𝑎𝑠𝑡𝑒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4" name="CaixaDeTexto 93">
                  <a:extLst>
                    <a:ext uri="{FF2B5EF4-FFF2-40B4-BE49-F238E27FC236}">
                      <a16:creationId xmlns:a16="http://schemas.microsoft.com/office/drawing/2014/main" id="{2124C63C-95BA-4811-8C6A-CD5467C1E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306" y="2921160"/>
                  <a:ext cx="2628627" cy="399468"/>
                </a:xfrm>
                <a:prstGeom prst="rect">
                  <a:avLst/>
                </a:prstGeom>
                <a:blipFill>
                  <a:blip r:embed="rId13"/>
                  <a:stretch>
                    <a:fillRect t="-10606" b="-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AC7A3C76-5A2B-450C-A8F1-DD7543FEFCE9}"/>
                    </a:ext>
                  </a:extLst>
                </p:cNvPr>
                <p:cNvSpPr txBox="1"/>
                <p:nvPr/>
              </p:nvSpPr>
              <p:spPr>
                <a:xfrm>
                  <a:off x="5415254" y="2921160"/>
                  <a:ext cx="3728746" cy="399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pt-BR" dirty="0"/>
                    <a:t> (IV)</a:t>
                  </a:r>
                </a:p>
              </p:txBody>
            </p:sp>
          </mc:Choice>
          <mc:Fallback xmlns="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AC7A3C76-5A2B-450C-A8F1-DD7543FEF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254" y="2921160"/>
                  <a:ext cx="3728746" cy="399468"/>
                </a:xfrm>
                <a:prstGeom prst="rect">
                  <a:avLst/>
                </a:prstGeom>
                <a:blipFill>
                  <a:blip r:embed="rId14"/>
                  <a:stretch>
                    <a:fillRect t="-10606" r="-654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6FAAFB64-BEB4-4FA3-97C4-2E19BFB1D383}"/>
                </a:ext>
              </a:extLst>
            </p:cNvPr>
            <p:cNvSpPr/>
            <p:nvPr/>
          </p:nvSpPr>
          <p:spPr>
            <a:xfrm>
              <a:off x="4525658" y="2904627"/>
              <a:ext cx="934570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3ª lei</a:t>
              </a:r>
            </a:p>
          </p:txBody>
        </p:sp>
      </p:grpSp>
      <p:sp>
        <p:nvSpPr>
          <p:cNvPr id="98" name="Seta: para a Direita 97">
            <a:extLst>
              <a:ext uri="{FF2B5EF4-FFF2-40B4-BE49-F238E27FC236}">
                <a16:creationId xmlns:a16="http://schemas.microsoft.com/office/drawing/2014/main" id="{45642F30-2207-4FCC-8206-11E9623412ED}"/>
              </a:ext>
            </a:extLst>
          </p:cNvPr>
          <p:cNvSpPr/>
          <p:nvPr/>
        </p:nvSpPr>
        <p:spPr>
          <a:xfrm>
            <a:off x="1466251" y="2929811"/>
            <a:ext cx="651661" cy="43253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(III)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28878" y="3610712"/>
            <a:ext cx="6545862" cy="575992"/>
            <a:chOff x="-28878" y="3610712"/>
            <a:chExt cx="6545862" cy="575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ixaDeTexto 78"/>
                <p:cNvSpPr txBox="1"/>
                <p:nvPr/>
              </p:nvSpPr>
              <p:spPr>
                <a:xfrm>
                  <a:off x="-28878" y="3635688"/>
                  <a:ext cx="2176959" cy="5260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CaixaDeTexto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878" y="3635688"/>
                  <a:ext cx="2176959" cy="5260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5739976" y="3729103"/>
                  <a:ext cx="777008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976" y="3729103"/>
                  <a:ext cx="777008" cy="277768"/>
                </a:xfrm>
                <a:prstGeom prst="rect">
                  <a:avLst/>
                </a:prstGeom>
                <a:blipFill>
                  <a:blip r:embed="rId16"/>
                  <a:stretch>
                    <a:fillRect l="-5512" t="-20000" r="-5512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Seta: para a Direita 98">
              <a:extLst>
                <a:ext uri="{FF2B5EF4-FFF2-40B4-BE49-F238E27FC236}">
                  <a16:creationId xmlns:a16="http://schemas.microsoft.com/office/drawing/2014/main" id="{3B1427B5-E216-4F8A-8A75-DFB2383CF051}"/>
                </a:ext>
              </a:extLst>
            </p:cNvPr>
            <p:cNvSpPr/>
            <p:nvPr/>
          </p:nvSpPr>
          <p:spPr>
            <a:xfrm>
              <a:off x="1897965" y="3682441"/>
              <a:ext cx="1188135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(I) e (II)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A08935B5-4376-4B89-85D9-43F46F2AD911}"/>
                    </a:ext>
                  </a:extLst>
                </p:cNvPr>
                <p:cNvSpPr txBox="1"/>
                <p:nvPr/>
              </p:nvSpPr>
              <p:spPr>
                <a:xfrm>
                  <a:off x="2939187" y="3610712"/>
                  <a:ext cx="2176959" cy="5759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A08935B5-4376-4B89-85D9-43F46F2AD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187" y="3610712"/>
                  <a:ext cx="2176959" cy="57599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Seta: para a Direita 100">
              <a:extLst>
                <a:ext uri="{FF2B5EF4-FFF2-40B4-BE49-F238E27FC236}">
                  <a16:creationId xmlns:a16="http://schemas.microsoft.com/office/drawing/2014/main" id="{A932347F-3D7F-4C4F-A2C7-D179B43C246A}"/>
                </a:ext>
              </a:extLst>
            </p:cNvPr>
            <p:cNvSpPr/>
            <p:nvPr/>
          </p:nvSpPr>
          <p:spPr>
            <a:xfrm>
              <a:off x="4775622" y="3682441"/>
              <a:ext cx="925843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(IV)</a:t>
              </a:r>
            </a:p>
          </p:txBody>
        </p:sp>
      </p:grp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FDE66254-FF66-474F-B128-77FF9C19E0F9}"/>
              </a:ext>
            </a:extLst>
          </p:cNvPr>
          <p:cNvSpPr/>
          <p:nvPr/>
        </p:nvSpPr>
        <p:spPr>
          <a:xfrm>
            <a:off x="5763156" y="3790255"/>
            <a:ext cx="3380844" cy="1302185"/>
          </a:xfrm>
          <a:prstGeom prst="wedgeEllipseCallout">
            <a:avLst>
              <a:gd name="adj1" fmla="val -67918"/>
              <a:gd name="adj2" fmla="val 1275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Será que se pode dizer que formem um       par ação-reação virtual?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1045605" y="1152466"/>
            <a:ext cx="243310" cy="640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/>
          <p:cNvGrpSpPr/>
          <p:nvPr/>
        </p:nvGrpSpPr>
        <p:grpSpPr>
          <a:xfrm>
            <a:off x="96993" y="1818105"/>
            <a:ext cx="3687651" cy="1082322"/>
            <a:chOff x="96993" y="1818105"/>
            <a:chExt cx="3687651" cy="1082322"/>
          </a:xfrm>
        </p:grpSpPr>
        <p:grpSp>
          <p:nvGrpSpPr>
            <p:cNvPr id="10" name="Agrupar 9"/>
            <p:cNvGrpSpPr/>
            <p:nvPr/>
          </p:nvGrpSpPr>
          <p:grpSpPr>
            <a:xfrm>
              <a:off x="96993" y="1818105"/>
              <a:ext cx="3687651" cy="1082322"/>
              <a:chOff x="96993" y="1818105"/>
              <a:chExt cx="3687651" cy="1082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tângulo 6"/>
                  <p:cNvSpPr/>
                  <p:nvPr/>
                </p:nvSpPr>
                <p:spPr>
                  <a:xfrm>
                    <a:off x="1852246" y="1818105"/>
                    <a:ext cx="1597810" cy="3978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 (i)</a:t>
                    </a:r>
                  </a:p>
                </p:txBody>
              </p:sp>
            </mc:Choice>
            <mc:Fallback xmlns="">
              <p:sp>
                <p:nvSpPr>
                  <p:cNvPr id="7" name="Retângulo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1818105"/>
                    <a:ext cx="1597810" cy="3978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2121" r="-3053" b="-1060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tângulo 62"/>
                  <p:cNvSpPr/>
                  <p:nvPr/>
                </p:nvSpPr>
                <p:spPr>
                  <a:xfrm>
                    <a:off x="1852246" y="2174216"/>
                    <a:ext cx="1612044" cy="3978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(</a:t>
                    </a:r>
                    <a:r>
                      <a:rPr lang="pt-BR" sz="1600" dirty="0" err="1"/>
                      <a:t>ii</a:t>
                    </a:r>
                    <a:r>
                      <a:rPr lang="pt-BR" sz="16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63" name="Retângulo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2174216"/>
                    <a:ext cx="1612044" cy="3978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12308" r="-1894" b="-1230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600C2BF-FC12-4ED4-9B90-A27347F06243}"/>
                  </a:ext>
                </a:extLst>
              </p:cNvPr>
              <p:cNvSpPr txBox="1"/>
              <p:nvPr/>
            </p:nvSpPr>
            <p:spPr>
              <a:xfrm>
                <a:off x="96993" y="2189805"/>
                <a:ext cx="1657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2ª lei de Newton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CaixaDeTexto 94">
                    <a:extLst>
                      <a:ext uri="{FF2B5EF4-FFF2-40B4-BE49-F238E27FC236}">
                        <a16:creationId xmlns:a16="http://schemas.microsoft.com/office/drawing/2014/main" id="{EAFB3472-ED5B-459C-81D1-2914AE11F281}"/>
                      </a:ext>
                    </a:extLst>
                  </p:cNvPr>
                  <p:cNvSpPr txBox="1"/>
                  <p:nvPr/>
                </p:nvSpPr>
                <p:spPr>
                  <a:xfrm>
                    <a:off x="1852246" y="2530326"/>
                    <a:ext cx="1932398" cy="3701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h𝑎𝑠𝑡𝑒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(</a:t>
                    </a:r>
                    <a:r>
                      <a:rPr lang="pt-BR" sz="1600" dirty="0" err="1"/>
                      <a:t>iii</a:t>
                    </a:r>
                    <a:r>
                      <a:rPr lang="pt-BR" sz="16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95" name="CaixaDeTexto 94">
                    <a:extLst>
                      <a:ext uri="{FF2B5EF4-FFF2-40B4-BE49-F238E27FC236}">
                        <a16:creationId xmlns:a16="http://schemas.microsoft.com/office/drawing/2014/main" id="{EAFB3472-ED5B-459C-81D1-2914AE11F2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2530326"/>
                    <a:ext cx="1932398" cy="37010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3115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Chave Esquerda 10"/>
            <p:cNvSpPr/>
            <p:nvPr/>
          </p:nvSpPr>
          <p:spPr>
            <a:xfrm>
              <a:off x="1760296" y="1860470"/>
              <a:ext cx="137669" cy="94673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4352348" y="1880554"/>
            <a:ext cx="3408255" cy="740962"/>
            <a:chOff x="4352348" y="1880554"/>
            <a:chExt cx="3408255" cy="740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tângulo 66"/>
                <p:cNvSpPr/>
                <p:nvPr/>
              </p:nvSpPr>
              <p:spPr>
                <a:xfrm>
                  <a:off x="6247366" y="1880554"/>
                  <a:ext cx="1487138" cy="397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Retângulo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366" y="1880554"/>
                  <a:ext cx="1487138" cy="397866"/>
                </a:xfrm>
                <a:prstGeom prst="rect">
                  <a:avLst/>
                </a:prstGeom>
                <a:blipFill>
                  <a:blip r:embed="rId21"/>
                  <a:stretch>
                    <a:fillRect t="-12121" b="-303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tângulo 71"/>
                <p:cNvSpPr/>
                <p:nvPr/>
              </p:nvSpPr>
              <p:spPr>
                <a:xfrm>
                  <a:off x="6268721" y="2223650"/>
                  <a:ext cx="1491882" cy="397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Retângulo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721" y="2223650"/>
                  <a:ext cx="1491882" cy="397866"/>
                </a:xfrm>
                <a:prstGeom prst="rect">
                  <a:avLst/>
                </a:prstGeom>
                <a:blipFill>
                  <a:blip r:embed="rId22"/>
                  <a:stretch>
                    <a:fillRect t="-12308" b="-46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aixaDeTexto 7"/>
            <p:cNvSpPr txBox="1"/>
            <p:nvPr/>
          </p:nvSpPr>
          <p:spPr>
            <a:xfrm>
              <a:off x="4352348" y="2098137"/>
              <a:ext cx="166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ª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Lei de Newton</a:t>
              </a:r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6044184" y="1941527"/>
              <a:ext cx="177083" cy="643256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621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Agrupar 76"/>
          <p:cNvGrpSpPr/>
          <p:nvPr/>
        </p:nvGrpSpPr>
        <p:grpSpPr>
          <a:xfrm>
            <a:off x="6680864" y="449848"/>
            <a:ext cx="722580" cy="1493568"/>
            <a:chOff x="3666339" y="3373211"/>
            <a:chExt cx="722580" cy="1493568"/>
          </a:xfrm>
        </p:grpSpPr>
        <p:cxnSp>
          <p:nvCxnSpPr>
            <p:cNvPr id="68" name="Conector de Seta Reta 19"/>
            <p:cNvCxnSpPr/>
            <p:nvPr/>
          </p:nvCxnSpPr>
          <p:spPr>
            <a:xfrm flipH="1">
              <a:off x="3666339" y="4082159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4172919" y="4011253"/>
              <a:ext cx="216000" cy="2160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cxnSp>
          <p:nvCxnSpPr>
            <p:cNvPr id="70" name="Conector de Seta Reta 18"/>
            <p:cNvCxnSpPr/>
            <p:nvPr/>
          </p:nvCxnSpPr>
          <p:spPr>
            <a:xfrm flipH="1">
              <a:off x="4276019" y="4254779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18"/>
            <p:cNvCxnSpPr/>
            <p:nvPr/>
          </p:nvCxnSpPr>
          <p:spPr>
            <a:xfrm flipH="1" flipV="1">
              <a:off x="4286565" y="3420356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3919541" y="3373211"/>
                  <a:ext cx="367024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541" y="3373211"/>
                  <a:ext cx="367024" cy="342594"/>
                </a:xfrm>
                <a:prstGeom prst="rect">
                  <a:avLst/>
                </a:prstGeom>
                <a:blipFill>
                  <a:blip r:embed="rId2"/>
                  <a:stretch>
                    <a:fillRect l="-13115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42119" y="4233617"/>
                  <a:ext cx="335733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19" y="4233617"/>
                  <a:ext cx="335733" cy="342594"/>
                </a:xfrm>
                <a:prstGeom prst="rect">
                  <a:avLst/>
                </a:prstGeom>
                <a:blipFill>
                  <a:blip r:embed="rId3"/>
                  <a:stretch>
                    <a:fillRect l="-14545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3707993" y="3683220"/>
                  <a:ext cx="401992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93" y="3683220"/>
                  <a:ext cx="401992" cy="343620"/>
                </a:xfrm>
                <a:prstGeom prst="rect">
                  <a:avLst/>
                </a:prstGeom>
                <a:blipFill>
                  <a:blip r:embed="rId4"/>
                  <a:stretch>
                    <a:fillRect l="-21212" t="-39286" r="-34848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Agrupar 90"/>
          <p:cNvGrpSpPr/>
          <p:nvPr/>
        </p:nvGrpSpPr>
        <p:grpSpPr>
          <a:xfrm>
            <a:off x="7637715" y="794572"/>
            <a:ext cx="1309817" cy="870255"/>
            <a:chOff x="3696286" y="3432234"/>
            <a:chExt cx="1309817" cy="870255"/>
          </a:xfrm>
        </p:grpSpPr>
        <p:cxnSp>
          <p:nvCxnSpPr>
            <p:cNvPr id="80" name="Conector de Seta Reta 19"/>
            <p:cNvCxnSpPr/>
            <p:nvPr/>
          </p:nvCxnSpPr>
          <p:spPr>
            <a:xfrm flipH="1">
              <a:off x="3696286" y="3831173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/>
            <p:nvPr/>
          </p:nvSpPr>
          <p:spPr>
            <a:xfrm>
              <a:off x="4254822" y="3760268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822708" y="3432234"/>
                  <a:ext cx="401992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708" y="3432234"/>
                  <a:ext cx="401992" cy="343620"/>
                </a:xfrm>
                <a:prstGeom prst="rect">
                  <a:avLst/>
                </a:prstGeom>
                <a:blipFill>
                  <a:blip r:embed="rId5"/>
                  <a:stretch>
                    <a:fillRect l="-21212" t="-36842" r="-34848" b="-228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527067" y="3458152"/>
                  <a:ext cx="326060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67" y="3458152"/>
                  <a:ext cx="326060" cy="343620"/>
                </a:xfrm>
                <a:prstGeom prst="rect">
                  <a:avLst/>
                </a:prstGeom>
                <a:blipFill>
                  <a:blip r:embed="rId6"/>
                  <a:stretch>
                    <a:fillRect l="-24074" t="-39286" r="-66667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Conector de Seta Reta 19"/>
            <p:cNvCxnSpPr/>
            <p:nvPr/>
          </p:nvCxnSpPr>
          <p:spPr>
            <a:xfrm>
              <a:off x="4374091" y="3835413"/>
              <a:ext cx="6320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/>
            <p:cNvSpPr txBox="1"/>
            <p:nvPr/>
          </p:nvSpPr>
          <p:spPr>
            <a:xfrm>
              <a:off x="4052682" y="3963935"/>
              <a:ext cx="612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104961" y="1182666"/>
                <a:ext cx="2188038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1" y="1182666"/>
                <a:ext cx="2188038" cy="591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aixaDeTexto 93"/>
              <p:cNvSpPr txBox="1"/>
              <p:nvPr/>
            </p:nvSpPr>
            <p:spPr>
              <a:xfrm>
                <a:off x="104418" y="493961"/>
                <a:ext cx="2504853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4" name="CaixaDeTexto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8" y="493961"/>
                <a:ext cx="2504853" cy="670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ixaDeTexto 94"/>
              <p:cNvSpPr txBox="1"/>
              <p:nvPr/>
            </p:nvSpPr>
            <p:spPr>
              <a:xfrm>
                <a:off x="2912432" y="493960"/>
                <a:ext cx="252081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5" name="CaixaDeTexto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32" y="493960"/>
                <a:ext cx="2520818" cy="67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aixaDeTexto 95"/>
          <p:cNvSpPr txBox="1"/>
          <p:nvPr/>
        </p:nvSpPr>
        <p:spPr>
          <a:xfrm>
            <a:off x="58702" y="41985"/>
            <a:ext cx="854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Considerando as forças externas: atrito, gravidade,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35265" y="1839709"/>
                <a:ext cx="3328668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5" y="1839709"/>
                <a:ext cx="3328668" cy="6885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444819" y="1966026"/>
                <a:ext cx="3475823" cy="435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19" y="1966026"/>
                <a:ext cx="3475823" cy="435953"/>
              </a:xfrm>
              <a:prstGeom prst="rect">
                <a:avLst/>
              </a:prstGeom>
              <a:blipFill>
                <a:blip r:embed="rId11"/>
                <a:stretch>
                  <a:fillRect t="-19718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66277" y="2660551"/>
                <a:ext cx="2503249" cy="43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𝑚𝑎𝑠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77" y="2660551"/>
                <a:ext cx="2503249" cy="437812"/>
              </a:xfrm>
              <a:prstGeom prst="rect">
                <a:avLst/>
              </a:prstGeom>
              <a:blipFill>
                <a:blip r:embed="rId12"/>
                <a:stretch>
                  <a:fillRect t="-19444" r="-1217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ixaDeTexto 97"/>
              <p:cNvSpPr txBox="1"/>
              <p:nvPr/>
            </p:nvSpPr>
            <p:spPr>
              <a:xfrm>
                <a:off x="2824418" y="2520506"/>
                <a:ext cx="2955489" cy="647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8" name="CaixaDe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18" y="2520506"/>
                <a:ext cx="2955489" cy="6478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eta para a Direita 98"/>
          <p:cNvSpPr/>
          <p:nvPr/>
        </p:nvSpPr>
        <p:spPr>
          <a:xfrm>
            <a:off x="602228" y="3550508"/>
            <a:ext cx="516467" cy="210835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378078" y="3381108"/>
                <a:ext cx="2848664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78" y="3381108"/>
                <a:ext cx="2848664" cy="6707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879935" y="3273320"/>
                <a:ext cx="1899751" cy="7630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nary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35" y="3273320"/>
                <a:ext cx="1899751" cy="7630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884810" y="4403767"/>
            <a:ext cx="358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 abstrato que funciona.</a:t>
            </a:r>
          </a:p>
        </p:txBody>
      </p:sp>
      <p:grpSp>
        <p:nvGrpSpPr>
          <p:cNvPr id="37" name="Agrupar 36"/>
          <p:cNvGrpSpPr/>
          <p:nvPr/>
        </p:nvGrpSpPr>
        <p:grpSpPr>
          <a:xfrm>
            <a:off x="5424693" y="462224"/>
            <a:ext cx="1039026" cy="1435777"/>
            <a:chOff x="5424693" y="462224"/>
            <a:chExt cx="1039026" cy="1435777"/>
          </a:xfrm>
        </p:grpSpPr>
        <p:grpSp>
          <p:nvGrpSpPr>
            <p:cNvPr id="78" name="Agrupar 77"/>
            <p:cNvGrpSpPr/>
            <p:nvPr/>
          </p:nvGrpSpPr>
          <p:grpSpPr>
            <a:xfrm>
              <a:off x="5424693" y="462224"/>
              <a:ext cx="1039026" cy="1435777"/>
              <a:chOff x="1638459" y="3362870"/>
              <a:chExt cx="1039026" cy="1435777"/>
            </a:xfrm>
          </p:grpSpPr>
          <p:cxnSp>
            <p:nvCxnSpPr>
              <p:cNvPr id="60" name="Conector de Seta Reta 19"/>
              <p:cNvCxnSpPr/>
              <p:nvPr/>
            </p:nvCxnSpPr>
            <p:spPr>
              <a:xfrm>
                <a:off x="1993673" y="4046322"/>
                <a:ext cx="68381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ipse 60"/>
              <p:cNvSpPr/>
              <p:nvPr/>
            </p:nvSpPr>
            <p:spPr>
              <a:xfrm>
                <a:off x="1896590" y="3975416"/>
                <a:ext cx="216000" cy="216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/>
                  <p:cNvSpPr txBox="1"/>
                  <p:nvPr/>
                </p:nvSpPr>
                <p:spPr>
                  <a:xfrm>
                    <a:off x="2125330" y="3656015"/>
                    <a:ext cx="401992" cy="34362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2" name="CaixaDe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5330" y="3656015"/>
                    <a:ext cx="401992" cy="3436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1212" t="-39286" r="-33333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CaixaDeTexto 63"/>
                  <p:cNvSpPr txBox="1"/>
                  <p:nvPr/>
                </p:nvSpPr>
                <p:spPr>
                  <a:xfrm>
                    <a:off x="1638459" y="3362870"/>
                    <a:ext cx="361701" cy="34259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4" name="CaixaDeTexto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8459" y="3362870"/>
                    <a:ext cx="361701" cy="34259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5254" b="-535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Conector de Seta Reta 18"/>
              <p:cNvCxnSpPr/>
              <p:nvPr/>
            </p:nvCxnSpPr>
            <p:spPr>
              <a:xfrm flipH="1">
                <a:off x="1997163" y="418664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/>
                <p:cNvSpPr/>
                <p:nvPr/>
              </p:nvSpPr>
              <p:spPr>
                <a:xfrm>
                  <a:off x="5743774" y="1252157"/>
                  <a:ext cx="515076" cy="434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Retângulo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774" y="1252157"/>
                  <a:ext cx="515076" cy="4349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o Explicativo em Elipse 1"/>
          <p:cNvSpPr/>
          <p:nvPr/>
        </p:nvSpPr>
        <p:spPr>
          <a:xfrm>
            <a:off x="4390768" y="4151321"/>
            <a:ext cx="4403788" cy="621778"/>
          </a:xfrm>
          <a:prstGeom prst="wedgeEllipseCallout">
            <a:avLst>
              <a:gd name="adj1" fmla="val -15586"/>
              <a:gd name="adj2" fmla="val -8191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2ª lei, com a força resultante aplicada no centro de massa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0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4" grpId="0"/>
      <p:bldP spid="95" grpId="0"/>
      <p:bldP spid="29" grpId="0"/>
      <p:bldP spid="30" grpId="0"/>
      <p:bldP spid="31" grpId="0"/>
      <p:bldP spid="98" grpId="0"/>
      <p:bldP spid="99" grpId="0" animBg="1"/>
      <p:bldP spid="32" grpId="0"/>
      <p:bldP spid="34" grpId="0" animBg="1"/>
      <p:bldP spid="35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467"/>
            <a:ext cx="668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7.3 Sistema de múltiplas partículas (generalização)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...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blipFill>
                <a:blip r:embed="rId2"/>
                <a:stretch>
                  <a:fillRect l="-3382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dirty="0"/>
                            <m:t>...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-27330" y="231409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3 dimensões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𝐿𝑒𝑖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𝑑𝑒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𝑁𝑒𝑤𝑡𝑜𝑛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5412129" y="3503845"/>
            <a:ext cx="253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Forças internas são pares ação e reação e se cancelam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 Esquerda 17"/>
          <p:cNvSpPr/>
          <p:nvPr/>
        </p:nvSpPr>
        <p:spPr>
          <a:xfrm>
            <a:off x="1625600" y="1481667"/>
            <a:ext cx="465667" cy="206586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667" y="25400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Movimento de Translação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3999" y="651934"/>
            <a:ext cx="5178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Toda a massa concentrada no centro de massa. </a:t>
            </a:r>
            <a:br>
              <a:rPr lang="pt-BR" sz="1600" dirty="0"/>
            </a:br>
            <a:r>
              <a:rPr lang="pt-BR" sz="1600" dirty="0"/>
              <a:t>A força externa total está aplicada nesse ponto (ABSTRATO)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01133" y="1828800"/>
                <a:ext cx="1551770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3" y="1828800"/>
                <a:ext cx="1551770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440641" y="194264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Centro de Massa se move com velocidade constante !!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4598" y="2821199"/>
            <a:ext cx="717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Essa lei é vetorial, assim uma componente da velocidade pode ser constante enquanto outra muda. Exemplos: </a:t>
            </a:r>
          </a:p>
          <a:p>
            <a:r>
              <a:rPr lang="pt-BR" dirty="0"/>
              <a:t>Martelo jogado para cima em rotação, trajetória de uma bomba que explode em vários pedaços, </a:t>
            </a:r>
            <a:r>
              <a:rPr lang="pt-BR" dirty="0" err="1"/>
              <a:t>etc</a:t>
            </a:r>
            <a:endParaRPr lang="pt-BR" dirty="0"/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C9A2679A-D072-4DF9-9370-4E6C94CF7F35}"/>
              </a:ext>
            </a:extLst>
          </p:cNvPr>
          <p:cNvSpPr/>
          <p:nvPr/>
        </p:nvSpPr>
        <p:spPr>
          <a:xfrm>
            <a:off x="5641041" y="463924"/>
            <a:ext cx="3435724" cy="1478720"/>
          </a:xfrm>
          <a:prstGeom prst="wedgeEllipseCallout">
            <a:avLst>
              <a:gd name="adj1" fmla="val -59462"/>
              <a:gd name="adj2" fmla="val -1124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Por isso, não importa onde se desenha a força no diagrama de corpo livre para a translação – </a:t>
            </a:r>
          </a:p>
          <a:p>
            <a:pPr algn="ctr"/>
            <a:r>
              <a:rPr lang="pt-BR" sz="1600" dirty="0"/>
              <a:t>não é assim na ROTAÇÃO</a:t>
            </a:r>
          </a:p>
        </p:txBody>
      </p:sp>
    </p:spTree>
    <p:extLst>
      <p:ext uri="{BB962C8B-B14F-4D97-AF65-F5344CB8AC3E}">
        <p14:creationId xmlns:p14="http://schemas.microsoft.com/office/powerpoint/2010/main" val="28003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708" y="0"/>
            <a:ext cx="30096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Lista 4. Exercício 1</a:t>
            </a:r>
            <a:endParaRPr lang="en-US" sz="2100" dirty="0">
              <a:solidFill>
                <a:srgbClr val="0070C0"/>
              </a:solidFill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6046120" y="687177"/>
            <a:ext cx="2920471" cy="1012620"/>
            <a:chOff x="6046120" y="687177"/>
            <a:chExt cx="2920471" cy="1012620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244759" y="1362278"/>
              <a:ext cx="2721832" cy="3375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 0          1          2          3          4          5        </a:t>
              </a:r>
              <a:r>
                <a:rPr kumimoji="0" lang="pt-BR" altLang="pt-BR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x 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(m)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3" name="Agrupar 32"/>
            <p:cNvGrpSpPr/>
            <p:nvPr/>
          </p:nvGrpSpPr>
          <p:grpSpPr>
            <a:xfrm>
              <a:off x="6046120" y="687177"/>
              <a:ext cx="2920470" cy="675102"/>
              <a:chOff x="5656856" y="1362279"/>
              <a:chExt cx="2920470" cy="675102"/>
            </a:xfrm>
          </p:grpSpPr>
          <p:grpSp>
            <p:nvGrpSpPr>
              <p:cNvPr id="32" name="Agrupar 31"/>
              <p:cNvGrpSpPr/>
              <p:nvPr/>
            </p:nvGrpSpPr>
            <p:grpSpPr>
              <a:xfrm>
                <a:off x="5656856" y="1809222"/>
                <a:ext cx="2920470" cy="228159"/>
                <a:chOff x="5656856" y="1809222"/>
                <a:chExt cx="2920470" cy="228159"/>
              </a:xfrm>
            </p:grpSpPr>
            <p:cxnSp>
              <p:nvCxnSpPr>
                <p:cNvPr id="4101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56856" y="1917426"/>
                  <a:ext cx="2920470" cy="3175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6289225" y="1887679"/>
                  <a:ext cx="101447" cy="8350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6641797" y="1840785"/>
                  <a:ext cx="180329" cy="15379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cxnSp>
              <p:nvCxnSpPr>
                <p:cNvPr id="23" name="Conector reto 22"/>
                <p:cNvCxnSpPr/>
                <p:nvPr/>
              </p:nvCxnSpPr>
              <p:spPr>
                <a:xfrm>
                  <a:off x="7117090" y="1820863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23"/>
                <p:cNvCxnSpPr/>
                <p:nvPr/>
              </p:nvCxnSpPr>
              <p:spPr>
                <a:xfrm>
                  <a:off x="5956302" y="1835934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24"/>
                <p:cNvCxnSpPr/>
                <p:nvPr/>
              </p:nvCxnSpPr>
              <p:spPr>
                <a:xfrm>
                  <a:off x="6731002" y="1820058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25"/>
                <p:cNvCxnSpPr/>
                <p:nvPr/>
              </p:nvCxnSpPr>
              <p:spPr>
                <a:xfrm>
                  <a:off x="6346832" y="1820059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26"/>
                <p:cNvCxnSpPr/>
                <p:nvPr/>
              </p:nvCxnSpPr>
              <p:spPr>
                <a:xfrm>
                  <a:off x="7506355" y="1820057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/>
                <p:cNvCxnSpPr/>
                <p:nvPr/>
              </p:nvCxnSpPr>
              <p:spPr>
                <a:xfrm>
                  <a:off x="7890527" y="1809222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7"/>
                <p:cNvSpPr>
                  <a:spLocks noChangeArrowheads="1"/>
                </p:cNvSpPr>
                <p:nvPr/>
              </p:nvSpPr>
              <p:spPr bwMode="auto">
                <a:xfrm>
                  <a:off x="7409138" y="1821481"/>
                  <a:ext cx="215900" cy="2159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1" name="Retângulo 20"/>
              <p:cNvSpPr/>
              <p:nvPr/>
            </p:nvSpPr>
            <p:spPr>
              <a:xfrm>
                <a:off x="7214867" y="1362279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pt-BR" altLang="pt-BR" sz="1400" dirty="0">
                    <a:latin typeface="Calibri" panose="020F0502020204030204" pitchFamily="34" charset="0"/>
                  </a:rPr>
                  <a:t>8 kg</a:t>
                </a:r>
                <a:endParaRPr lang="pt-BR" altLang="pt-B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6469552" y="1362279"/>
                <a:ext cx="5229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400" dirty="0">
                    <a:latin typeface="Calibri" panose="020F0502020204030204" pitchFamily="34" charset="0"/>
                  </a:rPr>
                  <a:t>2 kg </a:t>
                </a:r>
                <a:endParaRPr lang="pt-BR" sz="1400" dirty="0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6078498" y="1362279"/>
                <a:ext cx="5229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400" dirty="0">
                    <a:latin typeface="Calibri" panose="020F0502020204030204" pitchFamily="34" charset="0"/>
                  </a:rPr>
                  <a:t>1 kg </a:t>
                </a:r>
                <a:endParaRPr lang="pt-BR" sz="1400" dirty="0"/>
              </a:p>
            </p:txBody>
          </p:sp>
        </p:grpSp>
      </p:grpSp>
      <p:sp>
        <p:nvSpPr>
          <p:cNvPr id="35" name="Retângulo 34"/>
          <p:cNvSpPr/>
          <p:nvPr/>
        </p:nvSpPr>
        <p:spPr>
          <a:xfrm>
            <a:off x="132382" y="483058"/>
            <a:ext cx="521505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centro de massa das três partículas alinhadas que estão nas posições identificadas na figura à direita, em que também estão registradas suas massas.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7124" y="1663539"/>
                <a:ext cx="164423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4" y="1663539"/>
                <a:ext cx="1644233" cy="692305"/>
              </a:xfrm>
              <a:prstGeom prst="rect">
                <a:avLst/>
              </a:prstGeom>
              <a:blipFill>
                <a:blip r:embed="rId2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852381" y="1788001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81" y="1788001"/>
                <a:ext cx="3392378" cy="548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18593" y="3177550"/>
                <a:ext cx="305904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×1+2×2+8×4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1+2+8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3" y="3177550"/>
                <a:ext cx="3059043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421048" y="3180756"/>
                <a:ext cx="2046714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48" y="3180756"/>
                <a:ext cx="204671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"/>
          <a:stretch>
            <a:fillRect/>
          </a:stretch>
        </p:blipFill>
        <p:spPr bwMode="auto">
          <a:xfrm>
            <a:off x="6835952" y="685419"/>
            <a:ext cx="2483448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499" y="417564"/>
            <a:ext cx="6860812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Três partículas, com a forma de discos e homogêneas, estão nas posições identificadas na figura, em que também estão registradas suas massas.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centro de massa dessas partículas.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497" y="-44101"/>
            <a:ext cx="2917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Lista 4, exercício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2477" y="1405807"/>
                <a:ext cx="2171748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7" y="1405807"/>
                <a:ext cx="2171748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843316" y="1405807"/>
                <a:ext cx="2179828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16" y="1405807"/>
                <a:ext cx="2179828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-121164" y="2337190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164" y="2337190"/>
                <a:ext cx="3392378" cy="548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57394" y="2336484"/>
                <a:ext cx="3392378" cy="54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94" y="2336484"/>
                <a:ext cx="3392378" cy="5498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3499" y="3219782"/>
                <a:ext cx="2736454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" y="3219782"/>
                <a:ext cx="2736454" cy="559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587261" y="3219782"/>
                <a:ext cx="2738635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61" y="3219782"/>
                <a:ext cx="2738635" cy="559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87548" y="4093466"/>
                <a:ext cx="217495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8" y="4093466"/>
                <a:ext cx="2174954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743218" y="4081540"/>
                <a:ext cx="2176621" cy="636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=1,33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18" y="4081540"/>
                <a:ext cx="2176621" cy="636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7761521" y="1784316"/>
            <a:ext cx="163695" cy="1304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7.4 Centro de massa de objetos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55695" y="521411"/>
                <a:ext cx="2330702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521411"/>
                <a:ext cx="2330702" cy="692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5695" y="1282379"/>
                <a:ext cx="2335062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1282379"/>
                <a:ext cx="2335062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55695" y="2055560"/>
                <a:ext cx="2305439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2055560"/>
                <a:ext cx="2305439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61565" y="1213716"/>
                <a:ext cx="1859803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65" y="1213716"/>
                <a:ext cx="1859803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5599" y="3047484"/>
            <a:ext cx="569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Aproveitar simetrias geométricas dos objetos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5600" y="3569216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Simetria esférica: CM está non centro geométrico da esfera.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5600" y="4099820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Simetria cilíndrica: CM é um ponto do eixo do cilindro</a:t>
            </a:r>
          </a:p>
        </p:txBody>
      </p:sp>
    </p:spTree>
    <p:extLst>
      <p:ext uri="{BB962C8B-B14F-4D97-AF65-F5344CB8AC3E}">
        <p14:creationId xmlns:p14="http://schemas.microsoft.com/office/powerpoint/2010/main" val="2125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664270"/>
            <a:ext cx="9004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  (HRK)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Movimento de um objeto complexo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Exemplo: Sistema de duas partículas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Sistema de múltiplas partículas (generalização)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Centro de Massa de objetos sólidos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massa de um triângulo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 Conservação da Quantidade de Movimento em um Sistema de Partículas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00" y="254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Preparação para a resolução do exercício 6 da lista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3500" y="448682"/>
                <a:ext cx="1708416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448682"/>
                <a:ext cx="1708416" cy="738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0" y="1035916"/>
                <a:ext cx="1714315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5916"/>
                <a:ext cx="1714315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 rot="17611938">
            <a:off x="2107860" y="446452"/>
            <a:ext cx="1459026" cy="1917142"/>
            <a:chOff x="2301240" y="2223802"/>
            <a:chExt cx="1459026" cy="1917142"/>
          </a:xfrm>
          <a:solidFill>
            <a:schemeClr val="bg1"/>
          </a:solidFill>
        </p:grpSpPr>
        <p:pic>
          <p:nvPicPr>
            <p:cNvPr id="6146" name="Picture 2" descr="GAROT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6" t="10779" r="35633" b="9666"/>
            <a:stretch/>
          </p:blipFill>
          <p:spPr bwMode="auto">
            <a:xfrm>
              <a:off x="2583744" y="2223802"/>
              <a:ext cx="1062989" cy="191714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" name="Retângulo 7"/>
            <p:cNvSpPr/>
            <p:nvPr/>
          </p:nvSpPr>
          <p:spPr>
            <a:xfrm rot="20251251">
              <a:off x="2301240" y="2372360"/>
              <a:ext cx="1163320" cy="4013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 rot="3975738">
              <a:off x="2817642" y="3054183"/>
              <a:ext cx="1483927" cy="4013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902885" y="44868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chocolate com 4 pedaços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372487" y="1022671"/>
            <a:ext cx="1450702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953617" y="704158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529920" y="3350652"/>
            <a:ext cx="2672072" cy="1143260"/>
            <a:chOff x="529920" y="3350652"/>
            <a:chExt cx="2672072" cy="1143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29920" y="3350652"/>
                  <a:ext cx="23687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𝑑𝑒𝑛𝑠𝑖𝑑𝑎𝑑𝑒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𝑠𝑢𝑝𝑒𝑟𝑓𝑖𝑐𝑖𝑎𝑙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20" y="3350652"/>
                  <a:ext cx="236878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99" t="-2222" r="-2571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557147" y="3884835"/>
                  <a:ext cx="815656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47" y="3884835"/>
                  <a:ext cx="815656" cy="609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1757223" y="3895064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𝑑𝐴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223" y="3895064"/>
                  <a:ext cx="14447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/>
          <p:cNvGrpSpPr/>
          <p:nvPr/>
        </p:nvGrpSpPr>
        <p:grpSpPr>
          <a:xfrm>
            <a:off x="5667443" y="3350652"/>
            <a:ext cx="2667757" cy="1143260"/>
            <a:chOff x="5667443" y="3350652"/>
            <a:chExt cx="2667757" cy="1143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5667443" y="3350652"/>
                  <a:ext cx="24633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𝑑𝑒𝑛𝑠𝑖𝑑𝑎𝑑𝑒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𝑣𝑜𝑙𝑢𝑚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𝑡𝑟𝑖𝑐𝑎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443" y="3350652"/>
                  <a:ext cx="246330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33" r="-1733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5694670" y="3884835"/>
                  <a:ext cx="815656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4670" y="3884835"/>
                  <a:ext cx="815656" cy="6090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890431" y="3959311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431" y="3959311"/>
                  <a:ext cx="144476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/>
          <p:cNvGrpSpPr/>
          <p:nvPr/>
        </p:nvGrpSpPr>
        <p:grpSpPr>
          <a:xfrm>
            <a:off x="4010257" y="745768"/>
            <a:ext cx="5225619" cy="609077"/>
            <a:chOff x="4010257" y="745768"/>
            <a:chExt cx="5225619" cy="609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010257" y="745768"/>
                  <a:ext cx="1825189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dirty="0" smtClean="0"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↔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257" y="745768"/>
                  <a:ext cx="1825189" cy="6090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7791107" y="865640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107" y="865640"/>
                  <a:ext cx="144476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/>
            <p:cNvSpPr txBox="1"/>
            <p:nvPr/>
          </p:nvSpPr>
          <p:spPr>
            <a:xfrm>
              <a:off x="5730763" y="865640"/>
              <a:ext cx="239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corpo homogêneo</a:t>
              </a:r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166256" y="1891496"/>
            <a:ext cx="8765049" cy="646331"/>
            <a:chOff x="166256" y="1891496"/>
            <a:chExt cx="876504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3434656" y="1897267"/>
                  <a:ext cx="1063235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656" y="1897267"/>
                  <a:ext cx="1063235" cy="63478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4874685" y="1897267"/>
                  <a:ext cx="1444769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den>
                        </m:f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685" y="1897267"/>
                  <a:ext cx="1444769" cy="63478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7486536" y="1910123"/>
                  <a:ext cx="1444769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536" y="1910123"/>
                  <a:ext cx="1444769" cy="6090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eta para a Direita 26"/>
            <p:cNvSpPr/>
            <p:nvPr/>
          </p:nvSpPr>
          <p:spPr>
            <a:xfrm>
              <a:off x="6696248" y="2109244"/>
              <a:ext cx="516467" cy="21083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66256" y="1891496"/>
              <a:ext cx="2758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Dividindo em 4 pedaços (no lugar de infinitos):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0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34" y="59267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Qual a área de um triângulo ?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220133" y="551533"/>
            <a:ext cx="1718448" cy="1626974"/>
            <a:chOff x="220133" y="551533"/>
            <a:chExt cx="1718448" cy="1626974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>
              <a:stCxn id="3" idx="0"/>
            </p:cNvCxnSpPr>
            <p:nvPr/>
          </p:nvCxnSpPr>
          <p:spPr>
            <a:xfrm>
              <a:off x="775812" y="1855342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54482" y="1870730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213165" y="1133345"/>
            <a:ext cx="1111358" cy="746183"/>
            <a:chOff x="6551660" y="2053939"/>
            <a:chExt cx="1111358" cy="746183"/>
          </a:xfrm>
        </p:grpSpPr>
        <p:sp>
          <p:nvSpPr>
            <p:cNvPr id="24" name="Triângulo isósceles 23"/>
            <p:cNvSpPr/>
            <p:nvPr/>
          </p:nvSpPr>
          <p:spPr>
            <a:xfrm rot="10800000">
              <a:off x="6551660" y="2053939"/>
              <a:ext cx="1111358" cy="7461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51660" y="2053939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94348" y="1097925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1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blipFill>
                <a:blip r:embed="rId3"/>
                <a:stretch>
                  <a:fillRect l="-4930" r="-211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blipFill>
                <a:blip r:embed="rId4"/>
                <a:stretch>
                  <a:fillRect l="-4192" r="-119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406124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𝑝𝑎𝑟𝑎𝑚𝑒𝑡𝑟𝑖𝑧𝑎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𝑏𝑜𝑟𝑑𝑎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𝑡𝑟𝑖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𝑛𝑔𝑢𝑙𝑜</m:t>
                      </m:r>
                    </m:oMath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4061240" cy="553998"/>
              </a:xfrm>
              <a:prstGeom prst="rect">
                <a:avLst/>
              </a:prstGeom>
              <a:blipFill>
                <a:blip r:embed="rId5"/>
                <a:stretch>
                  <a:fillRect l="-1652" r="-1652" b="-175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250510" y="1677802"/>
                <a:ext cx="118686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1677802"/>
                <a:ext cx="118686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3784600" y="1661345"/>
                <a:ext cx="2097562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0" y="1661345"/>
                <a:ext cx="2097562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514305" y="1761721"/>
                <a:ext cx="1304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05" y="1761721"/>
                <a:ext cx="1304909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889800" y="2593631"/>
                <a:ext cx="1496500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00" y="2593631"/>
                <a:ext cx="1496500" cy="62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2544462" y="2630917"/>
                <a:ext cx="9467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62" y="2630917"/>
                <a:ext cx="94679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blipFill>
                <a:blip r:embed="rId11"/>
                <a:stretch>
                  <a:fillRect l="-2247" t="-2174" r="-337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4293631" y="2775529"/>
                <a:ext cx="1683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631" y="2775529"/>
                <a:ext cx="1683836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blipFill>
                <a:blip r:embed="rId13"/>
                <a:stretch>
                  <a:fillRect l="-3977" r="-454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15389" y="3674244"/>
                <a:ext cx="2112822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𝐶𝑜𝑛𝑓𝑒𝑟𝑖𝑛𝑑𝑜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𝐵h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9" y="3674244"/>
                <a:ext cx="2112822" cy="524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0" name="Agrupar 10239"/>
          <p:cNvGrpSpPr/>
          <p:nvPr/>
        </p:nvGrpSpPr>
        <p:grpSpPr>
          <a:xfrm>
            <a:off x="2350371" y="3488725"/>
            <a:ext cx="1581168" cy="1272036"/>
            <a:chOff x="2350371" y="3488725"/>
            <a:chExt cx="1581168" cy="1272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Agrupar 62"/>
            <p:cNvGrpSpPr/>
            <p:nvPr/>
          </p:nvGrpSpPr>
          <p:grpSpPr>
            <a:xfrm>
              <a:off x="2883789" y="3488725"/>
              <a:ext cx="1047750" cy="1272036"/>
              <a:chOff x="2883789" y="3488725"/>
              <a:chExt cx="1047750" cy="1272036"/>
            </a:xfrm>
          </p:grpSpPr>
          <p:sp>
            <p:nvSpPr>
              <p:cNvPr id="49" name="Triângulo isósceles 48"/>
              <p:cNvSpPr/>
              <p:nvPr/>
            </p:nvSpPr>
            <p:spPr>
              <a:xfrm>
                <a:off x="2883789" y="3488725"/>
                <a:ext cx="1047750" cy="81915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tângulo 51"/>
                  <p:cNvSpPr/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1,0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2" name="Retângulo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Conector reto 54"/>
              <p:cNvCxnSpPr/>
              <p:nvPr/>
            </p:nvCxnSpPr>
            <p:spPr>
              <a:xfrm flipV="1">
                <a:off x="2903728" y="4415816"/>
                <a:ext cx="1027811" cy="86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>
                <a:endCxn id="49" idx="2"/>
              </p:cNvCxnSpPr>
              <p:nvPr/>
            </p:nvCxnSpPr>
            <p:spPr>
              <a:xfrm flipH="1">
                <a:off x="2883789" y="3488725"/>
                <a:ext cx="19939" cy="81915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4" name="Picture 4" descr="Snoop Snoopy GIF - Snoop Snoopy Peanuts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10" y="3251822"/>
            <a:ext cx="1530032" cy="15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3" grpId="0"/>
      <p:bldP spid="36" grpId="0"/>
      <p:bldP spid="37" grpId="0"/>
      <p:bldP spid="38" grpId="0"/>
      <p:bldP spid="39" grpId="0"/>
      <p:bldP spid="44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762" y="59267"/>
            <a:ext cx="792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área de um triângulo deitado no eixo x e outro, colado no eixo y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9B53751-9F0D-4F85-80F3-B3800BCECA5F}"/>
              </a:ext>
            </a:extLst>
          </p:cNvPr>
          <p:cNvGrpSpPr/>
          <p:nvPr/>
        </p:nvGrpSpPr>
        <p:grpSpPr>
          <a:xfrm>
            <a:off x="170938" y="2864200"/>
            <a:ext cx="2004095" cy="1666550"/>
            <a:chOff x="66168" y="551533"/>
            <a:chExt cx="2004095" cy="1666550"/>
          </a:xfrm>
        </p:grpSpPr>
        <p:sp>
          <p:nvSpPr>
            <p:cNvPr id="6" name="Triângulo Retângulo 5">
              <a:extLst>
                <a:ext uri="{FF2B5EF4-FFF2-40B4-BE49-F238E27FC236}">
                  <a16:creationId xmlns:a16="http://schemas.microsoft.com/office/drawing/2014/main" id="{67775F61-DCD2-48E3-AAA2-AA0BD0D9EBAC}"/>
                </a:ext>
              </a:extLst>
            </p:cNvPr>
            <p:cNvSpPr/>
            <p:nvPr/>
          </p:nvSpPr>
          <p:spPr>
            <a:xfrm flipH="1">
              <a:off x="806279" y="1141521"/>
              <a:ext cx="525212" cy="696645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Agrupar 21"/>
            <p:cNvGrpSpPr/>
            <p:nvPr/>
          </p:nvGrpSpPr>
          <p:grpSpPr>
            <a:xfrm>
              <a:off x="66168" y="551533"/>
              <a:ext cx="2004095" cy="1666550"/>
              <a:chOff x="66168" y="551533"/>
              <a:chExt cx="2004095" cy="1666550"/>
            </a:xfrm>
          </p:grpSpPr>
          <p:sp>
            <p:nvSpPr>
              <p:cNvPr id="3" name="Triângulo isósceles 2"/>
              <p:cNvSpPr/>
              <p:nvPr/>
            </p:nvSpPr>
            <p:spPr>
              <a:xfrm rot="10800000">
                <a:off x="220133" y="1135676"/>
                <a:ext cx="1111358" cy="71966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 flipH="1" flipV="1">
                <a:off x="775812" y="720810"/>
                <a:ext cx="1" cy="113453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4"/>
              <p:cNvCxnSpPr>
                <a:stCxn id="3" idx="0"/>
              </p:cNvCxnSpPr>
              <p:nvPr/>
            </p:nvCxnSpPr>
            <p:spPr>
              <a:xfrm>
                <a:off x="775812" y="1855342"/>
                <a:ext cx="925988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/>
              <p:cNvSpPr txBox="1"/>
              <p:nvPr/>
            </p:nvSpPr>
            <p:spPr>
              <a:xfrm>
                <a:off x="487245" y="551533"/>
                <a:ext cx="14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701800" y="1879529"/>
                <a:ext cx="368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4" name="Conector reto 13"/>
              <p:cNvCxnSpPr/>
              <p:nvPr/>
            </p:nvCxnSpPr>
            <p:spPr>
              <a:xfrm>
                <a:off x="1331491" y="1761721"/>
                <a:ext cx="0" cy="1872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621830" y="1134510"/>
                <a:ext cx="3079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168" y="870044"/>
                <a:ext cx="625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013600" y="1898120"/>
                <a:ext cx="704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</p:grpSp>
        <p:grpSp>
          <p:nvGrpSpPr>
            <p:cNvPr id="27" name="Agrupar 26"/>
            <p:cNvGrpSpPr/>
            <p:nvPr/>
          </p:nvGrpSpPr>
          <p:grpSpPr>
            <a:xfrm>
              <a:off x="213165" y="1133345"/>
              <a:ext cx="1111358" cy="746183"/>
              <a:chOff x="6551660" y="2053939"/>
              <a:chExt cx="1111358" cy="746183"/>
            </a:xfrm>
          </p:grpSpPr>
          <p:sp>
            <p:nvSpPr>
              <p:cNvPr id="24" name="Triângulo isósceles 23"/>
              <p:cNvSpPr/>
              <p:nvPr/>
            </p:nvSpPr>
            <p:spPr>
              <a:xfrm rot="10800000">
                <a:off x="6551660" y="2053939"/>
                <a:ext cx="1111358" cy="74618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551660" y="2053939"/>
                <a:ext cx="555679" cy="746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Retângulo 25"/>
            <p:cNvSpPr/>
            <p:nvPr/>
          </p:nvSpPr>
          <p:spPr>
            <a:xfrm>
              <a:off x="768844" y="1421088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94348" y="1097925"/>
              <a:ext cx="40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1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 flipH="1">
              <a:off x="997527" y="1516789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1324523" y="1133345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6250" r="-14063" b="-3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de Seta Reta 34"/>
            <p:cNvCxnSpPr/>
            <p:nvPr/>
          </p:nvCxnSpPr>
          <p:spPr>
            <a:xfrm flipH="1">
              <a:off x="1171800" y="1286407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blipFill>
                <a:blip r:embed="rId3"/>
                <a:stretch>
                  <a:fillRect l="-6452" r="-2419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blipFill>
                <a:blip r:embed="rId4"/>
                <a:stretch>
                  <a:fillRect l="-4795" r="-68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parametriza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borda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ngulo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blipFill>
                <a:blip r:embed="rId5"/>
                <a:stretch>
                  <a:fillRect l="-1812" r="-1449" b="-160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999001" y="3809938"/>
                <a:ext cx="11697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01" y="3809938"/>
                <a:ext cx="1169744" cy="338554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/>
              <p:cNvSpPr txBox="1"/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/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/>
              <p:nvPr/>
            </p:nvSpPr>
            <p:spPr>
              <a:xfrm>
                <a:off x="3850606" y="1558645"/>
                <a:ext cx="11499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06" y="1558645"/>
                <a:ext cx="1149995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/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/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𝑝𝑎𝑟𝑎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sSub>
                        <m:sSub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/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blipFill>
                <a:blip r:embed="rId14"/>
                <a:stretch>
                  <a:fillRect l="-5195" r="-454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FE1C27C-62DB-4485-903F-6023A3DADFAB}"/>
              </a:ext>
            </a:extLst>
          </p:cNvPr>
          <p:cNvGrpSpPr/>
          <p:nvPr/>
        </p:nvGrpSpPr>
        <p:grpSpPr>
          <a:xfrm>
            <a:off x="67762" y="364835"/>
            <a:ext cx="2474716" cy="1749356"/>
            <a:chOff x="40514" y="2796162"/>
            <a:chExt cx="1960274" cy="1749356"/>
          </a:xfrm>
        </p:grpSpPr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F6ACE426-498D-4FB0-8EB6-34E36C2AC26B}"/>
                </a:ext>
              </a:extLst>
            </p:cNvPr>
            <p:cNvSpPr/>
            <p:nvPr/>
          </p:nvSpPr>
          <p:spPr>
            <a:xfrm flipH="1">
              <a:off x="715950" y="3394875"/>
              <a:ext cx="540000" cy="72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1A27CEF-6CB9-44C6-935F-C42CCC784DA7}"/>
                </a:ext>
              </a:extLst>
            </p:cNvPr>
            <p:cNvCxnSpPr/>
            <p:nvPr/>
          </p:nvCxnSpPr>
          <p:spPr>
            <a:xfrm flipH="1" flipV="1">
              <a:off x="706337" y="2965439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1A524F60-A9D4-4FAA-8E03-E71CA70CFDE6}"/>
                </a:ext>
              </a:extLst>
            </p:cNvPr>
            <p:cNvCxnSpPr>
              <a:cxnSpLocks/>
            </p:cNvCxnSpPr>
            <p:nvPr/>
          </p:nvCxnSpPr>
          <p:spPr>
            <a:xfrm>
              <a:off x="708806" y="4124158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AF09AF0F-47AD-4039-B5D8-3BB95FC6C96A}"/>
                </a:ext>
              </a:extLst>
            </p:cNvPr>
            <p:cNvSpPr txBox="1"/>
            <p:nvPr/>
          </p:nvSpPr>
          <p:spPr>
            <a:xfrm>
              <a:off x="417770" y="2796162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77449BBD-3429-49F9-AEA1-624F0C38EAC9}"/>
                </a:ext>
              </a:extLst>
            </p:cNvPr>
            <p:cNvSpPr txBox="1"/>
            <p:nvPr/>
          </p:nvSpPr>
          <p:spPr>
            <a:xfrm>
              <a:off x="1632325" y="4124158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664BB0C9-C5DF-4755-AA01-169FA1A31950}"/>
                </a:ext>
              </a:extLst>
            </p:cNvPr>
            <p:cNvCxnSpPr/>
            <p:nvPr/>
          </p:nvCxnSpPr>
          <p:spPr>
            <a:xfrm>
              <a:off x="1262016" y="4006350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17A0C4FC-76A2-4787-9981-3CAC3D95E4E3}"/>
                </a:ext>
              </a:extLst>
            </p:cNvPr>
            <p:cNvCxnSpPr/>
            <p:nvPr/>
          </p:nvCxnSpPr>
          <p:spPr>
            <a:xfrm>
              <a:off x="552355" y="3379139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D3B2238E-1BFC-4C64-8DAF-9DB2B313DFB3}"/>
                </a:ext>
              </a:extLst>
            </p:cNvPr>
            <p:cNvSpPr/>
            <p:nvPr/>
          </p:nvSpPr>
          <p:spPr>
            <a:xfrm>
              <a:off x="143690" y="3377974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0DB04ABF-31C7-40E1-A037-A2688E2A1529}"/>
                </a:ext>
              </a:extLst>
            </p:cNvPr>
            <p:cNvSpPr/>
            <p:nvPr/>
          </p:nvSpPr>
          <p:spPr>
            <a:xfrm rot="16200000">
              <a:off x="808337" y="3932356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6119AA7B-D1C7-428C-BD48-098C4FCB61E1}"/>
                </a:ext>
              </a:extLst>
            </p:cNvPr>
            <p:cNvSpPr txBox="1"/>
            <p:nvPr/>
          </p:nvSpPr>
          <p:spPr>
            <a:xfrm flipH="1">
              <a:off x="929794" y="3777183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A6995996-D821-4E84-B13A-61B661902033}"/>
                </a:ext>
              </a:extLst>
            </p:cNvPr>
            <p:cNvCxnSpPr/>
            <p:nvPr/>
          </p:nvCxnSpPr>
          <p:spPr>
            <a:xfrm>
              <a:off x="1255048" y="3377974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/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blipFill>
                  <a:blip r:embed="rId15"/>
                  <a:stretch>
                    <a:fillRect r="-2817" b="-2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B8AEAB0A-B81C-4C19-BD56-DE6B07418B54}"/>
                </a:ext>
              </a:extLst>
            </p:cNvPr>
            <p:cNvCxnSpPr/>
            <p:nvPr/>
          </p:nvCxnSpPr>
          <p:spPr>
            <a:xfrm flipH="1">
              <a:off x="1102325" y="3531036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B3A22BF-403E-4F96-89B9-75F49BF4B63F}"/>
                </a:ext>
              </a:extLst>
            </p:cNvPr>
            <p:cNvSpPr txBox="1"/>
            <p:nvPr/>
          </p:nvSpPr>
          <p:spPr>
            <a:xfrm>
              <a:off x="40514" y="3110083"/>
              <a:ext cx="625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9234B82-D6FB-44C8-BEFE-442DB57934E0}"/>
                </a:ext>
              </a:extLst>
            </p:cNvPr>
            <p:cNvSpPr txBox="1"/>
            <p:nvPr/>
          </p:nvSpPr>
          <p:spPr>
            <a:xfrm>
              <a:off x="955333" y="4237741"/>
              <a:ext cx="70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4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5" grpId="0"/>
      <p:bldP spid="40" grpId="0"/>
      <p:bldP spid="43" grpId="0"/>
      <p:bldP spid="44" grpId="0"/>
      <p:bldP spid="50" grpId="0"/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7295" y="551533"/>
            <a:ext cx="1891286" cy="1678443"/>
            <a:chOff x="47295" y="551533"/>
            <a:chExt cx="1891286" cy="1678443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115389" y="1855342"/>
              <a:ext cx="1586411" cy="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206336" y="1922199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7295" y="1916291"/>
              <a:ext cx="3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49874" y="1752072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220134" y="59267"/>
            <a:ext cx="639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 2: Cálculo do Centro de Massa de um Triângulo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201234" y="933693"/>
            <a:ext cx="555679" cy="746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Onde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blipFill>
                <a:blip r:embed="rId3"/>
                <a:stretch>
                  <a:fillRect l="-3516" t="-2222" r="-3516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93542" y="1113311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</a:t>
            </a:r>
            <a:r>
              <a:rPr lang="pt-BR" sz="1400" baseline="-25000" dirty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DFEA2F0-7830-4D0C-9C5B-4F2F225C1EF2}"/>
              </a:ext>
            </a:extLst>
          </p:cNvPr>
          <p:cNvGrpSpPr/>
          <p:nvPr/>
        </p:nvGrpSpPr>
        <p:grpSpPr>
          <a:xfrm>
            <a:off x="2108441" y="951633"/>
            <a:ext cx="6015653" cy="638063"/>
            <a:chOff x="2108441" y="951633"/>
            <a:chExt cx="6015653" cy="63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borda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tri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ngulo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𝐵h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 55"/>
                <p:cNvSpPr/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Retângu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7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F7950DF-E7E6-43CB-8FA1-E44F64F0C3D9}"/>
              </a:ext>
            </a:extLst>
          </p:cNvPr>
          <p:cNvGrpSpPr/>
          <p:nvPr/>
        </p:nvGrpSpPr>
        <p:grpSpPr>
          <a:xfrm>
            <a:off x="1965326" y="1662451"/>
            <a:ext cx="2890221" cy="250834"/>
            <a:chOff x="1965326" y="1662451"/>
            <a:chExt cx="2890221" cy="250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á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62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000" r="-514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41F4404-019A-475A-89CA-6E06A6DA460D}"/>
              </a:ext>
            </a:extLst>
          </p:cNvPr>
          <p:cNvGrpSpPr/>
          <p:nvPr/>
        </p:nvGrpSpPr>
        <p:grpSpPr>
          <a:xfrm>
            <a:off x="255351" y="2445232"/>
            <a:ext cx="3126337" cy="926234"/>
            <a:chOff x="255351" y="2445232"/>
            <a:chExt cx="3126337" cy="926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55351" y="2644920"/>
                  <a:ext cx="158286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51" y="2644920"/>
                  <a:ext cx="1582869" cy="7265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919942" y="2664692"/>
                  <a:ext cx="1461746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942" y="2664692"/>
                  <a:ext cx="1461746" cy="5827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2827214" y="2445232"/>
              <a:ext cx="43749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7ED990D-F520-499A-BB12-253D2847C977}"/>
              </a:ext>
            </a:extLst>
          </p:cNvPr>
          <p:cNvGrpSpPr/>
          <p:nvPr/>
        </p:nvGrpSpPr>
        <p:grpSpPr>
          <a:xfrm>
            <a:off x="3397169" y="2706523"/>
            <a:ext cx="2954517" cy="596808"/>
            <a:chOff x="3397169" y="2706523"/>
            <a:chExt cx="2954517" cy="596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0CA24A5-B45C-431C-811A-14CFAB4E17F6}"/>
              </a:ext>
            </a:extLst>
          </p:cNvPr>
          <p:cNvGrpSpPr/>
          <p:nvPr/>
        </p:nvGrpSpPr>
        <p:grpSpPr>
          <a:xfrm>
            <a:off x="3508013" y="3606255"/>
            <a:ext cx="4561462" cy="1272036"/>
            <a:chOff x="3508013" y="3606255"/>
            <a:chExt cx="4561462" cy="1272036"/>
          </a:xfrm>
        </p:grpSpPr>
        <p:sp>
          <p:nvSpPr>
            <p:cNvPr id="59" name="CaixaDeTexto 58"/>
            <p:cNvSpPr txBox="1"/>
            <p:nvPr/>
          </p:nvSpPr>
          <p:spPr>
            <a:xfrm>
              <a:off x="3508013" y="3706118"/>
              <a:ext cx="1281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Virando o triângulo de ponta cabeça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D6A5597E-DABC-41C5-9BF7-6F8E81902713}"/>
                </a:ext>
              </a:extLst>
            </p:cNvPr>
            <p:cNvGrpSpPr/>
            <p:nvPr/>
          </p:nvGrpSpPr>
          <p:grpSpPr>
            <a:xfrm>
              <a:off x="4817396" y="3606255"/>
              <a:ext cx="1413615" cy="1272036"/>
              <a:chOff x="4817396" y="3606255"/>
              <a:chExt cx="1413615" cy="1272036"/>
            </a:xfrm>
          </p:grpSpPr>
          <p:grpSp>
            <p:nvGrpSpPr>
              <p:cNvPr id="66" name="Agrupar 65"/>
              <p:cNvGrpSpPr/>
              <p:nvPr/>
            </p:nvGrpSpPr>
            <p:grpSpPr>
              <a:xfrm>
                <a:off x="4817396" y="3606255"/>
                <a:ext cx="1413615" cy="1272036"/>
                <a:chOff x="2517924" y="3488725"/>
                <a:chExt cx="1413615" cy="12720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tângulo 66"/>
                    <p:cNvSpPr/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67" name="Retângulo 6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8" name="Agrupar 67"/>
                <p:cNvGrpSpPr/>
                <p:nvPr/>
              </p:nvGrpSpPr>
              <p:grpSpPr>
                <a:xfrm>
                  <a:off x="2883789" y="3488725"/>
                  <a:ext cx="1047750" cy="1272036"/>
                  <a:chOff x="2883789" y="3488725"/>
                  <a:chExt cx="1047750" cy="1272036"/>
                </a:xfrm>
              </p:grpSpPr>
              <p:sp>
                <p:nvSpPr>
                  <p:cNvPr id="69" name="Triângulo isósceles 68"/>
                  <p:cNvSpPr/>
                  <p:nvPr/>
                </p:nvSpPr>
                <p:spPr>
                  <a:xfrm>
                    <a:off x="2883789" y="3488725"/>
                    <a:ext cx="1047750" cy="819150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Retângulo 69"/>
                      <p:cNvSpPr/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70" name="Retângulo 6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1" name="Conector reto 70"/>
                  <p:cNvCxnSpPr/>
                  <p:nvPr/>
                </p:nvCxnSpPr>
                <p:spPr>
                  <a:xfrm flipV="1">
                    <a:off x="2903728" y="4415816"/>
                    <a:ext cx="1027811" cy="86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ector reto 71"/>
                  <p:cNvCxnSpPr>
                    <a:endCxn id="69" idx="2"/>
                  </p:cNvCxnSpPr>
                  <p:nvPr/>
                </p:nvCxnSpPr>
                <p:spPr>
                  <a:xfrm flipH="1">
                    <a:off x="2883789" y="3488725"/>
                    <a:ext cx="19939" cy="8191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5" name="Elipse 64"/>
              <p:cNvSpPr/>
              <p:nvPr/>
            </p:nvSpPr>
            <p:spPr>
              <a:xfrm>
                <a:off x="5592589" y="4101790"/>
                <a:ext cx="188892" cy="1846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207308E-9CFA-406A-AB74-CF52148DFE8F}"/>
              </a:ext>
            </a:extLst>
          </p:cNvPr>
          <p:cNvGrpSpPr/>
          <p:nvPr/>
        </p:nvGrpSpPr>
        <p:grpSpPr>
          <a:xfrm>
            <a:off x="6493754" y="2589536"/>
            <a:ext cx="2433770" cy="816698"/>
            <a:chOff x="6493754" y="2589536"/>
            <a:chExt cx="2433770" cy="816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blipFill>
                  <a:blip r:embed="rId23"/>
                  <a:stretch>
                    <a:fillRect b="-7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/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E79756C-8575-4878-8F89-D34D7DE1E4E2}"/>
              </a:ext>
            </a:extLst>
          </p:cNvPr>
          <p:cNvGrpSpPr/>
          <p:nvPr/>
        </p:nvGrpSpPr>
        <p:grpSpPr>
          <a:xfrm>
            <a:off x="1711641" y="1910109"/>
            <a:ext cx="4206562" cy="459421"/>
            <a:chOff x="1711641" y="1910109"/>
            <a:chExt cx="4206562" cy="459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/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/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/>
              <p:nvPr/>
            </p:nvSpPr>
            <p:spPr>
              <a:xfrm>
                <a:off x="6193219" y="1649001"/>
                <a:ext cx="28353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19" y="1649001"/>
                <a:ext cx="2835392" cy="64588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F3309A42-693F-449B-A922-B464FD8607F2}"/>
              </a:ext>
            </a:extLst>
          </p:cNvPr>
          <p:cNvGrpSpPr/>
          <p:nvPr/>
        </p:nvGrpSpPr>
        <p:grpSpPr>
          <a:xfrm>
            <a:off x="2050029" y="405718"/>
            <a:ext cx="4875664" cy="556619"/>
            <a:chOff x="2050029" y="405718"/>
            <a:chExt cx="4875664" cy="556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137501" y="685338"/>
                  <a:ext cx="4594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𝑝𝑜𝑛𝑡𝑜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𝑏𝑎𝑠𝑒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501" y="685338"/>
                  <a:ext cx="4594976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797" r="-797" b="-3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7989722-5A22-4FEC-B11A-6AC87C361C65}"/>
                </a:ext>
              </a:extLst>
            </p:cNvPr>
            <p:cNvSpPr txBox="1"/>
            <p:nvPr/>
          </p:nvSpPr>
          <p:spPr>
            <a:xfrm>
              <a:off x="2050029" y="405718"/>
              <a:ext cx="487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Triângulo simétrico em torno de </a:t>
              </a:r>
              <a:r>
                <a:rPr lang="pt-BR" dirty="0" err="1"/>
                <a:t>O</a:t>
              </a:r>
              <a:r>
                <a:rPr lang="pt-BR" u="sng" dirty="0" err="1"/>
                <a:t>y</a:t>
              </a:r>
              <a:r>
                <a:rPr lang="pt-BR" dirty="0">
                  <a:sym typeface="Wingdings" panose="05000000000000000000" pitchFamily="2" charset="2"/>
                </a:rPr>
                <a:t>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2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6973602" y="725878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456" y="456109"/>
            <a:ext cx="6388208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Considere a placa homogênea OABCD ilustrada na figura ao lado.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Determine as coordenadas do centro de massa, considerando que a placa é formada por 3 triângulos iguais.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456" y="52466"/>
            <a:ext cx="234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4, exercício 6</a:t>
            </a:r>
          </a:p>
        </p:txBody>
      </p:sp>
      <p:sp>
        <p:nvSpPr>
          <p:cNvPr id="4" name="Triângulo isósceles 3"/>
          <p:cNvSpPr/>
          <p:nvPr/>
        </p:nvSpPr>
        <p:spPr>
          <a:xfrm>
            <a:off x="7279757" y="1804996"/>
            <a:ext cx="1079290" cy="435709"/>
          </a:xfrm>
          <a:prstGeom prst="triangle">
            <a:avLst>
              <a:gd name="adj" fmla="val 49788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////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85221" y="1605239"/>
            <a:ext cx="40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1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970861" y="1598252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3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7645397" y="1902381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2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14793" y="1400925"/>
                <a:ext cx="25705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1400925"/>
                <a:ext cx="2570575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0" y="3293477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93477"/>
                <a:ext cx="3392378" cy="548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/>
              <p:nvPr/>
            </p:nvSpPr>
            <p:spPr>
              <a:xfrm>
                <a:off x="314793" y="2040169"/>
                <a:ext cx="26539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2040169"/>
                <a:ext cx="2653932" cy="622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/>
              <p:nvPr/>
            </p:nvSpPr>
            <p:spPr>
              <a:xfrm>
                <a:off x="186419" y="2656916"/>
                <a:ext cx="297985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9" y="2656916"/>
                <a:ext cx="2979855" cy="622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0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6" grpId="0"/>
      <p:bldP spid="12" grpId="0"/>
      <p:bldP spid="24" grpId="0"/>
      <p:bldP spid="26" grpId="0"/>
      <p:bldP spid="27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4460"/>
            <a:ext cx="72627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Mostre que se obtém o mesmo resultado do item anterior quando se calcula o centro de massa do quadrado OABD e remove-se o triângulo BCD.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7101226" y="905760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/>
          <p:cNvGrpSpPr/>
          <p:nvPr/>
        </p:nvGrpSpPr>
        <p:grpSpPr>
          <a:xfrm>
            <a:off x="2918561" y="1234968"/>
            <a:ext cx="971550" cy="838200"/>
            <a:chOff x="4385638" y="2876551"/>
            <a:chExt cx="971550" cy="838200"/>
          </a:xfrm>
        </p:grpSpPr>
        <p:sp>
          <p:nvSpPr>
            <p:cNvPr id="6" name="Retângulo 5"/>
            <p:cNvSpPr/>
            <p:nvPr/>
          </p:nvSpPr>
          <p:spPr>
            <a:xfrm>
              <a:off x="4385638" y="2876551"/>
              <a:ext cx="971550" cy="838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/>
            <p:cNvSpPr/>
            <p:nvPr/>
          </p:nvSpPr>
          <p:spPr>
            <a:xfrm rot="10800000">
              <a:off x="4385638" y="2876551"/>
              <a:ext cx="971550" cy="504824"/>
            </a:xfrm>
            <a:prstGeom prst="triangle">
              <a:avLst>
                <a:gd name="adj" fmla="val 4989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1331799" y="1214859"/>
            <a:ext cx="971550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 rot="10800000">
            <a:off x="4315883" y="1303321"/>
            <a:ext cx="971550" cy="504824"/>
          </a:xfrm>
          <a:prstGeom prst="triangle">
            <a:avLst>
              <a:gd name="adj" fmla="val 49892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462194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45460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/>
          <p:cNvSpPr/>
          <p:nvPr/>
        </p:nvSpPr>
        <p:spPr>
          <a:xfrm>
            <a:off x="4726708" y="1364105"/>
            <a:ext cx="145096" cy="123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720138" y="1562101"/>
            <a:ext cx="149901" cy="12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blipFill>
                <a:blip r:embed="rId6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blipFill>
                <a:blip r:embed="rId8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12−5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/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1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B2A1495-CFF8-4672-B840-4937686E63A0}"/>
              </a:ext>
            </a:extLst>
          </p:cNvPr>
          <p:cNvGrpSpPr/>
          <p:nvPr/>
        </p:nvGrpSpPr>
        <p:grpSpPr>
          <a:xfrm>
            <a:off x="484094" y="475577"/>
            <a:ext cx="3131601" cy="2065435"/>
            <a:chOff x="484094" y="475577"/>
            <a:chExt cx="3131601" cy="206543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A5028B6-AF87-45E4-98CC-EB9BE883C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94" y="475577"/>
              <a:ext cx="2642347" cy="2065435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C0DEDB6-393D-4EE9-A417-453C9B560442}"/>
                </a:ext>
              </a:extLst>
            </p:cNvPr>
            <p:cNvSpPr txBox="1"/>
            <p:nvPr/>
          </p:nvSpPr>
          <p:spPr>
            <a:xfrm>
              <a:off x="3077812" y="2256751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4412A03-1741-4C1F-A083-30D5516A73B1}"/>
                </a:ext>
              </a:extLst>
            </p:cNvPr>
            <p:cNvSpPr txBox="1"/>
            <p:nvPr/>
          </p:nvSpPr>
          <p:spPr>
            <a:xfrm>
              <a:off x="645459" y="573342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7A641F2-FA94-4268-9E2D-4A26C1A8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9" y="80682"/>
            <a:ext cx="5688106" cy="309283"/>
          </a:xfrm>
        </p:spPr>
        <p:txBody>
          <a:bodyPr>
            <a:noAutofit/>
          </a:bodyPr>
          <a:lstStyle/>
          <a:p>
            <a:r>
              <a:rPr lang="pt-BR" sz="2800" dirty="0"/>
              <a:t>Um exemplo difícil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/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/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/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/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10−2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/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no intervalo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blipFill>
                <a:blip r:embed="rId7"/>
                <a:stretch>
                  <a:fillRect l="-710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/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Umas integrais são mais fáceis, 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pt-BR" sz="1600" dirty="0"/>
                  <a:t> é a mais difícil.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blipFill>
                <a:blip r:embed="rId8"/>
                <a:stretch>
                  <a:fillRect l="-63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/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Atenção, as constantes têm dimensão física!</a:t>
                </a:r>
              </a:p>
              <a:p>
                <a:r>
                  <a:rPr lang="pt-BR" sz="1600" dirty="0"/>
                  <a:t>Se </a:t>
                </a:r>
                <a:r>
                  <a:rPr lang="pt-BR" sz="1600" i="1" dirty="0"/>
                  <a:t>x</a:t>
                </a:r>
                <a:r>
                  <a:rPr lang="pt-BR" sz="1600" dirty="0"/>
                  <a:t> e </a:t>
                </a:r>
                <a:r>
                  <a:rPr lang="pt-BR" sz="1600" i="1" dirty="0"/>
                  <a:t>y</a:t>
                </a:r>
                <a:r>
                  <a:rPr lang="pt-BR" sz="1600" dirty="0"/>
                  <a:t> estão em m, então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−(2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blipFill>
                <a:blip r:embed="rId9"/>
                <a:stretch>
                  <a:fillRect l="-658" t="-2885" b="-11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/>
              <p:nvPr/>
            </p:nvSpPr>
            <p:spPr>
              <a:xfrm>
                <a:off x="699246" y="4231122"/>
                <a:ext cx="8077404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A área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≅1,19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pt-BR" sz="1600" dirty="0"/>
                  <a:t>     com u = unidade de comprimento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6" y="4231122"/>
                <a:ext cx="8077404" cy="593432"/>
              </a:xfrm>
              <a:prstGeom prst="rect">
                <a:avLst/>
              </a:prstGeom>
              <a:blipFill>
                <a:blip r:embed="rId10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CCF4AD-208A-4467-9B4F-9D0ABFF9A52E}"/>
              </a:ext>
            </a:extLst>
          </p:cNvPr>
          <p:cNvSpPr txBox="1"/>
          <p:nvPr/>
        </p:nvSpPr>
        <p:spPr>
          <a:xfrm>
            <a:off x="5894494" y="4655277"/>
            <a:ext cx="280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u = m ou cm ou km ou mm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6633F5A-DD36-4723-96C1-18512F935FD1}"/>
              </a:ext>
            </a:extLst>
          </p:cNvPr>
          <p:cNvSpPr/>
          <p:nvPr/>
        </p:nvSpPr>
        <p:spPr>
          <a:xfrm>
            <a:off x="1559617" y="1791014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36048" y="548904"/>
            <a:ext cx="73616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X – Vetores, questionário 4, de 17 a 21/9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Terminar lista 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lista 4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  - colisões bidimensionais – entrega 23/9. Não deixe para a última hora, é trabalhoso, mas o resultado é muito interessante.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Correção por um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barema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detalhado – responda cada item solicitado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Formem dupla! Um ponto a mais!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</p:txBody>
      </p:sp>
    </p:spTree>
    <p:extLst>
      <p:ext uri="{BB962C8B-B14F-4D97-AF65-F5344CB8AC3E}">
        <p14:creationId xmlns:p14="http://schemas.microsoft.com/office/powerpoint/2010/main" val="1829875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FD406-9C0F-423A-862E-D3D482F3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6960"/>
            <a:ext cx="8229600" cy="857250"/>
          </a:xfrm>
        </p:spPr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18CA13-30EB-4B02-9CDC-4787F0252EB4}"/>
              </a:ext>
            </a:extLst>
          </p:cNvPr>
          <p:cNvSpPr txBox="1"/>
          <p:nvPr/>
        </p:nvSpPr>
        <p:spPr>
          <a:xfrm>
            <a:off x="66899" y="1140589"/>
            <a:ext cx="90541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Verificar que o Centro de Massa de 2 partículas acopladas obedece à 2ª lei de Newton</a:t>
            </a:r>
          </a:p>
          <a:p>
            <a:endParaRPr lang="pt-BR" dirty="0"/>
          </a:p>
          <a:p>
            <a:r>
              <a:rPr lang="pt-BR" dirty="0"/>
              <a:t>Definir Centro de Massa em geral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Sistemas de partículas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Corpos contínuos</a:t>
            </a:r>
          </a:p>
          <a:p>
            <a:endParaRPr lang="pt-BR" dirty="0"/>
          </a:p>
          <a:p>
            <a:r>
              <a:rPr lang="pt-BR" dirty="0"/>
              <a:t>Calcular o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Sistemas de 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Placa recortada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Perfil parabólico</a:t>
            </a:r>
          </a:p>
        </p:txBody>
      </p:sp>
    </p:spTree>
    <p:extLst>
      <p:ext uri="{BB962C8B-B14F-4D97-AF65-F5344CB8AC3E}">
        <p14:creationId xmlns:p14="http://schemas.microsoft.com/office/powerpoint/2010/main" val="341822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414" y="16417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 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9166" y="614575"/>
            <a:ext cx="832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dos objetos influi no seu movimento.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 objeto está sujeito a forças externas,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um ponto cuja equação de movimento corresponde à 2ª Lei de Newton: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9166" y="3520185"/>
            <a:ext cx="851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de um corpo rígido = Rotação mais Translação em torno ao CM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9166" y="2238541"/>
            <a:ext cx="499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em objetos e movimentos complexos.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65219" y="1703557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MASSA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9420DC-A166-42AA-BE0F-28EB216F9B7F}"/>
              </a:ext>
            </a:extLst>
          </p:cNvPr>
          <p:cNvSpPr txBox="1"/>
          <p:nvPr/>
        </p:nvSpPr>
        <p:spPr>
          <a:xfrm>
            <a:off x="379166" y="2773525"/>
            <a:ext cx="740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o objeto pode ser aproximado por um corpo rígido,</a:t>
            </a:r>
          </a:p>
          <a:p>
            <a:r>
              <a:rPr lang="pt-BR" dirty="0"/>
              <a:t>a solução é mais completa, mas ainda envolve o CM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108113-96D3-4B13-BDBE-C482080B263D}"/>
              </a:ext>
            </a:extLst>
          </p:cNvPr>
          <p:cNvSpPr txBox="1"/>
          <p:nvPr/>
        </p:nvSpPr>
        <p:spPr>
          <a:xfrm>
            <a:off x="379166" y="4022525"/>
            <a:ext cx="863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que a equação de movimento da translação é a 2ª lei de Newton</a:t>
            </a:r>
          </a:p>
          <a:p>
            <a:r>
              <a:rPr lang="pt-BR" dirty="0"/>
              <a:t>e a rotação, uma versão da 2ª lei, especializada para rotação (veremos em 1 mês)</a:t>
            </a:r>
          </a:p>
        </p:txBody>
      </p:sp>
    </p:spTree>
    <p:extLst>
      <p:ext uri="{BB962C8B-B14F-4D97-AF65-F5344CB8AC3E}">
        <p14:creationId xmlns:p14="http://schemas.microsoft.com/office/powerpoint/2010/main" val="4800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389" y="-9057"/>
            <a:ext cx="5840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7.1 Movimento de um objeto complexo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8512" r="46503" b="63752"/>
          <a:stretch/>
        </p:blipFill>
        <p:spPr>
          <a:xfrm>
            <a:off x="1404760" y="872066"/>
            <a:ext cx="6870028" cy="38692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98468" y="478008"/>
            <a:ext cx="338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Translação e Rotação</a:t>
            </a:r>
          </a:p>
        </p:txBody>
      </p:sp>
    </p:spTree>
    <p:extLst>
      <p:ext uri="{BB962C8B-B14F-4D97-AF65-F5344CB8AC3E}">
        <p14:creationId xmlns:p14="http://schemas.microsoft.com/office/powerpoint/2010/main" val="499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D502A0-E2E3-4672-9814-ECC7FB2132AF}"/>
              </a:ext>
            </a:extLst>
          </p:cNvPr>
          <p:cNvSpPr txBox="1"/>
          <p:nvPr/>
        </p:nvSpPr>
        <p:spPr>
          <a:xfrm>
            <a:off x="2292724" y="840441"/>
            <a:ext cx="43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 action="ppaction://hlinkfile"/>
              </a:rPr>
              <a:t>Envelope girando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4C891-5F05-43A7-B8C4-57F35C5B99DB}"/>
              </a:ext>
            </a:extLst>
          </p:cNvPr>
          <p:cNvSpPr txBox="1"/>
          <p:nvPr/>
        </p:nvSpPr>
        <p:spPr>
          <a:xfrm>
            <a:off x="2380128" y="2138082"/>
            <a:ext cx="465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 action="ppaction://hlinkfile"/>
              </a:rPr>
              <a:t>Movimento do CM do envelope girando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0EC078-5F62-499E-9EF6-9445DFD03B81}"/>
              </a:ext>
            </a:extLst>
          </p:cNvPr>
          <p:cNvSpPr txBox="1"/>
          <p:nvPr/>
        </p:nvSpPr>
        <p:spPr>
          <a:xfrm>
            <a:off x="1953185" y="3502960"/>
            <a:ext cx="523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Demonstração: Trajetória do Centro de Massa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81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81000" y="3437467"/>
            <a:ext cx="1354667" cy="922867"/>
            <a:chOff x="381000" y="3437467"/>
            <a:chExt cx="1354667" cy="922867"/>
          </a:xfrm>
        </p:grpSpPr>
        <p:sp>
          <p:nvSpPr>
            <p:cNvPr id="2" name="Retângulo 1"/>
            <p:cNvSpPr/>
            <p:nvPr/>
          </p:nvSpPr>
          <p:spPr>
            <a:xfrm>
              <a:off x="381000" y="3437467"/>
              <a:ext cx="1354667" cy="922867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/>
            <p:cNvSpPr/>
            <p:nvPr/>
          </p:nvSpPr>
          <p:spPr>
            <a:xfrm>
              <a:off x="977899" y="3826933"/>
              <a:ext cx="160867" cy="14393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</p:spTree>
    <p:extLst>
      <p:ext uri="{BB962C8B-B14F-4D97-AF65-F5344CB8AC3E}">
        <p14:creationId xmlns:p14="http://schemas.microsoft.com/office/powerpoint/2010/main" val="924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0.18455 -0.44846 C 0.22326 -0.54846 0.28108 -0.6034 0.34132 -0.6034 C 0.41024 -0.6034 0.46528 -0.54846 0.50399 -0.44846 L 0.68871 1.2345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977899" y="3826933"/>
            <a:ext cx="160867" cy="1439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88066" y="2671465"/>
            <a:ext cx="46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Movimento do Centro de Massa</a:t>
            </a:r>
          </a:p>
        </p:txBody>
      </p:sp>
    </p:spTree>
    <p:extLst>
      <p:ext uri="{BB962C8B-B14F-4D97-AF65-F5344CB8AC3E}">
        <p14:creationId xmlns:p14="http://schemas.microsoft.com/office/powerpoint/2010/main" val="41008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46 L 0.17813 -0.49197 C 0.21563 -0.60092 0.27136 -0.6608 0.32969 -0.6608 C 0.39619 -0.6608 0.44914 -0.60092 0.48664 -0.49197 L 0.66494 -0.002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3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8" t="3366" r="3977" b="59864"/>
          <a:stretch/>
        </p:blipFill>
        <p:spPr>
          <a:xfrm>
            <a:off x="2154761" y="-56805"/>
            <a:ext cx="3856566" cy="4861713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10062" y="1901849"/>
            <a:ext cx="1879599" cy="566183"/>
            <a:chOff x="262468" y="1901849"/>
            <a:chExt cx="1879599" cy="566183"/>
          </a:xfrm>
        </p:grpSpPr>
        <p:sp>
          <p:nvSpPr>
            <p:cNvPr id="3" name="Retângulo 2"/>
            <p:cNvSpPr/>
            <p:nvPr/>
          </p:nvSpPr>
          <p:spPr>
            <a:xfrm>
              <a:off x="482600" y="2328333"/>
              <a:ext cx="1354667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Elipse 3"/>
            <p:cNvSpPr/>
            <p:nvPr/>
          </p:nvSpPr>
          <p:spPr>
            <a:xfrm>
              <a:off x="1837267" y="2230965"/>
              <a:ext cx="287866" cy="23706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321734" y="2277530"/>
              <a:ext cx="160866" cy="12700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1519768" y="2271181"/>
              <a:ext cx="118533" cy="13969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2468" y="195900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837267" y="19018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418168" y="1930425"/>
              <a:ext cx="37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9634" y="2555848"/>
            <a:ext cx="2043635" cy="482600"/>
            <a:chOff x="182040" y="2555848"/>
            <a:chExt cx="2043635" cy="482600"/>
          </a:xfrm>
        </p:grpSpPr>
        <p:pic>
          <p:nvPicPr>
            <p:cNvPr id="3074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352553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82040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736725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6092819" y="796785"/>
            <a:ext cx="205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Forças externas</a:t>
            </a:r>
          </a:p>
          <a:p>
            <a:r>
              <a:rPr lang="pt-BR" dirty="0"/>
              <a:t>Forças internas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092819" y="1623513"/>
            <a:ext cx="20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Normal, gravidade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92819" y="2230965"/>
            <a:ext cx="305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movimento complexo pode ser descrito a partir de dois movimentos “simples” </a:t>
            </a:r>
            <a:br>
              <a:rPr lang="pt-BR" dirty="0"/>
            </a:br>
            <a:r>
              <a:rPr lang="pt-BR" dirty="0"/>
              <a:t>Rotação + translação</a:t>
            </a:r>
          </a:p>
        </p:txBody>
      </p:sp>
    </p:spTree>
    <p:extLst>
      <p:ext uri="{BB962C8B-B14F-4D97-AF65-F5344CB8AC3E}">
        <p14:creationId xmlns:p14="http://schemas.microsoft.com/office/powerpoint/2010/main" val="21693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19779</TotalTime>
  <Words>1710</Words>
  <Application>Microsoft Office PowerPoint</Application>
  <PresentationFormat>Apresentação na tela (16:9)</PresentationFormat>
  <Paragraphs>344</Paragraphs>
  <Slides>28</Slides>
  <Notes>1</Notes>
  <HiddenSlides>3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28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exemplo difícil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1024</cp:revision>
  <dcterms:created xsi:type="dcterms:W3CDTF">2016-03-09T00:36:12Z</dcterms:created>
  <dcterms:modified xsi:type="dcterms:W3CDTF">2021-09-15T23:43:26Z</dcterms:modified>
</cp:coreProperties>
</file>