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5">
  <p:sldMasterIdLst>
    <p:sldMasterId id="2147483648" r:id="rId1"/>
    <p:sldMasterId id="2147483748" r:id="rId2"/>
    <p:sldMasterId id="2147483672" r:id="rId3"/>
    <p:sldMasterId id="2147483760" r:id="rId4"/>
    <p:sldMasterId id="2147483724" r:id="rId5"/>
    <p:sldMasterId id="2147483772" r:id="rId6"/>
    <p:sldMasterId id="2147483736" r:id="rId7"/>
    <p:sldMasterId id="2147483784" r:id="rId8"/>
    <p:sldMasterId id="2147483720" r:id="rId9"/>
    <p:sldMasterId id="2147483721" r:id="rId10"/>
    <p:sldMasterId id="2147483722" r:id="rId11"/>
    <p:sldMasterId id="2147483723" r:id="rId12"/>
  </p:sldMasterIdLst>
  <p:notesMasterIdLst>
    <p:notesMasterId r:id="rId32"/>
  </p:notesMasterIdLst>
  <p:handoutMasterIdLst>
    <p:handoutMasterId r:id="rId33"/>
  </p:handoutMasterIdLst>
  <p:sldIdLst>
    <p:sldId id="447" r:id="rId13"/>
    <p:sldId id="607" r:id="rId14"/>
    <p:sldId id="669" r:id="rId15"/>
    <p:sldId id="670" r:id="rId16"/>
    <p:sldId id="671" r:id="rId17"/>
    <p:sldId id="672" r:id="rId18"/>
    <p:sldId id="673" r:id="rId19"/>
    <p:sldId id="674" r:id="rId20"/>
    <p:sldId id="675" r:id="rId21"/>
    <p:sldId id="676" r:id="rId22"/>
    <p:sldId id="677" r:id="rId23"/>
    <p:sldId id="678" r:id="rId24"/>
    <p:sldId id="679" r:id="rId25"/>
    <p:sldId id="680" r:id="rId26"/>
    <p:sldId id="766" r:id="rId27"/>
    <p:sldId id="682" r:id="rId28"/>
    <p:sldId id="768" r:id="rId29"/>
    <p:sldId id="655" r:id="rId30"/>
    <p:sldId id="627" r:id="rId3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to Vanin" initials="VV" lastIdx="1" clrIdx="0">
    <p:extLst>
      <p:ext uri="{19B8F6BF-5375-455C-9EA6-DF929625EA0E}">
        <p15:presenceInfo xmlns:p15="http://schemas.microsoft.com/office/powerpoint/2012/main" userId="ab049b3e1bfdcd4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F6688"/>
    <a:srgbClr val="226A8A"/>
    <a:srgbClr val="7B2629"/>
    <a:srgbClr val="90272A"/>
    <a:srgbClr val="DCD324"/>
    <a:srgbClr val="C0C1BF"/>
    <a:srgbClr val="4D4D4F"/>
    <a:srgbClr val="505150"/>
    <a:srgbClr val="205C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30"/>
  </p:normalViewPr>
  <p:slideViewPr>
    <p:cSldViewPr snapToGrid="0" snapToObjects="1">
      <p:cViewPr varScale="1">
        <p:scale>
          <a:sx n="103" d="100"/>
          <a:sy n="103" d="100"/>
        </p:scale>
        <p:origin x="72" y="426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1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21" Type="http://schemas.openxmlformats.org/officeDocument/2006/relationships/slide" Target="slides/slide9.xml"/><Relationship Id="rId34" Type="http://schemas.openxmlformats.org/officeDocument/2006/relationships/commentAuthors" Target="commentAuthor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98DBC-2730-EC4E-A6BF-C4B5EDCC639A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9F5C5-C41C-0542-A366-1F8DC1FCB3A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81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0973D1-BC9A-4EEB-8C7C-54D973C31F64}" type="datetimeFigureOut">
              <a:rPr lang="pt-BR" smtClean="0"/>
              <a:t>03/09/2021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8F3358-085B-4A7D-A503-842E9EF860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5928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B9F337E-1A9C-492B-9F8B-3FE1295DB191}" type="slidenum">
              <a:rPr lang="pt-BR" altLang="en-US" smtClean="0"/>
              <a:pPr/>
              <a:t>1</a:t>
            </a:fld>
            <a:endParaRPr lang="pt-BR" altLang="en-US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3131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57598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9800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4719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61496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998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9944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616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8290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2697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5210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5974"/>
            <a:ext cx="4040188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25210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35974"/>
            <a:ext cx="4041775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1314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2494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0593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317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02885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3910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09036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21897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257931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71650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58025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49619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89807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12134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1737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7741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15703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83130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73109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84204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81302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89474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74119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39235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70168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1526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616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94804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46992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3008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45792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12756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26360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526067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59490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79616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89811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0537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2697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5210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5974"/>
            <a:ext cx="4040188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25210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35974"/>
            <a:ext cx="4041775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62574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21678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68207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21574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72714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7692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00826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483373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62148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11896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1288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82996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208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15608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99332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420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59022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46371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01447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319703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52684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440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495972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88411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33871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80447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9600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214894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98496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187650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899506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2916266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852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283810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23087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219184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013542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61363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727880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149557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210582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380213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367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833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theme" Target="../theme/theme1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201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rgbClr val="226A8A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505150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505150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505150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1314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5341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131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92717"/>
            <a:ext cx="9142096" cy="350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24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rgbClr val="226A8A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505150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505150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505150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305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71697"/>
            <a:ext cx="9144000" cy="371803"/>
          </a:xfrm>
          <a:prstGeom prst="rect">
            <a:avLst/>
          </a:prstGeom>
          <a:solidFill>
            <a:srgbClr val="0F668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699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5809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71697"/>
            <a:ext cx="9144000" cy="371803"/>
          </a:xfrm>
          <a:prstGeom prst="rect">
            <a:avLst/>
          </a:prstGeom>
          <a:solidFill>
            <a:srgbClr val="4D4D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72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1779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82207"/>
            <a:ext cx="9144000" cy="36129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8714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edina@if.usp.b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hyperlink" Target="mailto:vanin@if.usp.br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1.png"/><Relationship Id="rId11" Type="http://schemas.openxmlformats.org/officeDocument/2006/relationships/image" Target="../media/image34.png"/><Relationship Id="rId10" Type="http://schemas.openxmlformats.org/officeDocument/2006/relationships/image" Target="../media/image33.png"/><Relationship Id="rId4" Type="http://schemas.openxmlformats.org/officeDocument/2006/relationships/image" Target="../media/image29.png"/><Relationship Id="rId9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13" Type="http://schemas.openxmlformats.org/officeDocument/2006/relationships/image" Target="../media/image37.png"/><Relationship Id="rId18" Type="http://schemas.openxmlformats.org/officeDocument/2006/relationships/image" Target="../media/image139.png"/><Relationship Id="rId3" Type="http://schemas.openxmlformats.org/officeDocument/2006/relationships/image" Target="../media/image113.png"/><Relationship Id="rId21" Type="http://schemas.openxmlformats.org/officeDocument/2006/relationships/image" Target="../media/image48.png"/><Relationship Id="rId7" Type="http://schemas.openxmlformats.org/officeDocument/2006/relationships/image" Target="../media/image121.png"/><Relationship Id="rId12" Type="http://schemas.openxmlformats.org/officeDocument/2006/relationships/image" Target="../media/image128.png"/><Relationship Id="rId17" Type="http://schemas.openxmlformats.org/officeDocument/2006/relationships/image" Target="../media/image134.png"/><Relationship Id="rId25" Type="http://schemas.openxmlformats.org/officeDocument/2006/relationships/image" Target="../media/image480.png"/><Relationship Id="rId2" Type="http://schemas.openxmlformats.org/officeDocument/2006/relationships/image" Target="../media/image112.png"/><Relationship Id="rId16" Type="http://schemas.openxmlformats.org/officeDocument/2006/relationships/image" Target="../media/image133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8.png"/><Relationship Id="rId11" Type="http://schemas.openxmlformats.org/officeDocument/2006/relationships/image" Target="../media/image36.png"/><Relationship Id="rId24" Type="http://schemas.openxmlformats.org/officeDocument/2006/relationships/image" Target="../media/image390.png"/><Relationship Id="rId5" Type="http://schemas.openxmlformats.org/officeDocument/2006/relationships/image" Target="../media/image117.png"/><Relationship Id="rId15" Type="http://schemas.openxmlformats.org/officeDocument/2006/relationships/image" Target="../media/image132.png"/><Relationship Id="rId23" Type="http://schemas.openxmlformats.org/officeDocument/2006/relationships/image" Target="../media/image381.png"/><Relationship Id="rId10" Type="http://schemas.openxmlformats.org/officeDocument/2006/relationships/image" Target="../media/image126.png"/><Relationship Id="rId19" Type="http://schemas.openxmlformats.org/officeDocument/2006/relationships/image" Target="../media/image38.png"/><Relationship Id="rId4" Type="http://schemas.openxmlformats.org/officeDocument/2006/relationships/image" Target="../media/image114.png"/><Relationship Id="rId9" Type="http://schemas.openxmlformats.org/officeDocument/2006/relationships/image" Target="../media/image35.png"/><Relationship Id="rId14" Type="http://schemas.openxmlformats.org/officeDocument/2006/relationships/image" Target="../media/image131.png"/><Relationship Id="rId22" Type="http://schemas.openxmlformats.org/officeDocument/2006/relationships/image" Target="../media/image5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185.png"/><Relationship Id="rId18" Type="http://schemas.openxmlformats.org/officeDocument/2006/relationships/image" Target="../media/image190.png"/><Relationship Id="rId3" Type="http://schemas.openxmlformats.org/officeDocument/2006/relationships/image" Target="../media/image175.png"/><Relationship Id="rId21" Type="http://schemas.openxmlformats.org/officeDocument/2006/relationships/image" Target="../media/image193.png"/><Relationship Id="rId7" Type="http://schemas.openxmlformats.org/officeDocument/2006/relationships/image" Target="../media/image179.png"/><Relationship Id="rId12" Type="http://schemas.openxmlformats.org/officeDocument/2006/relationships/image" Target="../media/image184.png"/><Relationship Id="rId17" Type="http://schemas.openxmlformats.org/officeDocument/2006/relationships/image" Target="../media/image189.png"/><Relationship Id="rId2" Type="http://schemas.openxmlformats.org/officeDocument/2006/relationships/image" Target="../media/image174.png"/><Relationship Id="rId16" Type="http://schemas.openxmlformats.org/officeDocument/2006/relationships/image" Target="../media/image65.png"/><Relationship Id="rId20" Type="http://schemas.openxmlformats.org/officeDocument/2006/relationships/image" Target="../media/image19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11" Type="http://schemas.openxmlformats.org/officeDocument/2006/relationships/image" Target="../media/image63.png"/><Relationship Id="rId5" Type="http://schemas.openxmlformats.org/officeDocument/2006/relationships/image" Target="../media/image177.png"/><Relationship Id="rId15" Type="http://schemas.openxmlformats.org/officeDocument/2006/relationships/image" Target="../media/image187.png"/><Relationship Id="rId10" Type="http://schemas.openxmlformats.org/officeDocument/2006/relationships/image" Target="../media/image182.png"/><Relationship Id="rId19" Type="http://schemas.openxmlformats.org/officeDocument/2006/relationships/image" Target="../media/image191.png"/><Relationship Id="rId4" Type="http://schemas.openxmlformats.org/officeDocument/2006/relationships/image" Target="../media/image59.png"/><Relationship Id="rId9" Type="http://schemas.openxmlformats.org/officeDocument/2006/relationships/image" Target="../media/image181.png"/><Relationship Id="rId14" Type="http://schemas.openxmlformats.org/officeDocument/2006/relationships/image" Target="../media/image6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0.png"/><Relationship Id="rId3" Type="http://schemas.openxmlformats.org/officeDocument/2006/relationships/image" Target="../media/image1050.png"/><Relationship Id="rId7" Type="http://schemas.openxmlformats.org/officeDocument/2006/relationships/image" Target="../media/image1090.png"/><Relationship Id="rId12" Type="http://schemas.openxmlformats.org/officeDocument/2006/relationships/image" Target="../media/image114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80.png"/><Relationship Id="rId11" Type="http://schemas.openxmlformats.org/officeDocument/2006/relationships/image" Target="../media/image1130.png"/><Relationship Id="rId5" Type="http://schemas.openxmlformats.org/officeDocument/2006/relationships/image" Target="../media/image1070.png"/><Relationship Id="rId10" Type="http://schemas.openxmlformats.org/officeDocument/2006/relationships/image" Target="../media/image1120.png"/><Relationship Id="rId4" Type="http://schemas.openxmlformats.org/officeDocument/2006/relationships/image" Target="../media/image66.png"/><Relationship Id="rId9" Type="http://schemas.openxmlformats.org/officeDocument/2006/relationships/image" Target="../media/image11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0.png"/><Relationship Id="rId13" Type="http://schemas.openxmlformats.org/officeDocument/2006/relationships/image" Target="../media/image641.png"/><Relationship Id="rId18" Type="http://schemas.openxmlformats.org/officeDocument/2006/relationships/image" Target="../media/image204.png"/><Relationship Id="rId3" Type="http://schemas.openxmlformats.org/officeDocument/2006/relationships/image" Target="../media/image600.png"/><Relationship Id="rId7" Type="http://schemas.openxmlformats.org/officeDocument/2006/relationships/image" Target="../media/image1200.png"/><Relationship Id="rId12" Type="http://schemas.openxmlformats.org/officeDocument/2006/relationships/image" Target="../media/image631.png"/><Relationship Id="rId17" Type="http://schemas.openxmlformats.org/officeDocument/2006/relationships/image" Target="../media/image203.png"/><Relationship Id="rId2" Type="http://schemas.openxmlformats.org/officeDocument/2006/relationships/image" Target="../media/image590.png"/><Relationship Id="rId16" Type="http://schemas.openxmlformats.org/officeDocument/2006/relationships/image" Target="../media/image6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90.png"/><Relationship Id="rId11" Type="http://schemas.openxmlformats.org/officeDocument/2006/relationships/image" Target="../media/image1240.png"/><Relationship Id="rId5" Type="http://schemas.openxmlformats.org/officeDocument/2006/relationships/image" Target="../media/image1180.png"/><Relationship Id="rId15" Type="http://schemas.openxmlformats.org/officeDocument/2006/relationships/image" Target="../media/image661.png"/><Relationship Id="rId10" Type="http://schemas.openxmlformats.org/officeDocument/2006/relationships/image" Target="../media/image197.png"/><Relationship Id="rId4" Type="http://schemas.openxmlformats.org/officeDocument/2006/relationships/image" Target="../media/image610.png"/><Relationship Id="rId9" Type="http://schemas.openxmlformats.org/officeDocument/2006/relationships/image" Target="../media/image196.png"/><Relationship Id="rId14" Type="http://schemas.openxmlformats.org/officeDocument/2006/relationships/image" Target="../media/image65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13" Type="http://schemas.openxmlformats.org/officeDocument/2006/relationships/image" Target="../media/image340.png"/><Relationship Id="rId3" Type="http://schemas.openxmlformats.org/officeDocument/2006/relationships/image" Target="../media/image240.png"/><Relationship Id="rId7" Type="http://schemas.openxmlformats.org/officeDocument/2006/relationships/image" Target="../media/image280.png"/><Relationship Id="rId12" Type="http://schemas.openxmlformats.org/officeDocument/2006/relationships/image" Target="../media/image330.png"/><Relationship Id="rId2" Type="http://schemas.openxmlformats.org/officeDocument/2006/relationships/image" Target="../media/image230.png"/><Relationship Id="rId16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eg"/><Relationship Id="rId11" Type="http://schemas.openxmlformats.org/officeDocument/2006/relationships/image" Target="../media/image320.png"/><Relationship Id="rId5" Type="http://schemas.openxmlformats.org/officeDocument/2006/relationships/image" Target="../media/image260.png"/><Relationship Id="rId15" Type="http://schemas.openxmlformats.org/officeDocument/2006/relationships/image" Target="../media/image68.png"/><Relationship Id="rId10" Type="http://schemas.openxmlformats.org/officeDocument/2006/relationships/image" Target="../media/image310.png"/><Relationship Id="rId4" Type="http://schemas.openxmlformats.org/officeDocument/2006/relationships/image" Target="../media/image250.png"/><Relationship Id="rId9" Type="http://schemas.openxmlformats.org/officeDocument/2006/relationships/image" Target="../media/image300.png"/><Relationship Id="rId14" Type="http://schemas.openxmlformats.org/officeDocument/2006/relationships/image" Target="../media/image3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0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20.png"/><Relationship Id="rId5" Type="http://schemas.openxmlformats.org/officeDocument/2006/relationships/image" Target="../media/image1510.png"/><Relationship Id="rId4" Type="http://schemas.openxmlformats.org/officeDocument/2006/relationships/image" Target="../media/image150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1.png"/><Relationship Id="rId3" Type="http://schemas.openxmlformats.org/officeDocument/2006/relationships/image" Target="../media/image640.png"/><Relationship Id="rId7" Type="http://schemas.openxmlformats.org/officeDocument/2006/relationships/image" Target="../media/image940.png"/><Relationship Id="rId2" Type="http://schemas.openxmlformats.org/officeDocument/2006/relationships/image" Target="../media/image6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11" Type="http://schemas.openxmlformats.org/officeDocument/2006/relationships/image" Target="../media/image670.png"/><Relationship Id="rId5" Type="http://schemas.openxmlformats.org/officeDocument/2006/relationships/image" Target="../media/image68.jpeg"/><Relationship Id="rId10" Type="http://schemas.openxmlformats.org/officeDocument/2006/relationships/image" Target="../media/image660.png"/><Relationship Id="rId4" Type="http://schemas.openxmlformats.org/officeDocument/2006/relationships/image" Target="../media/image83.png"/><Relationship Id="rId9" Type="http://schemas.openxmlformats.org/officeDocument/2006/relationships/image" Target="../media/image65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21.png"/><Relationship Id="rId3" Type="http://schemas.openxmlformats.org/officeDocument/2006/relationships/image" Target="../media/image140.png"/><Relationship Id="rId7" Type="http://schemas.openxmlformats.org/officeDocument/2006/relationships/image" Target="../media/image19.png"/><Relationship Id="rId12" Type="http://schemas.openxmlformats.org/officeDocument/2006/relationships/image" Target="../media/image150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149.png"/><Relationship Id="rId5" Type="http://schemas.openxmlformats.org/officeDocument/2006/relationships/image" Target="../media/image17.png"/><Relationship Id="rId15" Type="http://schemas.openxmlformats.org/officeDocument/2006/relationships/image" Target="../media/image94.png"/><Relationship Id="rId10" Type="http://schemas.openxmlformats.org/officeDocument/2006/relationships/image" Target="../media/image148.png"/><Relationship Id="rId4" Type="http://schemas.openxmlformats.org/officeDocument/2006/relationships/image" Target="../media/image16.png"/><Relationship Id="rId9" Type="http://schemas.openxmlformats.org/officeDocument/2006/relationships/image" Target="../media/image147.png"/><Relationship Id="rId1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png"/><Relationship Id="rId13" Type="http://schemas.openxmlformats.org/officeDocument/2006/relationships/image" Target="../media/image166.png"/><Relationship Id="rId18" Type="http://schemas.openxmlformats.org/officeDocument/2006/relationships/image" Target="../media/image26.png"/><Relationship Id="rId3" Type="http://schemas.openxmlformats.org/officeDocument/2006/relationships/image" Target="../media/image157.png"/><Relationship Id="rId21" Type="http://schemas.openxmlformats.org/officeDocument/2006/relationships/image" Target="../media/image28.png"/><Relationship Id="rId7" Type="http://schemas.openxmlformats.org/officeDocument/2006/relationships/image" Target="../media/image159.png"/><Relationship Id="rId12" Type="http://schemas.openxmlformats.org/officeDocument/2006/relationships/image" Target="../media/image165.png"/><Relationship Id="rId17" Type="http://schemas.openxmlformats.org/officeDocument/2006/relationships/image" Target="../media/image25.png"/><Relationship Id="rId2" Type="http://schemas.openxmlformats.org/officeDocument/2006/relationships/image" Target="../media/image156.png"/><Relationship Id="rId16" Type="http://schemas.openxmlformats.org/officeDocument/2006/relationships/image" Target="../media/image12.png"/><Relationship Id="rId20" Type="http://schemas.openxmlformats.org/officeDocument/2006/relationships/image" Target="../media/image1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5.png"/><Relationship Id="rId11" Type="http://schemas.openxmlformats.org/officeDocument/2006/relationships/image" Target="../media/image11.jpeg"/><Relationship Id="rId5" Type="http://schemas.openxmlformats.org/officeDocument/2006/relationships/image" Target="../media/image20.png"/><Relationship Id="rId15" Type="http://schemas.openxmlformats.org/officeDocument/2006/relationships/image" Target="../media/image23.png"/><Relationship Id="rId10" Type="http://schemas.openxmlformats.org/officeDocument/2006/relationships/image" Target="../media/image164.png"/><Relationship Id="rId19" Type="http://schemas.openxmlformats.org/officeDocument/2006/relationships/image" Target="../media/image13.png"/><Relationship Id="rId4" Type="http://schemas.openxmlformats.org/officeDocument/2006/relationships/image" Target="../media/image158.png"/><Relationship Id="rId9" Type="http://schemas.openxmlformats.org/officeDocument/2006/relationships/image" Target="../media/image163.png"/><Relationship Id="rId14" Type="http://schemas.openxmlformats.org/officeDocument/2006/relationships/image" Target="../media/image16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2.png"/><Relationship Id="rId18" Type="http://schemas.openxmlformats.org/officeDocument/2006/relationships/image" Target="../media/image57.png"/><Relationship Id="rId3" Type="http://schemas.openxmlformats.org/officeDocument/2006/relationships/image" Target="../media/image41.png"/><Relationship Id="rId21" Type="http://schemas.openxmlformats.org/officeDocument/2006/relationships/image" Target="../media/image70.png"/><Relationship Id="rId7" Type="http://schemas.openxmlformats.org/officeDocument/2006/relationships/image" Target="../media/image45.png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" Type="http://schemas.openxmlformats.org/officeDocument/2006/relationships/image" Target="../media/image40.png"/><Relationship Id="rId16" Type="http://schemas.openxmlformats.org/officeDocument/2006/relationships/image" Target="../media/image55.png"/><Relationship Id="rId20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50.png"/><Relationship Id="rId5" Type="http://schemas.openxmlformats.org/officeDocument/2006/relationships/image" Target="../media/image43.png"/><Relationship Id="rId15" Type="http://schemas.openxmlformats.org/officeDocument/2006/relationships/image" Target="../media/image54.png"/><Relationship Id="rId10" Type="http://schemas.openxmlformats.org/officeDocument/2006/relationships/image" Target="../media/image49.png"/><Relationship Id="rId19" Type="http://schemas.openxmlformats.org/officeDocument/2006/relationships/image" Target="../media/image62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3.png"/><Relationship Id="rId22" Type="http://schemas.openxmlformats.org/officeDocument/2006/relationships/image" Target="../media/image7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0.png"/><Relationship Id="rId3" Type="http://schemas.openxmlformats.org/officeDocument/2006/relationships/image" Target="../media/image690.png"/><Relationship Id="rId7" Type="http://schemas.openxmlformats.org/officeDocument/2006/relationships/image" Target="../media/image82.png"/><Relationship Id="rId2" Type="http://schemas.openxmlformats.org/officeDocument/2006/relationships/image" Target="../media/image6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0.png"/><Relationship Id="rId5" Type="http://schemas.openxmlformats.org/officeDocument/2006/relationships/image" Target="../media/image720.png"/><Relationship Id="rId4" Type="http://schemas.openxmlformats.org/officeDocument/2006/relationships/image" Target="../media/image14.png"/><Relationship Id="rId9" Type="http://schemas.openxmlformats.org/officeDocument/2006/relationships/image" Target="../media/image8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4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10" Type="http://schemas.openxmlformats.org/officeDocument/2006/relationships/image" Target="../media/image95.png"/><Relationship Id="rId4" Type="http://schemas.openxmlformats.org/officeDocument/2006/relationships/image" Target="../media/image880.png"/><Relationship Id="rId9" Type="http://schemas.openxmlformats.org/officeDocument/2006/relationships/image" Target="../media/image9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950.png"/><Relationship Id="rId7" Type="http://schemas.openxmlformats.org/officeDocument/2006/relationships/image" Target="../media/image9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png"/><Relationship Id="rId11" Type="http://schemas.openxmlformats.org/officeDocument/2006/relationships/image" Target="../media/image103.png"/><Relationship Id="rId5" Type="http://schemas.openxmlformats.org/officeDocument/2006/relationships/image" Target="../media/image97.png"/><Relationship Id="rId10" Type="http://schemas.openxmlformats.org/officeDocument/2006/relationships/image" Target="../media/image102.png"/><Relationship Id="rId4" Type="http://schemas.openxmlformats.org/officeDocument/2006/relationships/image" Target="../media/image700.png"/><Relationship Id="rId9" Type="http://schemas.openxmlformats.org/officeDocument/2006/relationships/image" Target="../media/image10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01600" y="-108347"/>
            <a:ext cx="8048116" cy="11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pt-BR" sz="3200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  <a:t>Mecânica</a:t>
            </a:r>
            <a:br>
              <a:rPr lang="pt-BR" sz="3200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</a:br>
            <a:r>
              <a:rPr lang="pt-BR" b="1" kern="0" dirty="0">
                <a:ea typeface="+mj-ea"/>
                <a:cs typeface="Arial" pitchFamily="34" charset="0"/>
              </a:rPr>
              <a:t>4300153 - Segundo Semestre de 2021</a:t>
            </a:r>
          </a:p>
          <a:p>
            <a:pPr algn="ctr">
              <a:defRPr/>
            </a:pPr>
            <a:r>
              <a:rPr lang="pt-BR" b="1" kern="0" dirty="0">
                <a:solidFill>
                  <a:srgbClr val="FF0000"/>
                </a:solidFill>
                <a:cs typeface="Arial" pitchFamily="34" charset="0"/>
              </a:rPr>
              <a:t>6</a:t>
            </a:r>
            <a:r>
              <a:rPr lang="pt-BR" b="1" kern="0" baseline="30000" dirty="0">
                <a:solidFill>
                  <a:srgbClr val="FF0000"/>
                </a:solidFill>
                <a:cs typeface="Arial" pitchFamily="34" charset="0"/>
              </a:rPr>
              <a:t>a</a:t>
            </a:r>
            <a:r>
              <a:rPr lang="pt-BR" b="1" kern="0" dirty="0">
                <a:solidFill>
                  <a:srgbClr val="FF0000"/>
                </a:solidFill>
                <a:cs typeface="Arial" pitchFamily="34" charset="0"/>
              </a:rPr>
              <a:t> Aula. Impulso e c</a:t>
            </a:r>
            <a:r>
              <a:rPr lang="pt-BR" b="1" dirty="0">
                <a:solidFill>
                  <a:srgbClr val="FF0000"/>
                </a:solidFill>
              </a:rPr>
              <a:t>onservação da quantidade de movimento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770749" y="3856510"/>
            <a:ext cx="5076825" cy="903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b="1" kern="0" dirty="0" err="1"/>
              <a:t>Nilberto</a:t>
            </a:r>
            <a:r>
              <a:rPr lang="pt-BR" b="1" kern="0" dirty="0"/>
              <a:t> H. Medina e </a:t>
            </a:r>
            <a:r>
              <a:rPr lang="pt-BR" b="1" kern="0" dirty="0" err="1"/>
              <a:t>Vito</a:t>
            </a:r>
            <a:r>
              <a:rPr lang="pt-BR" b="1" kern="0" dirty="0"/>
              <a:t> </a:t>
            </a:r>
            <a:r>
              <a:rPr lang="pt-BR" b="1" kern="0" dirty="0" err="1"/>
              <a:t>Vanin</a:t>
            </a:r>
            <a:endParaRPr lang="pt-BR" b="1" kern="0" dirty="0"/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b="1" kern="0" dirty="0">
                <a:solidFill>
                  <a:srgbClr val="002060"/>
                </a:solidFill>
                <a:hlinkClick r:id="rId3"/>
              </a:rPr>
              <a:t>medina@if.usp.br</a:t>
            </a:r>
            <a:r>
              <a:rPr lang="pt-BR" b="1" kern="0" dirty="0">
                <a:solidFill>
                  <a:srgbClr val="002060"/>
                </a:solidFill>
              </a:rPr>
              <a:t>, </a:t>
            </a:r>
            <a:r>
              <a:rPr lang="pt-BR" b="1" kern="0" dirty="0">
                <a:solidFill>
                  <a:srgbClr val="002060"/>
                </a:solidFill>
                <a:hlinkClick r:id="rId4"/>
              </a:rPr>
              <a:t>vanin@if.usp.br</a:t>
            </a:r>
            <a:endParaRPr lang="pt-BR" b="1" kern="0" dirty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b="1" kern="0" dirty="0">
                <a:solidFill>
                  <a:srgbClr val="002060"/>
                </a:solidFill>
              </a:rPr>
              <a:t>2/09/2021</a:t>
            </a:r>
          </a:p>
        </p:txBody>
      </p:sp>
      <p:sp>
        <p:nvSpPr>
          <p:cNvPr id="2" name="AutoShape 6" descr="Resultado de imagem para galileo galilei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560" y="1028818"/>
            <a:ext cx="4979014" cy="278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531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76782"/>
            <a:ext cx="2491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0070C0"/>
                </a:solidFill>
              </a:rPr>
              <a:t>Lista 3, exercício 1 </a:t>
            </a:r>
          </a:p>
        </p:txBody>
      </p:sp>
      <p:sp>
        <p:nvSpPr>
          <p:cNvPr id="3" name="Retângulo 2"/>
          <p:cNvSpPr/>
          <p:nvPr/>
        </p:nvSpPr>
        <p:spPr>
          <a:xfrm>
            <a:off x="0" y="472835"/>
            <a:ext cx="7629307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 homem de 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75,2 kg </a:t>
            </a: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está dirigindo um carrinho de 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38,6 kg </a:t>
            </a: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viaja à velocidade de 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2,33 m/</a:t>
            </a: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s. Ele salta do carrinho e ao interagir com o chão, a componente horizontal da sua velocidade é nula. </a:t>
            </a:r>
          </a:p>
          <a:p>
            <a:pPr algn="just" hangingPunct="0">
              <a:spcAft>
                <a:spcPts val="600"/>
              </a:spcAft>
            </a:pPr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Determine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variação da velocidade do carrinho.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6439252" y="1773433"/>
                <a:ext cx="1057918" cy="29924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9252" y="1773433"/>
                <a:ext cx="1057918" cy="299249"/>
              </a:xfrm>
              <a:prstGeom prst="rect">
                <a:avLst/>
              </a:prstGeom>
              <a:blipFill>
                <a:blip r:embed="rId2"/>
                <a:stretch>
                  <a:fillRect l="-4598" r="-3448" b="-285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ixaDeTexto 4"/>
          <p:cNvSpPr txBox="1"/>
          <p:nvPr/>
        </p:nvSpPr>
        <p:spPr>
          <a:xfrm>
            <a:off x="0" y="1753780"/>
            <a:ext cx="42020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Sistema sem forças externas na horizontal</a:t>
            </a:r>
          </a:p>
        </p:txBody>
      </p:sp>
      <p:sp>
        <p:nvSpPr>
          <p:cNvPr id="6" name="Seta para a Direita 5"/>
          <p:cNvSpPr/>
          <p:nvPr/>
        </p:nvSpPr>
        <p:spPr>
          <a:xfrm>
            <a:off x="3678060" y="1771909"/>
            <a:ext cx="516467" cy="302297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4181085" y="1738391"/>
                <a:ext cx="106599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𝑡𝑒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1085" y="1738391"/>
                <a:ext cx="1065997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eta para a Direita 7"/>
          <p:cNvSpPr/>
          <p:nvPr/>
        </p:nvSpPr>
        <p:spPr>
          <a:xfrm>
            <a:off x="5491873" y="1771909"/>
            <a:ext cx="516467" cy="302297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83136" y="2434494"/>
                <a:ext cx="85247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𝑐𝑜𝑛𝑠𝑖𝑑𝑒𝑟𝑎𝑛𝑑𝑜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𝑎𝑝𝑒𝑛𝑎𝑠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𝑚𝑜𝑣𝑖𝑚𝑒𝑛𝑡𝑜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𝑛𝑜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𝑒𝑖𝑥𝑜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           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36" y="2434494"/>
                <a:ext cx="8524770" cy="276999"/>
              </a:xfrm>
              <a:prstGeom prst="rect">
                <a:avLst/>
              </a:prstGeom>
              <a:blipFill>
                <a:blip r:embed="rId4"/>
                <a:stretch>
                  <a:fillRect b="-2391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83136" y="3157571"/>
                <a:ext cx="297030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36" y="3157571"/>
                <a:ext cx="2970300" cy="276999"/>
              </a:xfrm>
              <a:prstGeom prst="rect">
                <a:avLst/>
              </a:prstGeom>
              <a:blipFill>
                <a:blip r:embed="rId6"/>
                <a:stretch>
                  <a:fillRect l="-2259" t="-2222" b="-3555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3606465" y="3092178"/>
                <a:ext cx="2076979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</m:s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6465" y="3092178"/>
                <a:ext cx="2076979" cy="62235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5971463" y="3098819"/>
                <a:ext cx="2489464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75,2+38,6</m:t>
                              </m:r>
                            </m:num>
                            <m:den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38,6</m:t>
                              </m:r>
                            </m:den>
                          </m:f>
                        </m:e>
                      </m:d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2,33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1463" y="3098819"/>
                <a:ext cx="2489464" cy="62235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3047625" y="3780307"/>
                <a:ext cx="1633268" cy="30777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=6,87 </m:t>
                      </m:r>
                      <m:r>
                        <m:rPr>
                          <m:sty m:val="p"/>
                        </m:rPr>
                        <a:rPr lang="pt-BR" sz="2000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pt-BR" sz="2000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pt-BR" sz="2000" b="0" i="0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625" y="3780307"/>
                <a:ext cx="1633268" cy="307777"/>
              </a:xfrm>
              <a:prstGeom prst="rect">
                <a:avLst/>
              </a:prstGeom>
              <a:blipFill>
                <a:blip r:embed="rId9"/>
                <a:stretch>
                  <a:fillRect l="-1493" r="-1119" b="-33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/>
              <p:cNvSpPr txBox="1"/>
              <p:nvPr/>
            </p:nvSpPr>
            <p:spPr>
              <a:xfrm>
                <a:off x="211571" y="4386060"/>
                <a:ext cx="286610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=6,87−2,33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5" name="CaixaDe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571" y="4386060"/>
                <a:ext cx="2866105" cy="276999"/>
              </a:xfrm>
              <a:prstGeom prst="rect">
                <a:avLst/>
              </a:prstGeom>
              <a:blipFill>
                <a:blip r:embed="rId10"/>
                <a:stretch>
                  <a:fillRect l="-1489" r="-1489" b="-1087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3921682" y="4386060"/>
                <a:ext cx="162268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=4,54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1682" y="4386060"/>
                <a:ext cx="1622688" cy="276999"/>
              </a:xfrm>
              <a:prstGeom prst="rect">
                <a:avLst/>
              </a:prstGeom>
              <a:blipFill>
                <a:blip r:embed="rId11"/>
                <a:stretch>
                  <a:fillRect l="-1873" t="-2174" r="-749" b="-3260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aixaDeTexto 16"/>
          <p:cNvSpPr txBox="1"/>
          <p:nvPr/>
        </p:nvSpPr>
        <p:spPr>
          <a:xfrm>
            <a:off x="5971463" y="3970561"/>
            <a:ext cx="28051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Note que isso significa que o homem saltou a </a:t>
            </a:r>
            <a:r>
              <a:rPr lang="pt-BR" sz="1600" dirty="0">
                <a:latin typeface="Symbol" panose="05050102010706020507" pitchFamily="18" charset="2"/>
              </a:rPr>
              <a:t>-</a:t>
            </a:r>
            <a:r>
              <a:rPr lang="pt-BR" sz="1600" dirty="0"/>
              <a:t>6,87 m/s em relação ao carrinho! </a:t>
            </a:r>
          </a:p>
        </p:txBody>
      </p:sp>
    </p:spTree>
    <p:extLst>
      <p:ext uri="{BB962C8B-B14F-4D97-AF65-F5344CB8AC3E}">
        <p14:creationId xmlns:p14="http://schemas.microsoft.com/office/powerpoint/2010/main" val="105989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 animBg="1"/>
      <p:bldP spid="10" grpId="0"/>
      <p:bldP spid="11" grpId="0"/>
      <p:bldP spid="12" grpId="0"/>
      <p:bldP spid="14" grpId="0" animBg="1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-1" y="467843"/>
                <a:ext cx="7747001" cy="13061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hangingPunct="0">
                  <a:spcAft>
                    <a:spcPts val="600"/>
                  </a:spcAft>
                </a:pPr>
                <a:r>
                  <a:rPr lang="pt-BR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Uma partícula A, de massa </a:t>
                </a:r>
                <a:r>
                  <a:rPr lang="pt-BR" i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pt-BR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 velocidade </a:t>
                </a:r>
                <a14:m>
                  <m:oMath xmlns:m="http://schemas.openxmlformats.org/officeDocument/2006/math">
                    <m:r>
                      <a:rPr lang="pt-BR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sSub>
                      <m:sSubPr>
                        <m:ctrlP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acc>
                      <m:accPr>
                        <m:chr m:val="⃗"/>
                        <m:ctrlP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pt-BR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colide com outra partícula B, em </a:t>
                </a:r>
                <a:r>
                  <a:rPr lang="pt-BR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repouso</a:t>
                </a:r>
                <a:r>
                  <a:rPr lang="pt-BR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de massa </a:t>
                </a:r>
                <a:r>
                  <a:rPr lang="pt-BR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pt-BR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pt-BR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A primeira partícula é desviada de um ângulo </a:t>
                </a:r>
                <a:r>
                  <a:rPr lang="pt-BR" i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</a:t>
                </a:r>
                <a:r>
                  <a:rPr lang="pt-BR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tal que </a:t>
                </a:r>
                <a:r>
                  <a:rPr lang="pt-BR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pt-BR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t-BR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</a:t>
                </a:r>
                <a:r>
                  <a:rPr lang="pt-BR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2 </a:t>
                </a:r>
                <a:r>
                  <a:rPr lang="pt-BR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 muda a magnitude de sua velocidade para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pt-B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  <m:sSub>
                      <m:sSubPr>
                        <m:ctrlP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BR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algn="just" hangingPunct="0">
                  <a:spcAft>
                    <a:spcPts val="0"/>
                  </a:spcAft>
                </a:pPr>
                <a:r>
                  <a:rPr lang="pt-BR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Determine</a:t>
                </a:r>
                <a:r>
                  <a:rPr lang="pt-BR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magnitude da velocidade da partícula B após a colisão.</a:t>
                </a:r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467843"/>
                <a:ext cx="7747001" cy="1306127"/>
              </a:xfrm>
              <a:prstGeom prst="rect">
                <a:avLst/>
              </a:prstGeom>
              <a:blipFill>
                <a:blip r:embed="rId2"/>
                <a:stretch>
                  <a:fillRect l="-629" t="-6075" r="-629" b="-654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aixaDeTexto 2"/>
          <p:cNvSpPr txBox="1"/>
          <p:nvPr/>
        </p:nvSpPr>
        <p:spPr>
          <a:xfrm>
            <a:off x="0" y="36458"/>
            <a:ext cx="2700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0070C0"/>
                </a:solidFill>
              </a:rPr>
              <a:t>Lista 3, exercício 5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-7765" y="1793941"/>
            <a:ext cx="40693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Pela conservação da quantidade de movimento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2198661" y="2163770"/>
                <a:ext cx="1633909" cy="33836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𝑎𝑛𝑡𝑒𝑠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𝑑𝑒𝑝𝑜𝑖𝑠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8661" y="2163770"/>
                <a:ext cx="1633909" cy="338362"/>
              </a:xfrm>
              <a:prstGeom prst="rect">
                <a:avLst/>
              </a:prstGeom>
              <a:blipFill>
                <a:blip r:embed="rId3"/>
                <a:stretch>
                  <a:fillRect l="-2985" r="-1866" b="-2363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116202" y="2157824"/>
                <a:ext cx="1820818" cy="341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02" y="2157824"/>
                <a:ext cx="1820818" cy="341055"/>
              </a:xfrm>
              <a:prstGeom prst="rect">
                <a:avLst/>
              </a:prstGeom>
              <a:blipFill rotWithShape="0">
                <a:blip r:embed="rId4"/>
                <a:stretch>
                  <a:fillRect l="-2007" t="-26786" r="-2341" b="-2321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-16293" y="2612620"/>
                <a:ext cx="328769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6293" y="2612620"/>
                <a:ext cx="3287695" cy="276999"/>
              </a:xfrm>
              <a:prstGeom prst="rect">
                <a:avLst/>
              </a:prstGeom>
              <a:blipFill>
                <a:blip r:embed="rId5"/>
                <a:stretch>
                  <a:fillRect t="-46667" b="-177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3286904" y="2469274"/>
                <a:ext cx="347967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ã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𝑎𝑠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𝑣𝑒𝑙𝑜𝑐𝑖𝑑𝑎𝑑𝑒𝑠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𝑖𝑛𝑖𝑐𝑖𝑎𝑖𝑠</m:t>
                      </m:r>
                    </m:oMath>
                  </m:oMathPara>
                </a14:m>
                <a:endParaRPr lang="pt-BR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ã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𝑎𝑠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𝑣𝑒𝑙𝑜𝑐𝑖𝑑𝑎𝑑𝑒𝑠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𝑓𝑖𝑛𝑎𝑖𝑠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6904" y="2469274"/>
                <a:ext cx="3479671" cy="584775"/>
              </a:xfrm>
              <a:prstGeom prst="rect">
                <a:avLst/>
              </a:prstGeom>
              <a:blipFill>
                <a:blip r:embed="rId6"/>
                <a:stretch>
                  <a:fillRect t="-7292" b="-625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Agrupar 8"/>
          <p:cNvGrpSpPr/>
          <p:nvPr/>
        </p:nvGrpSpPr>
        <p:grpSpPr>
          <a:xfrm>
            <a:off x="7159964" y="1285986"/>
            <a:ext cx="1631225" cy="515925"/>
            <a:chOff x="7159964" y="1285986"/>
            <a:chExt cx="1631225" cy="515925"/>
          </a:xfrm>
        </p:grpSpPr>
        <p:grpSp>
          <p:nvGrpSpPr>
            <p:cNvPr id="10" name="Agrupar 9"/>
            <p:cNvGrpSpPr/>
            <p:nvPr/>
          </p:nvGrpSpPr>
          <p:grpSpPr>
            <a:xfrm>
              <a:off x="8532956" y="1524911"/>
              <a:ext cx="258233" cy="276999"/>
              <a:chOff x="8532956" y="1524911"/>
              <a:chExt cx="258233" cy="276999"/>
            </a:xfrm>
          </p:grpSpPr>
          <p:sp>
            <p:nvSpPr>
              <p:cNvPr id="16" name="Elipse 15"/>
              <p:cNvSpPr/>
              <p:nvPr/>
            </p:nvSpPr>
            <p:spPr>
              <a:xfrm>
                <a:off x="8532956" y="1552821"/>
                <a:ext cx="258233" cy="228600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CaixaDeTexto 16"/>
                  <p:cNvSpPr txBox="1"/>
                  <p:nvPr/>
                </p:nvSpPr>
                <p:spPr>
                  <a:xfrm>
                    <a:off x="8565892" y="1524911"/>
                    <a:ext cx="222625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oMath>
                      </m:oMathPara>
                    </a14:m>
                    <a:endParaRPr lang="pt-BR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7" name="CaixaDeTexto 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65892" y="1524911"/>
                    <a:ext cx="222625" cy="27699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21622" r="-18919" b="-8696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1" name="Agrupar 10"/>
            <p:cNvGrpSpPr/>
            <p:nvPr/>
          </p:nvGrpSpPr>
          <p:grpSpPr>
            <a:xfrm>
              <a:off x="7159964" y="1285986"/>
              <a:ext cx="1071033" cy="515925"/>
              <a:chOff x="5155180" y="1285986"/>
              <a:chExt cx="1071033" cy="515925"/>
            </a:xfrm>
          </p:grpSpPr>
          <p:sp>
            <p:nvSpPr>
              <p:cNvPr id="12" name="Elipse 11"/>
              <p:cNvSpPr/>
              <p:nvPr/>
            </p:nvSpPr>
            <p:spPr>
              <a:xfrm>
                <a:off x="5155180" y="1552821"/>
                <a:ext cx="258233" cy="228600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CaixaDeTexto 12"/>
                  <p:cNvSpPr txBox="1"/>
                  <p:nvPr/>
                </p:nvSpPr>
                <p:spPr>
                  <a:xfrm>
                    <a:off x="5195640" y="1524912"/>
                    <a:ext cx="21223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oMath>
                      </m:oMathPara>
                    </a14:m>
                    <a:endParaRPr lang="pt-BR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" name="CaixaDeTexto 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95640" y="1524912"/>
                    <a:ext cx="212238" cy="276999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22857" r="-22857" b="-8696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4" name="Conector de Seta Reta 13"/>
              <p:cNvCxnSpPr/>
              <p:nvPr/>
            </p:nvCxnSpPr>
            <p:spPr>
              <a:xfrm flipV="1">
                <a:off x="5413413" y="1665004"/>
                <a:ext cx="812800" cy="379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/>
                <a:tailEnd type="stealth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CaixaDeTexto 14"/>
                  <p:cNvSpPr txBox="1"/>
                  <p:nvPr/>
                </p:nvSpPr>
                <p:spPr>
                  <a:xfrm>
                    <a:off x="5675350" y="1285986"/>
                    <a:ext cx="287643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15" name="CaixaDeTexto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75350" y="1285986"/>
                    <a:ext cx="287643" cy="276999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19149" t="-48889" r="-68085" b="-15556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8" name="Agrupar 17"/>
          <p:cNvGrpSpPr/>
          <p:nvPr/>
        </p:nvGrpSpPr>
        <p:grpSpPr>
          <a:xfrm>
            <a:off x="7222052" y="1871024"/>
            <a:ext cx="1810185" cy="1204776"/>
            <a:chOff x="7222052" y="1871024"/>
            <a:chExt cx="1810185" cy="1204776"/>
          </a:xfrm>
        </p:grpSpPr>
        <p:grpSp>
          <p:nvGrpSpPr>
            <p:cNvPr id="19" name="Agrupar 18"/>
            <p:cNvGrpSpPr/>
            <p:nvPr/>
          </p:nvGrpSpPr>
          <p:grpSpPr>
            <a:xfrm>
              <a:off x="7222052" y="1871024"/>
              <a:ext cx="996207" cy="586188"/>
              <a:chOff x="5155180" y="1211825"/>
              <a:chExt cx="996207" cy="586188"/>
            </a:xfrm>
          </p:grpSpPr>
          <p:sp>
            <p:nvSpPr>
              <p:cNvPr id="31" name="Elipse 30"/>
              <p:cNvSpPr/>
              <p:nvPr/>
            </p:nvSpPr>
            <p:spPr>
              <a:xfrm>
                <a:off x="5155180" y="1552821"/>
                <a:ext cx="258233" cy="228600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CaixaDeTexto 31"/>
                  <p:cNvSpPr txBox="1"/>
                  <p:nvPr/>
                </p:nvSpPr>
                <p:spPr>
                  <a:xfrm>
                    <a:off x="5186125" y="1521014"/>
                    <a:ext cx="21223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oMath>
                      </m:oMathPara>
                    </a14:m>
                    <a:endParaRPr lang="pt-BR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2" name="CaixaDeTexto 3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86125" y="1521014"/>
                    <a:ext cx="212238" cy="276999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25714" r="-20000" b="-8889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3" name="Conector de Seta Reta 32"/>
              <p:cNvCxnSpPr/>
              <p:nvPr/>
            </p:nvCxnSpPr>
            <p:spPr>
              <a:xfrm flipV="1">
                <a:off x="5413413" y="1298686"/>
                <a:ext cx="737974" cy="37011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/>
                <a:tailEnd type="stealth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CaixaDeTexto 33"/>
                  <p:cNvSpPr txBox="1"/>
                  <p:nvPr/>
                </p:nvSpPr>
                <p:spPr>
                  <a:xfrm>
                    <a:off x="5468799" y="1211825"/>
                    <a:ext cx="297902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34" name="CaixaDeTexto 3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68799" y="1211825"/>
                    <a:ext cx="297902" cy="276999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12245" r="-8163" b="-15556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0" name="Agrupar 19"/>
            <p:cNvGrpSpPr/>
            <p:nvPr/>
          </p:nvGrpSpPr>
          <p:grpSpPr>
            <a:xfrm>
              <a:off x="7222052" y="2425405"/>
              <a:ext cx="914687" cy="650395"/>
              <a:chOff x="5155180" y="1530300"/>
              <a:chExt cx="914687" cy="650395"/>
            </a:xfrm>
          </p:grpSpPr>
          <p:sp>
            <p:nvSpPr>
              <p:cNvPr id="27" name="Elipse 26"/>
              <p:cNvSpPr/>
              <p:nvPr/>
            </p:nvSpPr>
            <p:spPr>
              <a:xfrm>
                <a:off x="5155180" y="1554500"/>
                <a:ext cx="258233" cy="228600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CaixaDeTexto 27"/>
                  <p:cNvSpPr txBox="1"/>
                  <p:nvPr/>
                </p:nvSpPr>
                <p:spPr>
                  <a:xfrm>
                    <a:off x="5175286" y="1530300"/>
                    <a:ext cx="222625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oMath>
                      </m:oMathPara>
                    </a14:m>
                    <a:endParaRPr lang="pt-BR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8" name="CaixaDeTexto 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75286" y="1530300"/>
                    <a:ext cx="222625" cy="276999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21622" r="-18919" b="-8889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9" name="Conector de Seta Reta 28"/>
              <p:cNvCxnSpPr/>
              <p:nvPr/>
            </p:nvCxnSpPr>
            <p:spPr>
              <a:xfrm>
                <a:off x="5413413" y="1727151"/>
                <a:ext cx="656454" cy="33703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/>
                <a:tailEnd type="stealth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CaixaDeTexto 29"/>
                  <p:cNvSpPr txBox="1"/>
                  <p:nvPr/>
                </p:nvSpPr>
                <p:spPr>
                  <a:xfrm>
                    <a:off x="5524168" y="1903696"/>
                    <a:ext cx="31380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30" name="CaixaDeTexto 2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24168" y="1903696"/>
                    <a:ext cx="313804" cy="276999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11538" r="-5769" b="-15217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1" name="Conector reto 20"/>
            <p:cNvCxnSpPr/>
            <p:nvPr/>
          </p:nvCxnSpPr>
          <p:spPr>
            <a:xfrm flipV="1">
              <a:off x="7241241" y="2437979"/>
              <a:ext cx="1790996" cy="8984"/>
            </a:xfrm>
            <a:prstGeom prst="line">
              <a:avLst/>
            </a:prstGeom>
            <a:ln w="12700">
              <a:solidFill>
                <a:schemeClr val="tx1"/>
              </a:solidFill>
              <a:tailEnd type="stealt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Arco 21"/>
            <p:cNvSpPr/>
            <p:nvPr/>
          </p:nvSpPr>
          <p:spPr>
            <a:xfrm rot="1728321">
              <a:off x="7491980" y="2232635"/>
              <a:ext cx="198120" cy="228600"/>
            </a:xfrm>
            <a:prstGeom prst="arc">
              <a:avLst>
                <a:gd name="adj1" fmla="val 16200000"/>
                <a:gd name="adj2" fmla="val 1743267"/>
              </a:avLst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Arco 22"/>
            <p:cNvSpPr/>
            <p:nvPr/>
          </p:nvSpPr>
          <p:spPr>
            <a:xfrm rot="2653884">
              <a:off x="7430363" y="2432134"/>
              <a:ext cx="198120" cy="228600"/>
            </a:xfrm>
            <a:prstGeom prst="arc">
              <a:avLst>
                <a:gd name="adj1" fmla="val 16200000"/>
                <a:gd name="adj2" fmla="val 1743267"/>
              </a:avLst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CaixaDeTexto 23"/>
                <p:cNvSpPr txBox="1"/>
                <p:nvPr/>
              </p:nvSpPr>
              <p:spPr>
                <a:xfrm>
                  <a:off x="7680134" y="2444013"/>
                  <a:ext cx="200696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4" name="CaixaDeTexto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80134" y="2444013"/>
                  <a:ext cx="200696" cy="276999"/>
                </a:xfrm>
                <a:prstGeom prst="rect">
                  <a:avLst/>
                </a:prstGeom>
                <a:blipFill>
                  <a:blip r:embed="rId14"/>
                  <a:stretch>
                    <a:fillRect l="-42424" r="-45455" b="-17778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CaixaDeTexto 24"/>
                <p:cNvSpPr txBox="1"/>
                <p:nvPr/>
              </p:nvSpPr>
              <p:spPr>
                <a:xfrm>
                  <a:off x="7778845" y="2142899"/>
                  <a:ext cx="267044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5" name="CaixaDeTexto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78845" y="2142899"/>
                  <a:ext cx="267044" cy="276999"/>
                </a:xfrm>
                <a:prstGeom prst="rect">
                  <a:avLst/>
                </a:prstGeom>
                <a:blipFill>
                  <a:blip r:embed="rId15"/>
                  <a:stretch>
                    <a:fillRect l="-22727" r="-13636" b="-17778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CaixaDeTexto 25"/>
            <p:cNvSpPr txBox="1"/>
            <p:nvPr/>
          </p:nvSpPr>
          <p:spPr>
            <a:xfrm>
              <a:off x="8802302" y="2370428"/>
              <a:ext cx="1210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/>
                <a:t>x</a:t>
              </a:r>
            </a:p>
          </p:txBody>
        </p:sp>
      </p:grpSp>
      <p:sp>
        <p:nvSpPr>
          <p:cNvPr id="35" name="CaixaDeTexto 34"/>
          <p:cNvSpPr txBox="1"/>
          <p:nvPr/>
        </p:nvSpPr>
        <p:spPr>
          <a:xfrm>
            <a:off x="6835198" y="1172253"/>
            <a:ext cx="71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Antes</a:t>
            </a:r>
          </a:p>
        </p:txBody>
      </p:sp>
      <p:sp>
        <p:nvSpPr>
          <p:cNvPr id="36" name="CaixaDeTexto 35"/>
          <p:cNvSpPr txBox="1"/>
          <p:nvPr/>
        </p:nvSpPr>
        <p:spPr>
          <a:xfrm>
            <a:off x="6705938" y="1875158"/>
            <a:ext cx="8297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Depois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ixaDeTexto 36"/>
              <p:cNvSpPr txBox="1"/>
              <p:nvPr/>
            </p:nvSpPr>
            <p:spPr>
              <a:xfrm>
                <a:off x="93135" y="3223982"/>
                <a:ext cx="13473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𝑐𝑜𝑚𝑜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7" name="CaixaDeTexto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35" y="3223982"/>
                <a:ext cx="1347357" cy="276999"/>
              </a:xfrm>
              <a:prstGeom prst="rect">
                <a:avLst/>
              </a:prstGeom>
              <a:blipFill>
                <a:blip r:embed="rId16"/>
                <a:stretch>
                  <a:fillRect l="-1810" t="-46667" r="-3620" b="-177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ixaDeTexto 37"/>
              <p:cNvSpPr txBox="1"/>
              <p:nvPr/>
            </p:nvSpPr>
            <p:spPr>
              <a:xfrm>
                <a:off x="1627554" y="3213443"/>
                <a:ext cx="231550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8" name="CaixaDeTexto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7554" y="3213443"/>
                <a:ext cx="2315506" cy="276999"/>
              </a:xfrm>
              <a:prstGeom prst="rect">
                <a:avLst/>
              </a:prstGeom>
              <a:blipFill>
                <a:blip r:embed="rId17"/>
                <a:stretch>
                  <a:fillRect l="-789" t="-43478" b="-1739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tângulo 38"/>
              <p:cNvSpPr/>
              <p:nvPr/>
            </p:nvSpPr>
            <p:spPr>
              <a:xfrm>
                <a:off x="4247610" y="3051635"/>
                <a:ext cx="2178353" cy="6841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9" name="Retângulo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7610" y="3051635"/>
                <a:ext cx="2178353" cy="68416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tângulo 39"/>
              <p:cNvSpPr/>
              <p:nvPr/>
            </p:nvSpPr>
            <p:spPr>
              <a:xfrm>
                <a:off x="-30479" y="3632659"/>
                <a:ext cx="4989186" cy="6778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(3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acc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−(</m:t>
                          </m:r>
                          <m:rad>
                            <m:radPr>
                              <m:degHide m:val="on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func>
                            <m:func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e>
                          </m:func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acc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sen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acc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))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0" name="Retângulo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0479" y="3632659"/>
                <a:ext cx="4989186" cy="67781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tângulo 40"/>
              <p:cNvSpPr/>
              <p:nvPr/>
            </p:nvSpPr>
            <p:spPr>
              <a:xfrm>
                <a:off x="4829568" y="3633557"/>
                <a:ext cx="4233467" cy="6760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(3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rad>
                            <m:radPr>
                              <m:degHide m:val="on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acc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rad>
                            <m:radPr>
                              <m:degHide m:val="on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sen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) </m:t>
                          </m:r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acc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1" name="Retângulo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9568" y="3633557"/>
                <a:ext cx="4233467" cy="67601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Elipse 41"/>
          <p:cNvSpPr/>
          <p:nvPr/>
        </p:nvSpPr>
        <p:spPr>
          <a:xfrm>
            <a:off x="6045200" y="3632659"/>
            <a:ext cx="865001" cy="448274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Elipse 42"/>
          <p:cNvSpPr/>
          <p:nvPr/>
        </p:nvSpPr>
        <p:spPr>
          <a:xfrm>
            <a:off x="7680134" y="3639900"/>
            <a:ext cx="1015133" cy="448274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aixaDeTexto 43"/>
              <p:cNvSpPr txBox="1"/>
              <p:nvPr/>
            </p:nvSpPr>
            <p:spPr>
              <a:xfrm>
                <a:off x="6341904" y="3385189"/>
                <a:ext cx="38860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1,0</m:t>
                      </m:r>
                    </m:oMath>
                  </m:oMathPara>
                </a14:m>
                <a:endParaRPr lang="pt-B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4" name="CaixaDeTexto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1904" y="3385189"/>
                <a:ext cx="388609" cy="276999"/>
              </a:xfrm>
              <a:prstGeom prst="rect">
                <a:avLst/>
              </a:prstGeom>
              <a:blipFill>
                <a:blip r:embed="rId21"/>
                <a:stretch>
                  <a:fillRect l="-9375" r="-10938" b="-652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ixaDeTexto 44"/>
              <p:cNvSpPr txBox="1"/>
              <p:nvPr/>
            </p:nvSpPr>
            <p:spPr>
              <a:xfrm>
                <a:off x="7928662" y="3350201"/>
                <a:ext cx="3574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B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,0</m:t>
                      </m:r>
                    </m:oMath>
                  </m:oMathPara>
                </a14:m>
                <a:endParaRPr lang="pt-B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5" name="CaixaDeTexto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8662" y="3350201"/>
                <a:ext cx="357470" cy="276999"/>
              </a:xfrm>
              <a:prstGeom prst="rect">
                <a:avLst/>
              </a:prstGeom>
              <a:blipFill>
                <a:blip r:embed="rId22"/>
                <a:stretch>
                  <a:fillRect l="-15517" r="-17241" b="-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tângulo 45"/>
              <p:cNvSpPr/>
              <p:nvPr/>
            </p:nvSpPr>
            <p:spPr>
              <a:xfrm>
                <a:off x="2780070" y="4415017"/>
                <a:ext cx="1909097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6" name="Retângulo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0070" y="4415017"/>
                <a:ext cx="1909097" cy="369332"/>
              </a:xfrm>
              <a:prstGeom prst="rect">
                <a:avLst/>
              </a:prstGeom>
              <a:blipFill>
                <a:blip r:embed="rId23"/>
                <a:stretch>
                  <a:fillRect t="-22951" r="-8626" b="-655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tângulo 46"/>
              <p:cNvSpPr/>
              <p:nvPr/>
            </p:nvSpPr>
            <p:spPr>
              <a:xfrm>
                <a:off x="4958397" y="4234693"/>
                <a:ext cx="4103336" cy="6568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ad>
                            <m:radPr>
                              <m:degHide m:val="on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Sup>
                                <m:sSubSupPr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  <m:sup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+(−</m:t>
                              </m:r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= </m:t>
                          </m:r>
                          <m:rad>
                            <m:radPr>
                              <m:degHide m:val="on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Sup>
                                <m:sSubSup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  <m:sup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rad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ad>
                            <m:radPr>
                              <m:degHide m:val="on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7" name="Retângulo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8397" y="4234693"/>
                <a:ext cx="4103336" cy="656846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Agrupar 49">
            <a:extLst>
              <a:ext uri="{FF2B5EF4-FFF2-40B4-BE49-F238E27FC236}">
                <a16:creationId xmlns:a16="http://schemas.microsoft.com/office/drawing/2014/main" id="{84E1D527-04F1-4487-B9A6-04F13D5A537C}"/>
              </a:ext>
            </a:extLst>
          </p:cNvPr>
          <p:cNvGrpSpPr/>
          <p:nvPr/>
        </p:nvGrpSpPr>
        <p:grpSpPr>
          <a:xfrm>
            <a:off x="117986" y="302342"/>
            <a:ext cx="4908753" cy="4482007"/>
            <a:chOff x="117986" y="302342"/>
            <a:chExt cx="4908753" cy="448200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Balão de Fala: Retângulo 47">
                  <a:extLst>
                    <a:ext uri="{FF2B5EF4-FFF2-40B4-BE49-F238E27FC236}">
                      <a16:creationId xmlns:a16="http://schemas.microsoft.com/office/drawing/2014/main" id="{4855C20F-4D3C-49A1-A8D9-D74571A1EDBF}"/>
                    </a:ext>
                  </a:extLst>
                </p:cNvPr>
                <p:cNvSpPr/>
                <p:nvPr/>
              </p:nvSpPr>
              <p:spPr>
                <a:xfrm>
                  <a:off x="117986" y="4309576"/>
                  <a:ext cx="2086897" cy="474773"/>
                </a:xfrm>
                <a:prstGeom prst="wedgeRectCallout">
                  <a:avLst>
                    <a:gd name="adj1" fmla="val -993"/>
                    <a:gd name="adj2" fmla="val -105246"/>
                  </a:avLst>
                </a:prstGeom>
                <a:solidFill>
                  <a:srgbClr val="0070C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t-BR" b="0" dirty="0"/>
                    <a:t>Note que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=3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48" name="Balão de Fala: Retângulo 47">
                  <a:extLst>
                    <a:ext uri="{FF2B5EF4-FFF2-40B4-BE49-F238E27FC236}">
                      <a16:creationId xmlns:a16="http://schemas.microsoft.com/office/drawing/2014/main" id="{4855C20F-4D3C-49A1-A8D9-D74571A1EDB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7986" y="4309576"/>
                  <a:ext cx="2086897" cy="474773"/>
                </a:xfrm>
                <a:prstGeom prst="wedgeRectCallout">
                  <a:avLst>
                    <a:gd name="adj1" fmla="val -993"/>
                    <a:gd name="adj2" fmla="val -105246"/>
                  </a:avLst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Elipse 48">
              <a:extLst>
                <a:ext uri="{FF2B5EF4-FFF2-40B4-BE49-F238E27FC236}">
                  <a16:creationId xmlns:a16="http://schemas.microsoft.com/office/drawing/2014/main" id="{7950EAE1-D1AE-428F-BDF5-5CE6D97CFE36}"/>
                </a:ext>
              </a:extLst>
            </p:cNvPr>
            <p:cNvSpPr/>
            <p:nvPr/>
          </p:nvSpPr>
          <p:spPr>
            <a:xfrm>
              <a:off x="2912806" y="302342"/>
              <a:ext cx="2113933" cy="634181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305899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/>
      <p:bldP spid="8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 animBg="1"/>
      <p:bldP spid="43" grpId="0" animBg="1"/>
      <p:bldP spid="44" grpId="0"/>
      <p:bldP spid="45" grpId="0"/>
      <p:bldP spid="46" grpId="0" animBg="1"/>
      <p:bldP spid="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Agrupar 29"/>
          <p:cNvGrpSpPr/>
          <p:nvPr/>
        </p:nvGrpSpPr>
        <p:grpSpPr>
          <a:xfrm>
            <a:off x="6746398" y="544329"/>
            <a:ext cx="2326299" cy="1903547"/>
            <a:chOff x="6746398" y="544329"/>
            <a:chExt cx="2326299" cy="1903547"/>
          </a:xfrm>
        </p:grpSpPr>
        <p:grpSp>
          <p:nvGrpSpPr>
            <p:cNvPr id="2" name="Agrupar 1"/>
            <p:cNvGrpSpPr/>
            <p:nvPr/>
          </p:nvGrpSpPr>
          <p:grpSpPr>
            <a:xfrm>
              <a:off x="7200424" y="658062"/>
              <a:ext cx="1631225" cy="515925"/>
              <a:chOff x="7159964" y="1285986"/>
              <a:chExt cx="1631225" cy="515925"/>
            </a:xfrm>
          </p:grpSpPr>
          <p:grpSp>
            <p:nvGrpSpPr>
              <p:cNvPr id="3" name="Agrupar 2"/>
              <p:cNvGrpSpPr/>
              <p:nvPr/>
            </p:nvGrpSpPr>
            <p:grpSpPr>
              <a:xfrm>
                <a:off x="8532956" y="1524911"/>
                <a:ext cx="258233" cy="276999"/>
                <a:chOff x="8532956" y="1524911"/>
                <a:chExt cx="258233" cy="276999"/>
              </a:xfrm>
            </p:grpSpPr>
            <p:sp>
              <p:nvSpPr>
                <p:cNvPr id="9" name="Elipse 8"/>
                <p:cNvSpPr/>
                <p:nvPr/>
              </p:nvSpPr>
              <p:spPr>
                <a:xfrm>
                  <a:off x="8532956" y="1552821"/>
                  <a:ext cx="258233" cy="228600"/>
                </a:xfrm>
                <a:prstGeom prst="ellipse">
                  <a:avLst/>
                </a:prstGeom>
                <a:solidFill>
                  <a:srgbClr val="0070C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" name="CaixaDeTexto 9"/>
                    <p:cNvSpPr txBox="1"/>
                    <p:nvPr/>
                  </p:nvSpPr>
                  <p:spPr>
                    <a:xfrm>
                      <a:off x="8565892" y="1524911"/>
                      <a:ext cx="222625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pt-B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oMath>
                        </m:oMathPara>
                      </a14:m>
                      <a:endParaRPr lang="pt-BR" dirty="0">
                        <a:solidFill>
                          <a:schemeClr val="bg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" name="CaixaDeTexto 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565892" y="1524911"/>
                      <a:ext cx="222625" cy="276999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 l="-25000" r="-19444" b="-869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pt-B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4" name="Agrupar 3"/>
              <p:cNvGrpSpPr/>
              <p:nvPr/>
            </p:nvGrpSpPr>
            <p:grpSpPr>
              <a:xfrm>
                <a:off x="7159964" y="1285986"/>
                <a:ext cx="1071033" cy="515925"/>
                <a:chOff x="5155180" y="1285986"/>
                <a:chExt cx="1071033" cy="515925"/>
              </a:xfrm>
            </p:grpSpPr>
            <p:sp>
              <p:nvSpPr>
                <p:cNvPr id="5" name="Elipse 4"/>
                <p:cNvSpPr/>
                <p:nvPr/>
              </p:nvSpPr>
              <p:spPr>
                <a:xfrm>
                  <a:off x="5155180" y="1552821"/>
                  <a:ext cx="258233" cy="228600"/>
                </a:xfrm>
                <a:prstGeom prst="ellipse">
                  <a:avLst/>
                </a:prstGeom>
                <a:solidFill>
                  <a:srgbClr val="0070C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" name="CaixaDeTexto 5"/>
                    <p:cNvSpPr txBox="1"/>
                    <p:nvPr/>
                  </p:nvSpPr>
                  <p:spPr>
                    <a:xfrm>
                      <a:off x="5195640" y="1524912"/>
                      <a:ext cx="212238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pt-B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oMath>
                        </m:oMathPara>
                      </a14:m>
                      <a:endParaRPr lang="pt-BR" dirty="0">
                        <a:solidFill>
                          <a:schemeClr val="bg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6" name="CaixaDeTexto 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195640" y="1524912"/>
                      <a:ext cx="212238" cy="276999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l="-25714" r="-20000" b="-869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pt-B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7" name="Conector de Seta Reta 6"/>
                <p:cNvCxnSpPr/>
                <p:nvPr/>
              </p:nvCxnSpPr>
              <p:spPr>
                <a:xfrm flipV="1">
                  <a:off x="5413413" y="1665004"/>
                  <a:ext cx="812800" cy="3796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/>
                  <a:tailEnd type="stealth" w="lg" len="lg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" name="CaixaDeTexto 7"/>
                    <p:cNvSpPr txBox="1"/>
                    <p:nvPr/>
                  </p:nvSpPr>
                  <p:spPr>
                    <a:xfrm>
                      <a:off x="5675350" y="1285986"/>
                      <a:ext cx="287643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pt-BR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</m:oMath>
                        </m:oMathPara>
                      </a14:m>
                      <a:endParaRPr lang="pt-BR" dirty="0"/>
                    </a:p>
                  </p:txBody>
                </p:sp>
              </mc:Choice>
              <mc:Fallback xmlns="">
                <p:sp>
                  <p:nvSpPr>
                    <p:cNvPr id="8" name="CaixaDeTexto 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675350" y="1285986"/>
                      <a:ext cx="287643" cy="276999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l="-19149" t="-48889" r="-68085" b="-1555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pt-B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11" name="Agrupar 10"/>
            <p:cNvGrpSpPr/>
            <p:nvPr/>
          </p:nvGrpSpPr>
          <p:grpSpPr>
            <a:xfrm>
              <a:off x="7262512" y="1243100"/>
              <a:ext cx="1810185" cy="1204776"/>
              <a:chOff x="7222052" y="1871024"/>
              <a:chExt cx="1810185" cy="1204776"/>
            </a:xfrm>
          </p:grpSpPr>
          <p:grpSp>
            <p:nvGrpSpPr>
              <p:cNvPr id="12" name="Agrupar 11"/>
              <p:cNvGrpSpPr/>
              <p:nvPr/>
            </p:nvGrpSpPr>
            <p:grpSpPr>
              <a:xfrm>
                <a:off x="7222052" y="1871024"/>
                <a:ext cx="996207" cy="586188"/>
                <a:chOff x="5155180" y="1211825"/>
                <a:chExt cx="996207" cy="586188"/>
              </a:xfrm>
            </p:grpSpPr>
            <p:sp>
              <p:nvSpPr>
                <p:cNvPr id="24" name="Elipse 23"/>
                <p:cNvSpPr/>
                <p:nvPr/>
              </p:nvSpPr>
              <p:spPr>
                <a:xfrm>
                  <a:off x="5155180" y="1552821"/>
                  <a:ext cx="258233" cy="228600"/>
                </a:xfrm>
                <a:prstGeom prst="ellipse">
                  <a:avLst/>
                </a:prstGeom>
                <a:solidFill>
                  <a:srgbClr val="0070C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5" name="CaixaDeTexto 24"/>
                    <p:cNvSpPr txBox="1"/>
                    <p:nvPr/>
                  </p:nvSpPr>
                  <p:spPr>
                    <a:xfrm>
                      <a:off x="5186125" y="1521014"/>
                      <a:ext cx="212238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pt-B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oMath>
                        </m:oMathPara>
                      </a14:m>
                      <a:endParaRPr lang="pt-BR" dirty="0">
                        <a:solidFill>
                          <a:schemeClr val="bg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5" name="CaixaDeTexto 2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186125" y="1521014"/>
                      <a:ext cx="212238" cy="276999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l="-22857" r="-22857" b="-888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pt-B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6" name="Conector de Seta Reta 25"/>
                <p:cNvCxnSpPr/>
                <p:nvPr/>
              </p:nvCxnSpPr>
              <p:spPr>
                <a:xfrm flipV="1">
                  <a:off x="5413413" y="1298686"/>
                  <a:ext cx="737974" cy="37011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/>
                  <a:tailEnd type="stealth" w="lg" len="lg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7" name="CaixaDeTexto 26"/>
                    <p:cNvSpPr txBox="1"/>
                    <p:nvPr/>
                  </p:nvSpPr>
                  <p:spPr>
                    <a:xfrm>
                      <a:off x="5468799" y="1211825"/>
                      <a:ext cx="297902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pt-BR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</m:oMath>
                        </m:oMathPara>
                      </a14:m>
                      <a:endParaRPr lang="pt-BR" dirty="0"/>
                    </a:p>
                  </p:txBody>
                </p:sp>
              </mc:Choice>
              <mc:Fallback xmlns="">
                <p:sp>
                  <p:nvSpPr>
                    <p:cNvPr id="27" name="CaixaDeTexto 2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468799" y="1211825"/>
                      <a:ext cx="297902" cy="276999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l="-12245" r="-6122" b="-1555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pt-B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3" name="Agrupar 12"/>
              <p:cNvGrpSpPr/>
              <p:nvPr/>
            </p:nvGrpSpPr>
            <p:grpSpPr>
              <a:xfrm>
                <a:off x="7222052" y="2425405"/>
                <a:ext cx="914687" cy="650395"/>
                <a:chOff x="5155180" y="1530300"/>
                <a:chExt cx="914687" cy="650395"/>
              </a:xfrm>
            </p:grpSpPr>
            <p:sp>
              <p:nvSpPr>
                <p:cNvPr id="20" name="Elipse 19"/>
                <p:cNvSpPr/>
                <p:nvPr/>
              </p:nvSpPr>
              <p:spPr>
                <a:xfrm>
                  <a:off x="5155180" y="1554500"/>
                  <a:ext cx="258233" cy="228600"/>
                </a:xfrm>
                <a:prstGeom prst="ellipse">
                  <a:avLst/>
                </a:prstGeom>
                <a:solidFill>
                  <a:srgbClr val="0070C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1" name="CaixaDeTexto 20"/>
                    <p:cNvSpPr txBox="1"/>
                    <p:nvPr/>
                  </p:nvSpPr>
                  <p:spPr>
                    <a:xfrm>
                      <a:off x="5175286" y="1530300"/>
                      <a:ext cx="222625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pt-B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oMath>
                        </m:oMathPara>
                      </a14:m>
                      <a:endParaRPr lang="pt-BR" dirty="0">
                        <a:solidFill>
                          <a:schemeClr val="bg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1" name="CaixaDeTexto 2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175286" y="1530300"/>
                      <a:ext cx="222625" cy="276999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l="-25000" r="-19444" b="-888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pt-B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2" name="Conector de Seta Reta 21"/>
                <p:cNvCxnSpPr/>
                <p:nvPr/>
              </p:nvCxnSpPr>
              <p:spPr>
                <a:xfrm>
                  <a:off x="5413413" y="1727151"/>
                  <a:ext cx="656454" cy="33703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/>
                  <a:tailEnd type="stealth" w="lg" len="lg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3" name="CaixaDeTexto 22"/>
                    <p:cNvSpPr txBox="1"/>
                    <p:nvPr/>
                  </p:nvSpPr>
                  <p:spPr>
                    <a:xfrm>
                      <a:off x="5524168" y="1903696"/>
                      <a:ext cx="313804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pt-BR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</m:oMath>
                        </m:oMathPara>
                      </a14:m>
                      <a:endParaRPr lang="pt-BR" dirty="0"/>
                    </a:p>
                  </p:txBody>
                </p:sp>
              </mc:Choice>
              <mc:Fallback xmlns="">
                <p:sp>
                  <p:nvSpPr>
                    <p:cNvPr id="23" name="CaixaDeTexto 2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524168" y="1903696"/>
                      <a:ext cx="313804" cy="276999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l="-11765" r="-5882" b="-1521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pt-B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14" name="Conector reto 13"/>
              <p:cNvCxnSpPr/>
              <p:nvPr/>
            </p:nvCxnSpPr>
            <p:spPr>
              <a:xfrm flipV="1">
                <a:off x="7241241" y="2437979"/>
                <a:ext cx="1790996" cy="8984"/>
              </a:xfrm>
              <a:prstGeom prst="line">
                <a:avLst/>
              </a:prstGeom>
              <a:ln w="12700">
                <a:solidFill>
                  <a:schemeClr val="tx1"/>
                </a:solidFill>
                <a:tailEnd type="stealt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Arco 14"/>
              <p:cNvSpPr/>
              <p:nvPr/>
            </p:nvSpPr>
            <p:spPr>
              <a:xfrm rot="1728321">
                <a:off x="7491980" y="2232635"/>
                <a:ext cx="198120" cy="228600"/>
              </a:xfrm>
              <a:prstGeom prst="arc">
                <a:avLst>
                  <a:gd name="adj1" fmla="val 16200000"/>
                  <a:gd name="adj2" fmla="val 1743267"/>
                </a:avLst>
              </a:prstGeom>
              <a:no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6" name="Arco 15"/>
              <p:cNvSpPr/>
              <p:nvPr/>
            </p:nvSpPr>
            <p:spPr>
              <a:xfrm rot="2653884">
                <a:off x="7430363" y="2432134"/>
                <a:ext cx="198120" cy="228600"/>
              </a:xfrm>
              <a:prstGeom prst="arc">
                <a:avLst>
                  <a:gd name="adj1" fmla="val 16200000"/>
                  <a:gd name="adj2" fmla="val 1743267"/>
                </a:avLst>
              </a:prstGeom>
              <a:no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CaixaDeTexto 16"/>
                  <p:cNvSpPr txBox="1"/>
                  <p:nvPr/>
                </p:nvSpPr>
                <p:spPr>
                  <a:xfrm>
                    <a:off x="7680134" y="2444013"/>
                    <a:ext cx="200696" cy="2769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17" name="CaixaDeTexto 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80134" y="2444013"/>
                    <a:ext cx="200696" cy="276999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43750" r="-50000" b="-17778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CaixaDeTexto 17"/>
                  <p:cNvSpPr txBox="1"/>
                  <p:nvPr/>
                </p:nvSpPr>
                <p:spPr>
                  <a:xfrm>
                    <a:off x="7778845" y="2142899"/>
                    <a:ext cx="267044" cy="2769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18" name="CaixaDeTexto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78845" y="2142899"/>
                    <a:ext cx="267044" cy="276999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25000" r="-11364" b="-17778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9" name="CaixaDeTexto 18"/>
              <p:cNvSpPr txBox="1"/>
              <p:nvPr/>
            </p:nvSpPr>
            <p:spPr>
              <a:xfrm>
                <a:off x="8802302" y="2370428"/>
                <a:ext cx="12103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400" dirty="0"/>
                  <a:t>x</a:t>
                </a:r>
              </a:p>
            </p:txBody>
          </p:sp>
        </p:grpSp>
        <p:sp>
          <p:nvSpPr>
            <p:cNvPr id="28" name="CaixaDeTexto 27"/>
            <p:cNvSpPr txBox="1"/>
            <p:nvPr/>
          </p:nvSpPr>
          <p:spPr>
            <a:xfrm>
              <a:off x="6875658" y="544329"/>
              <a:ext cx="711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Antes</a:t>
              </a:r>
            </a:p>
          </p:txBody>
        </p:sp>
        <p:sp>
          <p:nvSpPr>
            <p:cNvPr id="29" name="CaixaDeTexto 28"/>
            <p:cNvSpPr txBox="1"/>
            <p:nvPr/>
          </p:nvSpPr>
          <p:spPr>
            <a:xfrm>
              <a:off x="6746398" y="1247234"/>
              <a:ext cx="82973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Depois</a:t>
              </a:r>
            </a:p>
          </p:txBody>
        </p:sp>
      </p:grpSp>
      <p:sp>
        <p:nvSpPr>
          <p:cNvPr id="31" name="Retângulo 30"/>
          <p:cNvSpPr/>
          <p:nvPr/>
        </p:nvSpPr>
        <p:spPr>
          <a:xfrm>
            <a:off x="0" y="72652"/>
            <a:ext cx="61891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hangingPunct="0">
              <a:spcAft>
                <a:spcPts val="600"/>
              </a:spcAft>
            </a:pPr>
            <a:r>
              <a:rPr lang="pt-BR" sz="2000" dirty="0">
                <a:solidFill>
                  <a:srgbClr val="0070C0"/>
                </a:solidFill>
                <a:latin typeface="CG Times (W1)"/>
                <a:ea typeface="Times New Roman" panose="02020603050405020304" pitchFamily="18" charset="0"/>
                <a:cs typeface="Times New Roman" panose="02020603050405020304" pitchFamily="18" charset="0"/>
              </a:rPr>
              <a:t>Qual o ângulo </a:t>
            </a:r>
            <a:r>
              <a:rPr lang="pt-BR" sz="2000" i="1" dirty="0">
                <a:solidFill>
                  <a:srgbClr val="0070C0"/>
                </a:solidFill>
                <a:latin typeface="CG Times (W1)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</a:t>
            </a:r>
            <a:r>
              <a:rPr lang="pt-BR" sz="2000" baseline="-25000" dirty="0">
                <a:solidFill>
                  <a:srgbClr val="0070C0"/>
                </a:solidFill>
                <a:latin typeface="CG Times (W1)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pt-BR" sz="2000" dirty="0">
                <a:solidFill>
                  <a:srgbClr val="0070C0"/>
                </a:solidFill>
                <a:latin typeface="CG Times (W1)"/>
                <a:ea typeface="Times New Roman" panose="02020603050405020304" pitchFamily="18" charset="0"/>
                <a:cs typeface="Times New Roman" panose="02020603050405020304" pitchFamily="18" charset="0"/>
              </a:rPr>
              <a:t> em que a partícula B emerge.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ixaDeTexto 31"/>
              <p:cNvSpPr txBox="1"/>
              <p:nvPr/>
            </p:nvSpPr>
            <p:spPr>
              <a:xfrm>
                <a:off x="165100" y="658061"/>
                <a:ext cx="3526350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arc</m:t>
                      </m:r>
                      <m:func>
                        <m:func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𝑜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𝑜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arc</m:t>
                          </m:r>
                          <m:func>
                            <m:func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(−1)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2" name="CaixaDeTexto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100" y="658061"/>
                <a:ext cx="3526350" cy="62235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ixaDeTexto 32"/>
              <p:cNvSpPr txBox="1"/>
              <p:nvPr/>
            </p:nvSpPr>
            <p:spPr>
              <a:xfrm>
                <a:off x="4066949" y="830736"/>
                <a:ext cx="21221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=−4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𝑜𝑢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 31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3" name="CaixaDeTexto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6949" y="830736"/>
                <a:ext cx="2122184" cy="276999"/>
              </a:xfrm>
              <a:prstGeom prst="rect">
                <a:avLst/>
              </a:prstGeom>
              <a:blipFill>
                <a:blip r:embed="rId12"/>
                <a:stretch>
                  <a:fillRect l="-1724" b="-1739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tângulo 33"/>
          <p:cNvSpPr/>
          <p:nvPr/>
        </p:nvSpPr>
        <p:spPr>
          <a:xfrm>
            <a:off x="0" y="3593860"/>
            <a:ext cx="4403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0070C0"/>
                </a:solidFill>
                <a:latin typeface="CG Times (W1)"/>
                <a:ea typeface="Times New Roman" panose="02020603050405020304" pitchFamily="18" charset="0"/>
                <a:cs typeface="Times New Roman" panose="02020603050405020304" pitchFamily="18" charset="0"/>
              </a:rPr>
              <a:t>Qual o  impulso recebido pela partícula B</a:t>
            </a:r>
            <a:endParaRPr lang="pt-BR" dirty="0">
              <a:solidFill>
                <a:srgbClr val="0070C0"/>
              </a:solidFill>
            </a:endParaRPr>
          </a:p>
        </p:txBody>
      </p:sp>
      <p:sp>
        <p:nvSpPr>
          <p:cNvPr id="35" name="Retângulo 34"/>
          <p:cNvSpPr/>
          <p:nvPr/>
        </p:nvSpPr>
        <p:spPr>
          <a:xfrm>
            <a:off x="19116" y="1399430"/>
            <a:ext cx="4403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0070C0"/>
                </a:solidFill>
                <a:latin typeface="CG Times (W1)"/>
                <a:ea typeface="Times New Roman" panose="02020603050405020304" pitchFamily="18" charset="0"/>
                <a:cs typeface="Times New Roman" panose="02020603050405020304" pitchFamily="18" charset="0"/>
              </a:rPr>
              <a:t>Qual o  impulso recebido pela partícula A</a:t>
            </a:r>
            <a:endParaRPr lang="pt-BR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ixaDeTexto 35"/>
              <p:cNvSpPr txBox="1"/>
              <p:nvPr/>
            </p:nvSpPr>
            <p:spPr>
              <a:xfrm>
                <a:off x="141670" y="1801020"/>
                <a:ext cx="944040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6" name="CaixaDeTexto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670" y="1801020"/>
                <a:ext cx="944040" cy="310598"/>
              </a:xfrm>
              <a:prstGeom prst="rect">
                <a:avLst/>
              </a:prstGeom>
              <a:blipFill>
                <a:blip r:embed="rId13"/>
                <a:stretch>
                  <a:fillRect l="-7097" t="-41176" r="-25806" b="-2941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ixaDeTexto 36"/>
              <p:cNvSpPr txBox="1"/>
              <p:nvPr/>
            </p:nvSpPr>
            <p:spPr>
              <a:xfrm>
                <a:off x="141670" y="2153460"/>
                <a:ext cx="6166945" cy="3374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pt-BR" i="0">
                              <a:latin typeface="Cambria Math" panose="02040503050406030204" pitchFamily="18" charset="0"/>
                            </a:rPr>
                            <m:t>cos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acc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pt-BR" i="0">
                              <a:latin typeface="Cambria Math" panose="02040503050406030204" pitchFamily="18" charset="0"/>
                            </a:rPr>
                            <m:t>sen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acc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−3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7" name="CaixaDeTexto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670" y="2153460"/>
                <a:ext cx="6166945" cy="337465"/>
              </a:xfrm>
              <a:prstGeom prst="rect">
                <a:avLst/>
              </a:prstGeom>
              <a:blipFill>
                <a:blip r:embed="rId14"/>
                <a:stretch>
                  <a:fillRect l="-889" t="-35714" r="-4150" b="-2321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ixaDeTexto 37"/>
              <p:cNvSpPr txBox="1"/>
              <p:nvPr/>
            </p:nvSpPr>
            <p:spPr>
              <a:xfrm>
                <a:off x="1623337" y="1774999"/>
                <a:ext cx="1930849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8" name="CaixaDeTexto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3337" y="1774999"/>
                <a:ext cx="1930849" cy="310598"/>
              </a:xfrm>
              <a:prstGeom prst="rect">
                <a:avLst/>
              </a:prstGeom>
              <a:blipFill>
                <a:blip r:embed="rId15"/>
                <a:stretch>
                  <a:fillRect l="-3155" t="-41176" r="-12303" b="-2941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aixaDeTexto 38"/>
              <p:cNvSpPr txBox="1"/>
              <p:nvPr/>
            </p:nvSpPr>
            <p:spPr>
              <a:xfrm>
                <a:off x="95109" y="2603167"/>
                <a:ext cx="4647683" cy="4145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rad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pt-BR" i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</m:t>
                              </m:r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</m:e>
                          </m:d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acc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pt-BR" i="0">
                              <a:latin typeface="Cambria Math" panose="02040503050406030204" pitchFamily="18" charset="0"/>
                            </a:rPr>
                            <m:t>sen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9" name="CaixaDeTexto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09" y="2603167"/>
                <a:ext cx="4647683" cy="414537"/>
              </a:xfrm>
              <a:prstGeom prst="rect">
                <a:avLst/>
              </a:prstGeom>
              <a:blipFill>
                <a:blip r:embed="rId16"/>
                <a:stretch>
                  <a:fillRect l="-1050" t="-23529" r="-4987" b="-441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ixaDeTexto 39"/>
              <p:cNvSpPr txBox="1"/>
              <p:nvPr/>
            </p:nvSpPr>
            <p:spPr>
              <a:xfrm>
                <a:off x="4789866" y="2714538"/>
                <a:ext cx="20563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acc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0" name="CaixaDeTexto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9866" y="2714538"/>
                <a:ext cx="2056332" cy="276999"/>
              </a:xfrm>
              <a:prstGeom prst="rect">
                <a:avLst/>
              </a:prstGeom>
              <a:blipFill>
                <a:blip r:embed="rId17"/>
                <a:stretch>
                  <a:fillRect l="-593" t="-43478" r="-12760" b="-2608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ixaDeTexto 40"/>
              <p:cNvSpPr txBox="1"/>
              <p:nvPr/>
            </p:nvSpPr>
            <p:spPr>
              <a:xfrm>
                <a:off x="141670" y="3099343"/>
                <a:ext cx="2190280" cy="31059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acc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1" name="CaixaDeTexto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670" y="3099343"/>
                <a:ext cx="2190280" cy="310598"/>
              </a:xfrm>
              <a:prstGeom prst="rect">
                <a:avLst/>
              </a:prstGeom>
              <a:blipFill rotWithShape="0">
                <a:blip r:embed="rId18"/>
                <a:stretch>
                  <a:fillRect l="-2778" t="-41176" r="-11944" b="-2941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aixaDeTexto 41"/>
              <p:cNvSpPr txBox="1"/>
              <p:nvPr/>
            </p:nvSpPr>
            <p:spPr>
              <a:xfrm>
                <a:off x="150286" y="4019827"/>
                <a:ext cx="2732608" cy="3105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2" name="CaixaDeTexto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286" y="4019827"/>
                <a:ext cx="2732608" cy="310598"/>
              </a:xfrm>
              <a:prstGeom prst="rect">
                <a:avLst/>
              </a:prstGeom>
              <a:blipFill>
                <a:blip r:embed="rId19"/>
                <a:stretch>
                  <a:fillRect l="-1339" t="-41176" r="-7143" b="-2941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tângulo 42"/>
              <p:cNvSpPr/>
              <p:nvPr/>
            </p:nvSpPr>
            <p:spPr>
              <a:xfrm>
                <a:off x="103725" y="4346977"/>
                <a:ext cx="2610202" cy="4029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acc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acc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−0</m:t>
                          </m:r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3" name="Retângulo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25" y="4346977"/>
                <a:ext cx="2610202" cy="402931"/>
              </a:xfrm>
              <a:prstGeom prst="rect">
                <a:avLst/>
              </a:prstGeom>
              <a:blipFill>
                <a:blip r:embed="rId20"/>
                <a:stretch>
                  <a:fillRect t="-21212" b="-1212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tângulo 43"/>
              <p:cNvSpPr/>
              <p:nvPr/>
            </p:nvSpPr>
            <p:spPr>
              <a:xfrm>
                <a:off x="3312591" y="4346977"/>
                <a:ext cx="2206245" cy="40293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acc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acc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4" name="Retângulo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2591" y="4346977"/>
                <a:ext cx="2206245" cy="402931"/>
              </a:xfrm>
              <a:prstGeom prst="rect">
                <a:avLst/>
              </a:prstGeom>
              <a:blipFill rotWithShape="0">
                <a:blip r:embed="rId21"/>
                <a:stretch>
                  <a:fillRect t="-21212" r="-5525" b="-1212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746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 animBg="1"/>
      <p:bldP spid="42" grpId="0"/>
      <p:bldP spid="43" grpId="0"/>
      <p:bldP spid="4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4503" y="20940"/>
            <a:ext cx="2973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</a:rPr>
              <a:t>Centro de Massa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97869" y="614253"/>
            <a:ext cx="2240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Centro de equilíbrio</a:t>
            </a:r>
          </a:p>
        </p:txBody>
      </p:sp>
      <p:pic>
        <p:nvPicPr>
          <p:cNvPr id="5" name="Picture 2" descr="Bola multicolor verde realista, brilhar a esfera com remendo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5" t="8255" r="11765" b="12660"/>
          <a:stretch/>
        </p:blipFill>
        <p:spPr bwMode="auto">
          <a:xfrm>
            <a:off x="5396045" y="787272"/>
            <a:ext cx="1612416" cy="1689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lipse 3"/>
          <p:cNvSpPr/>
          <p:nvPr/>
        </p:nvSpPr>
        <p:spPr>
          <a:xfrm>
            <a:off x="7847695" y="1489683"/>
            <a:ext cx="146583" cy="132623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a Direita 5"/>
          <p:cNvSpPr/>
          <p:nvPr/>
        </p:nvSpPr>
        <p:spPr>
          <a:xfrm>
            <a:off x="7171267" y="1489683"/>
            <a:ext cx="330200" cy="142188"/>
          </a:xfrm>
          <a:prstGeom prst="rightArrow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4582211" y="482605"/>
                <a:ext cx="34120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Ex. Esfera </a:t>
                </a:r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pt-BR" dirty="0"/>
                  <a:t> Centro da esfera</a:t>
                </a:r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2211" y="482605"/>
                <a:ext cx="3412067" cy="369332"/>
              </a:xfrm>
              <a:prstGeom prst="rect">
                <a:avLst/>
              </a:prstGeom>
              <a:blipFill>
                <a:blip r:embed="rId3"/>
                <a:stretch>
                  <a:fillRect l="-1610" t="-8197" b="-245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2" name="Picture 4" descr="Halter Sextavado Emborrachado 16Kg Para Academia E Clínicas De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78" b="30311"/>
          <a:stretch/>
        </p:blipFill>
        <p:spPr bwMode="auto">
          <a:xfrm>
            <a:off x="1518183" y="1250077"/>
            <a:ext cx="2723092" cy="934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1947333" y="983585"/>
                <a:ext cx="36009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7333" y="983585"/>
                <a:ext cx="360099" cy="276999"/>
              </a:xfrm>
              <a:prstGeom prst="rect">
                <a:avLst/>
              </a:prstGeom>
              <a:blipFill>
                <a:blip r:embed="rId5"/>
                <a:stretch>
                  <a:fillRect l="-8333" r="-3333" b="-1739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3422709" y="979322"/>
                <a:ext cx="3654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2709" y="979322"/>
                <a:ext cx="365420" cy="276999"/>
              </a:xfrm>
              <a:prstGeom prst="rect">
                <a:avLst/>
              </a:prstGeom>
              <a:blipFill>
                <a:blip r:embed="rId6"/>
                <a:stretch>
                  <a:fillRect l="-8333" r="-5000" b="-177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Conector de Seta Reta 10"/>
          <p:cNvCxnSpPr/>
          <p:nvPr/>
        </p:nvCxnSpPr>
        <p:spPr>
          <a:xfrm>
            <a:off x="1822804" y="2847930"/>
            <a:ext cx="2535306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474017" y="1479344"/>
                <a:ext cx="9627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017" y="1479344"/>
                <a:ext cx="962763" cy="276999"/>
              </a:xfrm>
              <a:prstGeom prst="rect">
                <a:avLst/>
              </a:prstGeom>
              <a:blipFill>
                <a:blip r:embed="rId7"/>
                <a:stretch>
                  <a:fillRect l="-2532" r="-1266" b="-177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Elipse 16"/>
          <p:cNvSpPr/>
          <p:nvPr/>
        </p:nvSpPr>
        <p:spPr>
          <a:xfrm>
            <a:off x="2806437" y="1649121"/>
            <a:ext cx="146583" cy="132623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5" name="Conector Angulado 14"/>
          <p:cNvCxnSpPr/>
          <p:nvPr/>
        </p:nvCxnSpPr>
        <p:spPr>
          <a:xfrm rot="5400000">
            <a:off x="2788816" y="993808"/>
            <a:ext cx="553530" cy="417543"/>
          </a:xfrm>
          <a:prstGeom prst="bentConnector3">
            <a:avLst>
              <a:gd name="adj1" fmla="val -3535"/>
            </a:avLst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/>
          <p:cNvSpPr txBox="1"/>
          <p:nvPr/>
        </p:nvSpPr>
        <p:spPr>
          <a:xfrm>
            <a:off x="2838029" y="580596"/>
            <a:ext cx="732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CM</a:t>
            </a:r>
          </a:p>
        </p:txBody>
      </p:sp>
      <p:grpSp>
        <p:nvGrpSpPr>
          <p:cNvPr id="23" name="Agrupar 22"/>
          <p:cNvGrpSpPr/>
          <p:nvPr/>
        </p:nvGrpSpPr>
        <p:grpSpPr>
          <a:xfrm>
            <a:off x="2023521" y="2446805"/>
            <a:ext cx="1768527" cy="302655"/>
            <a:chOff x="2954050" y="3445933"/>
            <a:chExt cx="2547921" cy="436034"/>
          </a:xfrm>
        </p:grpSpPr>
        <p:cxnSp>
          <p:nvCxnSpPr>
            <p:cNvPr id="21" name="Conector reto 20"/>
            <p:cNvCxnSpPr/>
            <p:nvPr/>
          </p:nvCxnSpPr>
          <p:spPr>
            <a:xfrm>
              <a:off x="3086747" y="3659717"/>
              <a:ext cx="1963619" cy="84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Elipse 21"/>
            <p:cNvSpPr/>
            <p:nvPr/>
          </p:nvSpPr>
          <p:spPr>
            <a:xfrm>
              <a:off x="5032070" y="3445933"/>
              <a:ext cx="469901" cy="43603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Elipse 24"/>
            <p:cNvSpPr/>
            <p:nvPr/>
          </p:nvSpPr>
          <p:spPr>
            <a:xfrm>
              <a:off x="2954050" y="3522133"/>
              <a:ext cx="303775" cy="28363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6" name="CaixaDeTexto 25"/>
          <p:cNvSpPr txBox="1"/>
          <p:nvPr/>
        </p:nvSpPr>
        <p:spPr>
          <a:xfrm>
            <a:off x="3598251" y="2888440"/>
            <a:ext cx="4130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L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4162042" y="2749460"/>
            <a:ext cx="876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cxnSp>
        <p:nvCxnSpPr>
          <p:cNvPr id="29" name="Conector reto 28"/>
          <p:cNvCxnSpPr/>
          <p:nvPr/>
        </p:nvCxnSpPr>
        <p:spPr>
          <a:xfrm>
            <a:off x="3633212" y="2783124"/>
            <a:ext cx="0" cy="220133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>
            <a:off x="2128959" y="2749460"/>
            <a:ext cx="0" cy="220133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ixaDeTexto 32"/>
              <p:cNvSpPr txBox="1"/>
              <p:nvPr/>
            </p:nvSpPr>
            <p:spPr>
              <a:xfrm>
                <a:off x="3825671" y="2258281"/>
                <a:ext cx="107818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dirty="0"/>
                  <a:t> </a:t>
                </a:r>
                <a14:m>
                  <m:oMath xmlns:m="http://schemas.openxmlformats.org/officeDocument/2006/math">
                    <m:r>
                      <a:rPr lang="pt-BR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2 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33" name="CaixaDeTexto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5671" y="2258281"/>
                <a:ext cx="1078180" cy="276999"/>
              </a:xfrm>
              <a:prstGeom prst="rect">
                <a:avLst/>
              </a:prstGeom>
              <a:blipFill>
                <a:blip r:embed="rId8"/>
                <a:stretch>
                  <a:fillRect l="-5682" r="-3977" b="-1739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ixaDeTexto 33"/>
              <p:cNvSpPr txBox="1"/>
              <p:nvPr/>
            </p:nvSpPr>
            <p:spPr>
              <a:xfrm>
                <a:off x="1602111" y="2194009"/>
                <a:ext cx="36009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4" name="CaixaDeTexto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2111" y="2194009"/>
                <a:ext cx="360099" cy="276999"/>
              </a:xfrm>
              <a:prstGeom prst="rect">
                <a:avLst/>
              </a:prstGeom>
              <a:blipFill>
                <a:blip r:embed="rId9"/>
                <a:stretch>
                  <a:fillRect l="-8475" r="-3390" b="-177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CaixaDeTexto 29"/>
          <p:cNvSpPr txBox="1"/>
          <p:nvPr/>
        </p:nvSpPr>
        <p:spPr>
          <a:xfrm>
            <a:off x="2068236" y="2856460"/>
            <a:ext cx="2624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0</a:t>
            </a:r>
          </a:p>
        </p:txBody>
      </p:sp>
      <p:sp>
        <p:nvSpPr>
          <p:cNvPr id="36" name="Elipse 35"/>
          <p:cNvSpPr/>
          <p:nvPr/>
        </p:nvSpPr>
        <p:spPr>
          <a:xfrm>
            <a:off x="2981466" y="2534193"/>
            <a:ext cx="146583" cy="132623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7" name="Conector Angulado 36"/>
          <p:cNvCxnSpPr/>
          <p:nvPr/>
        </p:nvCxnSpPr>
        <p:spPr>
          <a:xfrm>
            <a:off x="2598715" y="2332800"/>
            <a:ext cx="443343" cy="169643"/>
          </a:xfrm>
          <a:prstGeom prst="bentConnector2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CaixaDeTexto 37"/>
          <p:cNvSpPr txBox="1"/>
          <p:nvPr/>
        </p:nvSpPr>
        <p:spPr>
          <a:xfrm>
            <a:off x="2456178" y="2030401"/>
            <a:ext cx="732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aixaDeTexto 42"/>
              <p:cNvSpPr txBox="1"/>
              <p:nvPr/>
            </p:nvSpPr>
            <p:spPr>
              <a:xfrm>
                <a:off x="173231" y="3346515"/>
                <a:ext cx="2515037" cy="548483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3" name="CaixaDeTexto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31" y="3346515"/>
                <a:ext cx="2515037" cy="54848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aixaDeTexto 45"/>
              <p:cNvSpPr txBox="1"/>
              <p:nvPr/>
            </p:nvSpPr>
            <p:spPr>
              <a:xfrm>
                <a:off x="2856809" y="3336943"/>
                <a:ext cx="5366441" cy="5657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𝑁𝑜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𝑐𝑎𝑠𝑜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𝑎𝑐𝑖𝑚𝑎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.2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6" name="CaixaDeTexto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6809" y="3336943"/>
                <a:ext cx="5366441" cy="5657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aixaDeTexto 43"/>
              <p:cNvSpPr txBox="1"/>
              <p:nvPr/>
            </p:nvSpPr>
            <p:spPr>
              <a:xfrm>
                <a:off x="1359644" y="4124174"/>
                <a:ext cx="58116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Referencial do Laboratório </a:t>
                </a:r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Mesa de bilhar</a:t>
                </a:r>
              </a:p>
              <a:p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Referencial do Centro de Massa (Abstrato mas muito útil)</a:t>
                </a:r>
              </a:p>
            </p:txBody>
          </p:sp>
        </mc:Choice>
        <mc:Fallback xmlns="">
          <p:sp>
            <p:nvSpPr>
              <p:cNvPr id="44" name="CaixaDeTexto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9644" y="4124174"/>
                <a:ext cx="5811624" cy="646331"/>
              </a:xfrm>
              <a:prstGeom prst="rect">
                <a:avLst/>
              </a:prstGeom>
              <a:blipFill>
                <a:blip r:embed="rId12"/>
                <a:stretch>
                  <a:fillRect l="-839" t="-5660" b="-1415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115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/>
      <p:bldP spid="9" grpId="0"/>
      <p:bldP spid="12" grpId="0"/>
      <p:bldP spid="16" grpId="0"/>
      <p:bldP spid="17" grpId="0" animBg="1"/>
      <p:bldP spid="19" grpId="0"/>
      <p:bldP spid="26" grpId="0"/>
      <p:bldP spid="27" grpId="0"/>
      <p:bldP spid="33" grpId="0"/>
      <p:bldP spid="34" grpId="0"/>
      <p:bldP spid="30" grpId="0"/>
      <p:bldP spid="36" grpId="0" animBg="1"/>
      <p:bldP spid="38" grpId="0"/>
      <p:bldP spid="43" grpId="0" animBg="1"/>
      <p:bldP spid="46" grpId="0"/>
      <p:bldP spid="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/>
              <p:cNvSpPr txBox="1"/>
              <p:nvPr/>
            </p:nvSpPr>
            <p:spPr>
              <a:xfrm>
                <a:off x="158377" y="445463"/>
                <a:ext cx="2515037" cy="6093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pt-B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0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377" y="445463"/>
                <a:ext cx="2515037" cy="609334"/>
              </a:xfrm>
              <a:prstGeom prst="rect">
                <a:avLst/>
              </a:prstGeom>
              <a:blipFill>
                <a:blip r:embed="rId2"/>
                <a:stretch>
                  <a:fillRect b="-1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aixaDeTexto 2"/>
          <p:cNvSpPr txBox="1"/>
          <p:nvPr/>
        </p:nvSpPr>
        <p:spPr>
          <a:xfrm>
            <a:off x="174503" y="20940"/>
            <a:ext cx="4930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</a:rPr>
              <a:t>Referencial do Centro de Massa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026107" y="491888"/>
            <a:ext cx="14934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derivando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98624" y="1072081"/>
                <a:ext cx="5915402" cy="8993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𝐶𝑀</m:t>
                              </m:r>
                            </m:sub>
                          </m:sSub>
                        </m:num>
                        <m:den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e>
                      </m:d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dirty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24" y="1072081"/>
                <a:ext cx="5915402" cy="89934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6822190" y="1116856"/>
                <a:ext cx="2123145" cy="5484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2190" y="1116856"/>
                <a:ext cx="2123145" cy="5484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eta para a Direita 6"/>
          <p:cNvSpPr/>
          <p:nvPr/>
        </p:nvSpPr>
        <p:spPr>
          <a:xfrm>
            <a:off x="6166927" y="1247134"/>
            <a:ext cx="516467" cy="302297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6" name="Conector reto 35"/>
          <p:cNvCxnSpPr/>
          <p:nvPr/>
        </p:nvCxnSpPr>
        <p:spPr>
          <a:xfrm flipH="1" flipV="1">
            <a:off x="533571" y="2816286"/>
            <a:ext cx="1" cy="1630018"/>
          </a:xfrm>
          <a:prstGeom prst="line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36"/>
          <p:cNvCxnSpPr/>
          <p:nvPr/>
        </p:nvCxnSpPr>
        <p:spPr>
          <a:xfrm flipH="1" flipV="1">
            <a:off x="1401589" y="2187045"/>
            <a:ext cx="1" cy="1444250"/>
          </a:xfrm>
          <a:prstGeom prst="line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/>
          <p:cNvCxnSpPr/>
          <p:nvPr/>
        </p:nvCxnSpPr>
        <p:spPr>
          <a:xfrm>
            <a:off x="533571" y="4446304"/>
            <a:ext cx="1931501" cy="0"/>
          </a:xfrm>
          <a:prstGeom prst="line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/>
          <p:cNvCxnSpPr/>
          <p:nvPr/>
        </p:nvCxnSpPr>
        <p:spPr>
          <a:xfrm>
            <a:off x="1408570" y="3631295"/>
            <a:ext cx="1931501" cy="0"/>
          </a:xfrm>
          <a:prstGeom prst="line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 flipV="1">
            <a:off x="533572" y="2336144"/>
            <a:ext cx="1413062" cy="2110160"/>
          </a:xfrm>
          <a:prstGeom prst="line">
            <a:avLst/>
          </a:prstGeom>
          <a:ln>
            <a:solidFill>
              <a:srgbClr val="C0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/>
          <p:cNvCxnSpPr/>
          <p:nvPr/>
        </p:nvCxnSpPr>
        <p:spPr>
          <a:xfrm flipV="1">
            <a:off x="1423815" y="2356701"/>
            <a:ext cx="522819" cy="1261896"/>
          </a:xfrm>
          <a:prstGeom prst="line">
            <a:avLst/>
          </a:prstGeom>
          <a:ln>
            <a:solidFill>
              <a:srgbClr val="C0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/>
          <p:cNvCxnSpPr/>
          <p:nvPr/>
        </p:nvCxnSpPr>
        <p:spPr>
          <a:xfrm flipV="1">
            <a:off x="533572" y="3631295"/>
            <a:ext cx="890243" cy="815009"/>
          </a:xfrm>
          <a:prstGeom prst="line">
            <a:avLst/>
          </a:prstGeom>
          <a:ln>
            <a:solidFill>
              <a:srgbClr val="C0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aixaDeTexto 42"/>
              <p:cNvSpPr txBox="1"/>
              <p:nvPr/>
            </p:nvSpPr>
            <p:spPr>
              <a:xfrm>
                <a:off x="2888407" y="3611450"/>
                <a:ext cx="2754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i="1" smtClean="0">
                          <a:latin typeface="Cambria Math" panose="02040503050406030204" pitchFamily="18" charset="0"/>
                        </a:rPr>
                        <m:t>’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3" name="CaixaDeTexto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8407" y="3611450"/>
                <a:ext cx="275401" cy="369332"/>
              </a:xfrm>
              <a:prstGeom prst="rect">
                <a:avLst/>
              </a:prstGeom>
              <a:blipFill>
                <a:blip r:embed="rId5"/>
                <a:stretch>
                  <a:fillRect r="-2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aixaDeTexto 43"/>
              <p:cNvSpPr txBox="1"/>
              <p:nvPr/>
            </p:nvSpPr>
            <p:spPr>
              <a:xfrm>
                <a:off x="1041157" y="2101725"/>
                <a:ext cx="2754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4" name="CaixaDeTexto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157" y="2101725"/>
                <a:ext cx="275401" cy="369332"/>
              </a:xfrm>
              <a:prstGeom prst="rect">
                <a:avLst/>
              </a:prstGeom>
              <a:blipFill>
                <a:blip r:embed="rId6"/>
                <a:stretch>
                  <a:fillRect l="-8889" r="-44444" b="-1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ixaDeTexto 44"/>
              <p:cNvSpPr txBox="1"/>
              <p:nvPr/>
            </p:nvSpPr>
            <p:spPr>
              <a:xfrm>
                <a:off x="152833" y="2724504"/>
                <a:ext cx="2754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5" name="CaixaDeTexto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833" y="2724504"/>
                <a:ext cx="275401" cy="369332"/>
              </a:xfrm>
              <a:prstGeom prst="rect">
                <a:avLst/>
              </a:prstGeom>
              <a:blipFill>
                <a:blip r:embed="rId7"/>
                <a:stretch>
                  <a:fillRect r="-11111" b="-655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ixaDeTexto 47"/>
              <p:cNvSpPr txBox="1"/>
              <p:nvPr/>
            </p:nvSpPr>
            <p:spPr>
              <a:xfrm>
                <a:off x="880400" y="2982772"/>
                <a:ext cx="487056" cy="3036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1(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8" name="CaixaDeTexto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400" y="2982772"/>
                <a:ext cx="487056" cy="303673"/>
              </a:xfrm>
              <a:prstGeom prst="rect">
                <a:avLst/>
              </a:prstGeom>
              <a:blipFill>
                <a:blip r:embed="rId8"/>
                <a:stretch>
                  <a:fillRect l="-12500" t="-40000" r="-8750" b="-28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aixaDeTexto 48"/>
              <p:cNvSpPr txBox="1"/>
              <p:nvPr/>
            </p:nvSpPr>
            <p:spPr>
              <a:xfrm>
                <a:off x="1733333" y="2949725"/>
                <a:ext cx="644985" cy="3036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1(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9" name="CaixaDeTexto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333" y="2949725"/>
                <a:ext cx="644985" cy="303673"/>
              </a:xfrm>
              <a:prstGeom prst="rect">
                <a:avLst/>
              </a:prstGeom>
              <a:blipFill rotWithShape="0">
                <a:blip r:embed="rId9"/>
                <a:stretch>
                  <a:fillRect l="-8491" t="-42000" r="-6604" b="-26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ixaDeTexto 49"/>
              <p:cNvSpPr txBox="1"/>
              <p:nvPr/>
            </p:nvSpPr>
            <p:spPr>
              <a:xfrm>
                <a:off x="989861" y="3969234"/>
                <a:ext cx="648767" cy="3036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0" name="CaixaDeTexto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861" y="3969234"/>
                <a:ext cx="648767" cy="303673"/>
              </a:xfrm>
              <a:prstGeom prst="rect">
                <a:avLst/>
              </a:prstGeom>
              <a:blipFill rotWithShape="0">
                <a:blip r:embed="rId10"/>
                <a:stretch>
                  <a:fillRect l="-8411" t="-40000" r="-6542" b="-28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aixaDeTexto 51"/>
              <p:cNvSpPr txBox="1"/>
              <p:nvPr/>
            </p:nvSpPr>
            <p:spPr>
              <a:xfrm>
                <a:off x="2041202" y="4446304"/>
                <a:ext cx="2754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2" name="CaixaDeTexto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1202" y="4446304"/>
                <a:ext cx="275401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CaixaDeTexto 52"/>
          <p:cNvSpPr txBox="1"/>
          <p:nvPr/>
        </p:nvSpPr>
        <p:spPr>
          <a:xfrm>
            <a:off x="214997" y="4439734"/>
            <a:ext cx="359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</a:t>
            </a:r>
          </a:p>
        </p:txBody>
      </p:sp>
      <p:sp>
        <p:nvSpPr>
          <p:cNvPr id="54" name="CaixaDeTexto 53"/>
          <p:cNvSpPr txBox="1"/>
          <p:nvPr/>
        </p:nvSpPr>
        <p:spPr>
          <a:xfrm>
            <a:off x="1434089" y="3637785"/>
            <a:ext cx="541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CM</a:t>
            </a:r>
          </a:p>
        </p:txBody>
      </p:sp>
      <p:sp>
        <p:nvSpPr>
          <p:cNvPr id="55" name="CaixaDeTexto 54"/>
          <p:cNvSpPr txBox="1"/>
          <p:nvPr/>
        </p:nvSpPr>
        <p:spPr>
          <a:xfrm>
            <a:off x="1946634" y="2121409"/>
            <a:ext cx="3531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aixaDeTexto 55"/>
              <p:cNvSpPr txBox="1"/>
              <p:nvPr/>
            </p:nvSpPr>
            <p:spPr>
              <a:xfrm>
                <a:off x="3011227" y="1771390"/>
                <a:ext cx="2527423" cy="3774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20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1(</m:t>
                              </m:r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1(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56" name="CaixaDeTexto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1227" y="1771390"/>
                <a:ext cx="2527423" cy="377476"/>
              </a:xfrm>
              <a:prstGeom prst="rect">
                <a:avLst/>
              </a:prstGeom>
              <a:blipFill>
                <a:blip r:embed="rId12"/>
                <a:stretch>
                  <a:fillRect l="-1928" t="-30645" r="-1446" b="-1451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aixaDeTexto 56"/>
              <p:cNvSpPr txBox="1"/>
              <p:nvPr/>
            </p:nvSpPr>
            <p:spPr>
              <a:xfrm>
                <a:off x="3011227" y="2207433"/>
                <a:ext cx="2650726" cy="5587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1(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num>
                        <m:den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1(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𝐶𝑀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𝐶𝑀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7" name="CaixaDeTexto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1227" y="2207433"/>
                <a:ext cx="2650726" cy="5587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CaixaDeTexto 57"/>
          <p:cNvSpPr txBox="1"/>
          <p:nvPr/>
        </p:nvSpPr>
        <p:spPr>
          <a:xfrm>
            <a:off x="2548123" y="4090192"/>
            <a:ext cx="4040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é o ref. do Laboratório</a:t>
            </a:r>
          </a:p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 é o referencial de Centro de Massa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aixaDeTexto 63"/>
              <p:cNvSpPr txBox="1"/>
              <p:nvPr/>
            </p:nvSpPr>
            <p:spPr>
              <a:xfrm>
                <a:off x="3026107" y="2824743"/>
                <a:ext cx="2657266" cy="3774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20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1(</m:t>
                              </m:r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1(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64" name="CaixaDeTexto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6107" y="2824743"/>
                <a:ext cx="2657266" cy="377476"/>
              </a:xfrm>
              <a:prstGeom prst="rect">
                <a:avLst/>
              </a:prstGeom>
              <a:blipFill>
                <a:blip r:embed="rId14"/>
                <a:stretch>
                  <a:fillRect l="-1147" t="-29032" r="-1376" b="-1451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CaixaDeTexto 64"/>
              <p:cNvSpPr txBox="1"/>
              <p:nvPr/>
            </p:nvSpPr>
            <p:spPr>
              <a:xfrm>
                <a:off x="6390554" y="2839061"/>
                <a:ext cx="2753446" cy="3774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20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2(</m:t>
                              </m:r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65" name="CaixaDeTexto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0554" y="2839061"/>
                <a:ext cx="2753446" cy="377476"/>
              </a:xfrm>
              <a:prstGeom prst="rect">
                <a:avLst/>
              </a:prstGeom>
              <a:blipFill>
                <a:blip r:embed="rId15"/>
                <a:stretch>
                  <a:fillRect t="-30645" b="-1451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CaixaDeTexto 65"/>
              <p:cNvSpPr txBox="1"/>
              <p:nvPr/>
            </p:nvSpPr>
            <p:spPr>
              <a:xfrm>
                <a:off x="4519540" y="3373675"/>
                <a:ext cx="3090526" cy="3818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pt-BR" sz="2000" b="0" dirty="0"/>
                  <a:t>Representando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𝐶𝑀</m:t>
                        </m:r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𝐶𝑀</m:t>
                        </m:r>
                      </m:sub>
                    </m:sSub>
                  </m:oMath>
                </a14:m>
                <a:endParaRPr lang="pt-BR" sz="2000" dirty="0"/>
              </a:p>
            </p:txBody>
          </p:sp>
        </mc:Choice>
        <mc:Fallback xmlns="">
          <p:sp>
            <p:nvSpPr>
              <p:cNvPr id="66" name="CaixaDeTexto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9540" y="3373675"/>
                <a:ext cx="3090526" cy="381836"/>
              </a:xfrm>
              <a:prstGeom prst="rect">
                <a:avLst/>
              </a:prstGeom>
              <a:blipFill>
                <a:blip r:embed="rId16"/>
                <a:stretch>
                  <a:fillRect l="-4931" t="-17460" r="-789" b="-33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CaixaDeTexto 66"/>
              <p:cNvSpPr txBox="1"/>
              <p:nvPr/>
            </p:nvSpPr>
            <p:spPr>
              <a:xfrm>
                <a:off x="6562237" y="3935571"/>
                <a:ext cx="2384820" cy="4219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1(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67" name="CaixaDeTexto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2237" y="3935571"/>
                <a:ext cx="2384820" cy="421975"/>
              </a:xfrm>
              <a:prstGeom prst="rect">
                <a:avLst/>
              </a:prstGeom>
              <a:blipFill rotWithShape="0">
                <a:blip r:embed="rId17"/>
                <a:stretch>
                  <a:fillRect l="-1276" t="-17391" r="-255" b="-1304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aixaDeTexto 67"/>
              <p:cNvSpPr txBox="1"/>
              <p:nvPr/>
            </p:nvSpPr>
            <p:spPr>
              <a:xfrm>
                <a:off x="6562237" y="4323121"/>
                <a:ext cx="2396745" cy="4219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2(</m:t>
                              </m:r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68" name="CaixaDeTexto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2237" y="4323121"/>
                <a:ext cx="2396745" cy="421975"/>
              </a:xfrm>
              <a:prstGeom prst="rect">
                <a:avLst/>
              </a:prstGeom>
              <a:blipFill rotWithShape="0">
                <a:blip r:embed="rId18"/>
                <a:stretch>
                  <a:fillRect l="-1269" t="-15942" r="-254" b="-1304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Elipse 34"/>
          <p:cNvSpPr/>
          <p:nvPr/>
        </p:nvSpPr>
        <p:spPr>
          <a:xfrm>
            <a:off x="1836750" y="2336143"/>
            <a:ext cx="152400" cy="139086"/>
          </a:xfrm>
          <a:prstGeom prst="ellipse">
            <a:avLst/>
          </a:prstGeom>
          <a:solidFill>
            <a:srgbClr val="205C7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9781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43" grpId="0"/>
      <p:bldP spid="44" grpId="0"/>
      <p:bldP spid="45" grpId="0"/>
      <p:bldP spid="48" grpId="0"/>
      <p:bldP spid="49" grpId="0"/>
      <p:bldP spid="50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64" grpId="0"/>
      <p:bldP spid="65" grpId="0"/>
      <p:bldP spid="66" grpId="0"/>
      <p:bldP spid="67" grpId="0"/>
      <p:bldP spid="68" grpId="0"/>
      <p:bldP spid="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8860" y="48861"/>
            <a:ext cx="72802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0070C0"/>
                </a:solidFill>
              </a:rPr>
              <a:t>Quantidade de movimento no referencial do Centro de Massa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128932" y="491292"/>
                <a:ext cx="2112693" cy="3376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1(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𝐿𝐴𝐵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32" y="491292"/>
                <a:ext cx="2112693" cy="337657"/>
              </a:xfrm>
              <a:prstGeom prst="rect">
                <a:avLst/>
              </a:prstGeom>
              <a:blipFill rotWithShape="0">
                <a:blip r:embed="rId2"/>
                <a:stretch>
                  <a:fillRect l="-1153" t="-18182" b="-909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3233616" y="471939"/>
                <a:ext cx="2122183" cy="3376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2(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𝐿𝐴𝐵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3616" y="471939"/>
                <a:ext cx="2122183" cy="337657"/>
              </a:xfrm>
              <a:prstGeom prst="rect">
                <a:avLst/>
              </a:prstGeom>
              <a:blipFill rotWithShape="0">
                <a:blip r:embed="rId3"/>
                <a:stretch>
                  <a:fillRect l="-1146" t="-16071" b="-89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upo 9"/>
          <p:cNvGrpSpPr/>
          <p:nvPr/>
        </p:nvGrpSpPr>
        <p:grpSpPr>
          <a:xfrm>
            <a:off x="-13608" y="836182"/>
            <a:ext cx="9196232" cy="623197"/>
            <a:chOff x="-13608" y="836182"/>
            <a:chExt cx="9196232" cy="623197"/>
          </a:xfrm>
        </p:grpSpPr>
        <p:sp>
          <p:nvSpPr>
            <p:cNvPr id="5" name="CaixaDeTexto 4"/>
            <p:cNvSpPr txBox="1"/>
            <p:nvPr/>
          </p:nvSpPr>
          <p:spPr>
            <a:xfrm>
              <a:off x="-13608" y="836182"/>
              <a:ext cx="9196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Para compactar a notação, no referencial do CM as velocidades são marcadas com </a:t>
              </a:r>
              <a:r>
                <a:rPr lang="pt-BR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´ </a:t>
              </a:r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e, no </a:t>
              </a:r>
              <a:r>
                <a:rPr lang="pt-BR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lab</a:t>
              </a:r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fica sem nada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CaixaDeTexto 5"/>
                <p:cNvSpPr txBox="1"/>
                <p:nvPr/>
              </p:nvSpPr>
              <p:spPr>
                <a:xfrm>
                  <a:off x="504868" y="1189112"/>
                  <a:ext cx="1332160" cy="27026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´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</m:sSub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6" name="CaixaDeTexto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4868" y="1189112"/>
                  <a:ext cx="1332160" cy="27026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3211" b="-909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CaixaDeTexto 6"/>
                <p:cNvSpPr txBox="1"/>
                <p:nvPr/>
              </p:nvSpPr>
              <p:spPr>
                <a:xfrm>
                  <a:off x="3139149" y="1189112"/>
                  <a:ext cx="1341649" cy="27026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´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</m:sSub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7" name="CaixaDeTexto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9149" y="1189112"/>
                  <a:ext cx="1341649" cy="27026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3182" b="-909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4" name="Agrupar 33"/>
          <p:cNvGrpSpPr/>
          <p:nvPr/>
        </p:nvGrpSpPr>
        <p:grpSpPr>
          <a:xfrm>
            <a:off x="5610167" y="1155982"/>
            <a:ext cx="3276995" cy="1284277"/>
            <a:chOff x="5610167" y="1155982"/>
            <a:chExt cx="3276995" cy="1284277"/>
          </a:xfrm>
        </p:grpSpPr>
        <p:grpSp>
          <p:nvGrpSpPr>
            <p:cNvPr id="11" name="Agrupar 10"/>
            <p:cNvGrpSpPr/>
            <p:nvPr/>
          </p:nvGrpSpPr>
          <p:grpSpPr>
            <a:xfrm>
              <a:off x="5610167" y="1155982"/>
              <a:ext cx="3276995" cy="673454"/>
              <a:chOff x="763" y="2291978"/>
              <a:chExt cx="3276995" cy="673454"/>
            </a:xfrm>
          </p:grpSpPr>
          <p:pic>
            <p:nvPicPr>
              <p:cNvPr id="12" name="Imagem 11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232" t="71000" r="6344" b="24044"/>
              <a:stretch/>
            </p:blipFill>
            <p:spPr>
              <a:xfrm>
                <a:off x="763" y="2291978"/>
                <a:ext cx="3112552" cy="673454"/>
              </a:xfrm>
              <a:prstGeom prst="rect">
                <a:avLst/>
              </a:prstGeom>
            </p:spPr>
          </p:pic>
          <p:cxnSp>
            <p:nvCxnSpPr>
              <p:cNvPr id="13" name="Conector reto 12"/>
              <p:cNvCxnSpPr/>
              <p:nvPr/>
            </p:nvCxnSpPr>
            <p:spPr>
              <a:xfrm>
                <a:off x="2878615" y="2738893"/>
                <a:ext cx="399143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Agrupar 18"/>
            <p:cNvGrpSpPr/>
            <p:nvPr/>
          </p:nvGrpSpPr>
          <p:grpSpPr>
            <a:xfrm>
              <a:off x="5614515" y="1581329"/>
              <a:ext cx="3272647" cy="858930"/>
              <a:chOff x="5610167" y="1807868"/>
              <a:chExt cx="3272647" cy="858930"/>
            </a:xfrm>
          </p:grpSpPr>
          <p:pic>
            <p:nvPicPr>
              <p:cNvPr id="9" name="Imagem 8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232" t="79455" r="6344" b="16539"/>
              <a:stretch/>
            </p:blipFill>
            <p:spPr>
              <a:xfrm>
                <a:off x="5610167" y="2094076"/>
                <a:ext cx="3112552" cy="544452"/>
              </a:xfrm>
              <a:prstGeom prst="rect">
                <a:avLst/>
              </a:prstGeom>
            </p:spPr>
          </p:pic>
          <p:sp>
            <p:nvSpPr>
              <p:cNvPr id="14" name="Retângulo 13"/>
              <p:cNvSpPr/>
              <p:nvPr/>
            </p:nvSpPr>
            <p:spPr>
              <a:xfrm>
                <a:off x="8284099" y="2208375"/>
                <a:ext cx="598715" cy="29451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15" name="Conector reto 14"/>
              <p:cNvCxnSpPr/>
              <p:nvPr/>
            </p:nvCxnSpPr>
            <p:spPr>
              <a:xfrm>
                <a:off x="8083550" y="2390989"/>
                <a:ext cx="799264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CaixaDeTexto 15"/>
              <p:cNvSpPr txBox="1"/>
              <p:nvPr/>
            </p:nvSpPr>
            <p:spPr>
              <a:xfrm>
                <a:off x="8655050" y="1807868"/>
                <a:ext cx="203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400" dirty="0"/>
                  <a:t>x</a:t>
                </a:r>
              </a:p>
            </p:txBody>
          </p:sp>
          <p:sp>
            <p:nvSpPr>
              <p:cNvPr id="17" name="CaixaDeTexto 16"/>
              <p:cNvSpPr txBox="1"/>
              <p:nvPr/>
            </p:nvSpPr>
            <p:spPr>
              <a:xfrm>
                <a:off x="8645596" y="2359021"/>
                <a:ext cx="203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400" dirty="0"/>
                  <a:t>x</a:t>
                </a:r>
              </a:p>
            </p:txBody>
          </p:sp>
        </p:grpSp>
      </p:grpSp>
      <p:grpSp>
        <p:nvGrpSpPr>
          <p:cNvPr id="18" name="Grupo 17"/>
          <p:cNvGrpSpPr/>
          <p:nvPr/>
        </p:nvGrpSpPr>
        <p:grpSpPr>
          <a:xfrm>
            <a:off x="164581" y="1655820"/>
            <a:ext cx="4426725" cy="274215"/>
            <a:chOff x="128933" y="1546707"/>
            <a:chExt cx="4426725" cy="2742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CaixaDeTexto 19"/>
                <p:cNvSpPr txBox="1"/>
                <p:nvPr/>
              </p:nvSpPr>
              <p:spPr>
                <a:xfrm>
                  <a:off x="128933" y="1546707"/>
                  <a:ext cx="1978554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´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´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´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20" name="CaixaDeTexto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8933" y="1546707"/>
                  <a:ext cx="1978554" cy="246221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3077" t="-2500" b="-375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CaixaDeTexto 20"/>
                <p:cNvSpPr txBox="1"/>
                <p:nvPr/>
              </p:nvSpPr>
              <p:spPr>
                <a:xfrm>
                  <a:off x="2107487" y="1574701"/>
                  <a:ext cx="2448171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)+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21" name="CaixaDeTexto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07487" y="1574701"/>
                  <a:ext cx="2448171" cy="246221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r="-2244" b="-34146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upo 36"/>
          <p:cNvGrpSpPr/>
          <p:nvPr/>
        </p:nvGrpSpPr>
        <p:grpSpPr>
          <a:xfrm>
            <a:off x="-158" y="2552081"/>
            <a:ext cx="5886356" cy="487569"/>
            <a:chOff x="-158" y="2552081"/>
            <a:chExt cx="5886356" cy="487569"/>
          </a:xfrm>
        </p:grpSpPr>
        <p:sp>
          <p:nvSpPr>
            <p:cNvPr id="26" name="Seta para a Direita 25"/>
            <p:cNvSpPr/>
            <p:nvPr/>
          </p:nvSpPr>
          <p:spPr>
            <a:xfrm>
              <a:off x="5369731" y="2673830"/>
              <a:ext cx="516467" cy="30229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CaixaDeTexto 26"/>
                <p:cNvSpPr txBox="1"/>
                <p:nvPr/>
              </p:nvSpPr>
              <p:spPr>
                <a:xfrm>
                  <a:off x="3345021" y="2552081"/>
                  <a:ext cx="1829090" cy="48756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27" name="CaixaDeTexto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5021" y="2552081"/>
                  <a:ext cx="1829090" cy="487569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CaixaDeTexto 27"/>
            <p:cNvSpPr txBox="1"/>
            <p:nvPr/>
          </p:nvSpPr>
          <p:spPr>
            <a:xfrm>
              <a:off x="-158" y="2591958"/>
              <a:ext cx="33477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dirty="0">
                  <a:solidFill>
                    <a:srgbClr val="0070C0"/>
                  </a:solidFill>
                </a:rPr>
                <a:t>Substituindo a velocidade do CM</a:t>
              </a:r>
            </a:p>
          </p:txBody>
        </p:sp>
      </p:grpSp>
      <p:grpSp>
        <p:nvGrpSpPr>
          <p:cNvPr id="38" name="Grupo 37"/>
          <p:cNvGrpSpPr/>
          <p:nvPr/>
        </p:nvGrpSpPr>
        <p:grpSpPr>
          <a:xfrm>
            <a:off x="146388" y="3600711"/>
            <a:ext cx="7438150" cy="1142580"/>
            <a:chOff x="146388" y="3600711"/>
            <a:chExt cx="7438150" cy="11425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CaixaDeTexto 21"/>
                <p:cNvSpPr txBox="1"/>
                <p:nvPr/>
              </p:nvSpPr>
              <p:spPr>
                <a:xfrm>
                  <a:off x="1680424" y="3600711"/>
                  <a:ext cx="5504147" cy="37010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1600" dirty="0">
                      <a:solidFill>
                        <a:srgbClr val="0070C0"/>
                      </a:solidFill>
                    </a:rPr>
                    <a:t>No Referencial do Centro de Massa 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  <m:r>
                            <a:rPr lang="pt-BR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1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</m:oMath>
                  </a14:m>
                  <a:endParaRPr lang="pt-BR" sz="16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CaixaDeTexto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0424" y="3600711"/>
                  <a:ext cx="5504147" cy="370101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664" t="-11667" b="-2333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CaixaDeTexto 28"/>
                <p:cNvSpPr txBox="1"/>
                <p:nvPr/>
              </p:nvSpPr>
              <p:spPr>
                <a:xfrm>
                  <a:off x="164581" y="4043567"/>
                  <a:ext cx="2024208" cy="30316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Se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</m:acc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´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acc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e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</m:acc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´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</m:acc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´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29" name="CaixaDeTexto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4581" y="4043567"/>
                  <a:ext cx="2024208" cy="303160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1807" t="-28000" r="-7229" b="-22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CaixaDeTexto 29"/>
            <p:cNvSpPr txBox="1"/>
            <p:nvPr/>
          </p:nvSpPr>
          <p:spPr>
            <a:xfrm>
              <a:off x="2265964" y="3997264"/>
              <a:ext cx="531857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em qualquer sistema isolado em um referencial inercial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CaixaDeTexto 30"/>
                <p:cNvSpPr txBox="1"/>
                <p:nvPr/>
              </p:nvSpPr>
              <p:spPr>
                <a:xfrm>
                  <a:off x="146388" y="4440131"/>
                  <a:ext cx="4320670" cy="30316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Ent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ã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o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</m:acc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´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acc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no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referencial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do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Centro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de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Massa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31" name="CaixaDeTexto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388" y="4440131"/>
                  <a:ext cx="4320670" cy="303160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423" t="-28000" r="-705" b="-22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61840" y="2044083"/>
                <a:ext cx="349736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pt-BR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  <m:d>
                            <m:d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b/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40" y="2044083"/>
                <a:ext cx="3497368" cy="338554"/>
              </a:xfrm>
              <a:prstGeom prst="rect">
                <a:avLst/>
              </a:prstGeom>
              <a:blipFill rotWithShape="0">
                <a:blip r:embed="rId13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ângulo 34"/>
              <p:cNvSpPr/>
              <p:nvPr/>
            </p:nvSpPr>
            <p:spPr>
              <a:xfrm>
                <a:off x="179193" y="3082188"/>
                <a:ext cx="5180264" cy="5799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pt-BR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  </m:t>
                                  </m:r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  <m:d>
                            <m:d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b/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5" name="Retângulo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193" y="3082188"/>
                <a:ext cx="5180264" cy="57990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Agrupar 22">
            <a:extLst>
              <a:ext uri="{FF2B5EF4-FFF2-40B4-BE49-F238E27FC236}">
                <a16:creationId xmlns:a16="http://schemas.microsoft.com/office/drawing/2014/main" id="{E0B79EB7-5181-40A6-9099-D43ECFE4207D}"/>
              </a:ext>
            </a:extLst>
          </p:cNvPr>
          <p:cNvGrpSpPr/>
          <p:nvPr/>
        </p:nvGrpSpPr>
        <p:grpSpPr>
          <a:xfrm>
            <a:off x="4729200" y="4439473"/>
            <a:ext cx="4373947" cy="316313"/>
            <a:chOff x="4729200" y="4439473"/>
            <a:chExt cx="4373947" cy="31631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CaixaDeTexto 31"/>
                <p:cNvSpPr txBox="1"/>
                <p:nvPr/>
              </p:nvSpPr>
              <p:spPr>
                <a:xfrm>
                  <a:off x="4729200" y="4439473"/>
                  <a:ext cx="2193229" cy="30155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pt-BR" sz="1600" b="0" dirty="0"/>
                    <a:t>Como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32" name="CaixaDeTexto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9200" y="4439473"/>
                  <a:ext cx="2193229" cy="301557"/>
                </a:xfrm>
                <a:prstGeom prst="rect">
                  <a:avLst/>
                </a:prstGeom>
                <a:blipFill>
                  <a:blip r:embed="rId15"/>
                  <a:stretch>
                    <a:fillRect l="-5833" t="-30000" b="-34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CaixaDeTexto 32"/>
                <p:cNvSpPr txBox="1"/>
                <p:nvPr/>
              </p:nvSpPr>
              <p:spPr>
                <a:xfrm>
                  <a:off x="7871913" y="4441042"/>
                  <a:ext cx="1231234" cy="301557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</m:acc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´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=−</m:t>
                        </m:r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</m:acc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´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33" name="CaixaDeTexto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1913" y="4441042"/>
                  <a:ext cx="1231234" cy="301557"/>
                </a:xfrm>
                <a:prstGeom prst="rect">
                  <a:avLst/>
                </a:prstGeom>
                <a:blipFill>
                  <a:blip r:embed="rId16"/>
                  <a:stretch>
                    <a:fillRect l="-2475" t="-32653" r="-4950" b="-22449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Seta para a Direita 25"/>
            <p:cNvSpPr/>
            <p:nvPr/>
          </p:nvSpPr>
          <p:spPr>
            <a:xfrm>
              <a:off x="7184571" y="4453489"/>
              <a:ext cx="516467" cy="30229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72456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9" t="68900" r="21240" b="15254"/>
          <a:stretch/>
        </p:blipFill>
        <p:spPr>
          <a:xfrm>
            <a:off x="-52443" y="1279276"/>
            <a:ext cx="9280339" cy="341972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440991" y="-87769"/>
            <a:ext cx="65347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>
                <a:solidFill>
                  <a:srgbClr val="0070C0"/>
                </a:solidFill>
              </a:rPr>
              <a:t>Referencial do Centro de Massa</a:t>
            </a:r>
            <a:endParaRPr lang="en-US" sz="30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5976978" y="591875"/>
                <a:ext cx="1846659" cy="4522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pt-B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6978" y="591875"/>
                <a:ext cx="1846659" cy="4522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306313" y="591875"/>
                <a:ext cx="1225144" cy="5064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  <m:r>
                            <a:rPr lang="pt-BR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BR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313" y="591875"/>
                <a:ext cx="1225144" cy="5064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3267430" y="591875"/>
                <a:ext cx="2472023" cy="4522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7430" y="591875"/>
                <a:ext cx="2472023" cy="45224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1768982" y="591875"/>
                <a:ext cx="1260923" cy="5445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  <m:r>
                            <a:rPr lang="pt-BR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BR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8982" y="591875"/>
                <a:ext cx="1260923" cy="54457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3705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37306" y="1149430"/>
            <a:ext cx="3936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Choque elástico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37306" y="2067627"/>
            <a:ext cx="577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Choque inelástico – há conservação do momento total, mas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37306" y="3010329"/>
            <a:ext cx="3936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Choque completamente inelástico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37306" y="3865533"/>
            <a:ext cx="1254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Explosivo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440991" y="-87769"/>
            <a:ext cx="65347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>
                <a:solidFill>
                  <a:srgbClr val="0070C0"/>
                </a:solidFill>
              </a:rPr>
              <a:t>Referencial do Centro de Massa</a:t>
            </a:r>
            <a:endParaRPr lang="en-US" sz="30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2768042" y="522928"/>
                <a:ext cx="2865143" cy="341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´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  <m:r>
                      <a:rPr lang="pt-BR" b="0" i="1" smtClean="0">
                        <a:latin typeface="Cambria Math" panose="02040503050406030204" pitchFamily="18" charset="0"/>
                      </a:rPr>
                      <m:t>  ;  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  <m:r>
                          <a:rPr lang="pt-BR" i="1">
                            <a:latin typeface="Cambria Math" panose="02040503050406030204" pitchFamily="18" charset="0"/>
                          </a:rPr>
                          <m:t>´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´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pt-BR" dirty="0"/>
                  <a:t> 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  <m:r>
                          <a:rPr lang="pt-BR" i="1">
                            <a:latin typeface="Cambria Math" panose="02040503050406030204" pitchFamily="18" charset="0"/>
                          </a:rPr>
                          <m:t>´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8042" y="522928"/>
                <a:ext cx="2865143" cy="341055"/>
              </a:xfrm>
              <a:prstGeom prst="rect">
                <a:avLst/>
              </a:prstGeom>
              <a:blipFill rotWithShape="0">
                <a:blip r:embed="rId2"/>
                <a:stretch>
                  <a:fillRect l="-2766" t="-12500" r="-2128" b="-3214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2336912" y="2484053"/>
                <a:ext cx="1425775" cy="318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´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&lt;</m:t>
                      </m:r>
                      <m:d>
                        <m:dPr>
                          <m:begChr m:val="|"/>
                          <m:endChr m:val="|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´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6912" y="2484053"/>
                <a:ext cx="1425775" cy="318998"/>
              </a:xfrm>
              <a:prstGeom prst="rect">
                <a:avLst/>
              </a:prstGeom>
              <a:blipFill rotWithShape="0">
                <a:blip r:embed="rId3"/>
                <a:stretch>
                  <a:fillRect t="-32075" r="-3419" b="-2452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4198561" y="1164498"/>
                <a:ext cx="1308179" cy="299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8561" y="1164498"/>
                <a:ext cx="1308179" cy="299249"/>
              </a:xfrm>
              <a:prstGeom prst="rect">
                <a:avLst/>
              </a:prstGeom>
              <a:blipFill>
                <a:blip r:embed="rId4"/>
                <a:stretch>
                  <a:fillRect l="-3738" t="-40816" r="-5607" b="-285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39" t="68900" r="39400" b="23644"/>
          <a:stretch/>
        </p:blipFill>
        <p:spPr>
          <a:xfrm>
            <a:off x="5718278" y="1012425"/>
            <a:ext cx="3393518" cy="10126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2437065" y="1146052"/>
                <a:ext cx="1306768" cy="299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7065" y="1146052"/>
                <a:ext cx="1306768" cy="299249"/>
              </a:xfrm>
              <a:prstGeom prst="rect">
                <a:avLst/>
              </a:prstGeom>
              <a:blipFill>
                <a:blip r:embed="rId6"/>
                <a:stretch>
                  <a:fillRect l="-3738" t="-40816" r="-5607" b="-285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Agrupar 28"/>
          <p:cNvGrpSpPr/>
          <p:nvPr/>
        </p:nvGrpSpPr>
        <p:grpSpPr>
          <a:xfrm>
            <a:off x="6328229" y="1955159"/>
            <a:ext cx="2779486" cy="515488"/>
            <a:chOff x="6328229" y="1955159"/>
            <a:chExt cx="2779486" cy="515488"/>
          </a:xfrm>
        </p:grpSpPr>
        <p:pic>
          <p:nvPicPr>
            <p:cNvPr id="15" name="Imagem 1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638" t="76204" r="39400" b="20858"/>
            <a:stretch/>
          </p:blipFill>
          <p:spPr>
            <a:xfrm>
              <a:off x="6328229" y="2071505"/>
              <a:ext cx="2779486" cy="39914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CaixaDeTexto 15"/>
                <p:cNvSpPr txBox="1"/>
                <p:nvPr/>
              </p:nvSpPr>
              <p:spPr>
                <a:xfrm>
                  <a:off x="6586117" y="1955159"/>
                  <a:ext cx="373885" cy="23269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400" b="1" i="0" smtClean="0">
                                    <a:latin typeface="Cambria Math" panose="02040503050406030204" pitchFamily="18" charset="0"/>
                                  </a:rPr>
                                  <m:t>𝐩</m:t>
                                </m:r>
                              </m:e>
                            </m:acc>
                            <m:r>
                              <a:rPr lang="pt-BR" sz="1400" b="1" i="0">
                                <a:latin typeface="Cambria Math" panose="02040503050406030204" pitchFamily="18" charset="0"/>
                              </a:rPr>
                              <m:t>´</m:t>
                            </m:r>
                          </m:e>
                          <m:sub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16" name="CaixaDeTexto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86117" y="1955159"/>
                  <a:ext cx="373885" cy="232692"/>
                </a:xfrm>
                <a:prstGeom prst="rect">
                  <a:avLst/>
                </a:prstGeom>
                <a:blipFill>
                  <a:blip r:embed="rId7"/>
                  <a:stretch>
                    <a:fillRect l="-11290" r="-3226" b="-23684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CaixaDeTexto 16"/>
                <p:cNvSpPr txBox="1"/>
                <p:nvPr/>
              </p:nvSpPr>
              <p:spPr>
                <a:xfrm>
                  <a:off x="7278893" y="1961692"/>
                  <a:ext cx="376450" cy="23269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400" b="1" i="0" smtClean="0">
                                    <a:latin typeface="Cambria Math" panose="02040503050406030204" pitchFamily="18" charset="0"/>
                                  </a:rPr>
                                  <m:t>𝐩</m:t>
                                </m:r>
                              </m:e>
                            </m:acc>
                            <m:r>
                              <a:rPr lang="pt-BR" sz="1400" b="1" i="0">
                                <a:latin typeface="Cambria Math" panose="02040503050406030204" pitchFamily="18" charset="0"/>
                              </a:rPr>
                              <m:t>´</m:t>
                            </m:r>
                          </m:e>
                          <m:sub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17" name="CaixaDeTexto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78893" y="1961692"/>
                  <a:ext cx="376450" cy="232692"/>
                </a:xfrm>
                <a:prstGeom prst="rect">
                  <a:avLst/>
                </a:prstGeom>
                <a:blipFill>
                  <a:blip r:embed="rId8"/>
                  <a:stretch>
                    <a:fillRect l="-11290" r="-4839" b="-23684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/>
              <p:cNvSpPr txBox="1"/>
              <p:nvPr/>
            </p:nvSpPr>
            <p:spPr>
              <a:xfrm>
                <a:off x="3791009" y="3037027"/>
                <a:ext cx="1481303" cy="3031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009" y="3037027"/>
                <a:ext cx="1481303" cy="303160"/>
              </a:xfrm>
              <a:prstGeom prst="rect">
                <a:avLst/>
              </a:prstGeom>
              <a:blipFill rotWithShape="0">
                <a:blip r:embed="rId9"/>
                <a:stretch>
                  <a:fillRect l="-823" t="-16000" b="-22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CaixaDeTexto 19"/>
          <p:cNvSpPr txBox="1"/>
          <p:nvPr/>
        </p:nvSpPr>
        <p:spPr>
          <a:xfrm>
            <a:off x="3702878" y="3332998"/>
            <a:ext cx="258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Partículas grudam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/>
              <p:cNvSpPr txBox="1"/>
              <p:nvPr/>
            </p:nvSpPr>
            <p:spPr>
              <a:xfrm>
                <a:off x="1907707" y="3889842"/>
                <a:ext cx="1398909" cy="341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7" y="3889842"/>
                <a:ext cx="1398909" cy="341055"/>
              </a:xfrm>
              <a:prstGeom prst="rect">
                <a:avLst/>
              </a:prstGeom>
              <a:blipFill rotWithShape="0">
                <a:blip r:embed="rId10"/>
                <a:stretch>
                  <a:fillRect l="-3493" r="-3057" b="-2321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Imagem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68" t="81627" r="38514" b="15916"/>
          <a:stretch/>
        </p:blipFill>
        <p:spPr>
          <a:xfrm>
            <a:off x="5450112" y="3912498"/>
            <a:ext cx="3744686" cy="333828"/>
          </a:xfrm>
          <a:prstGeom prst="rect">
            <a:avLst/>
          </a:prstGeom>
        </p:spPr>
      </p:pic>
      <p:grpSp>
        <p:nvGrpSpPr>
          <p:cNvPr id="27" name="Agrupar 26"/>
          <p:cNvGrpSpPr/>
          <p:nvPr/>
        </p:nvGrpSpPr>
        <p:grpSpPr>
          <a:xfrm>
            <a:off x="6689933" y="2943896"/>
            <a:ext cx="2677280" cy="468038"/>
            <a:chOff x="6689933" y="2943896"/>
            <a:chExt cx="2677280" cy="468038"/>
          </a:xfrm>
        </p:grpSpPr>
        <p:pic>
          <p:nvPicPr>
            <p:cNvPr id="19" name="Imagem 1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38" t="78890" r="55830" b="18379"/>
            <a:stretch/>
          </p:blipFill>
          <p:spPr>
            <a:xfrm>
              <a:off x="6689933" y="3040839"/>
              <a:ext cx="828466" cy="371095"/>
            </a:xfrm>
            <a:prstGeom prst="rect">
              <a:avLst/>
            </a:prstGeom>
          </p:spPr>
        </p:pic>
        <p:sp>
          <p:nvSpPr>
            <p:cNvPr id="26" name="CaixaDeTexto 25"/>
            <p:cNvSpPr txBox="1"/>
            <p:nvPr/>
          </p:nvSpPr>
          <p:spPr>
            <a:xfrm>
              <a:off x="7944813" y="2943896"/>
              <a:ext cx="1422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Completamente inelástico</a:t>
              </a:r>
            </a:p>
          </p:txBody>
        </p:sp>
      </p:grpSp>
      <p:sp>
        <p:nvSpPr>
          <p:cNvPr id="28" name="CaixaDeTexto 27"/>
          <p:cNvSpPr txBox="1"/>
          <p:nvPr/>
        </p:nvSpPr>
        <p:spPr>
          <a:xfrm>
            <a:off x="1885543" y="4391047"/>
            <a:ext cx="61177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partículas são ejetadas com o mesmo momento em sentidos opostos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/>
              <p:cNvSpPr txBox="1"/>
              <p:nvPr/>
            </p:nvSpPr>
            <p:spPr>
              <a:xfrm>
                <a:off x="3791009" y="3953031"/>
                <a:ext cx="1425775" cy="318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´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&gt;</m:t>
                      </m:r>
                      <m:d>
                        <m:dPr>
                          <m:begChr m:val="|"/>
                          <m:endChr m:val="|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´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5" name="CaixaDeTex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009" y="3953031"/>
                <a:ext cx="1425775" cy="318998"/>
              </a:xfrm>
              <a:prstGeom prst="rect">
                <a:avLst/>
              </a:prstGeom>
              <a:blipFill rotWithShape="0">
                <a:blip r:embed="rId11"/>
                <a:stretch>
                  <a:fillRect t="-32075" r="-2991" b="-2452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397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11" grpId="0"/>
      <p:bldP spid="12" grpId="0"/>
      <p:bldP spid="14" grpId="0"/>
      <p:bldP spid="18" grpId="0"/>
      <p:bldP spid="20" grpId="0"/>
      <p:bldP spid="21" grpId="0"/>
      <p:bldP spid="28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8792" y="-148662"/>
            <a:ext cx="1821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rgbClr val="FF0000"/>
                </a:solidFill>
              </a:rPr>
              <a:t>Avisos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852433" y="684352"/>
            <a:ext cx="6738431" cy="378565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Leitura das seções 6.1, 6.2, 6.3, 6.4 e 6.5 do HRK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Fazer os exercícios da lista 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Questionário 2 ate 7 de setembro - Gráficos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Novo experimento online (Colisões 2D) será lançado em breve.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Conceitos de Matemática Básica, X – Vetores</a:t>
            </a: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Participar das monitorias online – links no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moodle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0455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466832" y="1035911"/>
            <a:ext cx="7900827" cy="295465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Até a próxima aula</a:t>
            </a:r>
          </a:p>
          <a:p>
            <a:pPr algn="ctr"/>
            <a:endParaRPr lang="pt-BR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pt-BR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Ler capítulo 6 do HRK</a:t>
            </a:r>
          </a:p>
        </p:txBody>
      </p:sp>
    </p:spTree>
    <p:extLst>
      <p:ext uri="{BB962C8B-B14F-4D97-AF65-F5344CB8AC3E}">
        <p14:creationId xmlns:p14="http://schemas.microsoft.com/office/powerpoint/2010/main" val="333240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62745D-2E6D-49A5-9927-87798C625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089" y="435081"/>
            <a:ext cx="8229600" cy="539831"/>
          </a:xfrm>
        </p:spPr>
        <p:txBody>
          <a:bodyPr>
            <a:normAutofit fontScale="90000"/>
          </a:bodyPr>
          <a:lstStyle/>
          <a:p>
            <a:r>
              <a:rPr lang="pt-BR" dirty="0"/>
              <a:t>Objetivos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3259515-9F89-485C-9318-C2681FC641E3}"/>
              </a:ext>
            </a:extLst>
          </p:cNvPr>
          <p:cNvSpPr txBox="1"/>
          <p:nvPr/>
        </p:nvSpPr>
        <p:spPr>
          <a:xfrm>
            <a:off x="726142" y="1311090"/>
            <a:ext cx="78261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Aplicar o conceito de impulso a uma explosão</a:t>
            </a:r>
          </a:p>
          <a:p>
            <a:endParaRPr lang="pt-BR" sz="2000" dirty="0"/>
          </a:p>
          <a:p>
            <a:r>
              <a:rPr lang="pt-BR" sz="2000" dirty="0"/>
              <a:t>Conservação da quantidade de movimento linear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000" dirty="0"/>
              <a:t>Relacionar com a 3ª lei de Newton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000" dirty="0"/>
              <a:t>Aplicar a colisões em duas dimensões</a:t>
            </a:r>
          </a:p>
          <a:p>
            <a:endParaRPr lang="pt-BR" sz="2000" dirty="0"/>
          </a:p>
          <a:p>
            <a:r>
              <a:rPr lang="pt-BR" sz="2000" dirty="0"/>
              <a:t>Definir Centro de massa</a:t>
            </a:r>
          </a:p>
          <a:p>
            <a:endParaRPr lang="pt-BR" sz="2000" dirty="0"/>
          </a:p>
          <a:p>
            <a:r>
              <a:rPr lang="pt-BR" sz="2000" dirty="0"/>
              <a:t>Descrever a colisão no sistema de referência de Centro de Massa</a:t>
            </a:r>
          </a:p>
        </p:txBody>
      </p:sp>
    </p:spTree>
    <p:extLst>
      <p:ext uri="{BB962C8B-B14F-4D97-AF65-F5344CB8AC3E}">
        <p14:creationId xmlns:p14="http://schemas.microsoft.com/office/powerpoint/2010/main" val="2130323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11054" y="366395"/>
            <a:ext cx="8264501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Duas partes de uma espaçonave são separadas fazendo explodir os pinos que as uniam. As massas das duas partes são 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1200 kg </a:t>
            </a: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 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1800 kg</a:t>
            </a: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O módulo do impulso transmitido a cada uma é 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300 </a:t>
            </a:r>
            <a:r>
              <a:rPr lang="pt-BR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N·s</a:t>
            </a:r>
            <a:r>
              <a:rPr lang="pt-BR" dirty="0">
                <a:solidFill>
                  <a:srgbClr val="0070C0"/>
                </a:solidFill>
                <a:latin typeface="Gungsuh"/>
                <a:ea typeface="Gungsuh"/>
                <a:cs typeface="Gungsuh"/>
              </a:rPr>
              <a:t>. </a:t>
            </a:r>
            <a:endParaRPr lang="pt-BR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Determine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 velocidade relativa de afastamento das duas partes. 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76782" y="0"/>
            <a:ext cx="25617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0070C0"/>
                </a:solidFill>
              </a:rPr>
              <a:t>Lista 2, exercício 16</a:t>
            </a:r>
          </a:p>
        </p:txBody>
      </p:sp>
      <p:pic>
        <p:nvPicPr>
          <p:cNvPr id="2050" name="Picture 2" descr="https://upload.wikimedia.org/wikipedia/commons/thumb/6/6f/Artistsconcept_separation.jpg/300px-Artistsconcept_separ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668" y="1124801"/>
            <a:ext cx="2210357" cy="1554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upo 16"/>
          <p:cNvGrpSpPr/>
          <p:nvPr/>
        </p:nvGrpSpPr>
        <p:grpSpPr>
          <a:xfrm>
            <a:off x="226800" y="2352513"/>
            <a:ext cx="6239986" cy="583108"/>
            <a:chOff x="226800" y="2352513"/>
            <a:chExt cx="4610405" cy="58310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tângulo 6"/>
                <p:cNvSpPr/>
                <p:nvPr/>
              </p:nvSpPr>
              <p:spPr>
                <a:xfrm>
                  <a:off x="226800" y="2352513"/>
                  <a:ext cx="1120948" cy="58310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</m:acc>
                        <m:r>
                          <a:rPr lang="pt-BR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trlPr>
                              <a:rPr lang="pt-BR" sz="1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pt-BR" sz="1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pt-BR" sz="1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pt-BR" sz="1400" i="1">
                                <a:latin typeface="Cambria Math" panose="02040503050406030204" pitchFamily="18" charset="0"/>
                              </a:rPr>
                              <m:t>𝑡𝑓</m:t>
                            </m:r>
                          </m:sup>
                          <m:e>
                            <m:acc>
                              <m:accPr>
                                <m:chr m:val="⃗"/>
                                <m:ctrlPr>
                                  <a:rPr lang="pt-BR" sz="1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4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  <m:r>
                              <m:rPr>
                                <m:brk m:alnAt="23"/>
                              </m:rPr>
                              <a:rPr lang="pt-BR" sz="1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pt-BR" sz="1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nary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7" name="Retângulo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800" y="2352513"/>
                  <a:ext cx="1120948" cy="583108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CaixaDeTexto 3"/>
                <p:cNvSpPr txBox="1"/>
                <p:nvPr/>
              </p:nvSpPr>
              <p:spPr>
                <a:xfrm>
                  <a:off x="1373014" y="2458822"/>
                  <a:ext cx="986113" cy="40190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pt-BR" sz="1400" b="0" i="0" smtClean="0">
                                <a:latin typeface="Cambria Math" panose="02040503050406030204" pitchFamily="18" charset="0"/>
                              </a:rPr>
                              <m:t>J</m:t>
                            </m:r>
                          </m:e>
                        </m:d>
                        <m:r>
                          <a:rPr lang="pt-BR" sz="1400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𝑀𝐿</m:t>
                            </m:r>
                          </m:num>
                          <m:den>
                            <m:sSup>
                              <m:sSupPr>
                                <m:ctrlPr>
                                  <a:rPr lang="pt-BR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14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p>
                                <m:r>
                                  <a:rPr lang="pt-BR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pt-BR" sz="1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pt-BR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𝑀𝐿</m:t>
                            </m:r>
                          </m:num>
                          <m:den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4" name="CaixaDeTexto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3014" y="2458822"/>
                  <a:ext cx="986113" cy="401905"/>
                </a:xfrm>
                <a:prstGeom prst="rect">
                  <a:avLst/>
                </a:prstGeom>
                <a:blipFill>
                  <a:blip r:embed="rId4"/>
                  <a:stretch>
                    <a:fillRect r="-2283" b="-13636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CaixaDeTexto 4"/>
                <p:cNvSpPr txBox="1"/>
                <p:nvPr/>
              </p:nvSpPr>
              <p:spPr>
                <a:xfrm>
                  <a:off x="3444379" y="2428469"/>
                  <a:ext cx="1392826" cy="45179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pt-BR" b="0" dirty="0"/>
                    <a:t>No SI:</a:t>
                  </a:r>
                  <a14:m>
                    <m:oMath xmlns:m="http://schemas.openxmlformats.org/officeDocument/2006/math"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kg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m:rPr>
                              <m:nor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den>
                      </m:f>
                      <m:r>
                        <m:rPr>
                          <m:nor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ou</m:t>
                      </m:r>
                      <m:r>
                        <m:rPr>
                          <m:nor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m:rPr>
                          <m:nor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5" name="CaixaDeTexto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44379" y="2428469"/>
                  <a:ext cx="1392826" cy="451790"/>
                </a:xfrm>
                <a:prstGeom prst="rect">
                  <a:avLst/>
                </a:prstGeom>
                <a:blipFill>
                  <a:blip r:embed="rId5"/>
                  <a:stretch>
                    <a:fillRect l="-7767" b="-18919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upo 18"/>
          <p:cNvGrpSpPr/>
          <p:nvPr/>
        </p:nvGrpSpPr>
        <p:grpSpPr>
          <a:xfrm>
            <a:off x="287250" y="4213235"/>
            <a:ext cx="6079126" cy="471766"/>
            <a:chOff x="287250" y="4213235"/>
            <a:chExt cx="6079126" cy="4717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CaixaDeTexto 19"/>
                <p:cNvSpPr txBox="1"/>
                <p:nvPr/>
              </p:nvSpPr>
              <p:spPr>
                <a:xfrm>
                  <a:off x="287250" y="4213235"/>
                  <a:ext cx="2033570" cy="46262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300</m:t>
                            </m:r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1200</m:t>
                            </m:r>
                          </m:den>
                        </m:f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=0,25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20" name="CaixaDeTexto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7250" y="4213235"/>
                  <a:ext cx="2033570" cy="46262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CaixaDeTexto 22"/>
                <p:cNvSpPr txBox="1"/>
                <p:nvPr/>
              </p:nvSpPr>
              <p:spPr>
                <a:xfrm>
                  <a:off x="2932744" y="4222374"/>
                  <a:ext cx="3433632" cy="46262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=−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300</m:t>
                            </m:r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1800</m:t>
                            </m:r>
                          </m:den>
                        </m:f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=−0,167 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=−0,17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23" name="CaixaDeTexto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32744" y="4222374"/>
                  <a:ext cx="3433632" cy="46262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4" name="Picture 4" descr="3d Technical Drawing Style Of Two Stage Missiles, Rockets Stock ...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2" t="50964" r="61018" b="3982"/>
          <a:stretch/>
        </p:blipFill>
        <p:spPr bwMode="auto">
          <a:xfrm rot="5400000">
            <a:off x="2284985" y="1377727"/>
            <a:ext cx="806451" cy="128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3d Technical Drawing Style Of Two Stage Missiles, Rockets Stock ...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2" t="3540" r="61018" b="48592"/>
          <a:stretch/>
        </p:blipFill>
        <p:spPr bwMode="auto">
          <a:xfrm rot="5400000">
            <a:off x="3612135" y="1337544"/>
            <a:ext cx="806451" cy="136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ixaDeTexto 25"/>
              <p:cNvSpPr txBox="1"/>
              <p:nvPr/>
            </p:nvSpPr>
            <p:spPr>
              <a:xfrm>
                <a:off x="4860990" y="1617984"/>
                <a:ext cx="25648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200" b="0" i="1" smtClean="0"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26" name="CaixaDeTexto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990" y="1617984"/>
                <a:ext cx="256480" cy="184666"/>
              </a:xfrm>
              <a:prstGeom prst="rect">
                <a:avLst/>
              </a:prstGeom>
              <a:blipFill rotWithShape="0">
                <a:blip r:embed="rId9"/>
                <a:stretch>
                  <a:fillRect l="-19048" r="-21429" b="-3871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/>
              <p:cNvSpPr txBox="1"/>
              <p:nvPr/>
            </p:nvSpPr>
            <p:spPr>
              <a:xfrm>
                <a:off x="1426621" y="1661820"/>
                <a:ext cx="25648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200" b="0" i="1" smtClean="0">
                          <a:latin typeface="Cambria Math" panose="02040503050406030204" pitchFamily="18" charset="0"/>
                        </a:rPr>
                        <m:t>(2)</m:t>
                      </m:r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27" name="CaixaDeTex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6621" y="1661820"/>
                <a:ext cx="256480" cy="184666"/>
              </a:xfrm>
              <a:prstGeom prst="rect">
                <a:avLst/>
              </a:prstGeom>
              <a:blipFill rotWithShape="0">
                <a:blip r:embed="rId10"/>
                <a:stretch>
                  <a:fillRect l="-19048" t="-3333" r="-21429" b="-4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-11054" y="2958892"/>
                <a:ext cx="915505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/>
                  <a:t>Escolhendo um referencial preso a um ponto do foguete antes da explosão,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=0 (</m:t>
                    </m:r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𝑟𝑒𝑙</m:t>
                        </m:r>
                      </m:sub>
                    </m:sSub>
                    <m:r>
                      <a:rPr lang="pt-BR" sz="16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pt-BR" sz="1600" dirty="0"/>
                  <a:t>)</a:t>
                </a:r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054" y="2958892"/>
                <a:ext cx="9155054" cy="338554"/>
              </a:xfrm>
              <a:prstGeom prst="rect">
                <a:avLst/>
              </a:prstGeom>
              <a:blipFill rotWithShape="0">
                <a:blip r:embed="rId11"/>
                <a:stretch>
                  <a:fillRect l="-333" t="-5357" b="-214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upo 17"/>
          <p:cNvGrpSpPr/>
          <p:nvPr/>
        </p:nvGrpSpPr>
        <p:grpSpPr>
          <a:xfrm>
            <a:off x="25289" y="3268704"/>
            <a:ext cx="8931449" cy="374995"/>
            <a:chOff x="25289" y="3268704"/>
            <a:chExt cx="8931449" cy="3749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tângulo 10"/>
                <p:cNvSpPr/>
                <p:nvPr/>
              </p:nvSpPr>
              <p:spPr>
                <a:xfrm>
                  <a:off x="2466295" y="3285396"/>
                  <a:ext cx="2651175" cy="35830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 sz="1600" b="0" i="0" smtClean="0">
                                <a:latin typeface="Cambria Math" panose="02040503050406030204" pitchFamily="18" charset="0"/>
                              </a:rPr>
                              <m:t>como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acc>
                              <m:accPr>
                                <m:chr m:val="⃗"/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0 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ent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ã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o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∆</m:t>
                        </m:r>
                        <m:acc>
                          <m:accPr>
                            <m:chr m:val="⃗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1" name="Retângulo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66295" y="3285396"/>
                  <a:ext cx="2651175" cy="358303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t="-11864" r="-4147" b="-5085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CaixaDeTexto 9"/>
            <p:cNvSpPr txBox="1"/>
            <p:nvPr/>
          </p:nvSpPr>
          <p:spPr>
            <a:xfrm>
              <a:off x="25289" y="3283190"/>
              <a:ext cx="27081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/>
                <a:t>Para cada uma das partes,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CaixaDeTexto 11"/>
                <p:cNvSpPr txBox="1"/>
                <p:nvPr/>
              </p:nvSpPr>
              <p:spPr>
                <a:xfrm>
                  <a:off x="5840200" y="3275358"/>
                  <a:ext cx="1441036" cy="2761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2" name="CaixaDeTexto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40200" y="3275358"/>
                  <a:ext cx="1441036" cy="276166"/>
                </a:xfrm>
                <a:prstGeom prst="rect">
                  <a:avLst/>
                </a:prstGeom>
                <a:blipFill>
                  <a:blip r:embed="rId13"/>
                  <a:stretch>
                    <a:fillRect l="-4237" t="-34783" r="-847" b="-2608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CaixaDeTexto 21"/>
                <p:cNvSpPr txBox="1"/>
                <p:nvPr/>
              </p:nvSpPr>
              <p:spPr>
                <a:xfrm>
                  <a:off x="7501468" y="3275080"/>
                  <a:ext cx="1455270" cy="2761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22" name="CaixaDeTexto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01468" y="3275080"/>
                  <a:ext cx="1455270" cy="276166"/>
                </a:xfrm>
                <a:prstGeom prst="rect">
                  <a:avLst/>
                </a:prstGeom>
                <a:blipFill>
                  <a:blip r:embed="rId14"/>
                  <a:stretch>
                    <a:fillRect l="-4202" t="-34783" r="-840" b="-2608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Seta para a direita 14"/>
            <p:cNvSpPr/>
            <p:nvPr/>
          </p:nvSpPr>
          <p:spPr>
            <a:xfrm>
              <a:off x="5174478" y="3268704"/>
              <a:ext cx="339747" cy="311285"/>
            </a:xfrm>
            <a:prstGeom prst="rightArrow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25289" y="3715966"/>
                <a:ext cx="5814911" cy="368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Sabemos tudo: impulsos e massas! Ação e reação </a:t>
                </a:r>
                <a:r>
                  <a:rPr lang="pt-BR" sz="1600" dirty="0">
                    <a:sym typeface="Wingdings" panose="05000000000000000000" pitchFamily="2" charset="2"/>
                  </a:rPr>
                  <a:t>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</m:acc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</m:acc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pt-BR" sz="1600" dirty="0"/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89" y="3715966"/>
                <a:ext cx="5814911" cy="368499"/>
              </a:xfrm>
              <a:prstGeom prst="rect">
                <a:avLst/>
              </a:prstGeom>
              <a:blipFill>
                <a:blip r:embed="rId15"/>
                <a:stretch>
                  <a:fillRect l="-524" t="-13333" b="-21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Agrupar 7">
            <a:extLst>
              <a:ext uri="{FF2B5EF4-FFF2-40B4-BE49-F238E27FC236}">
                <a16:creationId xmlns:a16="http://schemas.microsoft.com/office/drawing/2014/main" id="{05B29B2E-5B06-47DF-9C4A-48F1C1057DFA}"/>
              </a:ext>
            </a:extLst>
          </p:cNvPr>
          <p:cNvGrpSpPr/>
          <p:nvPr/>
        </p:nvGrpSpPr>
        <p:grpSpPr>
          <a:xfrm>
            <a:off x="7442506" y="3867454"/>
            <a:ext cx="1516888" cy="746200"/>
            <a:chOff x="7349193" y="3867454"/>
            <a:chExt cx="1516888" cy="746200"/>
          </a:xfrm>
        </p:grpSpPr>
        <p:sp>
          <p:nvSpPr>
            <p:cNvPr id="6" name="Balão de Fala: Retângulo 5">
              <a:extLst>
                <a:ext uri="{FF2B5EF4-FFF2-40B4-BE49-F238E27FC236}">
                  <a16:creationId xmlns:a16="http://schemas.microsoft.com/office/drawing/2014/main" id="{05A0D5A5-4EEE-4A05-99EA-46DF04712DA9}"/>
                </a:ext>
              </a:extLst>
            </p:cNvPr>
            <p:cNvSpPr/>
            <p:nvPr/>
          </p:nvSpPr>
          <p:spPr>
            <a:xfrm>
              <a:off x="7349193" y="3867454"/>
              <a:ext cx="1507557" cy="745236"/>
            </a:xfrm>
            <a:prstGeom prst="wedgeRectCallout">
              <a:avLst>
                <a:gd name="adj1" fmla="val -67573"/>
                <a:gd name="adj2" fmla="val -89947"/>
              </a:avLst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velocidades finais</a:t>
              </a:r>
            </a:p>
          </p:txBody>
        </p:sp>
        <p:sp>
          <p:nvSpPr>
            <p:cNvPr id="28" name="Balão de Fala: Retângulo 27">
              <a:extLst>
                <a:ext uri="{FF2B5EF4-FFF2-40B4-BE49-F238E27FC236}">
                  <a16:creationId xmlns:a16="http://schemas.microsoft.com/office/drawing/2014/main" id="{A1ABC4EA-CDD1-4305-B73B-0075D5E42E72}"/>
                </a:ext>
              </a:extLst>
            </p:cNvPr>
            <p:cNvSpPr/>
            <p:nvPr/>
          </p:nvSpPr>
          <p:spPr>
            <a:xfrm>
              <a:off x="7358524" y="3868418"/>
              <a:ext cx="1507557" cy="745236"/>
            </a:xfrm>
            <a:prstGeom prst="wedgeRectCallout">
              <a:avLst>
                <a:gd name="adj1" fmla="val 38882"/>
                <a:gd name="adj2" fmla="val -94955"/>
              </a:avLst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velocidades finais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075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23457E-6 L -0.15086 0.0021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52" y="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23457E-6 L 0.15174 0.00216 " pathEditMode="relative" rAng="0" ptsTypes="AA">
                                      <p:cBhvr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87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14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lipse 12">
            <a:extLst>
              <a:ext uri="{FF2B5EF4-FFF2-40B4-BE49-F238E27FC236}">
                <a16:creationId xmlns:a16="http://schemas.microsoft.com/office/drawing/2014/main" id="{04F09CC7-8C42-4E4A-8564-83DA1DD81ACB}"/>
              </a:ext>
            </a:extLst>
          </p:cNvPr>
          <p:cNvSpPr/>
          <p:nvPr/>
        </p:nvSpPr>
        <p:spPr>
          <a:xfrm>
            <a:off x="1380528" y="2555543"/>
            <a:ext cx="226390" cy="191251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lipse 1"/>
          <p:cNvSpPr/>
          <p:nvPr/>
        </p:nvSpPr>
        <p:spPr>
          <a:xfrm>
            <a:off x="1876718" y="1324704"/>
            <a:ext cx="216000" cy="216000"/>
          </a:xfrm>
          <a:prstGeom prst="ellipse">
            <a:avLst/>
          </a:prstGeom>
          <a:solidFill>
            <a:srgbClr val="205C7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" name="Conector reto 2"/>
          <p:cNvCxnSpPr/>
          <p:nvPr/>
        </p:nvCxnSpPr>
        <p:spPr>
          <a:xfrm flipH="1" flipV="1">
            <a:off x="620607" y="1831743"/>
            <a:ext cx="1" cy="1630018"/>
          </a:xfrm>
          <a:prstGeom prst="line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Conector reto 3"/>
          <p:cNvCxnSpPr/>
          <p:nvPr/>
        </p:nvCxnSpPr>
        <p:spPr>
          <a:xfrm flipH="1" flipV="1">
            <a:off x="1488625" y="1202502"/>
            <a:ext cx="1" cy="1444250"/>
          </a:xfrm>
          <a:prstGeom prst="line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to 4"/>
          <p:cNvCxnSpPr/>
          <p:nvPr/>
        </p:nvCxnSpPr>
        <p:spPr>
          <a:xfrm>
            <a:off x="620607" y="3461761"/>
            <a:ext cx="1931501" cy="0"/>
          </a:xfrm>
          <a:prstGeom prst="line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/>
        </p:nvCxnSpPr>
        <p:spPr>
          <a:xfrm>
            <a:off x="1495606" y="2646752"/>
            <a:ext cx="1931501" cy="0"/>
          </a:xfrm>
          <a:prstGeom prst="line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 flipV="1">
            <a:off x="620608" y="1351601"/>
            <a:ext cx="1413062" cy="2110160"/>
          </a:xfrm>
          <a:prstGeom prst="line">
            <a:avLst/>
          </a:prstGeom>
          <a:ln>
            <a:solidFill>
              <a:srgbClr val="C0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 flipV="1">
            <a:off x="1510851" y="1372158"/>
            <a:ext cx="522819" cy="1261896"/>
          </a:xfrm>
          <a:prstGeom prst="line">
            <a:avLst/>
          </a:prstGeom>
          <a:ln>
            <a:solidFill>
              <a:srgbClr val="C0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 flipV="1">
            <a:off x="620608" y="2646752"/>
            <a:ext cx="890243" cy="815009"/>
          </a:xfrm>
          <a:prstGeom prst="line">
            <a:avLst/>
          </a:prstGeom>
          <a:ln>
            <a:solidFill>
              <a:srgbClr val="C0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2975443" y="2626907"/>
                <a:ext cx="2754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i="1" smtClean="0">
                          <a:latin typeface="Cambria Math" panose="02040503050406030204" pitchFamily="18" charset="0"/>
                        </a:rPr>
                        <m:t>’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5443" y="2626907"/>
                <a:ext cx="275401" cy="369332"/>
              </a:xfrm>
              <a:prstGeom prst="rect">
                <a:avLst/>
              </a:prstGeom>
              <a:blipFill>
                <a:blip r:embed="rId2"/>
                <a:stretch>
                  <a:fillRect r="-2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1128193" y="1117182"/>
                <a:ext cx="2754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193" y="1117182"/>
                <a:ext cx="275401" cy="369332"/>
              </a:xfrm>
              <a:prstGeom prst="rect">
                <a:avLst/>
              </a:prstGeom>
              <a:blipFill>
                <a:blip r:embed="rId3"/>
                <a:stretch>
                  <a:fillRect l="-8889" r="-44444" b="-1639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239869" y="1739961"/>
                <a:ext cx="2754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69" y="1739961"/>
                <a:ext cx="275401" cy="369332"/>
              </a:xfrm>
              <a:prstGeom prst="rect">
                <a:avLst/>
              </a:prstGeom>
              <a:blipFill>
                <a:blip r:embed="rId4"/>
                <a:stretch>
                  <a:fillRect r="-8696" b="-819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/>
              <p:cNvSpPr txBox="1"/>
              <p:nvPr/>
            </p:nvSpPr>
            <p:spPr>
              <a:xfrm>
                <a:off x="780514" y="2297474"/>
                <a:ext cx="487056" cy="3036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1(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5" name="CaixaDe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514" y="2297474"/>
                <a:ext cx="487056" cy="303673"/>
              </a:xfrm>
              <a:prstGeom prst="rect">
                <a:avLst/>
              </a:prstGeom>
              <a:blipFill>
                <a:blip r:embed="rId5"/>
                <a:stretch>
                  <a:fillRect l="-12500" t="-42000" r="-8750" b="-26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1820369" y="1965182"/>
                <a:ext cx="488595" cy="3036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1(2)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369" y="1965182"/>
                <a:ext cx="488595" cy="303673"/>
              </a:xfrm>
              <a:prstGeom prst="rect">
                <a:avLst/>
              </a:prstGeom>
              <a:blipFill rotWithShape="0">
                <a:blip r:embed="rId6"/>
                <a:stretch>
                  <a:fillRect l="-13750" t="-40000" r="-8750" b="-28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/>
              <p:cNvSpPr txBox="1"/>
              <p:nvPr/>
            </p:nvSpPr>
            <p:spPr>
              <a:xfrm>
                <a:off x="1076897" y="2984691"/>
                <a:ext cx="492379" cy="3036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7" name="CaixaDe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897" y="2984691"/>
                <a:ext cx="492379" cy="303673"/>
              </a:xfrm>
              <a:prstGeom prst="rect">
                <a:avLst/>
              </a:prstGeom>
              <a:blipFill rotWithShape="0">
                <a:blip r:embed="rId7"/>
                <a:stretch>
                  <a:fillRect l="-12500" t="-42857" r="-10000" b="-285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/>
              <p:cNvSpPr txBox="1"/>
              <p:nvPr/>
            </p:nvSpPr>
            <p:spPr>
              <a:xfrm>
                <a:off x="2547998" y="1920210"/>
                <a:ext cx="2178481" cy="3774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20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1(</m:t>
                              </m:r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1(2)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7998" y="1920210"/>
                <a:ext cx="2178481" cy="377476"/>
              </a:xfrm>
              <a:prstGeom prst="rect">
                <a:avLst/>
              </a:prstGeom>
              <a:blipFill>
                <a:blip r:embed="rId8"/>
                <a:stretch>
                  <a:fillRect l="-2521" t="-30645" r="-1961" b="-1451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/>
              <p:cNvSpPr txBox="1"/>
              <p:nvPr/>
            </p:nvSpPr>
            <p:spPr>
              <a:xfrm>
                <a:off x="7985301" y="1830465"/>
                <a:ext cx="751681" cy="5464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9" name="CaixaDe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5301" y="1830465"/>
                <a:ext cx="751681" cy="5464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/>
              <p:cNvSpPr txBox="1"/>
              <p:nvPr/>
            </p:nvSpPr>
            <p:spPr>
              <a:xfrm>
                <a:off x="6582152" y="2495033"/>
                <a:ext cx="2080826" cy="3398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1(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1(2)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0" name="CaixaDeTex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2152" y="2495033"/>
                <a:ext cx="2080826" cy="339837"/>
              </a:xfrm>
              <a:prstGeom prst="rect">
                <a:avLst/>
              </a:prstGeom>
              <a:blipFill>
                <a:blip r:embed="rId10"/>
                <a:stretch>
                  <a:fillRect l="-2053" t="-35714" r="-1760" b="-1428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aixaDeTexto 20"/>
          <p:cNvSpPr txBox="1"/>
          <p:nvPr/>
        </p:nvSpPr>
        <p:spPr>
          <a:xfrm>
            <a:off x="1757974" y="1156727"/>
            <a:ext cx="7405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/>
              <a:t>Módulo 1</a:t>
            </a:r>
          </a:p>
        </p:txBody>
      </p:sp>
      <p:pic>
        <p:nvPicPr>
          <p:cNvPr id="22" name="Picture 4" descr="3d Technical Drawing Style Of Two Stage Missiles, Rockets Stock ...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2" t="50964" r="68286" b="3982"/>
          <a:stretch/>
        </p:blipFill>
        <p:spPr bwMode="auto">
          <a:xfrm rot="5400000">
            <a:off x="3942381" y="-352178"/>
            <a:ext cx="625995" cy="128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3d Technical Drawing Style Of Two Stage Missiles, Rockets Stock ...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2" t="3540" r="61018" b="48592"/>
          <a:stretch/>
        </p:blipFill>
        <p:spPr bwMode="auto">
          <a:xfrm rot="5400000">
            <a:off x="5179303" y="-302134"/>
            <a:ext cx="806451" cy="136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/>
              <p:cNvSpPr txBox="1"/>
              <p:nvPr/>
            </p:nvSpPr>
            <p:spPr>
              <a:xfrm>
                <a:off x="6791185" y="11071"/>
                <a:ext cx="25648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200" b="0" i="1" smtClean="0"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24" name="CaixaDeTexto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1185" y="11071"/>
                <a:ext cx="256480" cy="184666"/>
              </a:xfrm>
              <a:prstGeom prst="rect">
                <a:avLst/>
              </a:prstGeom>
              <a:blipFill>
                <a:blip r:embed="rId12"/>
                <a:stretch>
                  <a:fillRect l="-19048" t="-3333" r="-21429" b="-4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/>
              <p:cNvSpPr txBox="1"/>
              <p:nvPr/>
            </p:nvSpPr>
            <p:spPr>
              <a:xfrm>
                <a:off x="2993789" y="11071"/>
                <a:ext cx="25648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200" b="0" i="1" smtClean="0">
                          <a:latin typeface="Cambria Math" panose="02040503050406030204" pitchFamily="18" charset="0"/>
                        </a:rPr>
                        <m:t>(2)</m:t>
                      </m:r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25" name="CaixaDeTex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3789" y="11071"/>
                <a:ext cx="256480" cy="184666"/>
              </a:xfrm>
              <a:prstGeom prst="rect">
                <a:avLst/>
              </a:prstGeom>
              <a:blipFill>
                <a:blip r:embed="rId13"/>
                <a:stretch>
                  <a:fillRect l="-19048" t="-3333" r="-21429" b="-4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CaixaDeTexto 25"/>
          <p:cNvSpPr txBox="1"/>
          <p:nvPr/>
        </p:nvSpPr>
        <p:spPr>
          <a:xfrm>
            <a:off x="5027063" y="1939671"/>
            <a:ext cx="28744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Derivando em função do tempo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/>
              <p:cNvSpPr txBox="1"/>
              <p:nvPr/>
            </p:nvSpPr>
            <p:spPr>
              <a:xfrm>
                <a:off x="3801309" y="2381169"/>
                <a:ext cx="2337948" cy="5587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1(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num>
                        <m:den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1(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7" name="CaixaDeTex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1309" y="2381169"/>
                <a:ext cx="2337948" cy="55874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ixaDeTexto 27"/>
              <p:cNvSpPr txBox="1"/>
              <p:nvPr/>
            </p:nvSpPr>
            <p:spPr>
              <a:xfrm>
                <a:off x="6649170" y="2927811"/>
                <a:ext cx="2029530" cy="3398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1(2)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1(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− </m:t>
                              </m:r>
                              <m:acc>
                                <m:accPr>
                                  <m:chr m:val="⃗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8" name="CaixaDeTexto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9170" y="2927811"/>
                <a:ext cx="2029530" cy="339837"/>
              </a:xfrm>
              <a:prstGeom prst="rect">
                <a:avLst/>
              </a:prstGeom>
              <a:blipFill>
                <a:blip r:embed="rId15"/>
                <a:stretch>
                  <a:fillRect l="-2102" t="-35714" b="-1428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ixaDeTexto 28"/>
              <p:cNvSpPr txBox="1"/>
              <p:nvPr/>
            </p:nvSpPr>
            <p:spPr>
              <a:xfrm>
                <a:off x="3730991" y="3851502"/>
                <a:ext cx="4018151" cy="3036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1(2)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=0,25−(−0,167)=0,417   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pt-BR" b="0" i="0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pt-BR" sz="1600" dirty="0"/>
                  <a:t>    </a:t>
                </a:r>
              </a:p>
            </p:txBody>
          </p:sp>
        </mc:Choice>
        <mc:Fallback xmlns="">
          <p:sp>
            <p:nvSpPr>
              <p:cNvPr id="29" name="CaixaDeTexto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0991" y="3851502"/>
                <a:ext cx="4018151" cy="303673"/>
              </a:xfrm>
              <a:prstGeom prst="rect">
                <a:avLst/>
              </a:prstGeom>
              <a:blipFill>
                <a:blip r:embed="rId16"/>
                <a:stretch>
                  <a:fillRect l="-1517" b="-26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aixaDeTexto 29"/>
              <p:cNvSpPr txBox="1"/>
              <p:nvPr/>
            </p:nvSpPr>
            <p:spPr>
              <a:xfrm>
                <a:off x="5795003" y="769448"/>
                <a:ext cx="131042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=0,25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0" name="CaixaDeTexto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5003" y="769448"/>
                <a:ext cx="1310423" cy="246221"/>
              </a:xfrm>
              <a:prstGeom prst="rect">
                <a:avLst/>
              </a:prstGeom>
              <a:blipFill>
                <a:blip r:embed="rId17"/>
                <a:stretch>
                  <a:fillRect l="-1860" r="-1395" b="-3170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ixaDeTexto 30"/>
              <p:cNvSpPr txBox="1"/>
              <p:nvPr/>
            </p:nvSpPr>
            <p:spPr>
              <a:xfrm>
                <a:off x="2329079" y="750931"/>
                <a:ext cx="146905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=−0,17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1" name="CaixaDeTexto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9079" y="750931"/>
                <a:ext cx="1469056" cy="246221"/>
              </a:xfrm>
              <a:prstGeom prst="rect">
                <a:avLst/>
              </a:prstGeom>
              <a:blipFill>
                <a:blip r:embed="rId18"/>
                <a:stretch>
                  <a:fillRect l="-1245" r="-1660" b="-3170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ixaDeTexto 32"/>
              <p:cNvSpPr txBox="1"/>
              <p:nvPr/>
            </p:nvSpPr>
            <p:spPr>
              <a:xfrm>
                <a:off x="3730990" y="4408147"/>
                <a:ext cx="2535205" cy="303673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1(2)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=0,42 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pt-BR" b="0" i="0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pt-BR" dirty="0"/>
                  <a:t>  </a:t>
                </a:r>
              </a:p>
            </p:txBody>
          </p:sp>
        </mc:Choice>
        <mc:Fallback xmlns="">
          <p:sp>
            <p:nvSpPr>
              <p:cNvPr id="33" name="CaixaDeTexto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0990" y="4408147"/>
                <a:ext cx="2535205" cy="303673"/>
              </a:xfrm>
              <a:prstGeom prst="rect">
                <a:avLst/>
              </a:prstGeom>
              <a:blipFill>
                <a:blip r:embed="rId19"/>
                <a:stretch>
                  <a:fillRect l="-2404" b="-28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4" descr="3d Technical Drawing Style Of Two Stage Missiles, Rockets Stock ...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2" t="50964" r="68185" b="3982"/>
          <a:stretch/>
        </p:blipFill>
        <p:spPr bwMode="auto">
          <a:xfrm rot="5400000">
            <a:off x="3967840" y="696142"/>
            <a:ext cx="628500" cy="128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3d Technical Drawing Style Of Two Stage Missiles, Rockets Stock ...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2" t="3540" r="61018" b="48592"/>
          <a:stretch/>
        </p:blipFill>
        <p:spPr bwMode="auto">
          <a:xfrm rot="5400000">
            <a:off x="5206014" y="744933"/>
            <a:ext cx="806451" cy="136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Elipse 37"/>
          <p:cNvSpPr/>
          <p:nvPr/>
        </p:nvSpPr>
        <p:spPr>
          <a:xfrm>
            <a:off x="6518075" y="1393098"/>
            <a:ext cx="131095" cy="11852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ixaDeTexto 40"/>
              <p:cNvSpPr txBox="1"/>
              <p:nvPr/>
            </p:nvSpPr>
            <p:spPr>
              <a:xfrm>
                <a:off x="2128238" y="3461761"/>
                <a:ext cx="2754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1" name="CaixaDeTexto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8238" y="3461761"/>
                <a:ext cx="275401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CaixaDeTexto 31"/>
          <p:cNvSpPr txBox="1"/>
          <p:nvPr/>
        </p:nvSpPr>
        <p:spPr>
          <a:xfrm>
            <a:off x="438822" y="3517655"/>
            <a:ext cx="359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</a:t>
            </a:r>
          </a:p>
        </p:txBody>
      </p:sp>
      <p:sp>
        <p:nvSpPr>
          <p:cNvPr id="34" name="CaixaDeTexto 33"/>
          <p:cNvSpPr txBox="1"/>
          <p:nvPr/>
        </p:nvSpPr>
        <p:spPr>
          <a:xfrm>
            <a:off x="1491789" y="2620625"/>
            <a:ext cx="541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2</a:t>
            </a:r>
          </a:p>
        </p:txBody>
      </p:sp>
      <p:sp>
        <p:nvSpPr>
          <p:cNvPr id="42" name="Texto explicativo retangular 41"/>
          <p:cNvSpPr/>
          <p:nvPr/>
        </p:nvSpPr>
        <p:spPr>
          <a:xfrm>
            <a:off x="239868" y="4055113"/>
            <a:ext cx="2308130" cy="759505"/>
          </a:xfrm>
          <a:prstGeom prst="wedgeRectCallout">
            <a:avLst>
              <a:gd name="adj1" fmla="val -32926"/>
              <a:gd name="adj2" fmla="val -83372"/>
            </a:avLst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dirty="0"/>
              <a:t>Esse é o ponto escolhido para referência          antes da explosão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ixaDeTexto 39">
                <a:extLst>
                  <a:ext uri="{FF2B5EF4-FFF2-40B4-BE49-F238E27FC236}">
                    <a16:creationId xmlns:a16="http://schemas.microsoft.com/office/drawing/2014/main" id="{54FA9B05-DFC7-4353-9EF3-E099375DAC07}"/>
                  </a:ext>
                </a:extLst>
              </p:cNvPr>
              <p:cNvSpPr txBox="1"/>
              <p:nvPr/>
            </p:nvSpPr>
            <p:spPr>
              <a:xfrm>
                <a:off x="3730991" y="3347736"/>
                <a:ext cx="2029530" cy="3398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1(2)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1(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− 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0" name="CaixaDeTexto 39">
                <a:extLst>
                  <a:ext uri="{FF2B5EF4-FFF2-40B4-BE49-F238E27FC236}">
                    <a16:creationId xmlns:a16="http://schemas.microsoft.com/office/drawing/2014/main" id="{54FA9B05-DFC7-4353-9EF3-E099375DAC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0991" y="3347736"/>
                <a:ext cx="2029530" cy="339837"/>
              </a:xfrm>
              <a:prstGeom prst="rect">
                <a:avLst/>
              </a:prstGeom>
              <a:blipFill>
                <a:blip r:embed="rId21"/>
                <a:stretch>
                  <a:fillRect l="-1802" r="-300" b="-1428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Balão de Fala: Retângulo com Cantos Arredondados 34">
            <a:extLst>
              <a:ext uri="{FF2B5EF4-FFF2-40B4-BE49-F238E27FC236}">
                <a16:creationId xmlns:a16="http://schemas.microsoft.com/office/drawing/2014/main" id="{31D96C71-E243-4CD4-83E3-9F0C4A79556F}"/>
              </a:ext>
            </a:extLst>
          </p:cNvPr>
          <p:cNvSpPr/>
          <p:nvPr/>
        </p:nvSpPr>
        <p:spPr>
          <a:xfrm>
            <a:off x="239868" y="650890"/>
            <a:ext cx="1171544" cy="587502"/>
          </a:xfrm>
          <a:prstGeom prst="wedgeRoundRectCallout">
            <a:avLst>
              <a:gd name="adj1" fmla="val 48035"/>
              <a:gd name="adj2" fmla="val 266588"/>
              <a:gd name="adj3" fmla="val 16667"/>
            </a:avLst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800" b="1"/>
              <a:t>Módulo 2</a:t>
            </a:r>
            <a:endParaRPr lang="pt-BR" sz="1800" b="1" dirty="0"/>
          </a:p>
        </p:txBody>
      </p:sp>
    </p:spTree>
    <p:extLst>
      <p:ext uri="{BB962C8B-B14F-4D97-AF65-F5344CB8AC3E}">
        <p14:creationId xmlns:p14="http://schemas.microsoft.com/office/powerpoint/2010/main" val="218364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48148E-6 L -0.15087 0.0021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52" y="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07407E-6 L 0.15174 0.00216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87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85185E-6 L 0.23107 0.0015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37" y="123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82716E-6 L 0.14514 -3.82716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  <p:bldP spid="11" grpId="0"/>
      <p:bldP spid="12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3" grpId="0" animBg="1"/>
      <p:bldP spid="38" grpId="0" animBg="1"/>
      <p:bldP spid="41" grpId="0"/>
      <p:bldP spid="32" grpId="0"/>
      <p:bldP spid="34" grpId="0"/>
      <p:bldP spid="42" grpId="0" animBg="1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9665" y="25048"/>
            <a:ext cx="55547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solidFill>
                  <a:srgbClr val="0070C0"/>
                </a:solidFill>
              </a:rPr>
              <a:t>6.4 Conservação da Quantidade de Movimento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071447" y="420102"/>
            <a:ext cx="3479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Sistema isolado em qualquer instante</a:t>
            </a:r>
          </a:p>
          <a:p>
            <a:pPr algn="ctr"/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Exemplo: Colisão destes dois corpos</a:t>
            </a:r>
          </a:p>
        </p:txBody>
      </p:sp>
      <p:grpSp>
        <p:nvGrpSpPr>
          <p:cNvPr id="51" name="Grupo 50"/>
          <p:cNvGrpSpPr/>
          <p:nvPr/>
        </p:nvGrpSpPr>
        <p:grpSpPr>
          <a:xfrm>
            <a:off x="1282841" y="1396427"/>
            <a:ext cx="7726902" cy="613865"/>
            <a:chOff x="1282841" y="1396427"/>
            <a:chExt cx="7726902" cy="613865"/>
          </a:xfrm>
        </p:grpSpPr>
        <p:sp>
          <p:nvSpPr>
            <p:cNvPr id="6" name="CaixaDeTexto 5"/>
            <p:cNvSpPr txBox="1"/>
            <p:nvPr/>
          </p:nvSpPr>
          <p:spPr>
            <a:xfrm>
              <a:off x="1282841" y="1513875"/>
              <a:ext cx="210693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Pela 2</a:t>
              </a:r>
              <a:r>
                <a:rPr lang="pt-BR" sz="16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lei de Newton: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CaixaDeTexto 6"/>
                <p:cNvSpPr txBox="1"/>
                <p:nvPr/>
              </p:nvSpPr>
              <p:spPr>
                <a:xfrm>
                  <a:off x="3389779" y="1396427"/>
                  <a:ext cx="2739660" cy="60850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𝑟𝑒𝑠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1(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b>
                            </m:s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</m:nary>
                        <m:f>
                          <m:f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7" name="CaixaDeTexto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89779" y="1396427"/>
                  <a:ext cx="2739660" cy="608500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CaixaDeTexto 7"/>
                <p:cNvSpPr txBox="1"/>
                <p:nvPr/>
              </p:nvSpPr>
              <p:spPr>
                <a:xfrm>
                  <a:off x="6251104" y="1401792"/>
                  <a:ext cx="2758639" cy="60850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𝑟𝑒𝑠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2(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b>
                            </m:s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</m:nary>
                        <m:f>
                          <m:f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8" name="CaixaDeTexto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51104" y="1401792"/>
                  <a:ext cx="2758639" cy="60850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3" name="Grupo 52"/>
          <p:cNvGrpSpPr/>
          <p:nvPr/>
        </p:nvGrpSpPr>
        <p:grpSpPr>
          <a:xfrm>
            <a:off x="119665" y="2549289"/>
            <a:ext cx="7434175" cy="790471"/>
            <a:chOff x="119665" y="2549289"/>
            <a:chExt cx="7434175" cy="79047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CaixaDeTexto 9"/>
                <p:cNvSpPr txBox="1"/>
                <p:nvPr/>
              </p:nvSpPr>
              <p:spPr>
                <a:xfrm>
                  <a:off x="119665" y="2594472"/>
                  <a:ext cx="3659848" cy="5962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Antes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e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depois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da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colis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ã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o</m:t>
                        </m:r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b>
                            </m:s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acc>
                              <m:accPr>
                                <m:chr m:val="⃗"/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acc>
                          </m:e>
                        </m:nary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e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0" name="CaixaDeTexto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665" y="2594472"/>
                  <a:ext cx="3659848" cy="596253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CaixaDeTexto 10"/>
                <p:cNvSpPr txBox="1"/>
                <p:nvPr/>
              </p:nvSpPr>
              <p:spPr>
                <a:xfrm>
                  <a:off x="3789095" y="2615508"/>
                  <a:ext cx="1126334" cy="5962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2(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b>
                            </m:s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acc>
                              <m:accPr>
                                <m:chr m:val="⃗"/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acc>
                          </m:e>
                        </m:nary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1" name="CaixaDeTexto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89095" y="2615508"/>
                  <a:ext cx="1126334" cy="596253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5" name="Agrupar 14"/>
            <p:cNvGrpSpPr/>
            <p:nvPr/>
          </p:nvGrpSpPr>
          <p:grpSpPr>
            <a:xfrm>
              <a:off x="5133720" y="2549289"/>
              <a:ext cx="2420120" cy="790471"/>
              <a:chOff x="6500816" y="3347442"/>
              <a:chExt cx="1987017" cy="887816"/>
            </a:xfrm>
          </p:grpSpPr>
          <p:sp>
            <p:nvSpPr>
              <p:cNvPr id="13" name="Retângulo com Único Canto Aparado e Arredondado 12"/>
              <p:cNvSpPr/>
              <p:nvPr/>
            </p:nvSpPr>
            <p:spPr>
              <a:xfrm>
                <a:off x="6500816" y="3347442"/>
                <a:ext cx="1987017" cy="790471"/>
              </a:xfrm>
              <a:prstGeom prst="snipRoundRect">
                <a:avLst/>
              </a:prstGeom>
              <a:solidFill>
                <a:srgbClr val="FFFF00"/>
              </a:solidFill>
              <a:ln>
                <a:solidFill>
                  <a:srgbClr val="4D4D4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CaixaDeTexto 13"/>
              <p:cNvSpPr txBox="1"/>
              <p:nvPr/>
            </p:nvSpPr>
            <p:spPr>
              <a:xfrm>
                <a:off x="6547383" y="3404261"/>
                <a:ext cx="189388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Nenhuma força externa age nos dois corpos</a:t>
                </a:r>
              </a:p>
            </p:txBody>
          </p:sp>
        </p:grpSp>
      </p:grpSp>
      <p:grpSp>
        <p:nvGrpSpPr>
          <p:cNvPr id="56" name="Grupo 55"/>
          <p:cNvGrpSpPr/>
          <p:nvPr/>
        </p:nvGrpSpPr>
        <p:grpSpPr>
          <a:xfrm>
            <a:off x="185027" y="4001364"/>
            <a:ext cx="8669275" cy="524759"/>
            <a:chOff x="185027" y="4001364"/>
            <a:chExt cx="8669275" cy="5247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CaixaDeTexto 18"/>
                <p:cNvSpPr txBox="1"/>
                <p:nvPr/>
              </p:nvSpPr>
              <p:spPr>
                <a:xfrm>
                  <a:off x="185027" y="4157700"/>
                  <a:ext cx="3130793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p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𝐿𝑒𝑖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𝑑𝑒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𝑁𝑒𝑤𝑡𝑜𝑛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 (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çã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𝑟𝑒𝑎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çã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9" name="CaixaDeTexto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027" y="4157700"/>
                  <a:ext cx="3130793" cy="246221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778" r="-1751" b="-375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CaixaDeTexto 19"/>
                <p:cNvSpPr txBox="1"/>
                <p:nvPr/>
              </p:nvSpPr>
              <p:spPr>
                <a:xfrm>
                  <a:off x="3687419" y="4110978"/>
                  <a:ext cx="1293303" cy="30553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(2)</m:t>
                            </m:r>
                          </m:sub>
                        </m:sSub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acc>
                              <m:accPr>
                                <m:chr m:val="⃗"/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2(1)</m:t>
                            </m:r>
                          </m:sub>
                        </m:sSub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20" name="CaixaDeTexto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7419" y="4110978"/>
                  <a:ext cx="1293303" cy="305533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2830" t="-30000" r="-1887" b="-22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CaixaDeTexto 20"/>
                <p:cNvSpPr txBox="1"/>
                <p:nvPr/>
              </p:nvSpPr>
              <p:spPr>
                <a:xfrm>
                  <a:off x="5352321" y="4142727"/>
                  <a:ext cx="1350113" cy="30713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(2)</m:t>
                            </m:r>
                          </m:sub>
                        </m:sSub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2(1)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acc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21" name="CaixaDeTexto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52321" y="4142727"/>
                  <a:ext cx="1350113" cy="30713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2262" t="-30000" r="-2715" b="-22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CaixaDeTexto 21"/>
                <p:cNvSpPr txBox="1"/>
                <p:nvPr/>
              </p:nvSpPr>
              <p:spPr>
                <a:xfrm>
                  <a:off x="6938201" y="4001364"/>
                  <a:ext cx="1916101" cy="524759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portanto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,  </m:t>
                        </m:r>
                        <m:f>
                          <m:f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acc>
                              <m:accPr>
                                <m:chr m:val="⃗"/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</m:acc>
                          </m:num>
                          <m:den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acc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22" name="CaixaDeTexto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38201" y="4001364"/>
                  <a:ext cx="1916101" cy="524759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/>
              <p:cNvSpPr txBox="1"/>
              <p:nvPr/>
            </p:nvSpPr>
            <p:spPr>
              <a:xfrm>
                <a:off x="658562" y="4547081"/>
                <a:ext cx="5574475" cy="31059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é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uma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constante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do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movimento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de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um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sistema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isolado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3" name="CaixaDeTex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562" y="4547081"/>
                <a:ext cx="5574475" cy="310598"/>
              </a:xfrm>
              <a:prstGeom prst="rect">
                <a:avLst/>
              </a:prstGeom>
              <a:blipFill rotWithShape="0">
                <a:blip r:embed="rId10"/>
                <a:stretch>
                  <a:fillRect l="-328" r="-875" b="-980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" name="Grupo 56"/>
          <p:cNvGrpSpPr/>
          <p:nvPr/>
        </p:nvGrpSpPr>
        <p:grpSpPr>
          <a:xfrm>
            <a:off x="4552865" y="3294704"/>
            <a:ext cx="3944955" cy="616131"/>
            <a:chOff x="4552865" y="3294704"/>
            <a:chExt cx="3944955" cy="6161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CaixaDeTexto 16"/>
                <p:cNvSpPr txBox="1"/>
                <p:nvPr/>
              </p:nvSpPr>
              <p:spPr>
                <a:xfrm>
                  <a:off x="5331377" y="3294704"/>
                  <a:ext cx="3161698" cy="30553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No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corpo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1 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1(2)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devido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ao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corpo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7" name="CaixaDeTexto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1377" y="3294704"/>
                  <a:ext cx="3161698" cy="305533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965" t="-29412" r="-965" b="-19608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CaixaDeTexto 17"/>
                <p:cNvSpPr txBox="1"/>
                <p:nvPr/>
              </p:nvSpPr>
              <p:spPr>
                <a:xfrm>
                  <a:off x="5331377" y="3605302"/>
                  <a:ext cx="3166443" cy="30553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No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corpo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2 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2(1)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devido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ao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corpo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8" name="CaixaDeTexto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1377" y="3605302"/>
                  <a:ext cx="3166443" cy="305533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963" t="-29412" r="-771" b="-19608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Seta para a Direita 24"/>
            <p:cNvSpPr/>
            <p:nvPr/>
          </p:nvSpPr>
          <p:spPr>
            <a:xfrm>
              <a:off x="4552865" y="3622001"/>
              <a:ext cx="488731" cy="125836"/>
            </a:xfrm>
            <a:prstGeom prst="rightArrow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2" name="Elipse 11"/>
          <p:cNvSpPr/>
          <p:nvPr/>
        </p:nvSpPr>
        <p:spPr>
          <a:xfrm>
            <a:off x="369792" y="438904"/>
            <a:ext cx="295818" cy="31786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1</a:t>
            </a:r>
          </a:p>
        </p:txBody>
      </p:sp>
      <p:sp>
        <p:nvSpPr>
          <p:cNvPr id="26" name="Elipse 25"/>
          <p:cNvSpPr/>
          <p:nvPr/>
        </p:nvSpPr>
        <p:spPr>
          <a:xfrm>
            <a:off x="362744" y="1072266"/>
            <a:ext cx="295818" cy="317869"/>
          </a:xfrm>
          <a:prstGeom prst="ellipse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2</a:t>
            </a:r>
          </a:p>
        </p:txBody>
      </p:sp>
      <p:cxnSp>
        <p:nvCxnSpPr>
          <p:cNvPr id="28" name="Conector de seta reta 27"/>
          <p:cNvCxnSpPr>
            <a:stCxn id="12" idx="5"/>
          </p:cNvCxnSpPr>
          <p:nvPr/>
        </p:nvCxnSpPr>
        <p:spPr>
          <a:xfrm>
            <a:off x="622288" y="710222"/>
            <a:ext cx="434352" cy="254832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ector de seta reta 28"/>
          <p:cNvCxnSpPr>
            <a:stCxn id="26" idx="6"/>
          </p:cNvCxnSpPr>
          <p:nvPr/>
        </p:nvCxnSpPr>
        <p:spPr>
          <a:xfrm flipV="1">
            <a:off x="658562" y="1117454"/>
            <a:ext cx="398078" cy="113747"/>
          </a:xfrm>
          <a:prstGeom prst="straightConnector1">
            <a:avLst/>
          </a:prstGeom>
          <a:ln>
            <a:solidFill>
              <a:srgbClr val="0070C0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ângulo 31"/>
              <p:cNvSpPr/>
              <p:nvPr/>
            </p:nvSpPr>
            <p:spPr>
              <a:xfrm>
                <a:off x="630467" y="441549"/>
                <a:ext cx="47173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2" name="Retângulo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467" y="441549"/>
                <a:ext cx="471731" cy="369332"/>
              </a:xfrm>
              <a:prstGeom prst="rect">
                <a:avLst/>
              </a:prstGeom>
              <a:blipFill rotWithShape="0">
                <a:blip r:embed="rId13"/>
                <a:stretch>
                  <a:fillRect t="-21311" r="-23077" b="-819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tângulo 32"/>
              <p:cNvSpPr/>
              <p:nvPr/>
            </p:nvSpPr>
            <p:spPr>
              <a:xfrm>
                <a:off x="640312" y="1158641"/>
                <a:ext cx="4770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3" name="Retângulo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312" y="1158641"/>
                <a:ext cx="477054" cy="369332"/>
              </a:xfrm>
              <a:prstGeom prst="rect">
                <a:avLst/>
              </a:prstGeom>
              <a:blipFill rotWithShape="0">
                <a:blip r:embed="rId14"/>
                <a:stretch>
                  <a:fillRect t="-21311" r="-25641" b="-819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upo 47"/>
          <p:cNvGrpSpPr/>
          <p:nvPr/>
        </p:nvGrpSpPr>
        <p:grpSpPr>
          <a:xfrm>
            <a:off x="76358" y="1598873"/>
            <a:ext cx="1206484" cy="746316"/>
            <a:chOff x="76358" y="1598873"/>
            <a:chExt cx="1206484" cy="7463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tângulo 33"/>
                <p:cNvSpPr/>
                <p:nvPr/>
              </p:nvSpPr>
              <p:spPr>
                <a:xfrm>
                  <a:off x="76358" y="1598873"/>
                  <a:ext cx="119584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34" name="Retângulo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358" y="1598873"/>
                  <a:ext cx="1195840" cy="369332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t="-21311" r="-12755" b="-819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tângulo 34"/>
                <p:cNvSpPr/>
                <p:nvPr/>
              </p:nvSpPr>
              <p:spPr>
                <a:xfrm>
                  <a:off x="76358" y="1975857"/>
                  <a:ext cx="120648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35" name="Retângulo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358" y="1975857"/>
                  <a:ext cx="1206484" cy="369332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t="-21311" r="-12690" b="-819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5" name="Grupo 54"/>
          <p:cNvGrpSpPr/>
          <p:nvPr/>
        </p:nvGrpSpPr>
        <p:grpSpPr>
          <a:xfrm>
            <a:off x="267962" y="3121143"/>
            <a:ext cx="3576786" cy="1100613"/>
            <a:chOff x="267962" y="3121143"/>
            <a:chExt cx="3576786" cy="110061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CaixaDeTexto 15"/>
                <p:cNvSpPr txBox="1"/>
                <p:nvPr/>
              </p:nvSpPr>
              <p:spPr>
                <a:xfrm>
                  <a:off x="267962" y="3587023"/>
                  <a:ext cx="1577355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pt-BR" sz="160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urante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colis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ã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o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6" name="CaixaDeTexto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7962" y="3587023"/>
                  <a:ext cx="1577355" cy="246221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l="-2317" r="-2317" b="-731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4" name="Grupo 53"/>
            <p:cNvGrpSpPr/>
            <p:nvPr/>
          </p:nvGrpSpPr>
          <p:grpSpPr>
            <a:xfrm>
              <a:off x="1971675" y="3121143"/>
              <a:ext cx="1873073" cy="1100613"/>
              <a:chOff x="1971675" y="3121143"/>
              <a:chExt cx="1873073" cy="1100613"/>
            </a:xfrm>
          </p:grpSpPr>
          <p:sp>
            <p:nvSpPr>
              <p:cNvPr id="38" name="Elipse 37"/>
              <p:cNvSpPr/>
              <p:nvPr/>
            </p:nvSpPr>
            <p:spPr>
              <a:xfrm>
                <a:off x="2822015" y="3377455"/>
                <a:ext cx="295818" cy="31786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dirty="0"/>
                  <a:t>1</a:t>
                </a:r>
              </a:p>
            </p:txBody>
          </p:sp>
          <p:sp>
            <p:nvSpPr>
              <p:cNvPr id="39" name="Elipse 38"/>
              <p:cNvSpPr/>
              <p:nvPr/>
            </p:nvSpPr>
            <p:spPr>
              <a:xfrm>
                <a:off x="2667058" y="3633767"/>
                <a:ext cx="295818" cy="317869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dirty="0"/>
                  <a:t>2</a:t>
                </a:r>
              </a:p>
            </p:txBody>
          </p:sp>
          <p:cxnSp>
            <p:nvCxnSpPr>
              <p:cNvPr id="40" name="Conector de seta reta 39"/>
              <p:cNvCxnSpPr/>
              <p:nvPr/>
            </p:nvCxnSpPr>
            <p:spPr>
              <a:xfrm flipV="1">
                <a:off x="3063173" y="3121143"/>
                <a:ext cx="372133" cy="36961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ector de seta reta 41"/>
              <p:cNvCxnSpPr/>
              <p:nvPr/>
            </p:nvCxnSpPr>
            <p:spPr>
              <a:xfrm flipH="1">
                <a:off x="2363108" y="3852144"/>
                <a:ext cx="372133" cy="36961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Retângulo 42"/>
                  <p:cNvSpPr/>
                  <p:nvPr/>
                </p:nvSpPr>
                <p:spPr>
                  <a:xfrm>
                    <a:off x="3139298" y="3257600"/>
                    <a:ext cx="705450" cy="43595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1(2)</m:t>
                              </m:r>
                            </m:sub>
                          </m:sSub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43" name="Retângulo 4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39298" y="3257600"/>
                    <a:ext cx="705450" cy="435953"/>
                  </a:xfrm>
                  <a:prstGeom prst="rect">
                    <a:avLst/>
                  </a:prstGeom>
                  <a:blipFill rotWithShape="0">
                    <a:blip r:embed="rId18"/>
                    <a:stretch>
                      <a:fillRect t="-19444" b="-6944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Retângulo 43"/>
                  <p:cNvSpPr/>
                  <p:nvPr/>
                </p:nvSpPr>
                <p:spPr>
                  <a:xfrm>
                    <a:off x="1971675" y="3598466"/>
                    <a:ext cx="710772" cy="43595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44" name="Retângulo 4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71675" y="3598466"/>
                    <a:ext cx="710772" cy="435953"/>
                  </a:xfrm>
                  <a:prstGeom prst="rect">
                    <a:avLst/>
                  </a:prstGeom>
                  <a:blipFill rotWithShape="0">
                    <a:blip r:embed="rId19"/>
                    <a:stretch>
                      <a:fillRect t="-19444" b="-6944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52" name="Grupo 51"/>
          <p:cNvGrpSpPr/>
          <p:nvPr/>
        </p:nvGrpSpPr>
        <p:grpSpPr>
          <a:xfrm>
            <a:off x="1657390" y="1933807"/>
            <a:ext cx="4276114" cy="647485"/>
            <a:chOff x="1657390" y="1933807"/>
            <a:chExt cx="4276114" cy="64748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CaixaDeTexto 8"/>
                <p:cNvSpPr txBox="1"/>
                <p:nvPr/>
              </p:nvSpPr>
              <p:spPr>
                <a:xfrm>
                  <a:off x="3748355" y="1933807"/>
                  <a:ext cx="2185149" cy="64748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acc>
                              <m:accPr>
                                <m:chr m:val="⃗"/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</m:acc>
                          </m:num>
                          <m:den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1(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b>
                            </m:s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e>
                        </m:nary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2(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b>
                            </m:sSub>
                          </m:e>
                        </m:nary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9" name="CaixaDeTexto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48355" y="1933807"/>
                  <a:ext cx="2185149" cy="647485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CaixaDeTexto 44"/>
            <p:cNvSpPr txBox="1"/>
            <p:nvPr/>
          </p:nvSpPr>
          <p:spPr>
            <a:xfrm>
              <a:off x="1657390" y="2082800"/>
              <a:ext cx="21221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/>
                <a:t>Substituindo em (1) </a:t>
              </a:r>
            </a:p>
          </p:txBody>
        </p:sp>
      </p:grpSp>
      <p:grpSp>
        <p:nvGrpSpPr>
          <p:cNvPr id="50" name="Grupo 49"/>
          <p:cNvGrpSpPr/>
          <p:nvPr/>
        </p:nvGrpSpPr>
        <p:grpSpPr>
          <a:xfrm>
            <a:off x="1198586" y="922064"/>
            <a:ext cx="7329589" cy="524759"/>
            <a:chOff x="1198586" y="922064"/>
            <a:chExt cx="7329589" cy="5247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CaixaDeTexto 4"/>
                <p:cNvSpPr txBox="1"/>
                <p:nvPr/>
              </p:nvSpPr>
              <p:spPr>
                <a:xfrm>
                  <a:off x="6399653" y="922064"/>
                  <a:ext cx="1477776" cy="52475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acc>
                              <m:accPr>
                                <m:chr m:val="⃗"/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</m:acc>
                          </m:num>
                          <m:den>
                            <m:r>
                              <a:rPr lang="pt-BR" sz="160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r>
                              <a:rPr lang="pt-BR" sz="160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r>
                              <a:rPr lang="pt-BR" sz="160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5" name="CaixaDeTexto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99653" y="922064"/>
                  <a:ext cx="1477776" cy="524759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CaixaDeTexto 36"/>
            <p:cNvSpPr txBox="1"/>
            <p:nvPr/>
          </p:nvSpPr>
          <p:spPr>
            <a:xfrm>
              <a:off x="1198586" y="1086942"/>
              <a:ext cx="52518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/>
                <a:t>A fim de saber como ela muda no tempo, calculamos</a:t>
              </a:r>
            </a:p>
          </p:txBody>
        </p:sp>
        <p:sp>
          <p:nvSpPr>
            <p:cNvPr id="46" name="CaixaDeTexto 45"/>
            <p:cNvSpPr txBox="1"/>
            <p:nvPr/>
          </p:nvSpPr>
          <p:spPr>
            <a:xfrm>
              <a:off x="7983426" y="1004561"/>
              <a:ext cx="5447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(2)</a:t>
              </a:r>
            </a:p>
          </p:txBody>
        </p:sp>
      </p:grpSp>
      <p:grpSp>
        <p:nvGrpSpPr>
          <p:cNvPr id="49" name="Grupo 48"/>
          <p:cNvGrpSpPr/>
          <p:nvPr/>
        </p:nvGrpSpPr>
        <p:grpSpPr>
          <a:xfrm>
            <a:off x="4406810" y="505485"/>
            <a:ext cx="4737190" cy="374057"/>
            <a:chOff x="4406810" y="505485"/>
            <a:chExt cx="4737190" cy="37405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CaixaDeTexto 3"/>
                <p:cNvSpPr txBox="1"/>
                <p:nvPr/>
              </p:nvSpPr>
              <p:spPr>
                <a:xfrm>
                  <a:off x="7646895" y="572139"/>
                  <a:ext cx="1102288" cy="276166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4" name="CaixaDeTexto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46895" y="572139"/>
                  <a:ext cx="1102288" cy="276166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 l="-2762" t="-35556" r="-20442" b="-24444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CaixaDeTexto 35"/>
            <p:cNvSpPr txBox="1"/>
            <p:nvPr/>
          </p:nvSpPr>
          <p:spPr>
            <a:xfrm>
              <a:off x="4406810" y="540988"/>
              <a:ext cx="33440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dirty="0"/>
                <a:t>A quantidade de movimento total é</a:t>
              </a:r>
            </a:p>
          </p:txBody>
        </p:sp>
        <p:sp>
          <p:nvSpPr>
            <p:cNvPr id="47" name="CaixaDeTexto 46"/>
            <p:cNvSpPr txBox="1"/>
            <p:nvPr/>
          </p:nvSpPr>
          <p:spPr>
            <a:xfrm>
              <a:off x="8687321" y="505485"/>
              <a:ext cx="45667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/>
                <a:t>(1)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7882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9665" y="0"/>
            <a:ext cx="55194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Lei da Conservação da Quantidade de Movimento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355366" y="563296"/>
                <a:ext cx="779893" cy="31059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366" y="563296"/>
                <a:ext cx="779893" cy="310598"/>
              </a:xfrm>
              <a:prstGeom prst="rect">
                <a:avLst/>
              </a:prstGeom>
              <a:blipFill>
                <a:blip r:embed="rId2"/>
                <a:stretch>
                  <a:fillRect l="-5469" r="-6250" b="-980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eta para a Direita 3"/>
          <p:cNvSpPr/>
          <p:nvPr/>
        </p:nvSpPr>
        <p:spPr>
          <a:xfrm>
            <a:off x="1506507" y="655677"/>
            <a:ext cx="488731" cy="125836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2370664" y="563296"/>
                <a:ext cx="776944" cy="3391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0664" y="563296"/>
                <a:ext cx="776944" cy="339195"/>
              </a:xfrm>
              <a:prstGeom prst="rect">
                <a:avLst/>
              </a:prstGeom>
              <a:blipFill>
                <a:blip r:embed="rId3"/>
                <a:stretch>
                  <a:fillRect l="-6299" r="-4724" b="-2321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3" t="4604" r="62518" b="64350"/>
          <a:stretch/>
        </p:blipFill>
        <p:spPr>
          <a:xfrm>
            <a:off x="4941231" y="418813"/>
            <a:ext cx="2819360" cy="22329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3304279" y="967989"/>
                <a:ext cx="1415067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4279" y="967989"/>
                <a:ext cx="1415067" cy="310598"/>
              </a:xfrm>
              <a:prstGeom prst="rect">
                <a:avLst/>
              </a:prstGeom>
              <a:blipFill>
                <a:blip r:embed="rId5"/>
                <a:stretch>
                  <a:fillRect l="-3017" t="-29412" r="-13362" b="-254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3304279" y="2065854"/>
                <a:ext cx="1522340" cy="3391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4279" y="2065854"/>
                <a:ext cx="1522340" cy="339195"/>
              </a:xfrm>
              <a:prstGeom prst="rect">
                <a:avLst/>
              </a:prstGeom>
              <a:blipFill>
                <a:blip r:embed="rId6"/>
                <a:stretch>
                  <a:fillRect l="-2800" t="-26786" r="-9600" b="-2321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aixaDeTexto 9"/>
          <p:cNvSpPr txBox="1"/>
          <p:nvPr/>
        </p:nvSpPr>
        <p:spPr>
          <a:xfrm>
            <a:off x="270118" y="2811835"/>
            <a:ext cx="3071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 Geral </a:t>
            </a:r>
          </a:p>
        </p:txBody>
      </p:sp>
      <p:sp>
        <p:nvSpPr>
          <p:cNvPr id="11" name="Seta para a Direita 10"/>
          <p:cNvSpPr/>
          <p:nvPr/>
        </p:nvSpPr>
        <p:spPr>
          <a:xfrm>
            <a:off x="2390664" y="2919940"/>
            <a:ext cx="488731" cy="125836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3250642" y="2663299"/>
            <a:ext cx="4818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Simetria da natureza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Simetria de translação  </a:t>
            </a:r>
            <a:r>
              <a:rPr lang="pt-BR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ESPACIAL   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46854" y="3369709"/>
            <a:ext cx="8929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Quando a resultante das forças externas for nula, a quantidade de movimento total do sistema permanecerá constante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1620399" y="4476897"/>
            <a:ext cx="529819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Válida em qualquer sistema de referência INERCIAL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/>
              <p:cNvSpPr txBox="1"/>
              <p:nvPr/>
            </p:nvSpPr>
            <p:spPr>
              <a:xfrm>
                <a:off x="1091585" y="3968786"/>
                <a:ext cx="829843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𝑐𝑡𝑒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5" name="CaixaDe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585" y="3968786"/>
                <a:ext cx="829843" cy="310598"/>
              </a:xfrm>
              <a:prstGeom prst="rect">
                <a:avLst/>
              </a:prstGeom>
              <a:blipFill rotWithShape="0">
                <a:blip r:embed="rId7"/>
                <a:stretch>
                  <a:fillRect l="-5147" r="-5147" b="-980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/>
              <p:cNvSpPr txBox="1"/>
              <p:nvPr/>
            </p:nvSpPr>
            <p:spPr>
              <a:xfrm>
                <a:off x="2852998" y="3968786"/>
                <a:ext cx="1658852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 é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𝑣𝑒𝑡𝑜𝑟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𝑙𝑜𝑔𝑜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7" name="CaixaDe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2998" y="3968786"/>
                <a:ext cx="1658852" cy="310598"/>
              </a:xfrm>
              <a:prstGeom prst="rect">
                <a:avLst/>
              </a:prstGeom>
              <a:blipFill>
                <a:blip r:embed="rId8"/>
                <a:stretch>
                  <a:fillRect l="-2574" r="-1103" b="-33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/>
              <p:cNvSpPr txBox="1"/>
              <p:nvPr/>
            </p:nvSpPr>
            <p:spPr>
              <a:xfrm>
                <a:off x="4584661" y="3980456"/>
                <a:ext cx="3276859" cy="2989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𝑐𝑡𝑒𝑥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;  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𝑐𝑡𝑒𝑦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; 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𝑐𝑡𝑒𝑧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4661" y="3980456"/>
                <a:ext cx="3276859" cy="298928"/>
              </a:xfrm>
              <a:prstGeom prst="rect">
                <a:avLst/>
              </a:prstGeom>
              <a:blipFill rotWithShape="0">
                <a:blip r:embed="rId9"/>
                <a:stretch>
                  <a:fillRect l="-743" b="-2040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811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/>
      <p:bldP spid="9" grpId="0"/>
      <p:bldP spid="10" grpId="0"/>
      <p:bldP spid="11" grpId="0" animBg="1"/>
      <p:bldP spid="12" grpId="0"/>
      <p:bldP spid="13" grpId="0"/>
      <p:bldP spid="14" grpId="0" animBg="1"/>
      <p:bldP spid="15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9665" y="0"/>
            <a:ext cx="3172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6.5 Colisão entre dois corpos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651930" y="698762"/>
                <a:ext cx="1034257" cy="45224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  <m: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  <m: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930" y="698762"/>
                <a:ext cx="1034257" cy="45224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7" t="56300" r="44056" b="11685"/>
          <a:stretch/>
        </p:blipFill>
        <p:spPr>
          <a:xfrm>
            <a:off x="2057901" y="431800"/>
            <a:ext cx="4460289" cy="438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9402" y="67218"/>
            <a:ext cx="42114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Colisão entre dois corpos – Caso Geral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702730" y="608379"/>
                <a:ext cx="1034257" cy="45224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  <m: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  <m: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730" y="608379"/>
                <a:ext cx="1034257" cy="45224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2421300" y="680493"/>
                <a:ext cx="3437801" cy="299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1300" y="680493"/>
                <a:ext cx="3437801" cy="299249"/>
              </a:xfrm>
              <a:prstGeom prst="rect">
                <a:avLst/>
              </a:prstGeom>
              <a:blipFill>
                <a:blip r:embed="rId3"/>
                <a:stretch>
                  <a:fillRect t="-42857" r="-2837" b="-285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310271" y="1313119"/>
                <a:ext cx="3047308" cy="299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271" y="1313119"/>
                <a:ext cx="3047308" cy="299249"/>
              </a:xfrm>
              <a:prstGeom prst="rect">
                <a:avLst/>
              </a:prstGeom>
              <a:blipFill>
                <a:blip r:embed="rId4"/>
                <a:stretch>
                  <a:fillRect l="-400" t="-40816" r="-2400" b="-285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3655284" y="1304562"/>
                <a:ext cx="3260829" cy="299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5284" y="1304562"/>
                <a:ext cx="3260829" cy="299249"/>
              </a:xfrm>
              <a:prstGeom prst="rect">
                <a:avLst/>
              </a:prstGeom>
              <a:blipFill>
                <a:blip r:embed="rId5"/>
                <a:stretch>
                  <a:fillRect t="-40816" r="-1495" b="-285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7356544" y="1298887"/>
                <a:ext cx="1259383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6544" y="1298887"/>
                <a:ext cx="1259383" cy="310598"/>
              </a:xfrm>
              <a:prstGeom prst="rect">
                <a:avLst/>
              </a:prstGeom>
              <a:blipFill>
                <a:blip r:embed="rId6"/>
                <a:stretch>
                  <a:fillRect l="-485" r="-1456" b="-1764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ixaDeTexto 8"/>
          <p:cNvSpPr txBox="1"/>
          <p:nvPr/>
        </p:nvSpPr>
        <p:spPr>
          <a:xfrm>
            <a:off x="93134" y="1968150"/>
            <a:ext cx="370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variações da quantidade de movimento</a:t>
            </a:r>
          </a:p>
        </p:txBody>
      </p:sp>
      <p:sp>
        <p:nvSpPr>
          <p:cNvPr id="10" name="Seta para a Direita 9"/>
          <p:cNvSpPr/>
          <p:nvPr/>
        </p:nvSpPr>
        <p:spPr>
          <a:xfrm>
            <a:off x="3862616" y="2074509"/>
            <a:ext cx="488731" cy="125836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4563945" y="1845039"/>
            <a:ext cx="45144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Têm mesma intensidade, mas sentidos opostos  </a:t>
            </a:r>
            <a:b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(Segue a 3</a:t>
            </a:r>
            <a:r>
              <a:rPr lang="pt-BR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ª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Lei de Newton)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186268" y="2489229"/>
            <a:ext cx="4948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Usando o Teorema: Impulso-Quantidade de Movimento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ângulo 13"/>
              <p:cNvSpPr/>
              <p:nvPr/>
            </p:nvSpPr>
            <p:spPr>
              <a:xfrm>
                <a:off x="5046203" y="2424852"/>
                <a:ext cx="928972" cy="402931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4" name="Re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6203" y="2424852"/>
                <a:ext cx="928972" cy="402931"/>
              </a:xfrm>
              <a:prstGeom prst="rect">
                <a:avLst/>
              </a:prstGeom>
              <a:blipFill>
                <a:blip r:embed="rId7"/>
                <a:stretch>
                  <a:fillRect t="-21212" b="-1060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aixaDeTexto 14"/>
          <p:cNvSpPr txBox="1"/>
          <p:nvPr/>
        </p:nvSpPr>
        <p:spPr>
          <a:xfrm>
            <a:off x="186268" y="3053883"/>
            <a:ext cx="6254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Vemos que as variações das quantidades de movimento dos dois corpos são iguais aos impulsos da força de interação que age entre os corpos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/>
              <p:cNvSpPr/>
              <p:nvPr/>
            </p:nvSpPr>
            <p:spPr>
              <a:xfrm>
                <a:off x="7098554" y="3053883"/>
                <a:ext cx="1081899" cy="402931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6" name="Retâ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8554" y="3053883"/>
                <a:ext cx="1081899" cy="402931"/>
              </a:xfrm>
              <a:prstGeom prst="rect">
                <a:avLst/>
              </a:prstGeom>
              <a:blipFill>
                <a:blip r:embed="rId8"/>
                <a:stretch>
                  <a:fillRect t="-21212" r="-17416" b="-1060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/>
              <p:cNvSpPr txBox="1"/>
              <p:nvPr/>
            </p:nvSpPr>
            <p:spPr>
              <a:xfrm>
                <a:off x="1524002" y="3623692"/>
                <a:ext cx="5418666" cy="644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é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𝑖𝑚𝑝𝑢𝑙𝑠𝑜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𝑑𝑎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𝑓𝑜𝑟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ç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𝑠𝑜𝑏𝑟𝑒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𝑐𝑜𝑟𝑝𝑜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1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𝑑𝑒𝑣𝑖𝑑𝑜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𝑎𝑜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𝑐𝑜𝑟𝑝𝑜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2</m:t>
                      </m:r>
                    </m:oMath>
                  </m:oMathPara>
                </a14:m>
                <a:endParaRPr lang="pt-BR" sz="16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 é 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𝑖𝑚𝑝𝑢𝑙𝑠𝑜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𝑑𝑎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𝑓𝑜𝑟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ç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𝑠𝑜𝑏𝑟𝑒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𝑐𝑜𝑟𝑝𝑜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 2 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𝑑𝑒𝑣𝑖𝑑𝑜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𝑎𝑜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𝑐𝑜𝑟𝑝𝑜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 1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7" name="CaixaDe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2" y="3623692"/>
                <a:ext cx="5418666" cy="644664"/>
              </a:xfrm>
              <a:prstGeom prst="rect">
                <a:avLst/>
              </a:prstGeom>
              <a:blipFill>
                <a:blip r:embed="rId9"/>
                <a:stretch>
                  <a:fillRect t="-7547" b="-566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/>
              <p:cNvSpPr txBox="1"/>
              <p:nvPr/>
            </p:nvSpPr>
            <p:spPr>
              <a:xfrm>
                <a:off x="0" y="4280231"/>
                <a:ext cx="9144000" cy="3978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igualdade segue diretamente a definição do impulso com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2(1)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1(2)</m:t>
                        </m:r>
                      </m:sub>
                    </m:sSub>
                  </m:oMath>
                </a14:m>
                <a:r>
                  <a:rPr lang="pt-BR" sz="1600" dirty="0"/>
                  <a:t>, 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 acordo com a 3</a:t>
                </a:r>
                <a:r>
                  <a:rPr lang="pt-BR" sz="16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ª 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lei de Newton</a:t>
                </a:r>
              </a:p>
            </p:txBody>
          </p:sp>
        </mc:Choice>
        <mc:Fallback xmlns=""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280231"/>
                <a:ext cx="9144000" cy="397866"/>
              </a:xfrm>
              <a:prstGeom prst="rect">
                <a:avLst/>
              </a:prstGeom>
              <a:blipFill rotWithShape="0">
                <a:blip r:embed="rId10"/>
                <a:stretch>
                  <a:fillRect l="-333" t="-12308" b="-1230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715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9" grpId="0"/>
      <p:bldP spid="10" grpId="0" animBg="1"/>
      <p:bldP spid="12" grpId="0"/>
      <p:bldP spid="13" grpId="0"/>
      <p:bldP spid="14" grpId="0" animBg="1"/>
      <p:bldP spid="15" grpId="0"/>
      <p:bldP spid="16" grpId="0" animBg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94972" y="60263"/>
            <a:ext cx="26356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solidFill>
                  <a:srgbClr val="0070C0"/>
                </a:solidFill>
              </a:rPr>
              <a:t>Sistemas particulares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5" t="65587" r="50570" b="28667"/>
          <a:stretch/>
        </p:blipFill>
        <p:spPr>
          <a:xfrm>
            <a:off x="5867388" y="1767992"/>
            <a:ext cx="3260612" cy="7874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0" y="1678502"/>
            <a:ext cx="4013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Após a colisão os dois corpos grudam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235812" y="2161692"/>
                <a:ext cx="3128357" cy="299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812" y="2161692"/>
                <a:ext cx="3128357" cy="299249"/>
              </a:xfrm>
              <a:prstGeom prst="rect">
                <a:avLst/>
              </a:prstGeom>
              <a:blipFill>
                <a:blip r:embed="rId3"/>
                <a:stretch>
                  <a:fillRect t="-42857" r="-6628" b="-285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2975697" y="80175"/>
                <a:ext cx="776943" cy="3391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5697" y="80175"/>
                <a:ext cx="776943" cy="339195"/>
              </a:xfrm>
              <a:prstGeom prst="rect">
                <a:avLst/>
              </a:prstGeom>
              <a:blipFill>
                <a:blip r:embed="rId4"/>
                <a:stretch>
                  <a:fillRect l="-5469" r="-3906" b="-2321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3853745" y="1678502"/>
                <a:ext cx="1741310" cy="3915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3745" y="1678502"/>
                <a:ext cx="1741310" cy="391582"/>
              </a:xfrm>
              <a:prstGeom prst="rect">
                <a:avLst/>
              </a:prstGeom>
              <a:blipFill>
                <a:blip r:embed="rId5"/>
                <a:stretch>
                  <a:fillRect t="-20000" r="-9091" b="-923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ixaDeTexto 8"/>
          <p:cNvSpPr txBox="1"/>
          <p:nvPr/>
        </p:nvSpPr>
        <p:spPr>
          <a:xfrm>
            <a:off x="0" y="390691"/>
            <a:ext cx="78909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equações são vetoriais. Isso implica que a conservação da quantidade de movimento deve ser válida para cada uma das suas componentes.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188027" y="932320"/>
                <a:ext cx="3757439" cy="299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𝑖𝑥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𝑓𝑥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𝑓𝑥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027" y="932320"/>
                <a:ext cx="3757439" cy="299249"/>
              </a:xfrm>
              <a:prstGeom prst="rect">
                <a:avLst/>
              </a:prstGeom>
              <a:blipFill>
                <a:blip r:embed="rId6"/>
                <a:stretch>
                  <a:fillRect l="-325" r="-649" b="-285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188026" y="1234617"/>
                <a:ext cx="3757439" cy="299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𝑖𝑦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𝑓𝑦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𝑓𝑦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026" y="1234617"/>
                <a:ext cx="3757439" cy="299249"/>
              </a:xfrm>
              <a:prstGeom prst="rect">
                <a:avLst/>
              </a:prstGeom>
              <a:blipFill>
                <a:blip r:embed="rId7"/>
                <a:stretch>
                  <a:fillRect l="-649" r="-974" b="-285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eta para a Direita 12"/>
          <p:cNvSpPr/>
          <p:nvPr/>
        </p:nvSpPr>
        <p:spPr>
          <a:xfrm>
            <a:off x="4207933" y="1081944"/>
            <a:ext cx="516467" cy="302297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4870093" y="946493"/>
                <a:ext cx="3805336" cy="5762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𝐸𝑥𝑒𝑚𝑝𝑙𝑜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𝑀𝑜𝑣𝑖𝑚𝑒𝑛𝑡𝑜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𝐵𝑖𝑑𝑖𝑚𝑒𝑛𝑠𝑖𝑜𝑛𝑎𝑙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𝑑𝑎𝑑𝑜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,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obt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é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se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0093" y="946493"/>
                <a:ext cx="3805336" cy="576248"/>
              </a:xfrm>
              <a:prstGeom prst="rect">
                <a:avLst/>
              </a:prstGeom>
              <a:blipFill rotWithShape="0">
                <a:blip r:embed="rId8"/>
                <a:stretch>
                  <a:fillRect l="-1763" r="-1122" b="-1368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aixaDeTexto 14"/>
          <p:cNvSpPr txBox="1"/>
          <p:nvPr/>
        </p:nvSpPr>
        <p:spPr>
          <a:xfrm>
            <a:off x="0" y="2804660"/>
            <a:ext cx="4013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Colisão frontal  (unidimensional)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/>
              <p:cNvSpPr txBox="1"/>
              <p:nvPr/>
            </p:nvSpPr>
            <p:spPr>
              <a:xfrm>
                <a:off x="4163208" y="2839702"/>
                <a:ext cx="3757439" cy="299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𝑖𝑥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𝑓𝑥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𝑓𝑥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7" name="CaixaDe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3208" y="2839702"/>
                <a:ext cx="3757439" cy="299249"/>
              </a:xfrm>
              <a:prstGeom prst="rect">
                <a:avLst/>
              </a:prstGeom>
              <a:blipFill>
                <a:blip r:embed="rId9"/>
                <a:stretch>
                  <a:fillRect l="-325" r="-649" b="-285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aixaDeTexto 17"/>
          <p:cNvSpPr txBox="1"/>
          <p:nvPr/>
        </p:nvSpPr>
        <p:spPr>
          <a:xfrm>
            <a:off x="0" y="3472664"/>
            <a:ext cx="4013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Se os corpos se unirem após a colisão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/>
              <p:cNvSpPr txBox="1"/>
              <p:nvPr/>
            </p:nvSpPr>
            <p:spPr>
              <a:xfrm>
                <a:off x="4193902" y="3507706"/>
                <a:ext cx="3412216" cy="299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𝑖𝑥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𝑓𝑥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9" name="CaixaDe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3902" y="3507706"/>
                <a:ext cx="3412216" cy="299249"/>
              </a:xfrm>
              <a:prstGeom prst="rect">
                <a:avLst/>
              </a:prstGeom>
              <a:blipFill>
                <a:blip r:embed="rId10"/>
                <a:stretch>
                  <a:fillRect l="-357" r="-536" b="-26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/>
              <p:cNvSpPr txBox="1"/>
              <p:nvPr/>
            </p:nvSpPr>
            <p:spPr>
              <a:xfrm>
                <a:off x="4813886" y="3841996"/>
                <a:ext cx="1906099" cy="299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𝑓𝑥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𝑓𝑥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𝑓𝑥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3886" y="3841996"/>
                <a:ext cx="1906099" cy="299249"/>
              </a:xfrm>
              <a:prstGeom prst="rect">
                <a:avLst/>
              </a:prstGeom>
              <a:blipFill>
                <a:blip r:embed="rId11"/>
                <a:stretch>
                  <a:fillRect r="-321" b="-285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CaixaDeTexto 21"/>
          <p:cNvSpPr txBox="1"/>
          <p:nvPr/>
        </p:nvSpPr>
        <p:spPr>
          <a:xfrm>
            <a:off x="36302" y="4175710"/>
            <a:ext cx="646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componentes 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das velocidades podem ser positivas ou negativas, dependendo como se define o sentido positivo do eixo 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28133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1" grpId="0"/>
      <p:bldP spid="12" grpId="0"/>
      <p:bldP spid="13" grpId="0" animBg="1"/>
      <p:bldP spid="14" grpId="0"/>
      <p:bldP spid="15" grpId="0"/>
      <p:bldP spid="17" grpId="0"/>
      <p:bldP spid="19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IFUSP 3">
      <a:dk1>
        <a:srgbClr val="112A3D"/>
      </a:dk1>
      <a:lt1>
        <a:srgbClr val="FFFFFF"/>
      </a:lt1>
      <a:dk2>
        <a:srgbClr val="205C76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7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8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9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FUSP 3">
      <a:dk1>
        <a:srgbClr val="112A3D"/>
      </a:dk1>
      <a:lt1>
        <a:srgbClr val="FFFFFF"/>
      </a:lt1>
      <a:dk2>
        <a:srgbClr val="205C76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5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0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4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11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6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40846</TotalTime>
  <Words>1743</Words>
  <Application>Microsoft Office PowerPoint</Application>
  <PresentationFormat>Apresentação na tela (16:9)</PresentationFormat>
  <Paragraphs>308</Paragraphs>
  <Slides>19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12</vt:i4>
      </vt:variant>
      <vt:variant>
        <vt:lpstr>Títulos de slides</vt:lpstr>
      </vt:variant>
      <vt:variant>
        <vt:i4>19</vt:i4>
      </vt:variant>
    </vt:vector>
  </HeadingPairs>
  <TitlesOfParts>
    <vt:vector size="42" baseType="lpstr">
      <vt:lpstr>Gungsuh</vt:lpstr>
      <vt:lpstr>Arial</vt:lpstr>
      <vt:lpstr>Calibri</vt:lpstr>
      <vt:lpstr>Cambria Math</vt:lpstr>
      <vt:lpstr>CG Times (W1)</vt:lpstr>
      <vt:lpstr>Eau</vt:lpstr>
      <vt:lpstr>Eau Sans Bold</vt:lpstr>
      <vt:lpstr>Eau Sans Bold Lining</vt:lpstr>
      <vt:lpstr>Symbol</vt:lpstr>
      <vt:lpstr>Times New Roman</vt:lpstr>
      <vt:lpstr>Wingdings</vt:lpstr>
      <vt:lpstr>Office Theme</vt:lpstr>
      <vt:lpstr>1_Office Theme</vt:lpstr>
      <vt:lpstr>2_Office Theme</vt:lpstr>
      <vt:lpstr>5_Office Theme</vt:lpstr>
      <vt:lpstr>3_Office Theme</vt:lpstr>
      <vt:lpstr>10_Office Theme</vt:lpstr>
      <vt:lpstr>4_Office Theme</vt:lpstr>
      <vt:lpstr>11_Office Theme</vt:lpstr>
      <vt:lpstr>6_Office Theme</vt:lpstr>
      <vt:lpstr>7_Office Theme</vt:lpstr>
      <vt:lpstr>8_Office Theme</vt:lpstr>
      <vt:lpstr>9_Office Theme</vt:lpstr>
      <vt:lpstr>Apresentação do PowerPoint</vt:lpstr>
      <vt:lpstr>Objetivos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Cisne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Leonardo Motta</dc:creator>
  <cp:lastModifiedBy>Vito Vanin</cp:lastModifiedBy>
  <cp:revision>1860</cp:revision>
  <dcterms:created xsi:type="dcterms:W3CDTF">2016-03-09T00:36:12Z</dcterms:created>
  <dcterms:modified xsi:type="dcterms:W3CDTF">2021-09-04T01:13:06Z</dcterms:modified>
</cp:coreProperties>
</file>