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5">
  <p:sldMasterIdLst>
    <p:sldMasterId id="2147483648" r:id="rId1"/>
    <p:sldMasterId id="2147483748" r:id="rId2"/>
    <p:sldMasterId id="2147483672" r:id="rId3"/>
    <p:sldMasterId id="2147483760" r:id="rId4"/>
    <p:sldMasterId id="2147483724" r:id="rId5"/>
    <p:sldMasterId id="2147483772" r:id="rId6"/>
    <p:sldMasterId id="2147483736" r:id="rId7"/>
    <p:sldMasterId id="2147483784" r:id="rId8"/>
    <p:sldMasterId id="2147483720" r:id="rId9"/>
    <p:sldMasterId id="2147483721" r:id="rId10"/>
    <p:sldMasterId id="2147483722" r:id="rId11"/>
    <p:sldMasterId id="2147483723" r:id="rId12"/>
  </p:sldMasterIdLst>
  <p:notesMasterIdLst>
    <p:notesMasterId r:id="rId24"/>
  </p:notesMasterIdLst>
  <p:handoutMasterIdLst>
    <p:handoutMasterId r:id="rId25"/>
  </p:handoutMasterIdLst>
  <p:sldIdLst>
    <p:sldId id="447" r:id="rId13"/>
    <p:sldId id="607" r:id="rId14"/>
    <p:sldId id="643" r:id="rId15"/>
    <p:sldId id="644" r:id="rId16"/>
    <p:sldId id="645" r:id="rId17"/>
    <p:sldId id="646" r:id="rId18"/>
    <p:sldId id="647" r:id="rId19"/>
    <p:sldId id="660" r:id="rId20"/>
    <p:sldId id="668" r:id="rId21"/>
    <p:sldId id="655" r:id="rId22"/>
    <p:sldId id="627" r:id="rId23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ito Vanin" initials="VV" lastIdx="1" clrIdx="0">
    <p:extLst>
      <p:ext uri="{19B8F6BF-5375-455C-9EA6-DF929625EA0E}">
        <p15:presenceInfo xmlns:p15="http://schemas.microsoft.com/office/powerpoint/2012/main" userId="ab049b3e1bfdcd4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F6688"/>
    <a:srgbClr val="226A8A"/>
    <a:srgbClr val="7B2629"/>
    <a:srgbClr val="90272A"/>
    <a:srgbClr val="DCD324"/>
    <a:srgbClr val="C0C1BF"/>
    <a:srgbClr val="4D4D4F"/>
    <a:srgbClr val="505150"/>
    <a:srgbClr val="205C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30"/>
  </p:normalViewPr>
  <p:slideViewPr>
    <p:cSldViewPr snapToGrid="0" snapToObjects="1">
      <p:cViewPr varScale="1">
        <p:scale>
          <a:sx n="114" d="100"/>
          <a:sy n="114" d="100"/>
        </p:scale>
        <p:origin x="360" y="86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211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9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198DBC-2730-EC4E-A6BF-C4B5EDCC639A}" type="datetimeFigureOut">
              <a:rPr lang="en-US" smtClean="0"/>
              <a:t>8/31/2021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79F5C5-C41C-0542-A366-1F8DC1FCB3A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8815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0973D1-BC9A-4EEB-8C7C-54D973C31F64}" type="datetimeFigureOut">
              <a:rPr lang="pt-BR" smtClean="0"/>
              <a:t>31/08/2021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8F3358-085B-4A7D-A503-842E9EF8602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159280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B9F337E-1A9C-492B-9F8B-3FE1295DB191}" type="slidenum">
              <a:rPr lang="pt-BR" altLang="en-US" smtClean="0"/>
              <a:pPr/>
              <a:t>1</a:t>
            </a:fld>
            <a:endParaRPr lang="pt-BR" altLang="en-US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31316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1575982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798006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09084"/>
            <a:ext cx="2057400" cy="38855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09084"/>
            <a:ext cx="6019800" cy="388553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547197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2614963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79982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199441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6160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6907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6907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482906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62697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25210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335974"/>
            <a:ext cx="4040188" cy="222649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025210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335974"/>
            <a:ext cx="4041775" cy="222649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413141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624943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05933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81491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14917"/>
            <a:ext cx="5111750" cy="377970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778001"/>
            <a:ext cx="3008313" cy="281662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3317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902885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40833"/>
            <a:ext cx="5486400" cy="280484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239101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709036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09084"/>
            <a:ext cx="2057400" cy="38855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09084"/>
            <a:ext cx="6019800" cy="388553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221897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rgbClr val="C0C1B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5257931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8716507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C0C1B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3580251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2496190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32887"/>
            <a:ext cx="8229600" cy="77931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47383"/>
            <a:ext cx="4040188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647383"/>
            <a:ext cx="4041775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7898079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2121344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1737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777412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81491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14917"/>
            <a:ext cx="5111750" cy="377970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778001"/>
            <a:ext cx="3008313" cy="281662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5157038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40833"/>
            <a:ext cx="5486400" cy="280484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6831305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3731099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09084"/>
            <a:ext cx="2057400" cy="38855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09084"/>
            <a:ext cx="6019800" cy="388553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7842041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rgbClr val="C0C1B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813021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1894743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C0C1B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2741192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3392352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32887"/>
            <a:ext cx="8229600" cy="77931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47383"/>
            <a:ext cx="4040188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647383"/>
            <a:ext cx="4041775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1701688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315261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6160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6907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6907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5948048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469924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81491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14917"/>
            <a:ext cx="5111750" cy="377970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778001"/>
            <a:ext cx="3008313" cy="281662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430089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40833"/>
            <a:ext cx="5486400" cy="280484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0457920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7127566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09084"/>
            <a:ext cx="2057400" cy="38855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09084"/>
            <a:ext cx="6019800" cy="388553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0263600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rgbClr val="C0C1B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95260673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1594906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C0C1B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5796164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5898115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32887"/>
            <a:ext cx="8229600" cy="77931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47383"/>
            <a:ext cx="4040188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647383"/>
            <a:ext cx="4041775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505379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62697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25210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335974"/>
            <a:ext cx="4040188" cy="222649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025210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335974"/>
            <a:ext cx="4041775" cy="222649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9625744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8216780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682077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81491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14917"/>
            <a:ext cx="5111750" cy="377970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778001"/>
            <a:ext cx="3008313" cy="281662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1215749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40833"/>
            <a:ext cx="5486400" cy="280484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0727146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876924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09084"/>
            <a:ext cx="2057400" cy="38855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09084"/>
            <a:ext cx="6019800" cy="388553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8008266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rgbClr val="C0C1B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84833730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3621488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C0C1B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1118966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812889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9829968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32887"/>
            <a:ext cx="8229600" cy="77931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47383"/>
            <a:ext cx="4040188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647383"/>
            <a:ext cx="4041775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32087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2156087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993324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81491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14917"/>
            <a:ext cx="5111750" cy="377970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778001"/>
            <a:ext cx="3008313" cy="281662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34200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40833"/>
            <a:ext cx="5486400" cy="280484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8590225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3463716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09084"/>
            <a:ext cx="2057400" cy="38855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09084"/>
            <a:ext cx="6019800" cy="388553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8014477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rgbClr val="C0C1B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63197038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552684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C0C1B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64408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495972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0884117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32887"/>
            <a:ext cx="8229600" cy="77931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47383"/>
            <a:ext cx="4040188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647383"/>
            <a:ext cx="4041775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5338711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2804478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96000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81491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14917"/>
            <a:ext cx="5111750" cy="377970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778001"/>
            <a:ext cx="3008313" cy="281662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6214894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40833"/>
            <a:ext cx="5486400" cy="280484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2498496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8187650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09084"/>
            <a:ext cx="2057400" cy="38855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09084"/>
            <a:ext cx="6019800" cy="388553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3899506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rgbClr val="C0C1B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02916266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098524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81491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14917"/>
            <a:ext cx="5111750" cy="377970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778001"/>
            <a:ext cx="3008313" cy="281662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7283810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C0C1B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423087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2219184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32887"/>
            <a:ext cx="8229600" cy="77931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47383"/>
            <a:ext cx="4040188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647383"/>
            <a:ext cx="4041775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8013542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7613630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727880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81491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14917"/>
            <a:ext cx="5111750" cy="377970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778001"/>
            <a:ext cx="3008313" cy="281662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2149557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40833"/>
            <a:ext cx="5486400" cy="280484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1210582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6380213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09084"/>
            <a:ext cx="2057400" cy="38855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09084"/>
            <a:ext cx="6019800" cy="388553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53676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40833"/>
            <a:ext cx="5486400" cy="280484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5833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theme" Target="../theme/theme11.xml"/></Relationships>
</file>

<file path=ppt/slideMasters/_rels/slideMaster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theme" Target="../theme/theme1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73816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3166"/>
            <a:ext cx="8229600" cy="1895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22014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rgbClr val="226A8A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505150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505150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505150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505150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505150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13141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53413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1314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73816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3166"/>
            <a:ext cx="8229600" cy="1895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0" y="4792717"/>
            <a:ext cx="9142096" cy="3507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624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rgbClr val="226A8A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505150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505150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505150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505150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505150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73816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3166"/>
            <a:ext cx="8229600" cy="1895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83055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73816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3166"/>
            <a:ext cx="8229600" cy="1895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0" y="4771697"/>
            <a:ext cx="9144000" cy="371803"/>
          </a:xfrm>
          <a:prstGeom prst="rect">
            <a:avLst/>
          </a:prstGeom>
          <a:solidFill>
            <a:srgbClr val="0F668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699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73816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3166"/>
            <a:ext cx="8229600" cy="1895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65809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73816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3166"/>
            <a:ext cx="8229600" cy="1895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0" y="4771697"/>
            <a:ext cx="9144000" cy="371803"/>
          </a:xfrm>
          <a:prstGeom prst="rect">
            <a:avLst/>
          </a:prstGeom>
          <a:solidFill>
            <a:srgbClr val="4D4D4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672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73816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3166"/>
            <a:ext cx="8229600" cy="1895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11779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73816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3166"/>
            <a:ext cx="8229600" cy="1895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0" y="4782207"/>
            <a:ext cx="9144000" cy="361293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22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87143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medina@if.usp.br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g"/><Relationship Id="rId4" Type="http://schemas.openxmlformats.org/officeDocument/2006/relationships/hyperlink" Target="mailto:vanin@if.usp.br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3" Type="http://schemas.openxmlformats.org/officeDocument/2006/relationships/image" Target="NULL"/><Relationship Id="rId3" Type="http://schemas.openxmlformats.org/officeDocument/2006/relationships/image" Target="NULL"/><Relationship Id="rId7" Type="http://schemas.openxmlformats.org/officeDocument/2006/relationships/image" Target="NULL"/><Relationship Id="rId12" Type="http://schemas.openxmlformats.org/officeDocument/2006/relationships/image" Target="NUL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11" Type="http://schemas.openxmlformats.org/officeDocument/2006/relationships/image" Target="NULL"/><Relationship Id="rId5" Type="http://schemas.openxmlformats.org/officeDocument/2006/relationships/image" Target="NULL"/><Relationship Id="rId15" Type="http://schemas.openxmlformats.org/officeDocument/2006/relationships/image" Target="../media/image26.png"/><Relationship Id="rId10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Relationship Id="rId14" Type="http://schemas.openxmlformats.org/officeDocument/2006/relationships/image" Target="NUL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../media/image11.jpeg"/><Relationship Id="rId7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7.xml"/><Relationship Id="rId6" Type="http://schemas.openxmlformats.org/officeDocument/2006/relationships/image" Target="NULL"/><Relationship Id="rId11" Type="http://schemas.openxmlformats.org/officeDocument/2006/relationships/image" Target="NULL"/><Relationship Id="rId5" Type="http://schemas.openxmlformats.org/officeDocument/2006/relationships/image" Target="NULL"/><Relationship Id="rId10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../media/image27.png"/><Relationship Id="rId7" Type="http://schemas.openxmlformats.org/officeDocument/2006/relationships/image" Target="NUL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7.xml"/><Relationship Id="rId4" Type="http://schemas.openxmlformats.org/officeDocument/2006/relationships/image" Target="NUL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8" Type="http://schemas.openxmlformats.org/officeDocument/2006/relationships/image" Target="../media/image14.png"/><Relationship Id="rId3" Type="http://schemas.openxmlformats.org/officeDocument/2006/relationships/image" Target="NULL"/><Relationship Id="rId21" Type="http://schemas.openxmlformats.org/officeDocument/2006/relationships/image" Target="NULL"/><Relationship Id="rId7" Type="http://schemas.openxmlformats.org/officeDocument/2006/relationships/image" Target="../media/image28.png"/><Relationship Id="rId17" Type="http://schemas.openxmlformats.org/officeDocument/2006/relationships/image" Target="../media/image13.png"/><Relationship Id="rId2" Type="http://schemas.openxmlformats.org/officeDocument/2006/relationships/image" Target="../media/image12.jpeg"/><Relationship Id="rId16" Type="http://schemas.openxmlformats.org/officeDocument/2006/relationships/image" Target="NULL"/><Relationship Id="rId20" Type="http://schemas.openxmlformats.org/officeDocument/2006/relationships/image" Target="NULL"/><Relationship Id="rId1" Type="http://schemas.openxmlformats.org/officeDocument/2006/relationships/slideLayout" Target="../slideLayouts/slideLayout7.xml"/><Relationship Id="rId6" Type="http://schemas.openxmlformats.org/officeDocument/2006/relationships/image" Target="NULL"/><Relationship Id="rId11" Type="http://schemas.openxmlformats.org/officeDocument/2006/relationships/image" Target="NULL"/><Relationship Id="rId5" Type="http://schemas.openxmlformats.org/officeDocument/2006/relationships/image" Target="NULL"/><Relationship Id="rId15" Type="http://schemas.openxmlformats.org/officeDocument/2006/relationships/image" Target="NULL"/><Relationship Id="rId23" Type="http://schemas.openxmlformats.org/officeDocument/2006/relationships/image" Target="../media/image31.png"/><Relationship Id="rId10" Type="http://schemas.openxmlformats.org/officeDocument/2006/relationships/image" Target="NULL"/><Relationship Id="rId19" Type="http://schemas.openxmlformats.org/officeDocument/2006/relationships/image" Target="../media/image30.png"/><Relationship Id="rId4" Type="http://schemas.openxmlformats.org/officeDocument/2006/relationships/image" Target="NULL"/><Relationship Id="rId9" Type="http://schemas.openxmlformats.org/officeDocument/2006/relationships/image" Target="../media/image280.png"/><Relationship Id="rId14" Type="http://schemas.openxmlformats.org/officeDocument/2006/relationships/image" Target="NULL"/><Relationship Id="rId22" Type="http://schemas.openxmlformats.org/officeDocument/2006/relationships/image" Target="../media/image30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image" Target="../media/image36.png"/><Relationship Id="rId18" Type="http://schemas.openxmlformats.org/officeDocument/2006/relationships/image" Target="../media/image41.png"/><Relationship Id="rId3" Type="http://schemas.openxmlformats.org/officeDocument/2006/relationships/image" Target="NULL"/><Relationship Id="rId7" Type="http://schemas.openxmlformats.org/officeDocument/2006/relationships/image" Target="../media/image35.png"/><Relationship Id="rId12" Type="http://schemas.openxmlformats.org/officeDocument/2006/relationships/image" Target="../media/image15.jpeg"/><Relationship Id="rId17" Type="http://schemas.openxmlformats.org/officeDocument/2006/relationships/image" Target="../media/image40.png"/><Relationship Id="rId2" Type="http://schemas.openxmlformats.org/officeDocument/2006/relationships/image" Target="NULL"/><Relationship Id="rId16" Type="http://schemas.openxmlformats.org/officeDocument/2006/relationships/image" Target="../media/image33.png"/><Relationship Id="rId20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11" Type="http://schemas.openxmlformats.org/officeDocument/2006/relationships/image" Target="NULL"/><Relationship Id="rId5" Type="http://schemas.openxmlformats.org/officeDocument/2006/relationships/image" Target="NULL"/><Relationship Id="rId15" Type="http://schemas.openxmlformats.org/officeDocument/2006/relationships/image" Target="../media/image38.png"/><Relationship Id="rId10" Type="http://schemas.openxmlformats.org/officeDocument/2006/relationships/image" Target="NULL"/><Relationship Id="rId19" Type="http://schemas.openxmlformats.org/officeDocument/2006/relationships/image" Target="../media/image42.png"/><Relationship Id="rId14" Type="http://schemas.openxmlformats.org/officeDocument/2006/relationships/image" Target="../media/image3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6.png"/><Relationship Id="rId13" Type="http://schemas.openxmlformats.org/officeDocument/2006/relationships/image" Target="../media/image123.png"/><Relationship Id="rId18" Type="http://schemas.openxmlformats.org/officeDocument/2006/relationships/image" Target="../media/image130.png"/><Relationship Id="rId3" Type="http://schemas.openxmlformats.org/officeDocument/2006/relationships/image" Target="../media/image16.wmf"/><Relationship Id="rId7" Type="http://schemas.openxmlformats.org/officeDocument/2006/relationships/image" Target="../media/image115.png"/><Relationship Id="rId12" Type="http://schemas.openxmlformats.org/officeDocument/2006/relationships/image" Target="../media/image120.png"/><Relationship Id="rId17" Type="http://schemas.openxmlformats.org/officeDocument/2006/relationships/image" Target="../media/image136.png"/><Relationship Id="rId2" Type="http://schemas.openxmlformats.org/officeDocument/2006/relationships/oleObject" Target="../embeddings/oleObject1.bin"/><Relationship Id="rId16" Type="http://schemas.openxmlformats.org/officeDocument/2006/relationships/image" Target="../media/image135.png"/><Relationship Id="rId20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8.png"/><Relationship Id="rId11" Type="http://schemas.openxmlformats.org/officeDocument/2006/relationships/image" Target="../media/image119.png"/><Relationship Id="rId5" Type="http://schemas.openxmlformats.org/officeDocument/2006/relationships/image" Target="../media/image72.png"/><Relationship Id="rId15" Type="http://schemas.openxmlformats.org/officeDocument/2006/relationships/image" Target="../media/image129.png"/><Relationship Id="rId10" Type="http://schemas.openxmlformats.org/officeDocument/2006/relationships/image" Target="../media/image940.png"/><Relationship Id="rId19" Type="http://schemas.openxmlformats.org/officeDocument/2006/relationships/image" Target="../media/image83.png"/><Relationship Id="rId9" Type="http://schemas.openxmlformats.org/officeDocument/2006/relationships/image" Target="../media/image900.png"/><Relationship Id="rId14" Type="http://schemas.openxmlformats.org/officeDocument/2006/relationships/image" Target="../media/image1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01600" y="-108347"/>
            <a:ext cx="8048116" cy="1195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pt-BR" sz="3200" b="1" kern="0" dirty="0">
                <a:solidFill>
                  <a:srgbClr val="FF0000"/>
                </a:solidFill>
                <a:ea typeface="+mj-ea"/>
                <a:cs typeface="Arial" pitchFamily="34" charset="0"/>
              </a:rPr>
              <a:t>Mecânica</a:t>
            </a:r>
            <a:br>
              <a:rPr lang="pt-BR" sz="3200" b="1" kern="0" dirty="0">
                <a:solidFill>
                  <a:srgbClr val="FF0000"/>
                </a:solidFill>
                <a:ea typeface="+mj-ea"/>
                <a:cs typeface="Arial" pitchFamily="34" charset="0"/>
              </a:rPr>
            </a:br>
            <a:r>
              <a:rPr lang="pt-BR" b="1" kern="0" dirty="0">
                <a:ea typeface="+mj-ea"/>
                <a:cs typeface="Arial" pitchFamily="34" charset="0"/>
              </a:rPr>
              <a:t>4300153 - Segundo Semestre de 2021</a:t>
            </a:r>
          </a:p>
          <a:p>
            <a:pPr algn="ctr">
              <a:defRPr/>
            </a:pPr>
            <a:r>
              <a:rPr lang="pt-BR" b="1" kern="0" dirty="0">
                <a:solidFill>
                  <a:srgbClr val="FF0000"/>
                </a:solidFill>
                <a:ea typeface="+mj-ea"/>
                <a:cs typeface="Arial" pitchFamily="34" charset="0"/>
              </a:rPr>
              <a:t>4</a:t>
            </a:r>
            <a:r>
              <a:rPr lang="pt-BR" b="1" kern="0" baseline="30000" dirty="0">
                <a:solidFill>
                  <a:srgbClr val="FF0000"/>
                </a:solidFill>
                <a:ea typeface="+mj-ea"/>
                <a:cs typeface="Arial" pitchFamily="34" charset="0"/>
              </a:rPr>
              <a:t>a</a:t>
            </a:r>
            <a:r>
              <a:rPr lang="pt-BR" b="1" kern="0" dirty="0">
                <a:solidFill>
                  <a:srgbClr val="FF0000"/>
                </a:solidFill>
                <a:ea typeface="+mj-ea"/>
                <a:cs typeface="Arial" pitchFamily="34" charset="0"/>
              </a:rPr>
              <a:t> Aula – </a:t>
            </a:r>
            <a:r>
              <a:rPr lang="pt-BR" b="1" dirty="0">
                <a:solidFill>
                  <a:srgbClr val="FF0000"/>
                </a:solidFill>
              </a:rPr>
              <a:t>Conservação da quantidade de movimento linear</a:t>
            </a:r>
            <a:r>
              <a:rPr lang="pt-BR" b="1" kern="0" dirty="0">
                <a:solidFill>
                  <a:srgbClr val="FF0000"/>
                </a:solidFill>
                <a:ea typeface="+mj-ea"/>
                <a:cs typeface="Arial" pitchFamily="34" charset="0"/>
              </a:rPr>
              <a:t> 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770749" y="3856510"/>
            <a:ext cx="5076825" cy="903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lnSpc>
                <a:spcPct val="90000"/>
              </a:lnSpc>
              <a:spcBef>
                <a:spcPct val="20000"/>
              </a:spcBef>
              <a:defRPr/>
            </a:pPr>
            <a:r>
              <a:rPr lang="pt-BR" b="1" kern="0" dirty="0" err="1"/>
              <a:t>Nilberto</a:t>
            </a:r>
            <a:r>
              <a:rPr lang="pt-BR" b="1" kern="0" dirty="0"/>
              <a:t> H. Medina e </a:t>
            </a:r>
            <a:r>
              <a:rPr lang="pt-BR" b="1" kern="0" dirty="0" err="1"/>
              <a:t>Vito</a:t>
            </a:r>
            <a:r>
              <a:rPr lang="pt-BR" b="1" kern="0" dirty="0"/>
              <a:t> </a:t>
            </a:r>
            <a:r>
              <a:rPr lang="pt-BR" b="1" kern="0" dirty="0" err="1"/>
              <a:t>Vanin</a:t>
            </a:r>
            <a:endParaRPr lang="pt-BR" b="1" kern="0" dirty="0"/>
          </a:p>
          <a:p>
            <a:pPr algn="ctr" eaLnBrk="1" hangingPunct="1">
              <a:lnSpc>
                <a:spcPct val="90000"/>
              </a:lnSpc>
              <a:spcBef>
                <a:spcPct val="20000"/>
              </a:spcBef>
              <a:defRPr/>
            </a:pPr>
            <a:r>
              <a:rPr lang="pt-BR" b="1" kern="0" dirty="0">
                <a:solidFill>
                  <a:srgbClr val="002060"/>
                </a:solidFill>
                <a:hlinkClick r:id="rId3"/>
              </a:rPr>
              <a:t>medina@if.usp.br</a:t>
            </a:r>
            <a:r>
              <a:rPr lang="pt-BR" b="1" kern="0" dirty="0">
                <a:solidFill>
                  <a:srgbClr val="002060"/>
                </a:solidFill>
              </a:rPr>
              <a:t>, </a:t>
            </a:r>
            <a:r>
              <a:rPr lang="pt-BR" b="1" kern="0" dirty="0">
                <a:solidFill>
                  <a:srgbClr val="002060"/>
                </a:solidFill>
                <a:hlinkClick r:id="rId4"/>
              </a:rPr>
              <a:t>vanin@if.usp.br</a:t>
            </a:r>
            <a:endParaRPr lang="pt-BR" b="1" kern="0" dirty="0">
              <a:solidFill>
                <a:srgbClr val="002060"/>
              </a:solidFill>
            </a:endParaRPr>
          </a:p>
          <a:p>
            <a:pPr algn="ctr" eaLnBrk="1" hangingPunct="1">
              <a:lnSpc>
                <a:spcPct val="90000"/>
              </a:lnSpc>
              <a:spcBef>
                <a:spcPct val="20000"/>
              </a:spcBef>
              <a:defRPr/>
            </a:pPr>
            <a:r>
              <a:rPr lang="pt-BR" b="1" kern="0" dirty="0">
                <a:solidFill>
                  <a:srgbClr val="002060"/>
                </a:solidFill>
              </a:rPr>
              <a:t>30-31/08/2021</a:t>
            </a:r>
          </a:p>
        </p:txBody>
      </p:sp>
      <p:sp>
        <p:nvSpPr>
          <p:cNvPr id="2" name="AutoShape 6" descr="Resultado de imagem para galileo galilei"/>
          <p:cNvSpPr>
            <a:spLocks noChangeAspect="1" noChangeArrowheads="1"/>
          </p:cNvSpPr>
          <p:nvPr/>
        </p:nvSpPr>
        <p:spPr bwMode="auto">
          <a:xfrm>
            <a:off x="1259681" y="-108347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8560" y="1028818"/>
            <a:ext cx="4979014" cy="2781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5313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238792" y="-148662"/>
            <a:ext cx="18218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>
                <a:solidFill>
                  <a:srgbClr val="FF0000"/>
                </a:solidFill>
              </a:rPr>
              <a:t>Avisos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852433" y="684352"/>
            <a:ext cx="6738431" cy="317009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Leitura das seções 6.1, 6.2, 6.3, 6.4 e 6.5 do HRK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Terminar os exercícios da lista 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Questionário 2 abre 1º de setembro - Gráficos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Analisar os dados do experimento online (Colisões 1D) e entregar o relatório até dia 31 de agosto. </a:t>
            </a:r>
          </a:p>
          <a:p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Participar das monitorias online – links no </a:t>
            </a:r>
            <a:r>
              <a:rPr lang="pt-BR" sz="2000" dirty="0" err="1">
                <a:latin typeface="Arial" panose="020B0604020202020204" pitchFamily="34" charset="0"/>
                <a:cs typeface="Arial" panose="020B0604020202020204" pitchFamily="34" charset="0"/>
              </a:rPr>
              <a:t>moodle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03029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466832" y="1035911"/>
            <a:ext cx="7900827" cy="295465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6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Até a próxima aula</a:t>
            </a:r>
          </a:p>
          <a:p>
            <a:pPr algn="ctr"/>
            <a:endParaRPr lang="pt-BR" sz="66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pPr algn="ctr"/>
            <a:r>
              <a:rPr lang="pt-BR" sz="5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Ler capítulo 6 do HRK</a:t>
            </a:r>
          </a:p>
        </p:txBody>
      </p:sp>
    </p:spTree>
    <p:extLst>
      <p:ext uri="{BB962C8B-B14F-4D97-AF65-F5344CB8AC3E}">
        <p14:creationId xmlns:p14="http://schemas.microsoft.com/office/powerpoint/2010/main" val="3332406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062745D-2E6D-49A5-9927-87798C625E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089" y="435081"/>
            <a:ext cx="8229600" cy="539831"/>
          </a:xfrm>
        </p:spPr>
        <p:txBody>
          <a:bodyPr>
            <a:normAutofit fontScale="90000"/>
          </a:bodyPr>
          <a:lstStyle/>
          <a:p>
            <a:r>
              <a:rPr lang="pt-BR" dirty="0"/>
              <a:t>Objetivos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93259515-9F89-485C-9318-C2681FC641E3}"/>
              </a:ext>
            </a:extLst>
          </p:cNvPr>
          <p:cNvSpPr txBox="1"/>
          <p:nvPr/>
        </p:nvSpPr>
        <p:spPr>
          <a:xfrm>
            <a:off x="779930" y="860613"/>
            <a:ext cx="782618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2000" dirty="0"/>
          </a:p>
          <a:p>
            <a:r>
              <a:rPr lang="pt-BR" sz="2000" dirty="0"/>
              <a:t>Impulso e quantidade de movimento linear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/>
              <a:t>Relacionar impulso e quantidade de movimento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/>
              <a:t>Determinar a força média em uma colisão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/>
              <a:t>Aplicar a situações específicas: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pt-BR" sz="2000" i="1" dirty="0"/>
              <a:t>Partículas absorvidas por uma parede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pt-BR" sz="2000" i="1" dirty="0"/>
              <a:t>Goleiro espalma a bola, tempo de colisão conhecido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pt-BR" sz="2000" i="1" dirty="0"/>
              <a:t>Goleiro espalma a bola, movimento da mão do goleiro conhecido 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16064714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50018" y="35719"/>
            <a:ext cx="50006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solidFill>
                  <a:srgbClr val="0070C0"/>
                </a:solidFill>
              </a:rPr>
              <a:t>6.3 Impulso e Quantidade de Movimento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163" t="64700" r="10204" b="15987"/>
          <a:stretch/>
        </p:blipFill>
        <p:spPr>
          <a:xfrm>
            <a:off x="55989" y="974473"/>
            <a:ext cx="3132647" cy="2707020"/>
          </a:xfrm>
          <a:prstGeom prst="rect">
            <a:avLst/>
          </a:prstGeom>
        </p:spPr>
      </p:pic>
      <p:grpSp>
        <p:nvGrpSpPr>
          <p:cNvPr id="12" name="Grupo 11"/>
          <p:cNvGrpSpPr/>
          <p:nvPr/>
        </p:nvGrpSpPr>
        <p:grpSpPr>
          <a:xfrm>
            <a:off x="45491" y="469929"/>
            <a:ext cx="9098509" cy="887423"/>
            <a:chOff x="45491" y="469929"/>
            <a:chExt cx="9098509" cy="887423"/>
          </a:xfrm>
        </p:grpSpPr>
        <p:sp>
          <p:nvSpPr>
            <p:cNvPr id="3" name="CaixaDeTexto 2"/>
            <p:cNvSpPr txBox="1"/>
            <p:nvPr/>
          </p:nvSpPr>
          <p:spPr>
            <a:xfrm>
              <a:off x="45491" y="469929"/>
              <a:ext cx="909850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Relação entre a força que age sobre um corpo durante a colisão e a variação da quantidade de movimento</a:t>
              </a:r>
            </a:p>
          </p:txBody>
        </p:sp>
        <p:grpSp>
          <p:nvGrpSpPr>
            <p:cNvPr id="10" name="Grupo 9"/>
            <p:cNvGrpSpPr/>
            <p:nvPr/>
          </p:nvGrpSpPr>
          <p:grpSpPr>
            <a:xfrm>
              <a:off x="2531011" y="867960"/>
              <a:ext cx="5239263" cy="489392"/>
              <a:chOff x="3387578" y="977532"/>
              <a:chExt cx="5239263" cy="48939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" name="CaixaDeTexto 4"/>
                  <p:cNvSpPr txBox="1"/>
                  <p:nvPr/>
                </p:nvSpPr>
                <p:spPr>
                  <a:xfrm>
                    <a:off x="3387578" y="1095449"/>
                    <a:ext cx="948465" cy="276166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pt-BR" sz="16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pt-BR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sz="1600" b="0" i="1" smtClean="0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</m:acc>
                            </m:e>
                            <m: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𝑟𝑒𝑠</m:t>
                              </m:r>
                            </m:sub>
                          </m:s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acc>
                            <m:accPr>
                              <m:chr m:val="⃗"/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acc>
                        </m:oMath>
                      </m:oMathPara>
                    </a14:m>
                    <a:endParaRPr lang="pt-BR" sz="1600" dirty="0"/>
                  </a:p>
                </p:txBody>
              </p:sp>
            </mc:Choice>
            <mc:Fallback xmlns="">
              <p:sp>
                <p:nvSpPr>
                  <p:cNvPr id="5" name="CaixaDeTexto 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387578" y="1095449"/>
                    <a:ext cx="948465" cy="276166"/>
                  </a:xfrm>
                  <a:prstGeom prst="rect">
                    <a:avLst/>
                  </a:prstGeom>
                  <a:blipFill rotWithShape="0">
                    <a:blip r:embed="rId3"/>
                    <a:stretch>
                      <a:fillRect l="-3846" t="-35556" r="-32051" b="-11111"/>
                    </a:stretch>
                  </a:blipFill>
                </p:spPr>
                <p:txBody>
                  <a:bodyPr/>
                  <a:lstStyle/>
                  <a:p>
                    <a:r>
                      <a:rPr lang="pt-B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" name="CaixaDeTexto 5"/>
                  <p:cNvSpPr txBox="1"/>
                  <p:nvPr/>
                </p:nvSpPr>
                <p:spPr>
                  <a:xfrm>
                    <a:off x="4436596" y="981022"/>
                    <a:ext cx="2201244" cy="485902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f>
                            <m:fPr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acc>
                                <m:accPr>
                                  <m:chr m:val="⃗"/>
                                  <m:ctrlPr>
                                    <a:rPr lang="pt-BR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sz="1600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</m:acc>
                            </m:num>
                            <m:den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𝑑𝑡</m:t>
                              </m:r>
                            </m:den>
                          </m:f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num>
                            <m:den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𝑑𝑡</m:t>
                              </m:r>
                            </m:den>
                          </m:f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acc>
                            <m:accPr>
                              <m:chr m:val="⃗"/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)=</m:t>
                          </m:r>
                          <m:f>
                            <m:fPr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acc>
                                <m:accPr>
                                  <m:chr m:val="⃗"/>
                                  <m:ctrlPr>
                                    <a:rPr lang="pt-BR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sz="1600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</m:acc>
                            </m:num>
                            <m:den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𝑑𝑡</m:t>
                              </m:r>
                            </m:den>
                          </m:f>
                        </m:oMath>
                      </m:oMathPara>
                    </a14:m>
                    <a:endParaRPr lang="pt-BR" sz="1600" dirty="0"/>
                  </a:p>
                </p:txBody>
              </p:sp>
            </mc:Choice>
            <mc:Fallback xmlns="">
              <p:sp>
                <p:nvSpPr>
                  <p:cNvPr id="6" name="CaixaDeTexto 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436596" y="981022"/>
                    <a:ext cx="2201244" cy="485902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pt-B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" name="CaixaDeTexto 6"/>
                  <p:cNvSpPr txBox="1"/>
                  <p:nvPr/>
                </p:nvSpPr>
                <p:spPr>
                  <a:xfrm>
                    <a:off x="7193756" y="977532"/>
                    <a:ext cx="1433085" cy="485774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sty m:val="p"/>
                            </m:rPr>
                            <a:rPr lang="pt-BR" sz="1600" b="0" i="0" smtClean="0">
                              <a:latin typeface="Cambria Math" panose="02040503050406030204" pitchFamily="18" charset="0"/>
                            </a:rPr>
                            <m:t>ent</m:t>
                          </m:r>
                          <m:r>
                            <a:rPr lang="pt-BR" sz="1600" b="0" i="0" smtClean="0">
                              <a:latin typeface="Cambria Math" panose="02040503050406030204" pitchFamily="18" charset="0"/>
                            </a:rPr>
                            <m:t>ã</m:t>
                          </m:r>
                          <m:r>
                            <m:rPr>
                              <m:sty m:val="p"/>
                            </m:rPr>
                            <a:rPr lang="pt-BR" sz="1600" b="0" i="0" smtClean="0">
                              <a:latin typeface="Cambria Math" panose="02040503050406030204" pitchFamily="18" charset="0"/>
                            </a:rPr>
                            <m:t>o</m:t>
                          </m:r>
                          <m:r>
                            <a:rPr lang="pt-BR" sz="1600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pt-BR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sz="1600" b="0" i="1" smtClean="0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</m:acc>
                            </m:e>
                            <m: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𝑟𝑒𝑠</m:t>
                              </m:r>
                            </m:sub>
                          </m:s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acc>
                                <m:accPr>
                                  <m:chr m:val="⃗"/>
                                  <m:ctrlPr>
                                    <a:rPr lang="pt-BR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sz="1600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</m:acc>
                            </m:num>
                            <m:den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𝑑𝑡</m:t>
                              </m:r>
                            </m:den>
                          </m:f>
                        </m:oMath>
                      </m:oMathPara>
                    </a14:m>
                    <a:endParaRPr lang="pt-BR" sz="1600" dirty="0"/>
                  </a:p>
                </p:txBody>
              </p:sp>
            </mc:Choice>
            <mc:Fallback xmlns="">
              <p:sp>
                <p:nvSpPr>
                  <p:cNvPr id="7" name="CaixaDeTexto 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193756" y="977532"/>
                    <a:ext cx="1433085" cy="485774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pt-B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30" name="Grupo 29"/>
          <p:cNvGrpSpPr/>
          <p:nvPr/>
        </p:nvGrpSpPr>
        <p:grpSpPr>
          <a:xfrm>
            <a:off x="4121205" y="2859509"/>
            <a:ext cx="804694" cy="418578"/>
            <a:chOff x="4121205" y="2859509"/>
            <a:chExt cx="804694" cy="418578"/>
          </a:xfrm>
          <a:solidFill>
            <a:srgbClr val="0070C0"/>
          </a:solidFill>
        </p:grpSpPr>
        <p:sp>
          <p:nvSpPr>
            <p:cNvPr id="27" name="Texto explicativo em elipse 26"/>
            <p:cNvSpPr/>
            <p:nvPr/>
          </p:nvSpPr>
          <p:spPr>
            <a:xfrm>
              <a:off x="4121205" y="2859509"/>
              <a:ext cx="804694" cy="418578"/>
            </a:xfrm>
            <a:prstGeom prst="wedgeEllipseCallout">
              <a:avLst>
                <a:gd name="adj1" fmla="val 7926"/>
                <a:gd name="adj2" fmla="val -88971"/>
              </a:avLst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CaixaDeTexto 12"/>
                <p:cNvSpPr txBox="1"/>
                <p:nvPr/>
              </p:nvSpPr>
              <p:spPr>
                <a:xfrm>
                  <a:off x="4384801" y="2921965"/>
                  <a:ext cx="306173" cy="246221"/>
                </a:xfrm>
                <a:prstGeom prst="rect">
                  <a:avLst/>
                </a:prstGeom>
                <a:grp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sz="16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acc>
                          <m:accPr>
                            <m:chr m:val="⃗"/>
                            <m:ctrlPr>
                              <a:rPr lang="pt-BR" sz="16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sz="16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𝒑</m:t>
                            </m:r>
                          </m:e>
                        </m:acc>
                      </m:oMath>
                    </m:oMathPara>
                  </a14:m>
                  <a:endParaRPr lang="pt-BR" sz="1600" b="1" dirty="0"/>
                </a:p>
              </p:txBody>
            </p:sp>
          </mc:Choice>
          <mc:Fallback xmlns="">
            <p:sp>
              <p:nvSpPr>
                <p:cNvPr id="13" name="CaixaDeTexto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84801" y="2921965"/>
                  <a:ext cx="306173" cy="246221"/>
                </a:xfrm>
                <a:prstGeom prst="rect">
                  <a:avLst/>
                </a:prstGeom>
                <a:blipFill>
                  <a:blip r:embed="rId6"/>
                  <a:stretch>
                    <a:fillRect l="-11765" r="-11765" b="-24390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1" name="Grupo 30"/>
          <p:cNvGrpSpPr/>
          <p:nvPr/>
        </p:nvGrpSpPr>
        <p:grpSpPr>
          <a:xfrm>
            <a:off x="6552508" y="2177303"/>
            <a:ext cx="2191405" cy="1050365"/>
            <a:chOff x="6552508" y="2177303"/>
            <a:chExt cx="2191405" cy="105036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CaixaDeTexto 14"/>
                <p:cNvSpPr txBox="1"/>
                <p:nvPr/>
              </p:nvSpPr>
              <p:spPr>
                <a:xfrm>
                  <a:off x="6552508" y="2177303"/>
                  <a:ext cx="2191405" cy="300788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pt-BR" sz="16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1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𝑱</m:t>
                          </m:r>
                        </m:e>
                      </m:acc>
                      <m:r>
                        <a:rPr lang="pt-BR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é </m:t>
                      </m:r>
                      <m:r>
                        <m:rPr>
                          <m:sty m:val="p"/>
                        </m:rPr>
                        <a:rPr lang="pt-BR" sz="16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o</m:t>
                      </m:r>
                      <m:r>
                        <a:rPr lang="pt-BR" sz="16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16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𝐈𝐌𝐏𝐔𝐋𝐒𝐎</m:t>
                      </m:r>
                    </m:oMath>
                  </a14:m>
                  <a:r>
                    <a:rPr lang="pt-BR" sz="1600" b="1" dirty="0">
                      <a:solidFill>
                        <a:srgbClr val="FF0000"/>
                      </a:solidFill>
                    </a:rPr>
                    <a:t> de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𝑖𝑚𝑝</m:t>
                          </m:r>
                        </m:sub>
                      </m:sSub>
                    </m:oMath>
                  </a14:m>
                  <a:r>
                    <a:rPr lang="pt-BR" sz="1600" b="1" dirty="0">
                      <a:solidFill>
                        <a:srgbClr val="FF0000"/>
                      </a:solidFill>
                    </a:rPr>
                    <a:t>  </a:t>
                  </a:r>
                </a:p>
              </p:txBody>
            </p:sp>
          </mc:Choice>
          <mc:Fallback xmlns="">
            <p:sp>
              <p:nvSpPr>
                <p:cNvPr id="15" name="CaixaDeTexto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52508" y="2177303"/>
                  <a:ext cx="2191405" cy="300788"/>
                </a:xfrm>
                <a:prstGeom prst="rect">
                  <a:avLst/>
                </a:prstGeom>
                <a:blipFill>
                  <a:blip r:embed="rId7"/>
                  <a:stretch>
                    <a:fillRect l="-4178" t="-30000" b="-32000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Retângulo 15"/>
                <p:cNvSpPr/>
                <p:nvPr/>
              </p:nvSpPr>
              <p:spPr>
                <a:xfrm>
                  <a:off x="6552508" y="2574348"/>
                  <a:ext cx="1523109" cy="65332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𝐽</m:t>
                            </m:r>
                          </m:e>
                        </m:acc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nary>
                          <m:naryPr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pt-BR" sz="16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𝑡𝑓</m:t>
                            </m:r>
                          </m:sup>
                          <m:e>
                            <m:sSub>
                              <m:sSubPr>
                                <m:ctrlPr>
                                  <a:rPr lang="pt-BR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⃗"/>
                                    <m:ctrlPr>
                                      <a:rPr lang="pt-BR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pt-BR" sz="1600" i="1"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𝑖𝑚𝑝</m:t>
                                </m:r>
                              </m:sub>
                            </m:sSub>
                            <m:r>
                              <m:rPr>
                                <m:brk m:alnAt="23"/>
                              </m:rPr>
                              <a:rPr lang="pt-BR" sz="16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nary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16" name="Retângulo 1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52508" y="2574348"/>
                  <a:ext cx="1523109" cy="653320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ixaDeTexto 16"/>
              <p:cNvSpPr txBox="1"/>
              <p:nvPr/>
            </p:nvSpPr>
            <p:spPr>
              <a:xfrm>
                <a:off x="2366590" y="3381377"/>
                <a:ext cx="4001416" cy="3845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pt-BR" sz="16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</m:acc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pt-BR" sz="16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𝑡𝑖</m:t>
                        </m:r>
                      </m:sub>
                      <m:sup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𝑡𝑓</m:t>
                        </m:r>
                      </m:sup>
                      <m:e>
                        <m:f>
                          <m:fPr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acc>
                              <m:accPr>
                                <m:chr m:val="⃗"/>
                                <m:ctrlPr>
                                  <a:rPr lang="pt-BR" sz="16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</m:acc>
                          </m:num>
                          <m:den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𝑑𝑡</m:t>
                            </m:r>
                          </m:den>
                        </m:f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𝑑𝑡</m:t>
                        </m:r>
                      </m:e>
                    </m:nary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pt-BR" sz="160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𝑓</m:t>
                        </m:r>
                      </m:sup>
                      <m:e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𝑑</m:t>
                        </m:r>
                        <m:acc>
                          <m:accPr>
                            <m:chr m:val="⃗"/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</m:e>
                    </m:nary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pt-BR" sz="16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"/>
                            <m:endChr m:val="|"/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</m:acc>
                          </m:e>
                        </m:d>
                      </m:e>
                      <m: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𝑝𝑖</m:t>
                        </m:r>
                      </m:sub>
                      <m:sup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𝑝𝑓</m:t>
                        </m:r>
                      </m:sup>
                    </m:sSubSup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pt-BR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</m:e>
                      <m: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pt-BR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</m:e>
                      <m: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pt-BR" sz="1600" dirty="0"/>
                  <a:t> </a:t>
                </a:r>
                <a14:m>
                  <m:oMath xmlns:m="http://schemas.openxmlformats.org/officeDocument/2006/math">
                    <m:r>
                      <a:rPr lang="pt-BR" sz="16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acc>
                      <m:accPr>
                        <m:chr m:val="⃗"/>
                        <m:ctrlPr>
                          <a:rPr lang="pt-B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</m:acc>
                  </m:oMath>
                </a14:m>
                <a:endParaRPr lang="pt-BR" sz="1600" dirty="0"/>
              </a:p>
            </p:txBody>
          </p:sp>
        </mc:Choice>
        <mc:Fallback xmlns="">
          <p:sp>
            <p:nvSpPr>
              <p:cNvPr id="17" name="CaixaDeTexto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6590" y="3381377"/>
                <a:ext cx="4001416" cy="384592"/>
              </a:xfrm>
              <a:prstGeom prst="rect">
                <a:avLst/>
              </a:prstGeom>
              <a:blipFill rotWithShape="0">
                <a:blip r:embed="rId9"/>
                <a:stretch>
                  <a:fillRect l="-2283" t="-117460" r="-7610" b="-18412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2" name="Grupo 31"/>
          <p:cNvGrpSpPr/>
          <p:nvPr/>
        </p:nvGrpSpPr>
        <p:grpSpPr>
          <a:xfrm>
            <a:off x="1021404" y="3463137"/>
            <a:ext cx="7947785" cy="1323439"/>
            <a:chOff x="1021404" y="3463137"/>
            <a:chExt cx="7620517" cy="132343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CaixaDeTexto 17"/>
                <p:cNvSpPr txBox="1"/>
                <p:nvPr/>
              </p:nvSpPr>
              <p:spPr>
                <a:xfrm>
                  <a:off x="3094702" y="3858887"/>
                  <a:ext cx="1297728" cy="26597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𝐽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𝑥𝑓</m:t>
                            </m:r>
                          </m:sub>
                        </m:s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𝑥𝑖</m:t>
                            </m:r>
                          </m:sub>
                        </m:sSub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18" name="CaixaDeTexto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94702" y="3858887"/>
                  <a:ext cx="1297728" cy="265970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 l="-4225" b="-25000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Retângulo 18"/>
                <p:cNvSpPr/>
                <p:nvPr/>
              </p:nvSpPr>
              <p:spPr>
                <a:xfrm>
                  <a:off x="2990539" y="4069814"/>
                  <a:ext cx="1501244" cy="35830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𝐽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19" name="Retângulo 1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90539" y="4069814"/>
                  <a:ext cx="1501244" cy="358303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 b="-6897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Retângulo 19"/>
                <p:cNvSpPr/>
                <p:nvPr/>
              </p:nvSpPr>
              <p:spPr>
                <a:xfrm>
                  <a:off x="2990539" y="4352975"/>
                  <a:ext cx="1452770" cy="35830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𝐽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b>
                        </m:sSub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20" name="Retângulo 1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90539" y="4352975"/>
                  <a:ext cx="1452770" cy="358303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 b="-6780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1" name="CaixaDeTexto 20"/>
            <p:cNvSpPr txBox="1"/>
            <p:nvPr/>
          </p:nvSpPr>
          <p:spPr>
            <a:xfrm>
              <a:off x="1021404" y="4122842"/>
              <a:ext cx="207329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Em componentes</a:t>
              </a:r>
            </a:p>
          </p:txBody>
        </p:sp>
        <p:sp>
          <p:nvSpPr>
            <p:cNvPr id="22" name="CaixaDeTexto 21"/>
            <p:cNvSpPr txBox="1"/>
            <p:nvPr/>
          </p:nvSpPr>
          <p:spPr>
            <a:xfrm>
              <a:off x="6412445" y="3463137"/>
              <a:ext cx="2229476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O impulso é um vetor cuja direção e sentido definem a mudança na quantidade de movimento do corpo.</a:t>
              </a:r>
            </a:p>
          </p:txBody>
        </p:sp>
      </p:grpSp>
      <p:grpSp>
        <p:nvGrpSpPr>
          <p:cNvPr id="28" name="Grupo 27"/>
          <p:cNvGrpSpPr/>
          <p:nvPr/>
        </p:nvGrpSpPr>
        <p:grpSpPr>
          <a:xfrm>
            <a:off x="1925733" y="1380905"/>
            <a:ext cx="7711079" cy="1282110"/>
            <a:chOff x="1925733" y="1380905"/>
            <a:chExt cx="7711079" cy="128211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CaixaDeTexto 8"/>
                <p:cNvSpPr txBox="1"/>
                <p:nvPr/>
              </p:nvSpPr>
              <p:spPr>
                <a:xfrm>
                  <a:off x="2111532" y="2102028"/>
                  <a:ext cx="3342005" cy="56098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nary>
                          <m:naryPr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𝑡𝑓</m:t>
                            </m:r>
                          </m:sup>
                          <m:e>
                            <m:sSub>
                              <m:sSubPr>
                                <m:ctrlP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⃗"/>
                                    <m:ctrlPr>
                                      <a:rPr lang="pt-BR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pt-BR" sz="1600" b="0" i="1" smtClean="0"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𝑟𝑒𝑠</m:t>
                                </m:r>
                              </m:sub>
                            </m:s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brk m:alnAt="23"/>
                              </m:r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nary>
                        <m: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≅</m:t>
                        </m:r>
                        <m:nary>
                          <m:naryPr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pt-BR" sz="16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𝑡𝑓</m:t>
                            </m:r>
                          </m:sup>
                          <m:e>
                            <m:sSub>
                              <m:sSubPr>
                                <m:ctrlPr>
                                  <a:rPr lang="pt-BR" sz="16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⃗"/>
                                    <m:ctrlPr>
                                      <a:rPr lang="pt-BR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pt-BR" sz="1600" b="0" i="1" smtClean="0"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𝑖𝑚𝑝</m:t>
                                </m:r>
                              </m:sub>
                            </m:s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brk m:alnAt="23"/>
                              </m:rPr>
                              <a:rPr lang="pt-BR" sz="16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nary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nary>
                          <m:naryPr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𝑡𝑖</m:t>
                            </m:r>
                          </m:sub>
                          <m:sup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𝑡𝑓</m:t>
                            </m:r>
                          </m:sup>
                          <m:e>
                            <m:f>
                              <m:fPr>
                                <m:ctrlPr>
                                  <a:rPr lang="pt-BR" sz="16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acc>
                                  <m:accPr>
                                    <m:chr m:val="⃗"/>
                                    <m:ctrlPr>
                                      <a:rPr lang="pt-BR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pt-BR" sz="1600" i="1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</m:acc>
                              </m:num>
                              <m:den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𝑑𝑡</m:t>
                                </m:r>
                              </m:den>
                            </m:f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𝑑𝑡</m:t>
                            </m:r>
                          </m:e>
                        </m:nary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9" name="CaixaDeTexto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11532" y="2102028"/>
                  <a:ext cx="3342005" cy="560987"/>
                </a:xfrm>
                <a:prstGeom prst="rect">
                  <a:avLst/>
                </a:prstGeom>
                <a:blipFill rotWithShape="0"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CaixaDeTexto 7"/>
                <p:cNvSpPr txBox="1"/>
                <p:nvPr/>
              </p:nvSpPr>
              <p:spPr>
                <a:xfrm>
                  <a:off x="1925733" y="1380905"/>
                  <a:ext cx="7711079" cy="60452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pt-BR" sz="16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Durante a colisão, a única força que importa é a força de interação entre os corpos,    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𝑖𝑚𝑝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pt-BR" sz="16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do gráfico, e ela não existia antes de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a14:m>
                  <a:r>
                    <a:rPr lang="pt-BR" sz="16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e desaparece depois de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</m:oMath>
                  </a14:m>
                  <a:endPara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8" name="CaixaDeTexto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25733" y="1380905"/>
                  <a:ext cx="7711079" cy="604524"/>
                </a:xfrm>
                <a:prstGeom prst="rect">
                  <a:avLst/>
                </a:prstGeom>
                <a:blipFill>
                  <a:blip r:embed="rId14"/>
                  <a:stretch>
                    <a:fillRect l="-474" t="-3030" b="-9091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9" name="Grupo 28"/>
          <p:cNvGrpSpPr/>
          <p:nvPr/>
        </p:nvGrpSpPr>
        <p:grpSpPr>
          <a:xfrm>
            <a:off x="2927649" y="2866041"/>
            <a:ext cx="804694" cy="418578"/>
            <a:chOff x="2862635" y="2847855"/>
            <a:chExt cx="804694" cy="418578"/>
          </a:xfrm>
          <a:solidFill>
            <a:srgbClr val="0070C0"/>
          </a:solidFill>
        </p:grpSpPr>
        <p:sp>
          <p:nvSpPr>
            <p:cNvPr id="11" name="Texto explicativo em elipse 10"/>
            <p:cNvSpPr/>
            <p:nvPr/>
          </p:nvSpPr>
          <p:spPr>
            <a:xfrm>
              <a:off x="2862635" y="2847855"/>
              <a:ext cx="804694" cy="418578"/>
            </a:xfrm>
            <a:prstGeom prst="wedgeEllipseCallout">
              <a:avLst>
                <a:gd name="adj1" fmla="val 7926"/>
                <a:gd name="adj2" fmla="val -88971"/>
              </a:avLst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CaixaDeTexto 25"/>
                <p:cNvSpPr txBox="1"/>
                <p:nvPr/>
              </p:nvSpPr>
              <p:spPr>
                <a:xfrm>
                  <a:off x="3054858" y="2907141"/>
                  <a:ext cx="420247" cy="276166"/>
                </a:xfrm>
                <a:prstGeom prst="rect">
                  <a:avLst/>
                </a:prstGeom>
                <a:grp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pt-BR" sz="16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sz="16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𝑱</m:t>
                            </m:r>
                          </m:e>
                        </m:acc>
                      </m:oMath>
                    </m:oMathPara>
                  </a14:m>
                  <a:endParaRPr lang="pt-BR" sz="1600" b="1" dirty="0">
                    <a:solidFill>
                      <a:srgbClr val="FFFF00"/>
                    </a:solidFill>
                  </a:endParaRPr>
                </a:p>
              </p:txBody>
            </p:sp>
          </mc:Choice>
          <mc:Fallback xmlns="">
            <p:sp>
              <p:nvSpPr>
                <p:cNvPr id="26" name="CaixaDeTexto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54858" y="2907141"/>
                  <a:ext cx="420247" cy="276166"/>
                </a:xfrm>
                <a:prstGeom prst="rect">
                  <a:avLst/>
                </a:prstGeom>
                <a:blipFill>
                  <a:blip r:embed="rId15"/>
                  <a:stretch>
                    <a:fillRect t="-35556" r="-40580" b="-26667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4276848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544451" y="0"/>
            <a:ext cx="56399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solidFill>
                  <a:srgbClr val="0070C0"/>
                </a:solidFill>
              </a:rPr>
              <a:t>Exemplo: Colisão entre duas partículas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ixaDeTexto 2"/>
              <p:cNvSpPr txBox="1"/>
              <p:nvPr/>
            </p:nvSpPr>
            <p:spPr>
              <a:xfrm>
                <a:off x="231180" y="548092"/>
                <a:ext cx="8683663" cy="58759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pt-BR" b="0" dirty="0">
                    <a:ea typeface="Cambria Math" panose="02040503050406030204" pitchFamily="18" charset="0"/>
                  </a:rPr>
                  <a:t>Nesse caso, </a:t>
                </a:r>
                <a14:m>
                  <m:oMath xmlns:m="http://schemas.openxmlformats.org/officeDocument/2006/math">
                    <m:r>
                      <a:rPr lang="pt-B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acc>
                      <m:accPr>
                        <m:chr m:val="⃗"/>
                        <m:ctrlP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</m:acc>
                    <m:r>
                      <a:rPr lang="pt-BR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𝐽</m:t>
                            </m:r>
                          </m:e>
                        </m:acc>
                      </m:e>
                      <m: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  <m:r>
                      <m:rPr>
                        <m:nor/>
                      </m:rPr>
                      <a:rPr lang="pt-BR" b="0" i="0" smtClean="0">
                        <a:latin typeface="Cambria Math" panose="02040503050406030204" pitchFamily="18" charset="0"/>
                      </a:rPr>
                      <m:t>se</m:t>
                    </m:r>
                    <m:r>
                      <m:rPr>
                        <m:nor/>
                      </m:rPr>
                      <a:rPr lang="pt-BR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pt-BR" b="0" i="0" smtClean="0">
                        <a:latin typeface="Cambria Math" panose="02040503050406030204" pitchFamily="18" charset="0"/>
                      </a:rPr>
                      <m:t>l</m:t>
                    </m:r>
                    <m:r>
                      <m:rPr>
                        <m:nor/>
                      </m:rPr>
                      <a:rPr lang="pt-BR" b="0" i="0" smtClean="0">
                        <a:latin typeface="Cambria Math" panose="02040503050406030204" pitchFamily="18" charset="0"/>
                      </a:rPr>
                      <m:t>ê: </m:t>
                    </m:r>
                    <m:r>
                      <m:rPr>
                        <m:nor/>
                      </m:rPr>
                      <a:rPr lang="pt-BR" b="0" i="0" smtClean="0">
                        <a:latin typeface="Cambria Math" panose="02040503050406030204" pitchFamily="18" charset="0"/>
                      </a:rPr>
                      <m:t>a</m:t>
                    </m:r>
                    <m:r>
                      <m:rPr>
                        <m:nor/>
                      </m:rPr>
                      <a:rPr lang="pt-BR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pt-BR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varia</m:t>
                    </m:r>
                    <m:r>
                      <m:rPr>
                        <m:nor/>
                      </m:rPr>
                      <a:rPr lang="pt-BR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çã</m:t>
                    </m:r>
                    <m:r>
                      <m:rPr>
                        <m:nor/>
                      </m:rPr>
                      <a:rPr lang="pt-BR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o</m:t>
                    </m:r>
                    <m:r>
                      <m:rPr>
                        <m:nor/>
                      </m:rPr>
                      <a:rPr lang="pt-BR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pt-BR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da</m:t>
                    </m:r>
                    <m:r>
                      <m:rPr>
                        <m:nor/>
                      </m:rPr>
                      <a:rPr lang="pt-BR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pt-BR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quantidade</m:t>
                    </m:r>
                    <m:r>
                      <m:rPr>
                        <m:nor/>
                      </m:rPr>
                      <a:rPr lang="pt-BR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pt-BR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de</m:t>
                    </m:r>
                    <m:r>
                      <m:rPr>
                        <m:nor/>
                      </m:rPr>
                      <a:rPr lang="pt-BR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pt-BR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movimento</m:t>
                    </m:r>
                    <m:r>
                      <m:rPr>
                        <m:nor/>
                      </m:rPr>
                      <a:rPr lang="pt-BR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pt-BR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de</m:t>
                    </m:r>
                    <m:r>
                      <m:rPr>
                        <m:nor/>
                      </m:rPr>
                      <a:rPr lang="pt-BR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pt-BR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uma</m:t>
                    </m:r>
                    <m:r>
                      <m:rPr>
                        <m:nor/>
                      </m:rPr>
                      <a:rPr lang="pt-BR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pt-BR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part</m:t>
                    </m:r>
                    <m:r>
                      <m:rPr>
                        <m:nor/>
                      </m:rPr>
                      <a:rPr lang="pt-BR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í</m:t>
                    </m:r>
                    <m:r>
                      <m:rPr>
                        <m:nor/>
                      </m:rPr>
                      <a:rPr lang="pt-BR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cula</m:t>
                    </m:r>
                  </m:oMath>
                </a14:m>
                <a:endParaRPr lang="pt-BR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pt-BR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é </m:t>
                      </m:r>
                      <m:r>
                        <m:rPr>
                          <m:nor/>
                        </m:rPr>
                        <a:rPr lang="pt-BR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igual</m:t>
                      </m:r>
                      <m:r>
                        <m:rPr>
                          <m:nor/>
                        </m:rPr>
                        <a:rPr lang="pt-BR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pt-BR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ao</m:t>
                      </m:r>
                      <m:r>
                        <m:rPr>
                          <m:nor/>
                        </m:rPr>
                        <a:rPr lang="pt-BR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pt-BR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impulso</m:t>
                      </m:r>
                      <m:r>
                        <m:rPr>
                          <m:nor/>
                        </m:rPr>
                        <a:rPr lang="pt-BR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pt-BR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da</m:t>
                      </m:r>
                      <m:r>
                        <m:rPr>
                          <m:nor/>
                        </m:rPr>
                        <a:rPr lang="pt-BR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pt-BR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for</m:t>
                      </m:r>
                      <m:r>
                        <m:rPr>
                          <m:nor/>
                        </m:rPr>
                        <a:rPr lang="pt-BR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ç</m:t>
                      </m:r>
                      <m:r>
                        <m:rPr>
                          <m:nor/>
                        </m:rPr>
                        <a:rPr lang="pt-BR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pt-BR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pt-BR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exercida</m:t>
                      </m:r>
                      <m:r>
                        <m:rPr>
                          <m:nor/>
                        </m:rPr>
                        <a:rPr lang="pt-BR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pt-BR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pela</m:t>
                      </m:r>
                      <m:r>
                        <m:rPr>
                          <m:nor/>
                        </m:rPr>
                        <a:rPr lang="pt-BR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pt-BR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outra</m:t>
                      </m:r>
                      <m:r>
                        <m:rPr>
                          <m:nor/>
                        </m:rPr>
                        <a:rPr lang="pt-BR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pt-BR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part</m:t>
                      </m:r>
                      <m:r>
                        <m:rPr>
                          <m:nor/>
                        </m:rPr>
                        <a:rPr lang="pt-BR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í</m:t>
                      </m:r>
                      <m:r>
                        <m:rPr>
                          <m:nor/>
                        </m:rPr>
                        <a:rPr lang="pt-BR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cula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3" name="CaixaDeText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180" y="548092"/>
                <a:ext cx="8683663" cy="587597"/>
              </a:xfrm>
              <a:prstGeom prst="rect">
                <a:avLst/>
              </a:prstGeom>
              <a:blipFill>
                <a:blip r:embed="rId2"/>
                <a:stretch>
                  <a:fillRect l="-1685" t="-22917" b="-1770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48" t="7503" r="56553" b="72316"/>
          <a:stretch/>
        </p:blipFill>
        <p:spPr>
          <a:xfrm>
            <a:off x="51480" y="2155998"/>
            <a:ext cx="2869143" cy="2652093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1663753" y="2361392"/>
            <a:ext cx="17450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Força impulsiva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2048103" y="3612559"/>
            <a:ext cx="17450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Força externa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2002315" y="2857833"/>
            <a:ext cx="17450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Força média</a:t>
            </a:r>
          </a:p>
        </p:txBody>
      </p:sp>
      <p:sp>
        <p:nvSpPr>
          <p:cNvPr id="13" name="Forma Livre 12"/>
          <p:cNvSpPr/>
          <p:nvPr/>
        </p:nvSpPr>
        <p:spPr>
          <a:xfrm>
            <a:off x="485926" y="4223065"/>
            <a:ext cx="1856720" cy="45719"/>
          </a:xfrm>
          <a:custGeom>
            <a:avLst/>
            <a:gdLst>
              <a:gd name="connsiteX0" fmla="*/ 0 w 725936"/>
              <a:gd name="connsiteY0" fmla="*/ 41880 h 56133"/>
              <a:gd name="connsiteX1" fmla="*/ 34901 w 725936"/>
              <a:gd name="connsiteY1" fmla="*/ 20940 h 56133"/>
              <a:gd name="connsiteX2" fmla="*/ 55841 w 725936"/>
              <a:gd name="connsiteY2" fmla="*/ 6980 h 56133"/>
              <a:gd name="connsiteX3" fmla="*/ 118662 w 725936"/>
              <a:gd name="connsiteY3" fmla="*/ 13960 h 56133"/>
              <a:gd name="connsiteX4" fmla="*/ 146583 w 725936"/>
              <a:gd name="connsiteY4" fmla="*/ 27920 h 56133"/>
              <a:gd name="connsiteX5" fmla="*/ 167523 w 725936"/>
              <a:gd name="connsiteY5" fmla="*/ 41880 h 56133"/>
              <a:gd name="connsiteX6" fmla="*/ 188464 w 725936"/>
              <a:gd name="connsiteY6" fmla="*/ 48861 h 56133"/>
              <a:gd name="connsiteX7" fmla="*/ 244305 w 725936"/>
              <a:gd name="connsiteY7" fmla="*/ 41880 h 56133"/>
              <a:gd name="connsiteX8" fmla="*/ 286186 w 725936"/>
              <a:gd name="connsiteY8" fmla="*/ 13960 h 56133"/>
              <a:gd name="connsiteX9" fmla="*/ 307127 w 725936"/>
              <a:gd name="connsiteY9" fmla="*/ 6980 h 56133"/>
              <a:gd name="connsiteX10" fmla="*/ 362968 w 725936"/>
              <a:gd name="connsiteY10" fmla="*/ 13960 h 56133"/>
              <a:gd name="connsiteX11" fmla="*/ 390888 w 725936"/>
              <a:gd name="connsiteY11" fmla="*/ 27920 h 56133"/>
              <a:gd name="connsiteX12" fmla="*/ 425789 w 725936"/>
              <a:gd name="connsiteY12" fmla="*/ 55841 h 56133"/>
              <a:gd name="connsiteX13" fmla="*/ 523511 w 725936"/>
              <a:gd name="connsiteY13" fmla="*/ 48861 h 56133"/>
              <a:gd name="connsiteX14" fmla="*/ 544452 w 725936"/>
              <a:gd name="connsiteY14" fmla="*/ 34900 h 56133"/>
              <a:gd name="connsiteX15" fmla="*/ 586333 w 725936"/>
              <a:gd name="connsiteY15" fmla="*/ 0 h 56133"/>
              <a:gd name="connsiteX16" fmla="*/ 635194 w 725936"/>
              <a:gd name="connsiteY16" fmla="*/ 6980 h 56133"/>
              <a:gd name="connsiteX17" fmla="*/ 656134 w 725936"/>
              <a:gd name="connsiteY17" fmla="*/ 27920 h 56133"/>
              <a:gd name="connsiteX18" fmla="*/ 725936 w 725936"/>
              <a:gd name="connsiteY18" fmla="*/ 55841 h 56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725936" h="56133">
                <a:moveTo>
                  <a:pt x="0" y="41880"/>
                </a:moveTo>
                <a:cubicBezTo>
                  <a:pt x="11634" y="34900"/>
                  <a:pt x="23396" y="28130"/>
                  <a:pt x="34901" y="20940"/>
                </a:cubicBezTo>
                <a:cubicBezTo>
                  <a:pt x="42015" y="16494"/>
                  <a:pt x="47481" y="7677"/>
                  <a:pt x="55841" y="6980"/>
                </a:cubicBezTo>
                <a:cubicBezTo>
                  <a:pt x="76837" y="5230"/>
                  <a:pt x="97722" y="11633"/>
                  <a:pt x="118662" y="13960"/>
                </a:cubicBezTo>
                <a:cubicBezTo>
                  <a:pt x="127969" y="18613"/>
                  <a:pt x="137548" y="22758"/>
                  <a:pt x="146583" y="27920"/>
                </a:cubicBezTo>
                <a:cubicBezTo>
                  <a:pt x="153867" y="32082"/>
                  <a:pt x="160020" y="38128"/>
                  <a:pt x="167523" y="41880"/>
                </a:cubicBezTo>
                <a:cubicBezTo>
                  <a:pt x="174104" y="45171"/>
                  <a:pt x="181484" y="46534"/>
                  <a:pt x="188464" y="48861"/>
                </a:cubicBezTo>
                <a:cubicBezTo>
                  <a:pt x="207078" y="46534"/>
                  <a:pt x="226639" y="48189"/>
                  <a:pt x="244305" y="41880"/>
                </a:cubicBezTo>
                <a:cubicBezTo>
                  <a:pt x="260106" y="36237"/>
                  <a:pt x="270269" y="19265"/>
                  <a:pt x="286186" y="13960"/>
                </a:cubicBezTo>
                <a:lnTo>
                  <a:pt x="307127" y="6980"/>
                </a:lnTo>
                <a:cubicBezTo>
                  <a:pt x="325741" y="9307"/>
                  <a:pt x="344770" y="9410"/>
                  <a:pt x="362968" y="13960"/>
                </a:cubicBezTo>
                <a:cubicBezTo>
                  <a:pt x="373063" y="16484"/>
                  <a:pt x="381854" y="22758"/>
                  <a:pt x="390888" y="27920"/>
                </a:cubicBezTo>
                <a:cubicBezTo>
                  <a:pt x="411437" y="39662"/>
                  <a:pt x="410500" y="40551"/>
                  <a:pt x="425789" y="55841"/>
                </a:cubicBezTo>
                <a:cubicBezTo>
                  <a:pt x="458363" y="53514"/>
                  <a:pt x="491351" y="54536"/>
                  <a:pt x="523511" y="48861"/>
                </a:cubicBezTo>
                <a:cubicBezTo>
                  <a:pt x="531773" y="47403"/>
                  <a:pt x="538007" y="40271"/>
                  <a:pt x="544452" y="34900"/>
                </a:cubicBezTo>
                <a:cubicBezTo>
                  <a:pt x="598190" y="-9882"/>
                  <a:pt x="534346" y="34656"/>
                  <a:pt x="586333" y="0"/>
                </a:cubicBezTo>
                <a:cubicBezTo>
                  <a:pt x="602620" y="2327"/>
                  <a:pt x="619918" y="870"/>
                  <a:pt x="635194" y="6980"/>
                </a:cubicBezTo>
                <a:cubicBezTo>
                  <a:pt x="644359" y="10646"/>
                  <a:pt x="648342" y="21860"/>
                  <a:pt x="656134" y="27920"/>
                </a:cubicBezTo>
                <a:cubicBezTo>
                  <a:pt x="698670" y="61004"/>
                  <a:pt x="685169" y="55841"/>
                  <a:pt x="725936" y="55841"/>
                </a:cubicBezTo>
              </a:path>
            </a:pathLst>
          </a:custGeom>
          <a:noFill/>
          <a:ln w="22225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5" name="Conector de Seta Reta 14"/>
          <p:cNvCxnSpPr/>
          <p:nvPr/>
        </p:nvCxnSpPr>
        <p:spPr>
          <a:xfrm flipH="1">
            <a:off x="1433232" y="2641930"/>
            <a:ext cx="461042" cy="20924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Conector de Seta Reta 15"/>
          <p:cNvCxnSpPr/>
          <p:nvPr/>
        </p:nvCxnSpPr>
        <p:spPr>
          <a:xfrm flipH="1">
            <a:off x="2144901" y="3911631"/>
            <a:ext cx="317383" cy="31143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onector de Seta Reta 16"/>
          <p:cNvCxnSpPr/>
          <p:nvPr/>
        </p:nvCxnSpPr>
        <p:spPr>
          <a:xfrm flipH="1">
            <a:off x="2002315" y="3114314"/>
            <a:ext cx="152400" cy="36273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2" name="Grupo 11"/>
          <p:cNvGrpSpPr/>
          <p:nvPr/>
        </p:nvGrpSpPr>
        <p:grpSpPr>
          <a:xfrm>
            <a:off x="167523" y="1230345"/>
            <a:ext cx="8976477" cy="1497116"/>
            <a:chOff x="167523" y="1230345"/>
            <a:chExt cx="8976477" cy="1497116"/>
          </a:xfrm>
        </p:grpSpPr>
        <p:sp>
          <p:nvSpPr>
            <p:cNvPr id="5" name="CaixaDeTexto 4"/>
            <p:cNvSpPr txBox="1"/>
            <p:nvPr/>
          </p:nvSpPr>
          <p:spPr>
            <a:xfrm>
              <a:off x="167523" y="1230345"/>
              <a:ext cx="897647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O impulso é definido em termos de uma única força. Apesar do teorema impulso-quantidade de movimento dar a variação da quantidade de movimento causada pelo impulso da força </a:t>
              </a:r>
              <a:r>
                <a:rPr lang="pt-BR" sz="16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RESULTANTE, </a:t>
              </a:r>
              <a:r>
                <a:rPr lang="pt-BR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em um processo de colisão, isso não fará diferença dentro da precisão típica necessária.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Retângulo 18"/>
                <p:cNvSpPr/>
                <p:nvPr/>
              </p:nvSpPr>
              <p:spPr>
                <a:xfrm>
                  <a:off x="3408792" y="2004058"/>
                  <a:ext cx="1388393" cy="723403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𝐽</m:t>
                            </m:r>
                          </m:e>
                        </m:acc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nary>
                          <m:nary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pt-BR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𝑡𝑓</m:t>
                            </m:r>
                          </m:sup>
                          <m:e>
                            <m:acc>
                              <m:accPr>
                                <m:chr m:val="⃗"/>
                                <m:ctrlPr>
                                  <a:rPr lang="pt-BR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i="1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</m:acc>
                            <m:r>
                              <m:rPr>
                                <m:brk m:alnAt="23"/>
                              </m:rPr>
                              <a:rPr lang="pt-BR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nary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19" name="Retângulo 1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08792" y="2004058"/>
                  <a:ext cx="1388393" cy="723403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4" name="Grupo 13"/>
          <p:cNvGrpSpPr/>
          <p:nvPr/>
        </p:nvGrpSpPr>
        <p:grpSpPr>
          <a:xfrm>
            <a:off x="3364433" y="2138801"/>
            <a:ext cx="5779567" cy="937159"/>
            <a:chOff x="3364433" y="2138801"/>
            <a:chExt cx="5779567" cy="937159"/>
          </a:xfrm>
        </p:grpSpPr>
        <p:sp>
          <p:nvSpPr>
            <p:cNvPr id="20" name="CaixaDeTexto 19"/>
            <p:cNvSpPr txBox="1"/>
            <p:nvPr/>
          </p:nvSpPr>
          <p:spPr>
            <a:xfrm>
              <a:off x="4989322" y="2138801"/>
              <a:ext cx="415467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Área </a:t>
              </a:r>
              <a:r>
                <a:rPr lang="pt-BR" dirty="0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 </a:t>
              </a:r>
              <a:r>
                <a:rPr lang="pt-BR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Intensidade do impulso dessa força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CaixaDeTexto 20"/>
                <p:cNvSpPr txBox="1"/>
                <p:nvPr/>
              </p:nvSpPr>
              <p:spPr>
                <a:xfrm>
                  <a:off x="3364433" y="2790048"/>
                  <a:ext cx="3494675" cy="28591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Á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𝑟𝑒𝑎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𝑅𝐸𝑇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Â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𝑁𝐺𝑈𝐿𝑂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é</m:t>
                            </m:r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𝑑𝑖𝑎</m:t>
                            </m:r>
                          </m:sub>
                        </m:sSub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21" name="CaixaDeTexto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64433" y="2790048"/>
                  <a:ext cx="3494675" cy="285912"/>
                </a:xfrm>
                <a:prstGeom prst="rect">
                  <a:avLst/>
                </a:prstGeom>
                <a:blipFill>
                  <a:blip r:embed="rId5"/>
                  <a:stretch>
                    <a:fillRect l="-175" t="-8511" b="-19149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8" name="Grupo 17"/>
          <p:cNvGrpSpPr/>
          <p:nvPr/>
        </p:nvGrpSpPr>
        <p:grpSpPr>
          <a:xfrm>
            <a:off x="3316707" y="3108402"/>
            <a:ext cx="5656163" cy="667365"/>
            <a:chOff x="3316707" y="3108402"/>
            <a:chExt cx="5656163" cy="66736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Retângulo 21"/>
                <p:cNvSpPr/>
                <p:nvPr/>
              </p:nvSpPr>
              <p:spPr>
                <a:xfrm>
                  <a:off x="3316707" y="3122447"/>
                  <a:ext cx="1256305" cy="65332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𝐽</m:t>
                            </m:r>
                          </m:e>
                        </m:acc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nary>
                          <m:naryPr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pt-BR" sz="16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𝑡𝑓</m:t>
                            </m:r>
                          </m:sup>
                          <m:e>
                            <m:acc>
                              <m:accPr>
                                <m:chr m:val="⃗"/>
                                <m:ctrlPr>
                                  <a:rPr lang="pt-BR" sz="16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</m:acc>
                            <m:r>
                              <m:rPr>
                                <m:brk m:alnAt="23"/>
                              </m:rPr>
                              <a:rPr lang="pt-BR" sz="16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nary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22" name="Retângulo 2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16707" y="3122447"/>
                  <a:ext cx="1256305" cy="653320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CaixaDeTexto 22"/>
                <p:cNvSpPr txBox="1"/>
                <p:nvPr/>
              </p:nvSpPr>
              <p:spPr>
                <a:xfrm>
                  <a:off x="4573012" y="3108402"/>
                  <a:ext cx="3222805" cy="63107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= </m:t>
                        </m:r>
                        <m:nary>
                          <m:naryPr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𝑡𝑓</m:t>
                            </m:r>
                          </m:sup>
                          <m:e>
                            <m:sSub>
                              <m:sSubPr>
                                <m:ctrlP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⃗"/>
                                    <m:ctrlPr>
                                      <a:rPr lang="pt-B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pt-BR" b="0" i="1" smtClean="0"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é</m:t>
                                </m:r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𝑑𝑖𝑎</m:t>
                                </m:r>
                              </m:sub>
                            </m:sSub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𝑑𝑡</m:t>
                            </m:r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⃗"/>
                                    <m:ctrlPr>
                                      <a:rPr lang="pt-B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pt-BR" b="0" i="1" smtClean="0"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é</m:t>
                                </m:r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𝑑𝑖𝑎</m:t>
                                </m:r>
                              </m:sub>
                            </m:sSub>
                            <m:nary>
                              <m:naryPr>
                                <m:ctrlP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23"/>
                                  </m:rP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𝑡𝑓</m:t>
                                </m:r>
                              </m:sup>
                              <m:e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𝑑𝑡</m:t>
                                </m:r>
                              </m:e>
                            </m:nary>
                          </m:e>
                        </m:nary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23" name="CaixaDeTexto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73012" y="3108402"/>
                  <a:ext cx="3222805" cy="631070"/>
                </a:xfrm>
                <a:prstGeom prst="rect">
                  <a:avLst/>
                </a:prstGeom>
                <a:blipFill>
                  <a:blip r:embed="rId7"/>
                  <a:stretch>
                    <a:fillRect b="-971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CaixaDeTexto 23"/>
                <p:cNvSpPr txBox="1"/>
                <p:nvPr/>
              </p:nvSpPr>
              <p:spPr>
                <a:xfrm>
                  <a:off x="7795817" y="3242613"/>
                  <a:ext cx="1177053" cy="31059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</m:acc>
                          </m:e>
                          <m:sub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é</m:t>
                            </m:r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𝑑𝑖𝑎</m:t>
                            </m:r>
                          </m:sub>
                        </m:sSub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24" name="CaixaDeTexto 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95817" y="3242613"/>
                  <a:ext cx="1177053" cy="310598"/>
                </a:xfrm>
                <a:prstGeom prst="rect">
                  <a:avLst/>
                </a:prstGeom>
                <a:blipFill>
                  <a:blip r:embed="rId8"/>
                  <a:stretch>
                    <a:fillRect l="-1554" t="-43137" r="-3109" b="-17647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9" name="Grupo 28"/>
          <p:cNvGrpSpPr/>
          <p:nvPr/>
        </p:nvGrpSpPr>
        <p:grpSpPr>
          <a:xfrm>
            <a:off x="3358201" y="3819780"/>
            <a:ext cx="5785798" cy="646331"/>
            <a:chOff x="3358201" y="3819780"/>
            <a:chExt cx="5785798" cy="64633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CaixaDeTexto 24"/>
                <p:cNvSpPr txBox="1"/>
                <p:nvPr/>
              </p:nvSpPr>
              <p:spPr>
                <a:xfrm>
                  <a:off x="3358201" y="3833587"/>
                  <a:ext cx="1627369" cy="33284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|"/>
                            <m:endChr m:val="|"/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pt-BR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𝐽</m:t>
                                </m:r>
                              </m:e>
                            </m:acc>
                          </m:e>
                        </m:d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=|</m:t>
                        </m:r>
                        <m:sSub>
                          <m:sSubPr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</m:acc>
                          </m:e>
                          <m:sub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é</m:t>
                            </m:r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𝑑𝑖𝑎</m:t>
                            </m:r>
                          </m:sub>
                        </m:s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25" name="CaixaDeTexto 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58201" y="3833587"/>
                  <a:ext cx="1627369" cy="332848"/>
                </a:xfrm>
                <a:prstGeom prst="rect">
                  <a:avLst/>
                </a:prstGeom>
                <a:blipFill>
                  <a:blip r:embed="rId9"/>
                  <a:stretch>
                    <a:fillRect t="-40741" r="-2247" b="-25926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CaixaDeTexto 25"/>
                <p:cNvSpPr txBox="1"/>
                <p:nvPr/>
              </p:nvSpPr>
              <p:spPr>
                <a:xfrm>
                  <a:off x="5262550" y="3833587"/>
                  <a:ext cx="1241494" cy="3383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pt-BR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</m:acc>
                          </m:e>
                          <m:sub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𝑖𝑚𝑝</m:t>
                            </m:r>
                          </m:sub>
                        </m:s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≫</m:t>
                        </m:r>
                        <m:sSub>
                          <m:sSubPr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</m:acc>
                          </m:e>
                          <m:sub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𝑒𝑥𝑡</m:t>
                            </m:r>
                          </m:sub>
                        </m:sSub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26" name="CaixaDeTexto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62550" y="3833587"/>
                  <a:ext cx="1241494" cy="338362"/>
                </a:xfrm>
                <a:prstGeom prst="rect">
                  <a:avLst/>
                </a:prstGeom>
                <a:blipFill>
                  <a:blip r:embed="rId10"/>
                  <a:stretch>
                    <a:fillRect l="-3431" t="-40000" r="-7353" b="-23636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7" name="CaixaDeTexto 26"/>
            <p:cNvSpPr txBox="1"/>
            <p:nvPr/>
          </p:nvSpPr>
          <p:spPr>
            <a:xfrm>
              <a:off x="6742088" y="3819780"/>
              <a:ext cx="240191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>
                  <a:solidFill>
                    <a:srgbClr val="FF0000"/>
                  </a:solidFill>
                </a:rPr>
                <a:t>Gravidade e atrito podem ser ignorados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CaixaDeTexto 27"/>
              <p:cNvSpPr txBox="1"/>
              <p:nvPr/>
            </p:nvSpPr>
            <p:spPr>
              <a:xfrm>
                <a:off x="3316707" y="4329676"/>
                <a:ext cx="1803635" cy="310598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acc>
                            <m:accPr>
                              <m:chr m:val="⃗"/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e>
                          </m:acc>
                        </m:e>
                      </m:d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=|</m:t>
                      </m:r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é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𝑑𝑖𝑎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28" name="CaixaDeTexto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6707" y="4329676"/>
                <a:ext cx="1803635" cy="310598"/>
              </a:xfrm>
              <a:prstGeom prst="rect">
                <a:avLst/>
              </a:prstGeom>
              <a:blipFill>
                <a:blip r:embed="rId11"/>
                <a:stretch>
                  <a:fillRect t="-41176" r="-2027" b="-3333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80732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3" grpId="0" animBg="1"/>
      <p:bldP spid="2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55842" y="-8388"/>
            <a:ext cx="3642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solidFill>
                  <a:srgbClr val="0070C0"/>
                </a:solidFill>
              </a:rPr>
              <a:t>Lista 2, ex. 4</a:t>
            </a:r>
          </a:p>
        </p:txBody>
      </p:sp>
      <p:sp>
        <p:nvSpPr>
          <p:cNvPr id="3" name="Retângulo 2"/>
          <p:cNvSpPr/>
          <p:nvPr/>
        </p:nvSpPr>
        <p:spPr>
          <a:xfrm>
            <a:off x="6703865" y="1441018"/>
            <a:ext cx="2235200" cy="72571"/>
          </a:xfrm>
          <a:prstGeom prst="rect">
            <a:avLst/>
          </a:prstGeom>
          <a:solidFill>
            <a:srgbClr val="90272A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3"/>
          <p:cNvSpPr/>
          <p:nvPr/>
        </p:nvSpPr>
        <p:spPr>
          <a:xfrm>
            <a:off x="8437597" y="707439"/>
            <a:ext cx="486228" cy="725714"/>
          </a:xfrm>
          <a:prstGeom prst="rect">
            <a:avLst/>
          </a:prstGeom>
          <a:pattFill prst="horzBrick">
            <a:fgClr>
              <a:schemeClr val="accent4"/>
            </a:fgClr>
            <a:bgClr>
              <a:schemeClr val="bg1"/>
            </a:bgClr>
          </a:patt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Elipse 6"/>
          <p:cNvSpPr/>
          <p:nvPr/>
        </p:nvSpPr>
        <p:spPr>
          <a:xfrm>
            <a:off x="7816668" y="1076487"/>
            <a:ext cx="36000" cy="360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Elipse 8"/>
          <p:cNvSpPr/>
          <p:nvPr/>
        </p:nvSpPr>
        <p:spPr>
          <a:xfrm>
            <a:off x="8005068" y="1076487"/>
            <a:ext cx="36000" cy="360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Elipse 10"/>
          <p:cNvSpPr/>
          <p:nvPr/>
        </p:nvSpPr>
        <p:spPr>
          <a:xfrm>
            <a:off x="8187948" y="1076487"/>
            <a:ext cx="36000" cy="360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Elipse 11"/>
          <p:cNvSpPr/>
          <p:nvPr/>
        </p:nvSpPr>
        <p:spPr>
          <a:xfrm>
            <a:off x="7283268" y="1076487"/>
            <a:ext cx="36000" cy="360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Elipse 12"/>
          <p:cNvSpPr/>
          <p:nvPr/>
        </p:nvSpPr>
        <p:spPr>
          <a:xfrm>
            <a:off x="7471668" y="1076487"/>
            <a:ext cx="36000" cy="360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Elipse 13"/>
          <p:cNvSpPr/>
          <p:nvPr/>
        </p:nvSpPr>
        <p:spPr>
          <a:xfrm>
            <a:off x="7654548" y="1076487"/>
            <a:ext cx="36000" cy="360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6" name="Conector de Seta Reta 15"/>
          <p:cNvCxnSpPr/>
          <p:nvPr/>
        </p:nvCxnSpPr>
        <p:spPr>
          <a:xfrm>
            <a:off x="6703865" y="1591602"/>
            <a:ext cx="2336114" cy="0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CaixaDeTexto 18"/>
          <p:cNvSpPr txBox="1"/>
          <p:nvPr/>
        </p:nvSpPr>
        <p:spPr>
          <a:xfrm>
            <a:off x="8692846" y="1527676"/>
            <a:ext cx="6942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x</a:t>
            </a:r>
          </a:p>
        </p:txBody>
      </p:sp>
      <p:sp>
        <p:nvSpPr>
          <p:cNvPr id="20" name="Retângulo 19"/>
          <p:cNvSpPr/>
          <p:nvPr/>
        </p:nvSpPr>
        <p:spPr>
          <a:xfrm>
            <a:off x="55842" y="371148"/>
            <a:ext cx="6648024" cy="1554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600"/>
              </a:spcAft>
              <a:tabLst>
                <a:tab pos="457200" algn="l"/>
                <a:tab pos="449580" algn="l"/>
              </a:tabLst>
            </a:pPr>
            <a:r>
              <a:rPr lang="pt-BR" b="1" dirty="0">
                <a:latin typeface="Calibri Light" panose="020F0302020204030204" pitchFamily="34" charset="0"/>
                <a:cs typeface="Times New Roman" panose="02020603050405020304" pitchFamily="18" charset="0"/>
              </a:rPr>
              <a:t>(</a:t>
            </a:r>
            <a:r>
              <a:rPr lang="pt-BR" b="1" dirty="0">
                <a:solidFill>
                  <a:srgbClr val="0070C0"/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RHK E 6.14) </a:t>
            </a:r>
            <a:r>
              <a:rPr lang="pt-BR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Um revólver de chumbinho atira 10 grãos por segundo à velocidade de 483 m/s, cada grão com 2,14 g de massa. Os grãos são parados por uma parede rígida, de modo que o tempo de contato de </a:t>
            </a:r>
            <a:r>
              <a:rPr lang="pt-BR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cada</a:t>
            </a:r>
            <a:r>
              <a:rPr lang="pt-BR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grão com a parede é 1,25 ms.  </a:t>
            </a:r>
            <a:r>
              <a:rPr lang="pt-BR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Determine: </a:t>
            </a:r>
            <a:endParaRPr lang="pt-BR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 hangingPunct="0">
              <a:spcAft>
                <a:spcPts val="0"/>
              </a:spcAft>
              <a:buFont typeface="+mj-lt"/>
              <a:buAutoNum type="alphaLcParenR"/>
            </a:pPr>
            <a:r>
              <a:rPr lang="pt-BR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 momento de cada grão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tângulo 21"/>
              <p:cNvSpPr/>
              <p:nvPr/>
            </p:nvSpPr>
            <p:spPr>
              <a:xfrm>
                <a:off x="55840" y="1925420"/>
                <a:ext cx="5329707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acc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pt-B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i="1">
                          <a:latin typeface="Cambria Math" panose="02040503050406030204" pitchFamily="18" charset="0"/>
                        </a:rPr>
                        <m:t>𝑚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pt-B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2,14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×1</m:t>
                      </m:r>
                      <m:sSup>
                        <m:sSupPr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−3</m:t>
                          </m:r>
                        </m:sup>
                      </m:sSup>
                      <m:r>
                        <a:rPr lang="pt-B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483 </m:t>
                      </m:r>
                      <m:acc>
                        <m:accPr>
                          <m:chr m:val="⃗"/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e>
                      </m:acc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=1,03 </m:t>
                      </m:r>
                      <m:acc>
                        <m:accPr>
                          <m:chr m:val="⃗"/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e>
                      </m:acc>
                      <m:r>
                        <a:rPr lang="pt-BR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m:rPr>
                          <m:sty m:val="p"/>
                        </m:rPr>
                        <a:rPr lang="pt-BR" i="0">
                          <a:latin typeface="Cambria Math" panose="02040503050406030204" pitchFamily="18" charset="0"/>
                        </a:rPr>
                        <m:t>em</m:t>
                      </m:r>
                      <m:r>
                        <a:rPr lang="pt-BR" i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pt-BR" i="0">
                          <a:latin typeface="Cambria Math" panose="02040503050406030204" pitchFamily="18" charset="0"/>
                        </a:rPr>
                        <m:t>kg</m:t>
                      </m:r>
                      <m:r>
                        <a:rPr lang="pt-BR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pt-BR" i="0">
                          <a:latin typeface="Cambria Math" panose="02040503050406030204" pitchFamily="18" charset="0"/>
                        </a:rPr>
                        <m:t>m</m:t>
                      </m:r>
                      <m:r>
                        <a:rPr lang="pt-BR" i="0">
                          <a:latin typeface="Cambria Math" panose="02040503050406030204" pitchFamily="18" charset="0"/>
                        </a:rPr>
                        <m:t>/</m:t>
                      </m:r>
                      <m:r>
                        <m:rPr>
                          <m:sty m:val="p"/>
                        </m:rPr>
                        <a:rPr lang="pt-BR" i="0">
                          <a:latin typeface="Cambria Math" panose="02040503050406030204" pitchFamily="18" charset="0"/>
                        </a:rPr>
                        <m:t>s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22" name="Retângulo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40" y="1925420"/>
                <a:ext cx="5329707" cy="369332"/>
              </a:xfrm>
              <a:prstGeom prst="rect">
                <a:avLst/>
              </a:prstGeom>
              <a:blipFill>
                <a:blip r:embed="rId2"/>
                <a:stretch>
                  <a:fillRect t="-23333" b="-1333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tângulo 22"/>
          <p:cNvSpPr/>
          <p:nvPr/>
        </p:nvSpPr>
        <p:spPr>
          <a:xfrm>
            <a:off x="55842" y="2367930"/>
            <a:ext cx="60657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hangingPunct="0">
              <a:spcAft>
                <a:spcPts val="0"/>
              </a:spcAft>
            </a:pPr>
            <a:r>
              <a:rPr lang="pt-BR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b) a força média exercida pelo </a:t>
            </a:r>
            <a:r>
              <a:rPr lang="pt-BR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fluxo</a:t>
            </a:r>
            <a:r>
              <a:rPr lang="pt-BR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de grãos sobre a </a:t>
            </a:r>
            <a:r>
              <a:rPr lang="pt-BR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parede</a:t>
            </a:r>
            <a:r>
              <a:rPr lang="pt-BR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</a:p>
        </p:txBody>
      </p:sp>
      <p:grpSp>
        <p:nvGrpSpPr>
          <p:cNvPr id="21" name="Grupo 20"/>
          <p:cNvGrpSpPr/>
          <p:nvPr/>
        </p:nvGrpSpPr>
        <p:grpSpPr>
          <a:xfrm>
            <a:off x="101659" y="3630993"/>
            <a:ext cx="7059501" cy="359689"/>
            <a:chOff x="101659" y="3630993"/>
            <a:chExt cx="7059501" cy="359689"/>
          </a:xfrm>
        </p:grpSpPr>
        <p:sp>
          <p:nvSpPr>
            <p:cNvPr id="29" name="CaixaDeTexto 28"/>
            <p:cNvSpPr txBox="1"/>
            <p:nvPr/>
          </p:nvSpPr>
          <p:spPr>
            <a:xfrm>
              <a:off x="101659" y="3652128"/>
              <a:ext cx="359641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Em 1 segundos são atirados 10 grãos</a:t>
              </a:r>
            </a:p>
          </p:txBody>
        </p:sp>
        <p:sp>
          <p:nvSpPr>
            <p:cNvPr id="30" name="Seta para a Direita 29"/>
            <p:cNvSpPr/>
            <p:nvPr/>
          </p:nvSpPr>
          <p:spPr>
            <a:xfrm>
              <a:off x="3433056" y="3763266"/>
              <a:ext cx="683982" cy="118663"/>
            </a:xfrm>
            <a:prstGeom prst="rightArrow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CaixaDeTexto 30"/>
                <p:cNvSpPr txBox="1"/>
                <p:nvPr/>
              </p:nvSpPr>
              <p:spPr>
                <a:xfrm>
                  <a:off x="4262994" y="3630993"/>
                  <a:ext cx="2898166" cy="34362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pt-BR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i="1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</m:acc>
                          </m:e>
                          <m:sub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10</m:t>
                            </m:r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𝑔𝑟</m:t>
                            </m:r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ã</m:t>
                            </m:r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𝑜𝑠</m:t>
                            </m:r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𝑝𝑎𝑟𝑒𝑑𝑒</m:t>
                            </m:r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sub>
                        </m:sSub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1 </m:t>
                        </m:r>
                        <m:r>
                          <m:rPr>
                            <m:sty m:val="p"/>
                          </m:rPr>
                          <a:rPr lang="pt-BR" b="0" i="0" smtClean="0">
                            <a:latin typeface="Cambria Math" panose="02040503050406030204" pitchFamily="18" charset="0"/>
                          </a:rPr>
                          <m:t>s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=10 </m:t>
                        </m:r>
                        <m: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acc>
                          <m:accPr>
                            <m:chr m:val="⃗"/>
                            <m:ctrlPr>
                              <a:rPr lang="pt-B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31" name="CaixaDeTexto 3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62994" y="3630993"/>
                  <a:ext cx="2898166" cy="343620"/>
                </a:xfrm>
                <a:prstGeom prst="rect">
                  <a:avLst/>
                </a:prstGeom>
                <a:blipFill>
                  <a:blip r:embed="rId3"/>
                  <a:stretch>
                    <a:fillRect l="-1261" t="-39286" r="-11975" b="-23214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CaixaDeTexto 31"/>
              <p:cNvSpPr txBox="1"/>
              <p:nvPr/>
            </p:nvSpPr>
            <p:spPr>
              <a:xfrm>
                <a:off x="224738" y="4043559"/>
                <a:ext cx="2536527" cy="34362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𝑔𝑟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ã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𝑜𝑠</m:t>
                          </m:r>
                          <m:r>
                            <a:rPr lang="pt-BR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𝑝𝑎𝑟𝑒𝑑𝑒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=−10,3 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N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32" name="CaixaDeTexto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738" y="4043559"/>
                <a:ext cx="2536527" cy="343620"/>
              </a:xfrm>
              <a:prstGeom prst="rect">
                <a:avLst/>
              </a:prstGeom>
              <a:blipFill>
                <a:blip r:embed="rId4"/>
                <a:stretch>
                  <a:fillRect l="-1683" t="-36842" r="-1683" b="-2280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upo 9"/>
          <p:cNvGrpSpPr/>
          <p:nvPr/>
        </p:nvGrpSpPr>
        <p:grpSpPr>
          <a:xfrm>
            <a:off x="295226" y="4450714"/>
            <a:ext cx="7850673" cy="369332"/>
            <a:chOff x="4388145" y="4421531"/>
            <a:chExt cx="4020923" cy="369332"/>
          </a:xfrm>
        </p:grpSpPr>
        <p:sp>
          <p:nvSpPr>
            <p:cNvPr id="34" name="CaixaDeTexto 33"/>
            <p:cNvSpPr txBox="1"/>
            <p:nvPr/>
          </p:nvSpPr>
          <p:spPr>
            <a:xfrm>
              <a:off x="4388145" y="4421531"/>
              <a:ext cx="28495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3ª lei: força na parede devido aos grãos é oposta </a:t>
              </a:r>
              <a:r>
                <a:rPr lang="pt-BR" dirty="0"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</a:t>
              </a:r>
              <a:endParaRPr lang="pt-BR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CaixaDeTexto 38"/>
                <p:cNvSpPr txBox="1"/>
                <p:nvPr/>
              </p:nvSpPr>
              <p:spPr>
                <a:xfrm>
                  <a:off x="6919543" y="4421531"/>
                  <a:ext cx="1489525" cy="34362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</m:acc>
                          </m:e>
                          <m:sub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𝑝𝑎𝑟𝑒𝑑𝑒</m:t>
                            </m:r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𝑔𝑟</m:t>
                            </m:r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ã</m:t>
                            </m:r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𝑜𝑠</m:t>
                            </m:r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sub>
                        </m:s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=10,3 </m:t>
                        </m:r>
                        <m:acc>
                          <m:accPr>
                            <m:chr m:val="⃗"/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acc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pt-BR" b="0" i="0" smtClean="0">
                            <a:latin typeface="Cambria Math" panose="02040503050406030204" pitchFamily="18" charset="0"/>
                          </a:rPr>
                          <m:t>em</m:t>
                        </m:r>
                        <m:r>
                          <a:rPr lang="pt-BR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pt-BR" b="0" i="0" smtClean="0">
                            <a:latin typeface="Cambria Math" panose="02040503050406030204" pitchFamily="18" charset="0"/>
                          </a:rPr>
                          <m:t>N</m:t>
                        </m:r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39" name="CaixaDeTexto 3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19543" y="4421531"/>
                  <a:ext cx="1489525" cy="343620"/>
                </a:xfrm>
                <a:prstGeom prst="rect">
                  <a:avLst/>
                </a:prstGeom>
                <a:blipFill>
                  <a:blip r:embed="rId5"/>
                  <a:stretch>
                    <a:fillRect t="-37500" b="-25000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5" name="CaixaDeTexto 14"/>
          <p:cNvSpPr txBox="1"/>
          <p:nvPr/>
        </p:nvSpPr>
        <p:spPr>
          <a:xfrm>
            <a:off x="118336" y="2743142"/>
            <a:ext cx="89672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 mais fácil achar a força da parede sobre os grãos, porque conhecemos a velocidade deles</a:t>
            </a:r>
          </a:p>
        </p:txBody>
      </p:sp>
      <p:grpSp>
        <p:nvGrpSpPr>
          <p:cNvPr id="18" name="Grupo 17"/>
          <p:cNvGrpSpPr/>
          <p:nvPr/>
        </p:nvGrpSpPr>
        <p:grpSpPr>
          <a:xfrm>
            <a:off x="224738" y="3010089"/>
            <a:ext cx="8348805" cy="726546"/>
            <a:chOff x="224738" y="3010089"/>
            <a:chExt cx="8348805" cy="7265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CaixaDeTexto 26"/>
                <p:cNvSpPr txBox="1"/>
                <p:nvPr/>
              </p:nvSpPr>
              <p:spPr>
                <a:xfrm>
                  <a:off x="3304668" y="3218017"/>
                  <a:ext cx="1339918" cy="29924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acc>
                          <m:accPr>
                            <m:chr m:val="⃗"/>
                            <m:ctrlPr>
                              <a:rPr lang="pt-B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</m:acc>
                          </m:e>
                          <m:sub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</m:acc>
                          </m:e>
                          <m:sub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27" name="CaixaDeTexto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04668" y="3218017"/>
                  <a:ext cx="1339918" cy="299249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l="-3182" t="-42857" r="-21364" b="-28571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CaixaDeTexto 27"/>
                <p:cNvSpPr txBox="1"/>
                <p:nvPr/>
              </p:nvSpPr>
              <p:spPr>
                <a:xfrm>
                  <a:off x="4853807" y="3095145"/>
                  <a:ext cx="3719736" cy="47429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acc>
                          <m:accPr>
                            <m:chr m:val="⃗"/>
                            <m:ctrlPr>
                              <a:rPr lang="pt-B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=0−1,03 </m:t>
                        </m:r>
                        <m:acc>
                          <m:accPr>
                            <m:chr m:val="⃗"/>
                            <m:ctrlPr>
                              <a:rPr lang="pt-B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e>
                        </m:acc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pt-BR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em</m:t>
                        </m:r>
                        <m:r>
                          <a:rPr lang="pt-BR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pt-BR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kg</m:t>
                        </m:r>
                        <m:f>
                          <m:fPr>
                            <m:ctrlPr>
                              <a:rPr lang="pt-B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pt-BR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m</m:t>
                            </m:r>
                          </m:num>
                          <m:den>
                            <m:r>
                              <m:rPr>
                                <m:sty m:val="p"/>
                              </m:rPr>
                              <a:rPr lang="pt-BR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s</m:t>
                            </m:r>
                          </m:den>
                        </m:f>
                        <m:r>
                          <a:rPr lang="pt-BR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r>
                          <m:rPr>
                            <m:sty m:val="p"/>
                          </m:rPr>
                          <a:rPr lang="pt-BR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para</m:t>
                        </m:r>
                        <m:r>
                          <a:rPr lang="pt-BR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1 </m:t>
                        </m:r>
                        <m:r>
                          <m:rPr>
                            <m:sty m:val="p"/>
                          </m:rPr>
                          <a:rPr lang="pt-BR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gr</m:t>
                        </m:r>
                        <m:r>
                          <a:rPr lang="pt-BR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ã</m:t>
                        </m:r>
                        <m:r>
                          <m:rPr>
                            <m:sty m:val="p"/>
                          </m:rPr>
                          <a:rPr lang="pt-BR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o</m:t>
                        </m:r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28" name="CaixaDeTexto 2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53807" y="3095145"/>
                  <a:ext cx="3719736" cy="474297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CaixaDeTexto 16"/>
                <p:cNvSpPr txBox="1"/>
                <p:nvPr/>
              </p:nvSpPr>
              <p:spPr>
                <a:xfrm>
                  <a:off x="224738" y="3010089"/>
                  <a:ext cx="2772939" cy="72654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nary>
                          <m:naryPr>
                            <m:limLoc m:val="undOvr"/>
                            <m:subHide m:val="on"/>
                            <m:supHide m:val="on"/>
                            <m:ctrlPr>
                              <a:rPr lang="pt-BR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sSub>
                              <m:sSubPr>
                                <m:ctrlPr>
                                  <a:rPr lang="pt-BR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⃗"/>
                                    <m:ctrlPr>
                                      <a:rPr lang="pt-BR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pt-BR" b="0" i="1" smtClean="0"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𝑔𝑟𝑎𝑜</m:t>
                                </m:r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𝑝𝑎𝑟𝑒𝑑𝑒</m:t>
                                </m:r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sub>
                            </m:sSub>
                          </m:e>
                        </m:nary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𝑑𝑡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=∆</m:t>
                        </m:r>
                        <m:sSub>
                          <m:sSubPr>
                            <m:ctrlPr>
                              <a:rPr lang="pt-B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pt-B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</m:acc>
                          </m:e>
                          <m:sub>
                            <m:r>
                              <a:rPr lang="pt-B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𝑔𝑟</m:t>
                            </m:r>
                            <m:r>
                              <a:rPr lang="pt-B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ã</m:t>
                            </m:r>
                            <m:r>
                              <a:rPr lang="pt-B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𝑜</m:t>
                            </m:r>
                          </m:sub>
                        </m:sSub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17" name="CaixaDeTexto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4738" y="3010089"/>
                  <a:ext cx="2772939" cy="726546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337672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32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Agrupar 21"/>
          <p:cNvGrpSpPr/>
          <p:nvPr/>
        </p:nvGrpSpPr>
        <p:grpSpPr>
          <a:xfrm>
            <a:off x="528984" y="3043620"/>
            <a:ext cx="4098858" cy="1776722"/>
            <a:chOff x="528984" y="3043620"/>
            <a:chExt cx="4098858" cy="1776722"/>
          </a:xfrm>
        </p:grpSpPr>
        <p:grpSp>
          <p:nvGrpSpPr>
            <p:cNvPr id="18" name="Agrupar 17"/>
            <p:cNvGrpSpPr/>
            <p:nvPr/>
          </p:nvGrpSpPr>
          <p:grpSpPr>
            <a:xfrm>
              <a:off x="528984" y="3043620"/>
              <a:ext cx="4098858" cy="1776722"/>
              <a:chOff x="528984" y="3043620"/>
              <a:chExt cx="4098858" cy="1776722"/>
            </a:xfrm>
          </p:grpSpPr>
          <p:grpSp>
            <p:nvGrpSpPr>
              <p:cNvPr id="86" name="Agrupar 85"/>
              <p:cNvGrpSpPr/>
              <p:nvPr/>
            </p:nvGrpSpPr>
            <p:grpSpPr>
              <a:xfrm>
                <a:off x="528984" y="3043620"/>
                <a:ext cx="4098858" cy="1776722"/>
                <a:chOff x="528984" y="3043620"/>
                <a:chExt cx="4098858" cy="1776722"/>
              </a:xfrm>
            </p:grpSpPr>
            <p:grpSp>
              <p:nvGrpSpPr>
                <p:cNvPr id="72" name="Agrupar 71"/>
                <p:cNvGrpSpPr/>
                <p:nvPr/>
              </p:nvGrpSpPr>
              <p:grpSpPr>
                <a:xfrm>
                  <a:off x="528984" y="3043620"/>
                  <a:ext cx="4098858" cy="1776722"/>
                  <a:chOff x="528984" y="3043620"/>
                  <a:chExt cx="4098858" cy="1776722"/>
                </a:xfrm>
                <a:solidFill>
                  <a:schemeClr val="bg1"/>
                </a:solidFill>
              </p:grpSpPr>
              <p:sp>
                <p:nvSpPr>
                  <p:cNvPr id="42" name="CaixaDeTexto 41"/>
                  <p:cNvSpPr txBox="1"/>
                  <p:nvPr/>
                </p:nvSpPr>
                <p:spPr>
                  <a:xfrm>
                    <a:off x="4011903" y="4481788"/>
                    <a:ext cx="615939" cy="338554"/>
                  </a:xfrm>
                  <a:prstGeom prst="rect">
                    <a:avLst/>
                  </a:prstGeom>
                  <a:grp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pt-BR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t(</a:t>
                    </a:r>
                    <a:r>
                      <a:rPr lang="pt-BR" sz="1600" dirty="0" err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ms</a:t>
                    </a:r>
                    <a:r>
                      <a:rPr lang="pt-BR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)</a:t>
                    </a:r>
                  </a:p>
                </p:txBody>
              </p:sp>
              <p:sp>
                <p:nvSpPr>
                  <p:cNvPr id="43" name="CaixaDeTexto 42"/>
                  <p:cNvSpPr txBox="1"/>
                  <p:nvPr/>
                </p:nvSpPr>
                <p:spPr>
                  <a:xfrm>
                    <a:off x="528984" y="3043620"/>
                    <a:ext cx="651726" cy="338554"/>
                  </a:xfrm>
                  <a:prstGeom prst="rect">
                    <a:avLst/>
                  </a:prstGeom>
                  <a:grp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pt-BR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F(N)</a:t>
                    </a:r>
                  </a:p>
                </p:txBody>
              </p:sp>
              <p:cxnSp>
                <p:nvCxnSpPr>
                  <p:cNvPr id="15" name="Conector reto 14"/>
                  <p:cNvCxnSpPr/>
                  <p:nvPr/>
                </p:nvCxnSpPr>
                <p:spPr>
                  <a:xfrm>
                    <a:off x="1549594" y="4369576"/>
                    <a:ext cx="0" cy="167523"/>
                  </a:xfrm>
                  <a:prstGeom prst="line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4" name="Conector reto 63"/>
                  <p:cNvCxnSpPr/>
                  <p:nvPr/>
                </p:nvCxnSpPr>
                <p:spPr>
                  <a:xfrm>
                    <a:off x="3000302" y="4369576"/>
                    <a:ext cx="0" cy="167523"/>
                  </a:xfrm>
                  <a:prstGeom prst="line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5" name="Conector reto 64"/>
                  <p:cNvCxnSpPr/>
                  <p:nvPr/>
                </p:nvCxnSpPr>
                <p:spPr>
                  <a:xfrm>
                    <a:off x="2503548" y="4369575"/>
                    <a:ext cx="0" cy="167523"/>
                  </a:xfrm>
                  <a:prstGeom prst="line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6" name="Conector reto 65"/>
                  <p:cNvCxnSpPr/>
                  <p:nvPr/>
                </p:nvCxnSpPr>
                <p:spPr>
                  <a:xfrm>
                    <a:off x="2006794" y="4369576"/>
                    <a:ext cx="0" cy="167523"/>
                  </a:xfrm>
                  <a:prstGeom prst="line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7" name="Conector reto 66"/>
                  <p:cNvCxnSpPr/>
                  <p:nvPr/>
                </p:nvCxnSpPr>
                <p:spPr>
                  <a:xfrm>
                    <a:off x="3485423" y="4383536"/>
                    <a:ext cx="0" cy="167523"/>
                  </a:xfrm>
                  <a:prstGeom prst="line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1" name="CaixaDeTexto 20"/>
                  <p:cNvSpPr txBox="1"/>
                  <p:nvPr/>
                </p:nvSpPr>
                <p:spPr>
                  <a:xfrm>
                    <a:off x="1392863" y="4548162"/>
                    <a:ext cx="484095" cy="246221"/>
                  </a:xfrm>
                  <a:prstGeom prst="rect">
                    <a:avLst/>
                  </a:prstGeom>
                  <a:grp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pt-BR" sz="1000" dirty="0"/>
                      <a:t>100</a:t>
                    </a:r>
                  </a:p>
                </p:txBody>
              </p:sp>
              <p:sp>
                <p:nvSpPr>
                  <p:cNvPr id="68" name="CaixaDeTexto 67"/>
                  <p:cNvSpPr txBox="1"/>
                  <p:nvPr/>
                </p:nvSpPr>
                <p:spPr>
                  <a:xfrm>
                    <a:off x="1819835" y="4548162"/>
                    <a:ext cx="484095" cy="246221"/>
                  </a:xfrm>
                  <a:prstGeom prst="rect">
                    <a:avLst/>
                  </a:prstGeom>
                  <a:grp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pt-BR" sz="1000" dirty="0"/>
                      <a:t>200</a:t>
                    </a:r>
                  </a:p>
                </p:txBody>
              </p:sp>
              <p:sp>
                <p:nvSpPr>
                  <p:cNvPr id="69" name="CaixaDeTexto 68"/>
                  <p:cNvSpPr txBox="1"/>
                  <p:nvPr/>
                </p:nvSpPr>
                <p:spPr>
                  <a:xfrm>
                    <a:off x="2261500" y="4548162"/>
                    <a:ext cx="484095" cy="246221"/>
                  </a:xfrm>
                  <a:prstGeom prst="rect">
                    <a:avLst/>
                  </a:prstGeom>
                  <a:grp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pt-BR" sz="1000" dirty="0"/>
                      <a:t>300</a:t>
                    </a:r>
                  </a:p>
                </p:txBody>
              </p:sp>
              <p:sp>
                <p:nvSpPr>
                  <p:cNvPr id="70" name="CaixaDeTexto 69"/>
                  <p:cNvSpPr txBox="1"/>
                  <p:nvPr/>
                </p:nvSpPr>
                <p:spPr>
                  <a:xfrm>
                    <a:off x="2798102" y="4548162"/>
                    <a:ext cx="484095" cy="246221"/>
                  </a:xfrm>
                  <a:prstGeom prst="rect">
                    <a:avLst/>
                  </a:prstGeom>
                  <a:grp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pt-BR" sz="1000" dirty="0"/>
                      <a:t>400</a:t>
                    </a:r>
                  </a:p>
                </p:txBody>
              </p:sp>
              <p:sp>
                <p:nvSpPr>
                  <p:cNvPr id="71" name="CaixaDeTexto 70"/>
                  <p:cNvSpPr txBox="1"/>
                  <p:nvPr/>
                </p:nvSpPr>
                <p:spPr>
                  <a:xfrm>
                    <a:off x="3253939" y="4548162"/>
                    <a:ext cx="484095" cy="246221"/>
                  </a:xfrm>
                  <a:prstGeom prst="rect">
                    <a:avLst/>
                  </a:prstGeom>
                  <a:grp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pt-BR" sz="1000" dirty="0"/>
                      <a:t>500</a:t>
                    </a:r>
                  </a:p>
                </p:txBody>
              </p:sp>
            </p:grpSp>
            <p:cxnSp>
              <p:nvCxnSpPr>
                <p:cNvPr id="84" name="Conector reto 83"/>
                <p:cNvCxnSpPr/>
                <p:nvPr/>
              </p:nvCxnSpPr>
              <p:spPr>
                <a:xfrm>
                  <a:off x="998753" y="3924101"/>
                  <a:ext cx="181957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" name="Conector reto 84"/>
                <p:cNvCxnSpPr/>
                <p:nvPr/>
              </p:nvCxnSpPr>
              <p:spPr>
                <a:xfrm>
                  <a:off x="1020118" y="3478626"/>
                  <a:ext cx="181957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87" name="Retângulo 86"/>
              <p:cNvSpPr/>
              <p:nvPr/>
            </p:nvSpPr>
            <p:spPr>
              <a:xfrm>
                <a:off x="562299" y="3800643"/>
                <a:ext cx="446128" cy="27759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pt-BR" sz="1200" dirty="0"/>
                  <a:t>400</a:t>
                </a:r>
              </a:p>
            </p:txBody>
          </p:sp>
          <p:sp>
            <p:nvSpPr>
              <p:cNvPr id="88" name="Retângulo 87"/>
              <p:cNvSpPr/>
              <p:nvPr/>
            </p:nvSpPr>
            <p:spPr>
              <a:xfrm>
                <a:off x="567650" y="3369512"/>
                <a:ext cx="440777" cy="2769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pt-BR" sz="1200" dirty="0"/>
                  <a:t>800</a:t>
                </a:r>
              </a:p>
            </p:txBody>
          </p:sp>
          <p:cxnSp>
            <p:nvCxnSpPr>
              <p:cNvPr id="6" name="Conector de Seta Reta 5"/>
              <p:cNvCxnSpPr/>
              <p:nvPr/>
            </p:nvCxnSpPr>
            <p:spPr>
              <a:xfrm>
                <a:off x="1113778" y="4523086"/>
                <a:ext cx="3514064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9" name="Conector de Seta Reta 48"/>
            <p:cNvCxnSpPr/>
            <p:nvPr/>
          </p:nvCxnSpPr>
          <p:spPr>
            <a:xfrm flipV="1">
              <a:off x="1117489" y="3150620"/>
              <a:ext cx="0" cy="137246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CaixaDeTexto 1"/>
          <p:cNvSpPr txBox="1"/>
          <p:nvPr/>
        </p:nvSpPr>
        <p:spPr>
          <a:xfrm>
            <a:off x="55842" y="-8388"/>
            <a:ext cx="3642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solidFill>
                  <a:srgbClr val="0070C0"/>
                </a:solidFill>
              </a:rPr>
              <a:t>Lista 2, ex. 4</a:t>
            </a:r>
          </a:p>
        </p:txBody>
      </p:sp>
      <p:sp>
        <p:nvSpPr>
          <p:cNvPr id="3" name="Retângulo 2"/>
          <p:cNvSpPr/>
          <p:nvPr/>
        </p:nvSpPr>
        <p:spPr>
          <a:xfrm>
            <a:off x="6703865" y="1441018"/>
            <a:ext cx="2235200" cy="72571"/>
          </a:xfrm>
          <a:prstGeom prst="rect">
            <a:avLst/>
          </a:prstGeom>
          <a:solidFill>
            <a:srgbClr val="90272A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3"/>
          <p:cNvSpPr/>
          <p:nvPr/>
        </p:nvSpPr>
        <p:spPr>
          <a:xfrm>
            <a:off x="8437597" y="707439"/>
            <a:ext cx="486228" cy="725714"/>
          </a:xfrm>
          <a:prstGeom prst="rect">
            <a:avLst/>
          </a:prstGeom>
          <a:pattFill prst="horzBrick">
            <a:fgClr>
              <a:schemeClr val="accent4"/>
            </a:fgClr>
            <a:bgClr>
              <a:schemeClr val="bg1"/>
            </a:bgClr>
          </a:patt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Elipse 6"/>
          <p:cNvSpPr/>
          <p:nvPr/>
        </p:nvSpPr>
        <p:spPr>
          <a:xfrm>
            <a:off x="7816668" y="1076487"/>
            <a:ext cx="36000" cy="360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Elipse 8"/>
          <p:cNvSpPr/>
          <p:nvPr/>
        </p:nvSpPr>
        <p:spPr>
          <a:xfrm>
            <a:off x="8005068" y="1076487"/>
            <a:ext cx="36000" cy="360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Elipse 10"/>
          <p:cNvSpPr/>
          <p:nvPr/>
        </p:nvSpPr>
        <p:spPr>
          <a:xfrm>
            <a:off x="8187948" y="1076487"/>
            <a:ext cx="36000" cy="360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Elipse 11"/>
          <p:cNvSpPr/>
          <p:nvPr/>
        </p:nvSpPr>
        <p:spPr>
          <a:xfrm>
            <a:off x="7283268" y="1076487"/>
            <a:ext cx="36000" cy="360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Elipse 12"/>
          <p:cNvSpPr/>
          <p:nvPr/>
        </p:nvSpPr>
        <p:spPr>
          <a:xfrm>
            <a:off x="7471668" y="1076487"/>
            <a:ext cx="36000" cy="360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Elipse 13"/>
          <p:cNvSpPr/>
          <p:nvPr/>
        </p:nvSpPr>
        <p:spPr>
          <a:xfrm>
            <a:off x="7654548" y="1076487"/>
            <a:ext cx="36000" cy="360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6" name="Conector de Seta Reta 15"/>
          <p:cNvCxnSpPr/>
          <p:nvPr/>
        </p:nvCxnSpPr>
        <p:spPr>
          <a:xfrm>
            <a:off x="6703865" y="1591602"/>
            <a:ext cx="2336114" cy="0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CaixaDeTexto 18"/>
          <p:cNvSpPr txBox="1"/>
          <p:nvPr/>
        </p:nvSpPr>
        <p:spPr>
          <a:xfrm>
            <a:off x="8692846" y="1527676"/>
            <a:ext cx="6942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x</a:t>
            </a:r>
          </a:p>
        </p:txBody>
      </p:sp>
      <p:sp>
        <p:nvSpPr>
          <p:cNvPr id="20" name="Retângulo 19"/>
          <p:cNvSpPr/>
          <p:nvPr/>
        </p:nvSpPr>
        <p:spPr>
          <a:xfrm>
            <a:off x="55842" y="371148"/>
            <a:ext cx="6648024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600"/>
              </a:spcAft>
              <a:tabLst>
                <a:tab pos="457200" algn="l"/>
                <a:tab pos="449580" algn="l"/>
              </a:tabLst>
            </a:pPr>
            <a:r>
              <a:rPr lang="pt-BR" b="1" dirty="0">
                <a:latin typeface="Calibri Light" panose="020F0302020204030204" pitchFamily="34" charset="0"/>
                <a:cs typeface="Times New Roman" panose="02020603050405020304" pitchFamily="18" charset="0"/>
              </a:rPr>
              <a:t>(</a:t>
            </a:r>
            <a:r>
              <a:rPr lang="pt-BR" b="1" dirty="0">
                <a:solidFill>
                  <a:srgbClr val="0070C0"/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RHK E 6.14) </a:t>
            </a:r>
            <a:r>
              <a:rPr lang="pt-BR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Um revólver de chumbinho atira 10 grãos por segundo à velocidade de </a:t>
            </a:r>
            <a:r>
              <a:rPr lang="pt-BR" dirty="0">
                <a:latin typeface="Times New Roman" panose="02020603050405020304" pitchFamily="18" charset="0"/>
                <a:ea typeface="Times New Roman" panose="02020603050405020304" pitchFamily="18" charset="0"/>
              </a:rPr>
              <a:t>483 m/s</a:t>
            </a:r>
            <a:r>
              <a:rPr lang="pt-BR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cada grão com </a:t>
            </a:r>
            <a:r>
              <a:rPr lang="pt-BR" dirty="0">
                <a:latin typeface="Times New Roman" panose="02020603050405020304" pitchFamily="18" charset="0"/>
                <a:ea typeface="Times New Roman" panose="02020603050405020304" pitchFamily="18" charset="0"/>
              </a:rPr>
              <a:t>2,14 g</a:t>
            </a:r>
            <a:r>
              <a:rPr lang="pt-BR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de massa. Os grãos são parados por uma parede rígida, de modo que o tempo de contato de </a:t>
            </a:r>
            <a:r>
              <a:rPr lang="pt-BR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cada</a:t>
            </a:r>
            <a:r>
              <a:rPr lang="pt-BR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grão com a parede é </a:t>
            </a:r>
            <a:r>
              <a:rPr lang="pt-BR" dirty="0">
                <a:latin typeface="Times New Roman" panose="02020603050405020304" pitchFamily="18" charset="0"/>
                <a:ea typeface="Times New Roman" panose="02020603050405020304" pitchFamily="18" charset="0"/>
              </a:rPr>
              <a:t>1,25 ms</a:t>
            </a:r>
            <a:r>
              <a:rPr lang="pt-BR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 </a:t>
            </a:r>
          </a:p>
          <a:p>
            <a:pPr lvl="0" algn="just">
              <a:spcAft>
                <a:spcPts val="600"/>
              </a:spcAft>
              <a:tabLst>
                <a:tab pos="457200" algn="l"/>
                <a:tab pos="449580" algn="l"/>
              </a:tabLst>
            </a:pPr>
            <a:r>
              <a:rPr lang="pt-BR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Determine: </a:t>
            </a:r>
            <a:endParaRPr lang="pt-BR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hangingPunct="0"/>
            <a:r>
              <a:rPr lang="pt-BR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c) a força média que cada grão exerce sobre a parede – </a:t>
            </a:r>
          </a:p>
          <a:p>
            <a:pPr algn="just" hangingPunct="0"/>
            <a:r>
              <a:rPr lang="pt-BR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por que </a:t>
            </a:r>
            <a:r>
              <a:rPr lang="pt-BR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este valor é muito diferente do resultado do item b?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CaixaDeTexto 34"/>
              <p:cNvSpPr txBox="1"/>
              <p:nvPr/>
            </p:nvSpPr>
            <p:spPr>
              <a:xfrm>
                <a:off x="484462" y="2486050"/>
                <a:ext cx="1392496" cy="5884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</m:acc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é</m:t>
                              </m:r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𝑑𝑖𝑎</m:t>
                              </m:r>
                            </m:sub>
                          </m:sSub>
                        </m:e>
                      </m:d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acc>
                            <m:accPr>
                              <m:chr m:val="⃗"/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</m:acc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|</m:t>
                          </m:r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35" name="CaixaDeTexto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462" y="2486050"/>
                <a:ext cx="1392496" cy="588431"/>
              </a:xfrm>
              <a:prstGeom prst="rect">
                <a:avLst/>
              </a:prstGeom>
              <a:blipFill>
                <a:blip r:embed="rId2"/>
                <a:stretch>
                  <a:fillRect b="-104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CaixaDeTexto 35"/>
              <p:cNvSpPr txBox="1"/>
              <p:nvPr/>
            </p:nvSpPr>
            <p:spPr>
              <a:xfrm>
                <a:off x="2682047" y="2546125"/>
                <a:ext cx="2338525" cy="54970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</m:acc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é</m:t>
                              </m:r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𝑑𝑖𝑎</m:t>
                              </m:r>
                            </m:sub>
                          </m:sSub>
                        </m:e>
                      </m:d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1,03</m:t>
                          </m:r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1,25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×1</m:t>
                          </m:r>
                          <m:sSup>
                            <m:sSup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e>
                            <m:sup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−3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36" name="CaixaDeTexto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2047" y="2546125"/>
                <a:ext cx="2338525" cy="54970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CaixaDeTexto 36"/>
              <p:cNvSpPr txBox="1"/>
              <p:nvPr/>
            </p:nvSpPr>
            <p:spPr>
              <a:xfrm>
                <a:off x="5615468" y="2688736"/>
                <a:ext cx="1703800" cy="332848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</m:acc>
                          </m:e>
                          <m:sub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é</m:t>
                            </m:r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𝑑𝑖𝑎</m:t>
                            </m:r>
                          </m:sub>
                        </m:sSub>
                      </m:e>
                    </m:d>
                    <m:r>
                      <a:rPr lang="pt-BR" b="0" i="1" smtClean="0">
                        <a:latin typeface="Cambria Math" panose="02040503050406030204" pitchFamily="18" charset="0"/>
                      </a:rPr>
                      <m:t>=824</m:t>
                    </m:r>
                  </m:oMath>
                </a14:m>
                <a:r>
                  <a:rPr lang="pt-BR" dirty="0"/>
                  <a:t> N</a:t>
                </a:r>
              </a:p>
            </p:txBody>
          </p:sp>
        </mc:Choice>
        <mc:Fallback xmlns="">
          <p:sp>
            <p:nvSpPr>
              <p:cNvPr id="37" name="CaixaDeTexto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5468" y="2688736"/>
                <a:ext cx="1703800" cy="332848"/>
              </a:xfrm>
              <a:prstGeom prst="rect">
                <a:avLst/>
              </a:prstGeom>
              <a:blipFill>
                <a:blip r:embed="rId4"/>
                <a:stretch>
                  <a:fillRect l="-357" t="-38182" r="-7143" b="-3636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3" name="Retângulo 72"/>
          <p:cNvSpPr/>
          <p:nvPr/>
        </p:nvSpPr>
        <p:spPr>
          <a:xfrm>
            <a:off x="1533391" y="3445439"/>
            <a:ext cx="45719" cy="1052572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9" name="Retângulo 78"/>
          <p:cNvSpPr/>
          <p:nvPr/>
        </p:nvSpPr>
        <p:spPr>
          <a:xfrm>
            <a:off x="2485750" y="3445439"/>
            <a:ext cx="52292" cy="1052572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0" name="Retângulo 79"/>
          <p:cNvSpPr/>
          <p:nvPr/>
        </p:nvSpPr>
        <p:spPr>
          <a:xfrm>
            <a:off x="2977868" y="3445439"/>
            <a:ext cx="45719" cy="1052572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1" name="Retângulo 80"/>
          <p:cNvSpPr/>
          <p:nvPr/>
        </p:nvSpPr>
        <p:spPr>
          <a:xfrm>
            <a:off x="3462563" y="3445438"/>
            <a:ext cx="45719" cy="1063635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2" name="Retângulo 81"/>
          <p:cNvSpPr/>
          <p:nvPr/>
        </p:nvSpPr>
        <p:spPr>
          <a:xfrm>
            <a:off x="1986288" y="3445439"/>
            <a:ext cx="45719" cy="1052572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3" name="CaixaDeTexto 92"/>
          <p:cNvSpPr txBox="1"/>
          <p:nvPr/>
        </p:nvSpPr>
        <p:spPr>
          <a:xfrm>
            <a:off x="3851309" y="3846382"/>
            <a:ext cx="25867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Força média devido ao fluxo</a:t>
            </a:r>
          </a:p>
        </p:txBody>
      </p:sp>
      <p:sp>
        <p:nvSpPr>
          <p:cNvPr id="95" name="Seta para a Direita 94"/>
          <p:cNvSpPr/>
          <p:nvPr/>
        </p:nvSpPr>
        <p:spPr>
          <a:xfrm rot="20269527" flipH="1">
            <a:off x="3762844" y="4193968"/>
            <a:ext cx="389146" cy="105614"/>
          </a:xfrm>
          <a:prstGeom prst="rightArrow">
            <a:avLst/>
          </a:prstGeom>
          <a:solidFill>
            <a:srgbClr val="7030A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24" name="Conector reto 23"/>
          <p:cNvCxnSpPr/>
          <p:nvPr/>
        </p:nvCxnSpPr>
        <p:spPr>
          <a:xfrm>
            <a:off x="1117489" y="4471628"/>
            <a:ext cx="3335410" cy="0"/>
          </a:xfrm>
          <a:prstGeom prst="line">
            <a:avLst/>
          </a:prstGeom>
          <a:ln>
            <a:solidFill>
              <a:srgbClr val="00206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3534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37" grpId="0" animBg="1"/>
      <p:bldP spid="73" grpId="0" animBg="1"/>
      <p:bldP spid="79" grpId="0" animBg="1"/>
      <p:bldP spid="80" grpId="0" animBg="1"/>
      <p:bldP spid="81" grpId="0" animBg="1"/>
      <p:bldP spid="82" grpId="0" animBg="1"/>
      <p:bldP spid="93" grpId="0"/>
      <p:bldP spid="9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1777" y="314085"/>
            <a:ext cx="8052867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hangingPunct="0">
              <a:spcAft>
                <a:spcPts val="600"/>
              </a:spcAft>
            </a:pPr>
            <a:r>
              <a:rPr lang="pt-BR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 goleiro espalma a bola, com </a:t>
            </a:r>
            <a:r>
              <a:rPr lang="pt-BR" dirty="0">
                <a:latin typeface="Times New Roman" panose="02020603050405020304" pitchFamily="18" charset="0"/>
                <a:ea typeface="Times New Roman" panose="02020603050405020304" pitchFamily="18" charset="0"/>
              </a:rPr>
              <a:t>0,4 kg </a:t>
            </a:r>
            <a:r>
              <a:rPr lang="pt-BR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de massa, que vem na horizontal a </a:t>
            </a:r>
            <a:r>
              <a:rPr lang="pt-BR" dirty="0">
                <a:latin typeface="Times New Roman" panose="02020603050405020304" pitchFamily="18" charset="0"/>
                <a:ea typeface="Times New Roman" panose="02020603050405020304" pitchFamily="18" charset="0"/>
              </a:rPr>
              <a:t>80 km/h </a:t>
            </a:r>
            <a:r>
              <a:rPr lang="pt-BR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 retorna para o jogador formando um ângulo de </a:t>
            </a:r>
            <a:r>
              <a:rPr lang="pt-BR" dirty="0">
                <a:latin typeface="Times New Roman" panose="02020603050405020304" pitchFamily="18" charset="0"/>
                <a:ea typeface="Times New Roman" panose="02020603050405020304" pitchFamily="18" charset="0"/>
              </a:rPr>
              <a:t>30</a:t>
            </a:r>
            <a:r>
              <a:rPr lang="pt-BR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o</a:t>
            </a:r>
            <a:r>
              <a:rPr lang="pt-BR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BR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com a horizontal e a </a:t>
            </a:r>
            <a:r>
              <a:rPr lang="pt-BR" dirty="0">
                <a:latin typeface="Times New Roman" panose="02020603050405020304" pitchFamily="18" charset="0"/>
                <a:ea typeface="Times New Roman" panose="02020603050405020304" pitchFamily="18" charset="0"/>
              </a:rPr>
              <a:t>30 km/h</a:t>
            </a:r>
            <a:r>
              <a:rPr lang="pt-BR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      O contato c/ a mão do goleiro dura </a:t>
            </a:r>
            <a:r>
              <a:rPr lang="pt-BR" dirty="0">
                <a:latin typeface="Times New Roman" panose="02020603050405020304" pitchFamily="18" charset="0"/>
                <a:ea typeface="Times New Roman" panose="02020603050405020304" pitchFamily="18" charset="0"/>
              </a:rPr>
              <a:t>0,05 s</a:t>
            </a:r>
            <a:r>
              <a:rPr lang="pt-BR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Aceleração uniforme durante a colisão.</a:t>
            </a:r>
          </a:p>
          <a:p>
            <a:pPr hangingPunct="0">
              <a:spcAft>
                <a:spcPts val="600"/>
              </a:spcAft>
            </a:pPr>
            <a:r>
              <a:rPr lang="pt-BR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Determine</a:t>
            </a:r>
            <a:r>
              <a:rPr lang="pt-BR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a força na mão do goleiro.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153681" y="25802"/>
            <a:ext cx="16213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solidFill>
                  <a:srgbClr val="0070C0"/>
                </a:solidFill>
              </a:rPr>
              <a:t>Lista 2 ex. 7</a:t>
            </a:r>
          </a:p>
        </p:txBody>
      </p:sp>
      <p:grpSp>
        <p:nvGrpSpPr>
          <p:cNvPr id="26" name="Agrupar 25"/>
          <p:cNvGrpSpPr/>
          <p:nvPr/>
        </p:nvGrpSpPr>
        <p:grpSpPr>
          <a:xfrm>
            <a:off x="8052867" y="523544"/>
            <a:ext cx="983558" cy="931056"/>
            <a:chOff x="6241828" y="3281175"/>
            <a:chExt cx="983558" cy="931056"/>
          </a:xfrm>
        </p:grpSpPr>
        <p:cxnSp>
          <p:nvCxnSpPr>
            <p:cNvPr id="19" name="Conector de Seta Reta 18"/>
            <p:cNvCxnSpPr/>
            <p:nvPr/>
          </p:nvCxnSpPr>
          <p:spPr>
            <a:xfrm>
              <a:off x="6485324" y="3935232"/>
              <a:ext cx="69635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stealth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ector de Seta Reta 20"/>
            <p:cNvCxnSpPr/>
            <p:nvPr/>
          </p:nvCxnSpPr>
          <p:spPr>
            <a:xfrm flipV="1">
              <a:off x="6485324" y="3365607"/>
              <a:ext cx="0" cy="569625"/>
            </a:xfrm>
            <a:prstGeom prst="straightConnector1">
              <a:avLst/>
            </a:prstGeom>
            <a:ln>
              <a:solidFill>
                <a:schemeClr val="tx1"/>
              </a:solidFill>
              <a:tailEnd type="stealth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CaixaDeTexto 23"/>
            <p:cNvSpPr txBox="1"/>
            <p:nvPr/>
          </p:nvSpPr>
          <p:spPr>
            <a:xfrm>
              <a:off x="6948761" y="3935232"/>
              <a:ext cx="27662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</a:p>
          </p:txBody>
        </p:sp>
        <p:sp>
          <p:nvSpPr>
            <p:cNvPr id="25" name="CaixaDeTexto 24"/>
            <p:cNvSpPr txBox="1"/>
            <p:nvPr/>
          </p:nvSpPr>
          <p:spPr>
            <a:xfrm>
              <a:off x="6241828" y="3281175"/>
              <a:ext cx="59167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y</a:t>
              </a:r>
            </a:p>
          </p:txBody>
        </p:sp>
      </p:grpSp>
      <p:grpSp>
        <p:nvGrpSpPr>
          <p:cNvPr id="28" name="Agrupar 27"/>
          <p:cNvGrpSpPr/>
          <p:nvPr/>
        </p:nvGrpSpPr>
        <p:grpSpPr>
          <a:xfrm>
            <a:off x="6243877" y="1177601"/>
            <a:ext cx="2726191" cy="1069138"/>
            <a:chOff x="6249014" y="1311156"/>
            <a:chExt cx="2726191" cy="1069138"/>
          </a:xfrm>
        </p:grpSpPr>
        <p:grpSp>
          <p:nvGrpSpPr>
            <p:cNvPr id="17" name="Agrupar 16"/>
            <p:cNvGrpSpPr/>
            <p:nvPr/>
          </p:nvGrpSpPr>
          <p:grpSpPr>
            <a:xfrm>
              <a:off x="6249014" y="1311156"/>
              <a:ext cx="2726191" cy="1069138"/>
              <a:chOff x="6249014" y="1311156"/>
              <a:chExt cx="2726191" cy="1069138"/>
            </a:xfrm>
          </p:grpSpPr>
          <p:pic>
            <p:nvPicPr>
              <p:cNvPr id="5122" name="Picture 2" descr="Desenho de bola da fifa 2014 pintado e colorido por Martns o dia ...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49014" y="1649710"/>
                <a:ext cx="932660" cy="73058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" name="Picture 2" descr="Desenho de bola da fifa 2014 pintado e colorido por Martns o dia ...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868453" y="1649710"/>
                <a:ext cx="932660" cy="73058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" name="CaixaDeTexto 3"/>
              <p:cNvSpPr txBox="1"/>
              <p:nvPr/>
            </p:nvSpPr>
            <p:spPr>
              <a:xfrm>
                <a:off x="6357091" y="1375442"/>
                <a:ext cx="67619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Antes</a:t>
                </a:r>
              </a:p>
            </p:txBody>
          </p:sp>
          <p:sp>
            <p:nvSpPr>
              <p:cNvPr id="7" name="CaixaDeTexto 6"/>
              <p:cNvSpPr txBox="1"/>
              <p:nvPr/>
            </p:nvSpPr>
            <p:spPr>
              <a:xfrm>
                <a:off x="7935289" y="1311156"/>
                <a:ext cx="93027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Depois</a:t>
                </a:r>
              </a:p>
            </p:txBody>
          </p:sp>
          <p:cxnSp>
            <p:nvCxnSpPr>
              <p:cNvPr id="8" name="Conector de Seta Reta 7"/>
              <p:cNvCxnSpPr/>
              <p:nvPr/>
            </p:nvCxnSpPr>
            <p:spPr>
              <a:xfrm flipV="1">
                <a:off x="6948761" y="2010920"/>
                <a:ext cx="645459" cy="7684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Conector de Seta Reta 9"/>
              <p:cNvCxnSpPr/>
              <p:nvPr/>
            </p:nvCxnSpPr>
            <p:spPr>
              <a:xfrm flipH="1" flipV="1">
                <a:off x="7594220" y="1600298"/>
                <a:ext cx="798639" cy="414464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Conector reto 11"/>
              <p:cNvCxnSpPr/>
              <p:nvPr/>
            </p:nvCxnSpPr>
            <p:spPr>
              <a:xfrm flipV="1">
                <a:off x="7691971" y="1999394"/>
                <a:ext cx="1283234" cy="15368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" name="CaixaDeTexto 13"/>
                  <p:cNvSpPr txBox="1"/>
                  <p:nvPr/>
                </p:nvSpPr>
                <p:spPr>
                  <a:xfrm>
                    <a:off x="7630989" y="1705106"/>
                    <a:ext cx="200696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pt-B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oMath>
                      </m:oMathPara>
                    </a14:m>
                    <a:endParaRPr lang="pt-BR" dirty="0"/>
                  </a:p>
                </p:txBody>
              </p:sp>
            </mc:Choice>
            <mc:Fallback xmlns="">
              <p:sp>
                <p:nvSpPr>
                  <p:cNvPr id="14" name="CaixaDeTexto 1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630989" y="1705106"/>
                    <a:ext cx="200696" cy="276999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l="-27273" r="-18182" b="-8889"/>
                    </a:stretch>
                  </a:blipFill>
                </p:spPr>
                <p:txBody>
                  <a:bodyPr/>
                  <a:lstStyle/>
                  <a:p>
                    <a:r>
                      <a:rPr lang="pt-B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5" name="Arco 14"/>
              <p:cNvSpPr/>
              <p:nvPr/>
            </p:nvSpPr>
            <p:spPr>
              <a:xfrm rot="14373027">
                <a:off x="7853707" y="1757978"/>
                <a:ext cx="353465" cy="315045"/>
              </a:xfrm>
              <a:prstGeom prst="arc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CaixaDeTexto 26"/>
                <p:cNvSpPr txBox="1"/>
                <p:nvPr/>
              </p:nvSpPr>
              <p:spPr>
                <a:xfrm>
                  <a:off x="7105445" y="1683314"/>
                  <a:ext cx="261546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pt-BR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</m:acc>
                          </m:e>
                          <m:sub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27" name="CaixaDeTexto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05445" y="1683314"/>
                  <a:ext cx="261546" cy="276999"/>
                </a:xfrm>
                <a:prstGeom prst="rect">
                  <a:avLst/>
                </a:prstGeom>
                <a:blipFill>
                  <a:blip r:embed="rId4"/>
                  <a:stretch>
                    <a:fillRect l="-21429" t="-43478" r="-78571" b="-19565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CaixaDeTexto 28"/>
                <p:cNvSpPr txBox="1"/>
                <p:nvPr/>
              </p:nvSpPr>
              <p:spPr>
                <a:xfrm>
                  <a:off x="7691971" y="1351421"/>
                  <a:ext cx="288028" cy="29924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pt-BR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</m:acc>
                          </m:e>
                          <m:sub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29" name="CaixaDeTexto 2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91971" y="1351421"/>
                  <a:ext cx="288028" cy="299249"/>
                </a:xfrm>
                <a:prstGeom prst="rect">
                  <a:avLst/>
                </a:prstGeom>
                <a:blipFill>
                  <a:blip r:embed="rId5"/>
                  <a:stretch>
                    <a:fillRect l="-19149" t="-42857" r="-68085" b="-28571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" name="Grupo 5"/>
          <p:cNvGrpSpPr/>
          <p:nvPr/>
        </p:nvGrpSpPr>
        <p:grpSpPr>
          <a:xfrm>
            <a:off x="58275" y="1556296"/>
            <a:ext cx="5717423" cy="633099"/>
            <a:chOff x="55688" y="1794341"/>
            <a:chExt cx="5717423" cy="63309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CaixaDeTexto 29"/>
                <p:cNvSpPr txBox="1"/>
                <p:nvPr/>
              </p:nvSpPr>
              <p:spPr>
                <a:xfrm>
                  <a:off x="2442537" y="2181219"/>
                  <a:ext cx="1583895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pt-BR" sz="160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</m:acc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=22 </m:t>
                        </m:r>
                        <m:acc>
                          <m:accPr>
                            <m:chr m:val="⃗"/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acc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pt-BR" sz="1600" b="0" i="0" smtClean="0">
                            <a:latin typeface="Cambria Math" panose="02040503050406030204" pitchFamily="18" charset="0"/>
                          </a:rPr>
                          <m:t>em</m:t>
                        </m:r>
                        <m:r>
                          <a:rPr lang="pt-BR" sz="16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pt-BR" sz="1600" b="0" i="0" smtClean="0">
                            <a:latin typeface="Cambria Math" panose="02040503050406030204" pitchFamily="18" charset="0"/>
                          </a:rPr>
                          <m:t>m</m:t>
                        </m:r>
                        <m:r>
                          <a:rPr lang="pt-BR" sz="1600" b="0" i="0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m:rPr>
                            <m:sty m:val="p"/>
                          </m:rPr>
                          <a:rPr lang="pt-BR" sz="1600" b="0" i="0" smtClean="0">
                            <a:latin typeface="Cambria Math" panose="02040503050406030204" pitchFamily="18" charset="0"/>
                          </a:rPr>
                          <m:t>s</m:t>
                        </m:r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30" name="CaixaDeTexto 2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42537" y="2181219"/>
                  <a:ext cx="1583895" cy="246221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l="-1154" t="-37500" b="-35000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CaixaDeTexto 31"/>
                <p:cNvSpPr txBox="1"/>
                <p:nvPr/>
              </p:nvSpPr>
              <p:spPr>
                <a:xfrm>
                  <a:off x="55688" y="1794341"/>
                  <a:ext cx="2157611" cy="46750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|</m:t>
                            </m:r>
                            <m:acc>
                              <m:accPr>
                                <m:chr m:val="⃗"/>
                                <m:ctrlPr>
                                  <a:rPr lang="pt-BR" sz="160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</m:acc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|=</m:t>
                        </m:r>
                        <m:f>
                          <m:f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30</m:t>
                            </m:r>
                            <m:r>
                              <a:rPr lang="pt-BR" sz="16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pt-BR" sz="1600" b="0" i="0" smtClean="0">
                                <a:latin typeface="Cambria Math" panose="02040503050406030204" pitchFamily="18" charset="0"/>
                              </a:rPr>
                              <m:t>km</m:t>
                            </m:r>
                          </m:num>
                          <m:den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den>
                        </m:f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=8,3 </m:t>
                        </m:r>
                        <m:r>
                          <m:rPr>
                            <m:sty m:val="p"/>
                          </m:rPr>
                          <a:rPr lang="pt-BR" sz="1600" b="0" i="0" smtClean="0">
                            <a:latin typeface="Cambria Math" panose="02040503050406030204" pitchFamily="18" charset="0"/>
                          </a:rPr>
                          <m:t>m</m:t>
                        </m:r>
                        <m:r>
                          <a:rPr lang="pt-BR" sz="1600" b="0" i="0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m:rPr>
                            <m:sty m:val="p"/>
                          </m:rPr>
                          <a:rPr lang="pt-BR" sz="1600" b="0" i="0" smtClean="0">
                            <a:latin typeface="Cambria Math" panose="02040503050406030204" pitchFamily="18" charset="0"/>
                          </a:rPr>
                          <m:t>s</m:t>
                        </m:r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32" name="CaixaDeTexto 3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688" y="1794341"/>
                  <a:ext cx="2157611" cy="467500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CaixaDeTexto 32"/>
                <p:cNvSpPr txBox="1"/>
                <p:nvPr/>
              </p:nvSpPr>
              <p:spPr>
                <a:xfrm>
                  <a:off x="2377566" y="1910894"/>
                  <a:ext cx="3395545" cy="26597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pt-BR" sz="160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</m:acc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=−8,3</m:t>
                        </m:r>
                        <m:func>
                          <m:func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pt-BR" sz="1600" b="0" i="0" smtClean="0"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r>
                              <a:rPr lang="pt-BR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</m:func>
                        <m:acc>
                          <m:accPr>
                            <m:chr m:val="⃗"/>
                            <m:ctrlPr>
                              <a:rPr lang="pt-BR" sz="16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e>
                        </m:acc>
                        <m: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+8,3 </m:t>
                        </m:r>
                        <m:r>
                          <m:rPr>
                            <m:sty m:val="p"/>
                          </m:rPr>
                          <a:rPr lang="pt-BR" sz="16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sen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acc>
                          <m:accPr>
                            <m:chr m:val="⃗"/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</m:acc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pt-BR" sz="1600" b="0" i="0" smtClean="0">
                            <a:latin typeface="Cambria Math" panose="02040503050406030204" pitchFamily="18" charset="0"/>
                          </a:rPr>
                          <m:t>em</m:t>
                        </m:r>
                        <m:r>
                          <a:rPr lang="pt-BR" sz="16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pt-BR" sz="1600" b="0" i="0" smtClean="0">
                            <a:latin typeface="Cambria Math" panose="02040503050406030204" pitchFamily="18" charset="0"/>
                          </a:rPr>
                          <m:t>m</m:t>
                        </m:r>
                        <m:r>
                          <a:rPr lang="pt-BR" sz="1600" b="0" i="0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m:rPr>
                            <m:sty m:val="p"/>
                          </m:rPr>
                          <a:rPr lang="pt-BR" sz="1600" b="0" i="0" smtClean="0">
                            <a:latin typeface="Cambria Math" panose="02040503050406030204" pitchFamily="18" charset="0"/>
                          </a:rPr>
                          <m:t>s</m:t>
                        </m:r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33" name="CaixaDeTexto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77566" y="1910894"/>
                  <a:ext cx="3395545" cy="265970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l="-539" t="-31818" r="-180" b="-25000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1" name="CaixaDeTexto 30"/>
          <p:cNvSpPr txBox="1"/>
          <p:nvPr/>
        </p:nvSpPr>
        <p:spPr>
          <a:xfrm>
            <a:off x="11777" y="2183772"/>
            <a:ext cx="89927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Supondo que a aceleração seja constante durante a defesa, o impulso sobre a bola (</a:t>
            </a:r>
            <a:r>
              <a:rPr lang="pt-BR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força do goleiro</a:t>
            </a:r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CaixaDeTexto 37"/>
              <p:cNvSpPr txBox="1"/>
              <p:nvPr/>
            </p:nvSpPr>
            <p:spPr>
              <a:xfrm>
                <a:off x="48737" y="2806001"/>
                <a:ext cx="6519029" cy="26597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sz="16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acc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𝑚</m:t>
                      </m:r>
                      <m:sSub>
                        <m:sSub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=0,4</m:t>
                      </m:r>
                      <m:d>
                        <m:d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−8,3</m:t>
                          </m:r>
                          <m:func>
                            <m:funcPr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pt-BR" sz="1600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sSup>
                                <m:sSupPr>
                                  <m:ctrlP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sup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  <m:t>𝑜</m:t>
                                  </m:r>
                                </m:sup>
                              </m:sSup>
                            </m:e>
                          </m:func>
                          <m:acc>
                            <m:accPr>
                              <m:chr m:val="⃗"/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e>
                          </m:acc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+8,3 </m:t>
                          </m:r>
                          <m:r>
                            <m:rPr>
                              <m:sty m:val="p"/>
                            </m:rPr>
                            <a:rPr lang="pt-BR" sz="1600" b="0" i="0" smtClean="0">
                              <a:latin typeface="Cambria Math" panose="02040503050406030204" pitchFamily="18" charset="0"/>
                            </a:rPr>
                            <m:t>sen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 3</m:t>
                          </m:r>
                          <m:sSup>
                            <m:sSupPr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sup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p>
                          </m:sSup>
                          <m:acc>
                            <m:accPr>
                              <m:chr m:val="⃗"/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</m:e>
                          </m:acc>
                        </m:e>
                      </m:d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=−2,9 </m:t>
                      </m:r>
                      <m:acc>
                        <m:accPr>
                          <m:chr m:val="⃗"/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acc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+1,7 </m:t>
                      </m:r>
                      <m:acc>
                        <m:accPr>
                          <m:chr m:val="⃗"/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acc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pt-BR" sz="1600" b="0" i="0" smtClean="0">
                          <a:latin typeface="Cambria Math" panose="02040503050406030204" pitchFamily="18" charset="0"/>
                        </a:rPr>
                        <m:t>em</m:t>
                      </m:r>
                      <m:r>
                        <a:rPr lang="pt-BR" sz="16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pt-BR" sz="1600" b="0" i="0" smtClean="0">
                          <a:latin typeface="Cambria Math" panose="02040503050406030204" pitchFamily="18" charset="0"/>
                        </a:rPr>
                        <m:t>kg</m:t>
                      </m:r>
                      <m:r>
                        <a:rPr lang="pt-BR" sz="16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pt-BR" sz="1600" b="0" i="0" smtClean="0">
                          <a:latin typeface="Cambria Math" panose="02040503050406030204" pitchFamily="18" charset="0"/>
                        </a:rPr>
                        <m:t>m</m:t>
                      </m:r>
                      <m:r>
                        <a:rPr lang="pt-BR" sz="1600" b="0" i="0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m:rPr>
                          <m:sty m:val="p"/>
                        </m:rPr>
                        <a:rPr lang="pt-BR" sz="1600" b="0" i="0" smtClean="0">
                          <a:latin typeface="Cambria Math" panose="02040503050406030204" pitchFamily="18" charset="0"/>
                        </a:rPr>
                        <m:t>s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38" name="CaixaDeTexto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37" y="2806001"/>
                <a:ext cx="6519029" cy="265970"/>
              </a:xfrm>
              <a:prstGeom prst="rect">
                <a:avLst/>
              </a:prstGeom>
              <a:blipFill>
                <a:blip r:embed="rId9"/>
                <a:stretch>
                  <a:fillRect l="-374" t="-31818" b="-250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upo 10"/>
          <p:cNvGrpSpPr/>
          <p:nvPr/>
        </p:nvGrpSpPr>
        <p:grpSpPr>
          <a:xfrm>
            <a:off x="94067" y="2461851"/>
            <a:ext cx="6153210" cy="276166"/>
            <a:chOff x="90667" y="2710605"/>
            <a:chExt cx="6153210" cy="27616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CaixaDeTexto 34"/>
                <p:cNvSpPr txBox="1"/>
                <p:nvPr/>
              </p:nvSpPr>
              <p:spPr>
                <a:xfrm>
                  <a:off x="90667" y="2710605"/>
                  <a:ext cx="672492" cy="2761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pt-BR" sz="16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𝐽</m:t>
                                </m:r>
                              </m:e>
                            </m:acc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sub>
                        </m:sSub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pt-B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acc>
                          <m:accPr>
                            <m:chr m:val="⃗"/>
                            <m:ctrlPr>
                              <a:rPr lang="pt-BR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35" name="CaixaDeTexto 3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667" y="2710605"/>
                  <a:ext cx="672492" cy="276166"/>
                </a:xfrm>
                <a:prstGeom prst="rect">
                  <a:avLst/>
                </a:prstGeom>
                <a:blipFill>
                  <a:blip r:embed="rId10"/>
                  <a:stretch>
                    <a:fillRect l="-9091" t="-35556" r="-46364" b="-31111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CaixaDeTexto 36"/>
                <p:cNvSpPr txBox="1"/>
                <p:nvPr/>
              </p:nvSpPr>
              <p:spPr>
                <a:xfrm>
                  <a:off x="2598777" y="2710605"/>
                  <a:ext cx="3645100" cy="27443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pt-BR" sz="160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</m:acc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sSub>
                          <m:sSub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</m:acc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=0,4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×22</m:t>
                        </m:r>
                        <m:acc>
                          <m:accPr>
                            <m:chr m:val="⃗"/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e>
                        </m:acc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=8,8 </m:t>
                        </m:r>
                        <m:acc>
                          <m:accPr>
                            <m:chr m:val="⃗"/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acc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m:rPr>
                            <m:sty m:val="p"/>
                          </m:rPr>
                          <a:rPr lang="pt-BR" sz="1600" b="0" i="0" smtClean="0">
                            <a:latin typeface="Cambria Math" panose="02040503050406030204" pitchFamily="18" charset="0"/>
                          </a:rPr>
                          <m:t>em</m:t>
                        </m:r>
                        <m:r>
                          <a:rPr lang="pt-BR" sz="16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pt-BR" sz="1600" b="0" i="0" smtClean="0">
                            <a:latin typeface="Cambria Math" panose="02040503050406030204" pitchFamily="18" charset="0"/>
                          </a:rPr>
                          <m:t>kg</m:t>
                        </m:r>
                        <m:r>
                          <a:rPr lang="pt-BR" sz="16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pt-BR" sz="1600" b="0" i="0" smtClean="0">
                            <a:latin typeface="Cambria Math" panose="02040503050406030204" pitchFamily="18" charset="0"/>
                          </a:rPr>
                          <m:t>m</m:t>
                        </m:r>
                        <m:r>
                          <a:rPr lang="pt-BR" sz="1600" b="0" i="0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m:rPr>
                            <m:sty m:val="p"/>
                          </m:rPr>
                          <a:rPr lang="pt-BR" sz="1600" b="0" i="0" smtClean="0">
                            <a:latin typeface="Cambria Math" panose="02040503050406030204" pitchFamily="18" charset="0"/>
                          </a:rPr>
                          <m:t>s</m:t>
                        </m:r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37" name="CaixaDeTexto 3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98777" y="2710605"/>
                  <a:ext cx="3645100" cy="274434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 l="-669" t="-22222" b="-31111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3" name="Grupo 12"/>
          <p:cNvGrpSpPr/>
          <p:nvPr/>
        </p:nvGrpSpPr>
        <p:grpSpPr>
          <a:xfrm>
            <a:off x="32931" y="3150557"/>
            <a:ext cx="7101871" cy="268982"/>
            <a:chOff x="83725" y="3419843"/>
            <a:chExt cx="7101871" cy="26898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CaixaDeTexto 35"/>
                <p:cNvSpPr txBox="1"/>
                <p:nvPr/>
              </p:nvSpPr>
              <p:spPr>
                <a:xfrm>
                  <a:off x="1474710" y="3419843"/>
                  <a:ext cx="2744662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acc>
                          <m:accPr>
                            <m:chr m:val="⃗"/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  <m: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−2,9 </m:t>
                            </m:r>
                            <m:acc>
                              <m:accPr>
                                <m:chr m:val="⃗"/>
                                <m:ctrlPr>
                                  <a:rPr lang="pt-BR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acc>
                            <m:r>
                              <a:rPr lang="pt-B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+1,7 </m:t>
                            </m:r>
                            <m:acc>
                              <m:accPr>
                                <m:chr m:val="⃗"/>
                                <m:ctrlPr>
                                  <a:rPr lang="pt-BR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𝑗</m:t>
                                </m:r>
                              </m:e>
                            </m:acc>
                          </m:e>
                        </m:d>
                        <m: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−(8,8 </m:t>
                        </m:r>
                        <m:acc>
                          <m:accPr>
                            <m:chr m:val="⃗"/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e>
                        </m:acc>
                        <m: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36" name="CaixaDeTexto 3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74710" y="3419843"/>
                  <a:ext cx="2744662" cy="246221"/>
                </a:xfrm>
                <a:prstGeom prst="rect">
                  <a:avLst/>
                </a:prstGeom>
                <a:blipFill>
                  <a:blip r:embed="rId14"/>
                  <a:stretch>
                    <a:fillRect l="-1111" t="-37500" r="-8444" b="-35000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CaixaDeTexto 40"/>
                <p:cNvSpPr txBox="1"/>
                <p:nvPr/>
              </p:nvSpPr>
              <p:spPr>
                <a:xfrm>
                  <a:off x="83725" y="3422855"/>
                  <a:ext cx="1190775" cy="26597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acc>
                          <m:accPr>
                            <m:chr m:val="⃗"/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</m:acc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</m:acc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41" name="CaixaDeTexto 4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725" y="3422855"/>
                  <a:ext cx="1190775" cy="265970"/>
                </a:xfrm>
                <a:prstGeom prst="rect">
                  <a:avLst/>
                </a:prstGeom>
                <a:blipFill>
                  <a:blip r:embed="rId15"/>
                  <a:stretch>
                    <a:fillRect l="-3077" t="-31818" r="-21026" b="-25000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CaixaDeTexto 41"/>
                <p:cNvSpPr txBox="1"/>
                <p:nvPr/>
              </p:nvSpPr>
              <p:spPr>
                <a:xfrm>
                  <a:off x="4419582" y="3419843"/>
                  <a:ext cx="2766014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acc>
                        <m:accPr>
                          <m:chr m:val="⃗"/>
                          <m:ctrlP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e>
                      </m:acc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−11,7 </m:t>
                          </m:r>
                          <m:acc>
                            <m:accPr>
                              <m:chr m:val="⃗"/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e>
                          </m:acc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+1,7 </m:t>
                          </m:r>
                          <m:acc>
                            <m:accPr>
                              <m:chr m:val="⃗"/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</m:e>
                          </m:acc>
                        </m:e>
                      </m:d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</m:t>
                      </m:r>
                      <m:r>
                        <m:rPr>
                          <m:sty m:val="p"/>
                        </m:rPr>
                        <a:rPr lang="pt-BR" sz="16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kgm</m:t>
                      </m:r>
                      <m:r>
                        <a:rPr lang="pt-BR" sz="16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/</m:t>
                      </m:r>
                      <m:r>
                        <m:rPr>
                          <m:sty m:val="p"/>
                        </m:rPr>
                        <a:rPr lang="pt-BR" sz="16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s</m:t>
                      </m:r>
                    </m:oMath>
                  </a14:m>
                  <a:r>
                    <a:rPr lang="pt-BR" sz="1600" dirty="0"/>
                    <a:t> </a:t>
                  </a:r>
                </a:p>
              </p:txBody>
            </p:sp>
          </mc:Choice>
          <mc:Fallback xmlns="">
            <p:sp>
              <p:nvSpPr>
                <p:cNvPr id="42" name="CaixaDeTexto 4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19582" y="3419843"/>
                  <a:ext cx="2766014" cy="246221"/>
                </a:xfrm>
                <a:prstGeom prst="rect">
                  <a:avLst/>
                </a:prstGeom>
                <a:blipFill rotWithShape="0">
                  <a:blip r:embed="rId16"/>
                  <a:stretch>
                    <a:fillRect l="-2643" t="-37500" b="-35000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6" name="Grupo 15"/>
          <p:cNvGrpSpPr/>
          <p:nvPr/>
        </p:nvGrpSpPr>
        <p:grpSpPr>
          <a:xfrm>
            <a:off x="58275" y="3440785"/>
            <a:ext cx="5521689" cy="510845"/>
            <a:chOff x="68570" y="3776913"/>
            <a:chExt cx="5521689" cy="510845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4" name="CaixaDeTexto 33"/>
                <p:cNvSpPr txBox="1"/>
                <p:nvPr/>
              </p:nvSpPr>
              <p:spPr>
                <a:xfrm>
                  <a:off x="68570" y="3776913"/>
                  <a:ext cx="1971950" cy="51084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pt-BR" sz="1600" b="0" i="0" smtClean="0">
                                <a:latin typeface="Cambria Math" panose="02040503050406030204" pitchFamily="18" charset="0"/>
                              </a:rPr>
                              <m:t>tan</m:t>
                            </m:r>
                          </m:fName>
                          <m:e>
                            <m:r>
                              <a:rPr lang="pt-BR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e>
                        </m:func>
                        <m: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∆</m:t>
                            </m:r>
                            <m:sSub>
                              <m:sSubPr>
                                <m:ctrlPr>
                                  <a:rPr lang="pt-BR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𝑦</m:t>
                                </m:r>
                              </m:sub>
                            </m:sSub>
                          </m:num>
                          <m:den>
                            <m:r>
                              <a:rPr lang="pt-B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∆</m:t>
                            </m:r>
                            <m:sSub>
                              <m:sSubPr>
                                <m:ctrlPr>
                                  <a:rPr lang="pt-BR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sub>
                            </m:sSub>
                          </m:den>
                        </m:f>
                        <m: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1,7</m:t>
                            </m:r>
                          </m:num>
                          <m:den>
                            <m:r>
                              <a:rPr lang="pt-B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−11,7</m:t>
                            </m:r>
                          </m:den>
                        </m:f>
                      </m:oMath>
                    </m:oMathPara>
                  </a14:m>
                  <a:endParaRPr lang="pt-BR" sz="1600" dirty="0"/>
                </a:p>
              </p:txBody>
            </p:sp>
          </mc:Choice>
          <mc:Fallback>
            <p:sp>
              <p:nvSpPr>
                <p:cNvPr id="34" name="CaixaDeTexto 3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570" y="3776913"/>
                  <a:ext cx="1971950" cy="510845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3" name="CaixaDeTexto 42"/>
                <p:cNvSpPr txBox="1"/>
                <p:nvPr/>
              </p:nvSpPr>
              <p:spPr>
                <a:xfrm>
                  <a:off x="2144123" y="3893835"/>
                  <a:ext cx="3446136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func>
                          <m:funcPr>
                            <m:ctrlPr>
                              <a:rPr lang="pt-B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pt-BR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atan</m:t>
                            </m:r>
                          </m:fName>
                          <m:e>
                            <m:d>
                              <m:dPr>
                                <m:ctrlPr>
                                  <a:rPr lang="pt-B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−0,145</m:t>
                                </m:r>
                              </m:e>
                            </m:d>
                            <m:r>
                              <a:rPr lang="pt-B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+180°</m:t>
                            </m:r>
                          </m:e>
                        </m:func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=17</m:t>
                        </m:r>
                        <m:sSup>
                          <m:sSupPr>
                            <m:ctrlPr>
                              <a:rPr lang="pt-B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pt-B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𝑜</m:t>
                            </m:r>
                          </m:sup>
                        </m:sSup>
                      </m:oMath>
                    </m:oMathPara>
                  </a14:m>
                  <a:endParaRPr lang="pt-BR" dirty="0"/>
                </a:p>
              </p:txBody>
            </p:sp>
          </mc:Choice>
          <mc:Fallback>
            <p:sp>
              <p:nvSpPr>
                <p:cNvPr id="43" name="CaixaDeTexto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44123" y="3893835"/>
                  <a:ext cx="3446136" cy="276999"/>
                </a:xfrm>
                <a:prstGeom prst="rect">
                  <a:avLst/>
                </a:prstGeom>
                <a:blipFill>
                  <a:blip r:embed="rId18"/>
                  <a:stretch>
                    <a:fillRect l="-1062" t="-4444" b="-11111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0" name="Grupo 19"/>
          <p:cNvGrpSpPr/>
          <p:nvPr/>
        </p:nvGrpSpPr>
        <p:grpSpPr>
          <a:xfrm>
            <a:off x="3027855" y="4394017"/>
            <a:ext cx="4626871" cy="501099"/>
            <a:chOff x="4199127" y="4346697"/>
            <a:chExt cx="4626871" cy="50109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CaixaDeTexto 44"/>
                <p:cNvSpPr txBox="1"/>
                <p:nvPr/>
              </p:nvSpPr>
              <p:spPr>
                <a:xfrm>
                  <a:off x="7401697" y="4459163"/>
                  <a:ext cx="1424301" cy="2761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|</m:t>
                            </m:r>
                            <m:acc>
                              <m:accPr>
                                <m:chr m:val="⃗"/>
                                <m:ctrlP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</m:acc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é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|=236 </m:t>
                        </m:r>
                        <m:r>
                          <m:rPr>
                            <m:sty m:val="p"/>
                          </m:rPr>
                          <a:rPr lang="pt-BR" sz="1600" b="0" i="0" smtClean="0">
                            <a:latin typeface="Cambria Math" panose="02040503050406030204" pitchFamily="18" charset="0"/>
                          </a:rPr>
                          <m:t>N</m:t>
                        </m:r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45" name="CaixaDeTexto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01697" y="4459163"/>
                  <a:ext cx="1424301" cy="276166"/>
                </a:xfrm>
                <a:prstGeom prst="rect">
                  <a:avLst/>
                </a:prstGeom>
                <a:blipFill>
                  <a:blip r:embed="rId19"/>
                  <a:stretch>
                    <a:fillRect l="-3419" t="-34783" r="-1709" b="-28261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CaixaDeTexto 46"/>
                <p:cNvSpPr txBox="1"/>
                <p:nvPr/>
              </p:nvSpPr>
              <p:spPr>
                <a:xfrm>
                  <a:off x="4199127" y="4346697"/>
                  <a:ext cx="2935675" cy="5010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|</m:t>
                            </m:r>
                            <m:acc>
                              <m:accPr>
                                <m:chr m:val="⃗"/>
                                <m:ctrlP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</m:acc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é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|=</m:t>
                        </m:r>
                        <m:rad>
                          <m:radPr>
                            <m:degHide m:val="on"/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b>
                              <m:sSubPr>
                                <m:ctrlP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𝑚𝑒𝑑</m:t>
                                </m:r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sub>
                            </m:sSub>
                            <m:sSup>
                              <m:sSupPr>
                                <m:ctrlP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+(</m:t>
                            </m:r>
                            <m:sSub>
                              <m:sSubPr>
                                <m:ctrlP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𝑚𝑒𝑑</m:t>
                                </m:r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sub>
                            </m:sSub>
                            <m:sSup>
                              <m:sSupPr>
                                <m:ctrlP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47" name="CaixaDeTexto 4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99127" y="4346697"/>
                  <a:ext cx="2935675" cy="501099"/>
                </a:xfrm>
                <a:prstGeom prst="rect">
                  <a:avLst/>
                </a:prstGeom>
                <a:blipFill rotWithShape="0"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8" name="Grupo 17"/>
          <p:cNvGrpSpPr/>
          <p:nvPr/>
        </p:nvGrpSpPr>
        <p:grpSpPr>
          <a:xfrm>
            <a:off x="58275" y="3948443"/>
            <a:ext cx="5594098" cy="529088"/>
            <a:chOff x="3308252" y="3739023"/>
            <a:chExt cx="5594098" cy="52908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CaixaDeTexto 45"/>
                <p:cNvSpPr txBox="1"/>
                <p:nvPr/>
              </p:nvSpPr>
              <p:spPr>
                <a:xfrm>
                  <a:off x="3308252" y="3739023"/>
                  <a:ext cx="988989" cy="48577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</m:acc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é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∆</m:t>
                            </m:r>
                            <m:acc>
                              <m:accPr>
                                <m:chr m:val="⃗"/>
                                <m:ctrlPr>
                                  <a:rPr lang="pt-BR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</m:acc>
                          </m:num>
                          <m:den>
                            <m:r>
                              <a:rPr lang="pt-B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∆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den>
                        </m:f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46" name="CaixaDeTexto 4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08252" y="3739023"/>
                  <a:ext cx="988989" cy="485774"/>
                </a:xfrm>
                <a:prstGeom prst="rect">
                  <a:avLst/>
                </a:prstGeom>
                <a:blipFill>
                  <a:blip r:embed="rId2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CaixaDeTexto 47"/>
                <p:cNvSpPr txBox="1"/>
                <p:nvPr/>
              </p:nvSpPr>
              <p:spPr>
                <a:xfrm>
                  <a:off x="4334561" y="3756304"/>
                  <a:ext cx="4567789" cy="51180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</m:acc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𝑏𝑜𝑙𝑎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𝑔𝑜𝑙𝑒𝑖𝑟𝑜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sub>
                        </m:s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d>
                              <m:dPr>
                                <m:ctrlPr>
                                  <a:rPr lang="pt-BR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pt-BR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−11,7 </m:t>
                                </m:r>
                                <m:acc>
                                  <m:accPr>
                                    <m:chr m:val="⃗"/>
                                    <m:ctrlPr>
                                      <a:rPr lang="pt-BR" sz="1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pt-BR" sz="1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𝑖</m:t>
                                    </m:r>
                                  </m:e>
                                </m:acc>
                                <m:r>
                                  <a:rPr lang="pt-BR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+1,7 </m:t>
                                </m:r>
                                <m:acc>
                                  <m:accPr>
                                    <m:chr m:val="⃗"/>
                                    <m:ctrlPr>
                                      <a:rPr lang="pt-BR" sz="1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pt-BR" sz="1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𝑗</m:t>
                                    </m:r>
                                  </m:e>
                                </m:acc>
                              </m:e>
                            </m:d>
                          </m:num>
                          <m:den>
                            <m:r>
                              <a:rPr lang="pt-B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0,05</m:t>
                            </m:r>
                          </m:den>
                        </m:f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=−234</m:t>
                        </m:r>
                        <m:acc>
                          <m:accPr>
                            <m:chr m:val="⃗"/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acc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+34</m:t>
                        </m:r>
                        <m:acc>
                          <m:accPr>
                            <m:chr m:val="⃗"/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</m:acc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pt-BR" sz="1600" b="0" i="0" smtClean="0">
                            <a:latin typeface="Cambria Math" panose="02040503050406030204" pitchFamily="18" charset="0"/>
                          </a:rPr>
                          <m:t>N</m:t>
                        </m:r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48" name="CaixaDeTexto 4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34561" y="3756304"/>
                  <a:ext cx="4567789" cy="511807"/>
                </a:xfrm>
                <a:prstGeom prst="rect">
                  <a:avLst/>
                </a:prstGeom>
                <a:blipFill>
                  <a:blip r:embed="rId2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tângulo 8"/>
              <p:cNvSpPr/>
              <p:nvPr/>
            </p:nvSpPr>
            <p:spPr>
              <a:xfrm>
                <a:off x="-47089" y="4459163"/>
                <a:ext cx="3074944" cy="4359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𝑔𝑜𝑙𝑒𝑖𝑟𝑜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𝑏𝑜𝑙𝑎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pt-BR" i="1">
                          <a:latin typeface="Cambria Math" panose="02040503050406030204" pitchFamily="18" charset="0"/>
                        </a:rPr>
                        <m:t>=234</m:t>
                      </m:r>
                      <m:acc>
                        <m:accPr>
                          <m:chr m:val="⃗"/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acc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pt-BR" i="1">
                          <a:latin typeface="Cambria Math" panose="02040503050406030204" pitchFamily="18" charset="0"/>
                        </a:rPr>
                        <m:t>34</m:t>
                      </m:r>
                      <m:acc>
                        <m:accPr>
                          <m:chr m:val="⃗"/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acc>
                      <m:r>
                        <a:rPr lang="pt-BR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pt-BR">
                          <a:latin typeface="Cambria Math" panose="02040503050406030204" pitchFamily="18" charset="0"/>
                        </a:rPr>
                        <m:t>N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9" name="Retângulo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7089" y="4459163"/>
                <a:ext cx="3074944" cy="435953"/>
              </a:xfrm>
              <a:prstGeom prst="rect">
                <a:avLst/>
              </a:prstGeom>
              <a:blipFill>
                <a:blip r:embed="rId23"/>
                <a:stretch>
                  <a:fillRect t="-19444" r="-1782" b="-694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7574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1777" y="341532"/>
            <a:ext cx="8052867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hangingPunct="0"/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goleiro espalma a bola, com </a:t>
            </a: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0,4 kg </a:t>
            </a:r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massa, que bate em sua mão vinda na direção horizontal a </a:t>
            </a: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80 km/h (</a:t>
            </a:r>
            <a:r>
              <a:rPr lang="pt-BR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 m/s</a:t>
            </a: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 retorna para o jogador que chutou a bola, horizontalmente</a:t>
            </a:r>
            <a:b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 a </a:t>
            </a: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 km/h (</a:t>
            </a:r>
            <a:r>
              <a:rPr lang="pt-BR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8,3 m/s</a:t>
            </a: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Nessa espalmada, a mão do goleiro recua </a:t>
            </a: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 cm</a:t>
            </a:r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pt-BR" dirty="0"/>
              <a:t> </a:t>
            </a:r>
          </a:p>
          <a:p>
            <a:pPr lvl="0" hangingPunct="0"/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Calcule a força média na bola devido à mão do goleiro.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34999" y="68333"/>
            <a:ext cx="16213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solidFill>
                  <a:srgbClr val="0070C0"/>
                </a:solidFill>
              </a:rPr>
              <a:t>Lista 2 ex. 6</a:t>
            </a:r>
          </a:p>
        </p:txBody>
      </p:sp>
      <p:grpSp>
        <p:nvGrpSpPr>
          <p:cNvPr id="26" name="Agrupar 25"/>
          <p:cNvGrpSpPr/>
          <p:nvPr/>
        </p:nvGrpSpPr>
        <p:grpSpPr>
          <a:xfrm>
            <a:off x="6585292" y="1012554"/>
            <a:ext cx="1584000" cy="338554"/>
            <a:chOff x="6526736" y="3818987"/>
            <a:chExt cx="1584000" cy="338554"/>
          </a:xfrm>
        </p:grpSpPr>
        <p:cxnSp>
          <p:nvCxnSpPr>
            <p:cNvPr id="19" name="Conector de Seta Reta 18"/>
            <p:cNvCxnSpPr/>
            <p:nvPr/>
          </p:nvCxnSpPr>
          <p:spPr>
            <a:xfrm>
              <a:off x="6526736" y="4130549"/>
              <a:ext cx="158400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stealth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CaixaDeTexto 23"/>
            <p:cNvSpPr txBox="1"/>
            <p:nvPr/>
          </p:nvSpPr>
          <p:spPr>
            <a:xfrm>
              <a:off x="7794073" y="3818987"/>
              <a:ext cx="27662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6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CaixaDeTexto 34"/>
              <p:cNvSpPr txBox="1"/>
              <p:nvPr/>
            </p:nvSpPr>
            <p:spPr>
              <a:xfrm>
                <a:off x="118569" y="1448071"/>
                <a:ext cx="672492" cy="2761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</m:acc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r>
                        <a:rPr lang="pt-BR" sz="1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acc>
                        <m:accPr>
                          <m:chr m:val="⃗"/>
                          <m:ctrlPr>
                            <a:rPr lang="pt-B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e>
                      </m:acc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35" name="CaixaDeTexto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569" y="1448071"/>
                <a:ext cx="672492" cy="276166"/>
              </a:xfrm>
              <a:prstGeom prst="rect">
                <a:avLst/>
              </a:prstGeom>
              <a:blipFill>
                <a:blip r:embed="rId2"/>
                <a:stretch>
                  <a:fillRect l="-9009" t="-35556" r="-45946" b="-3111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CaixaDeTexto 38"/>
              <p:cNvSpPr txBox="1"/>
              <p:nvPr/>
            </p:nvSpPr>
            <p:spPr>
              <a:xfrm>
                <a:off x="1013429" y="1454600"/>
                <a:ext cx="1197571" cy="2761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acc>
                        <m:accPr>
                          <m:chr m:val="⃗"/>
                          <m:ctrlP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e>
                      </m:acc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é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39" name="CaixaDeTexto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3429" y="1454600"/>
                <a:ext cx="1197571" cy="276166"/>
              </a:xfrm>
              <a:prstGeom prst="rect">
                <a:avLst/>
              </a:prstGeom>
              <a:blipFill>
                <a:blip r:embed="rId5"/>
                <a:stretch>
                  <a:fillRect l="-2538" t="-35556" r="-2030" b="-2444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Grupo 14"/>
          <p:cNvGrpSpPr/>
          <p:nvPr/>
        </p:nvGrpSpPr>
        <p:grpSpPr>
          <a:xfrm>
            <a:off x="32808" y="2715812"/>
            <a:ext cx="4286686" cy="278681"/>
            <a:chOff x="32808" y="2715812"/>
            <a:chExt cx="4286686" cy="27868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CaixaDeTexto 35"/>
                <p:cNvSpPr txBox="1"/>
                <p:nvPr/>
              </p:nvSpPr>
              <p:spPr>
                <a:xfrm>
                  <a:off x="1545273" y="2748272"/>
                  <a:ext cx="2774221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−3,3 −8,8</m:t>
                            </m:r>
                          </m:e>
                        </m:d>
                        <m: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=−12  </m:t>
                        </m:r>
                        <m:r>
                          <m:rPr>
                            <m:sty m:val="p"/>
                          </m:rPr>
                          <a:rPr lang="pt-BR" sz="16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kg</m:t>
                        </m:r>
                        <m:r>
                          <a:rPr lang="pt-BR" sz="16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pt-BR" sz="16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</m:t>
                        </m:r>
                        <m:r>
                          <a:rPr lang="pt-BR" sz="16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/</m:t>
                        </m:r>
                        <m:r>
                          <m:rPr>
                            <m:sty m:val="p"/>
                          </m:rPr>
                          <a:rPr lang="pt-BR" sz="16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s</m:t>
                        </m:r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36" name="CaixaDeTexto 3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45273" y="2748272"/>
                  <a:ext cx="2774221" cy="246221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r="-219" b="-35000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CaixaDeTexto 40"/>
                <p:cNvSpPr txBox="1"/>
                <p:nvPr/>
              </p:nvSpPr>
              <p:spPr>
                <a:xfrm>
                  <a:off x="32808" y="2715812"/>
                  <a:ext cx="1323439" cy="26597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sSub>
                          <m:sSub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e>
                          <m:sub/>
                        </m:s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41" name="CaixaDeTexto 4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808" y="2715812"/>
                  <a:ext cx="1323439" cy="265970"/>
                </a:xfrm>
                <a:prstGeom prst="rect">
                  <a:avLst/>
                </a:prstGeom>
                <a:blipFill>
                  <a:blip r:embed="rId6"/>
                  <a:stretch>
                    <a:fillRect l="-2765" r="-461" b="-27907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CaixaDeTexto 45"/>
              <p:cNvSpPr txBox="1"/>
              <p:nvPr/>
            </p:nvSpPr>
            <p:spPr>
              <a:xfrm>
                <a:off x="1356247" y="4222281"/>
                <a:ext cx="7843150" cy="48866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𝑏𝑜𝑙𝑎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𝑔𝑜𝑙𝑒𝑖𝑟𝑜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𝑏𝑜𝑙𝑎</m:t>
                              </m:r>
                            </m:sub>
                          </m:sSub>
                        </m:num>
                        <m:den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−12</m:t>
                          </m:r>
                        </m:num>
                        <m:den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0,027</m:t>
                          </m:r>
                        </m:den>
                      </m:f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=−440 </m:t>
                      </m:r>
                      <m:r>
                        <m:rPr>
                          <m:sty m:val="p"/>
                        </m:rPr>
                        <a:rPr lang="pt-BR" sz="16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N</m:t>
                      </m:r>
                      <m:r>
                        <a:rPr lang="pt-BR" sz="16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, </m:t>
                      </m:r>
                      <m:r>
                        <m:rPr>
                          <m:sty m:val="p"/>
                        </m:rPr>
                        <a:rPr lang="pt-BR" sz="16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e</m:t>
                      </m:r>
                      <m:r>
                        <a:rPr lang="pt-BR" sz="16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pt-BR" sz="16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o</m:t>
                      </m:r>
                      <m:r>
                        <a:rPr lang="pt-BR" sz="16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pt-BR" sz="16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sinal</m:t>
                      </m:r>
                      <m:r>
                        <a:rPr lang="pt-BR" sz="16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pt-BR" sz="16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indica</m:t>
                      </m:r>
                      <m:r>
                        <a:rPr lang="pt-BR" sz="16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pt-BR" sz="16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sentido</m:t>
                      </m:r>
                      <m:r>
                        <a:rPr lang="pt-BR" sz="16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pt-BR" sz="16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oposto</m:t>
                      </m:r>
                      <m:r>
                        <a:rPr lang="pt-BR" sz="16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pt-BR" sz="16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ao</m:t>
                      </m:r>
                      <m:r>
                        <a:rPr lang="pt-BR" sz="16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pt-BR" sz="16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do</m:t>
                      </m:r>
                      <m:r>
                        <a:rPr lang="pt-BR" sz="16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pt-BR" sz="16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eixo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46" name="CaixaDeTexto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6247" y="4222281"/>
                <a:ext cx="7843150" cy="48866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Agrupar 8"/>
          <p:cNvGrpSpPr/>
          <p:nvPr/>
        </p:nvGrpSpPr>
        <p:grpSpPr>
          <a:xfrm>
            <a:off x="5973240" y="1357195"/>
            <a:ext cx="3221647" cy="1023099"/>
            <a:chOff x="5842614" y="1357195"/>
            <a:chExt cx="3221647" cy="1023099"/>
          </a:xfrm>
        </p:grpSpPr>
        <p:pic>
          <p:nvPicPr>
            <p:cNvPr id="5122" name="Picture 2" descr="Desenho de bola da fifa 2014 pintado e colorido por Martns o dia ...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42614" y="1649710"/>
              <a:ext cx="932660" cy="7305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2" descr="Desenho de bola da fifa 2014 pintado e colorido por Martns o dia ...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92394" y="1649710"/>
              <a:ext cx="932660" cy="7305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CaixaDeTexto 3"/>
            <p:cNvSpPr txBox="1"/>
            <p:nvPr/>
          </p:nvSpPr>
          <p:spPr>
            <a:xfrm>
              <a:off x="5950691" y="1375442"/>
              <a:ext cx="67619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Antes</a:t>
              </a:r>
            </a:p>
          </p:txBody>
        </p:sp>
        <p:sp>
          <p:nvSpPr>
            <p:cNvPr id="7" name="CaixaDeTexto 6"/>
            <p:cNvSpPr txBox="1"/>
            <p:nvPr/>
          </p:nvSpPr>
          <p:spPr>
            <a:xfrm>
              <a:off x="7751611" y="1357195"/>
              <a:ext cx="93027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Depois</a:t>
              </a:r>
            </a:p>
          </p:txBody>
        </p:sp>
        <p:cxnSp>
          <p:nvCxnSpPr>
            <p:cNvPr id="8" name="Conector de Seta Reta 7"/>
            <p:cNvCxnSpPr/>
            <p:nvPr/>
          </p:nvCxnSpPr>
          <p:spPr>
            <a:xfrm flipV="1">
              <a:off x="6542361" y="2010920"/>
              <a:ext cx="645459" cy="7684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ector de Seta Reta 9"/>
            <p:cNvCxnSpPr/>
            <p:nvPr/>
          </p:nvCxnSpPr>
          <p:spPr>
            <a:xfrm flipH="1" flipV="1">
              <a:off x="7577989" y="2005751"/>
              <a:ext cx="460677" cy="5169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CaixaDeTexto 26"/>
                <p:cNvSpPr txBox="1"/>
                <p:nvPr/>
              </p:nvSpPr>
              <p:spPr>
                <a:xfrm>
                  <a:off x="6699045" y="1683314"/>
                  <a:ext cx="261546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pt-BR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</m:acc>
                          </m:e>
                          <m:sub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27" name="CaixaDeTexto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99045" y="1683314"/>
                  <a:ext cx="261546" cy="276999"/>
                </a:xfrm>
                <a:prstGeom prst="rect">
                  <a:avLst/>
                </a:prstGeom>
                <a:blipFill>
                  <a:blip r:embed="rId10"/>
                  <a:stretch>
                    <a:fillRect l="-20930" t="-43478" r="-74419" b="-19565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CaixaDeTexto 28"/>
                <p:cNvSpPr txBox="1"/>
                <p:nvPr/>
              </p:nvSpPr>
              <p:spPr>
                <a:xfrm>
                  <a:off x="7577989" y="1646531"/>
                  <a:ext cx="288028" cy="29924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pt-BR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</m:acc>
                          </m:e>
                          <m:sub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29" name="CaixaDeTexto 2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77989" y="1646531"/>
                  <a:ext cx="288028" cy="299249"/>
                </a:xfrm>
                <a:prstGeom prst="rect">
                  <a:avLst/>
                </a:prstGeom>
                <a:blipFill>
                  <a:blip r:embed="rId11"/>
                  <a:stretch>
                    <a:fillRect l="-17021" t="-40816" r="-70213" b="-28571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8194" name="Picture 2" descr="50+ Imagens de Desenhos para Colorir Pintar e Imprimir da Mão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33622" y="1631208"/>
              <a:ext cx="530639" cy="7490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1" name="Grupo 10"/>
          <p:cNvGrpSpPr/>
          <p:nvPr/>
        </p:nvGrpSpPr>
        <p:grpSpPr>
          <a:xfrm>
            <a:off x="-35784" y="1762410"/>
            <a:ext cx="6332725" cy="889228"/>
            <a:chOff x="24318" y="1769213"/>
            <a:chExt cx="6332725" cy="88922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CaixaDeTexto 36"/>
                <p:cNvSpPr txBox="1"/>
                <p:nvPr/>
              </p:nvSpPr>
              <p:spPr>
                <a:xfrm>
                  <a:off x="79066" y="2038061"/>
                  <a:ext cx="3459600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sSub>
                          <m:sSub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=0,4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×22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=8,8 </m:t>
                        </m:r>
                        <m:r>
                          <m:rPr>
                            <m:sty m:val="p"/>
                          </m:rPr>
                          <a:rPr lang="pt-BR" sz="1600" b="0" i="0" smtClean="0">
                            <a:latin typeface="Cambria Math" panose="02040503050406030204" pitchFamily="18" charset="0"/>
                          </a:rPr>
                          <m:t>em</m:t>
                        </m:r>
                        <m:r>
                          <a:rPr lang="pt-BR" sz="16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pt-BR" sz="1600" b="0" i="0" smtClean="0">
                            <a:latin typeface="Cambria Math" panose="02040503050406030204" pitchFamily="18" charset="0"/>
                          </a:rPr>
                          <m:t>kg</m:t>
                        </m:r>
                        <m:r>
                          <a:rPr lang="pt-BR" sz="16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pt-BR" sz="1600" b="0" i="0" smtClean="0">
                            <a:latin typeface="Cambria Math" panose="02040503050406030204" pitchFamily="18" charset="0"/>
                          </a:rPr>
                          <m:t>m</m:t>
                        </m:r>
                        <m:r>
                          <a:rPr lang="pt-BR" sz="1600" b="0" i="0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m:rPr>
                            <m:sty m:val="p"/>
                          </m:rPr>
                          <a:rPr lang="pt-BR" sz="1600" b="0" i="0" smtClean="0">
                            <a:latin typeface="Cambria Math" panose="02040503050406030204" pitchFamily="18" charset="0"/>
                          </a:rPr>
                          <m:t>s</m:t>
                        </m:r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37" name="CaixaDeTexto 3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066" y="2038061"/>
                  <a:ext cx="3459600" cy="246221"/>
                </a:xfrm>
                <a:prstGeom prst="rect">
                  <a:avLst/>
                </a:prstGeom>
                <a:blipFill>
                  <a:blip r:embed="rId13"/>
                  <a:stretch>
                    <a:fillRect b="-31707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" name="CaixaDeTexto 12"/>
            <p:cNvSpPr txBox="1"/>
            <p:nvPr/>
          </p:nvSpPr>
          <p:spPr>
            <a:xfrm>
              <a:off x="24318" y="1769213"/>
              <a:ext cx="633272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Escolhendo o eixo </a:t>
              </a:r>
              <a:r>
                <a:rPr lang="pt-BR" sz="1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Ox</a:t>
              </a:r>
              <a:r>
                <a:rPr lang="pt-BR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na direção e sentido do movimento inicial da bola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CaixaDeTexto 43"/>
                <p:cNvSpPr txBox="1"/>
                <p:nvPr/>
              </p:nvSpPr>
              <p:spPr>
                <a:xfrm>
                  <a:off x="66920" y="2392471"/>
                  <a:ext cx="3931204" cy="26597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sSub>
                          <m:sSub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=0,4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d>
                          <m:d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−8,3</m:t>
                            </m:r>
                          </m:e>
                        </m:d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=−3,3 </m:t>
                        </m:r>
                        <m:r>
                          <m:rPr>
                            <m:sty m:val="p"/>
                          </m:rPr>
                          <a:rPr lang="pt-BR" sz="1600" b="0" i="0" smtClean="0">
                            <a:latin typeface="Cambria Math" panose="02040503050406030204" pitchFamily="18" charset="0"/>
                          </a:rPr>
                          <m:t>em</m:t>
                        </m:r>
                        <m:r>
                          <a:rPr lang="pt-BR" sz="16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pt-BR" sz="1600" b="0" i="0" smtClean="0">
                            <a:latin typeface="Cambria Math" panose="02040503050406030204" pitchFamily="18" charset="0"/>
                          </a:rPr>
                          <m:t>kg</m:t>
                        </m:r>
                        <m:r>
                          <a:rPr lang="pt-BR" sz="16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pt-BR" sz="1600" b="0" i="0" smtClean="0">
                            <a:latin typeface="Cambria Math" panose="02040503050406030204" pitchFamily="18" charset="0"/>
                          </a:rPr>
                          <m:t>m</m:t>
                        </m:r>
                        <m:r>
                          <a:rPr lang="pt-BR" sz="1600" b="0" i="0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m:rPr>
                            <m:sty m:val="p"/>
                          </m:rPr>
                          <a:rPr lang="pt-BR" sz="1600" b="0" i="0" smtClean="0">
                            <a:latin typeface="Cambria Math" panose="02040503050406030204" pitchFamily="18" charset="0"/>
                          </a:rPr>
                          <m:t>s</m:t>
                        </m:r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44" name="CaixaDeTexto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920" y="2392471"/>
                  <a:ext cx="3931204" cy="265970"/>
                </a:xfrm>
                <a:prstGeom prst="rect">
                  <a:avLst/>
                </a:prstGeom>
                <a:blipFill>
                  <a:blip r:embed="rId14"/>
                  <a:stretch>
                    <a:fillRect l="-775" r="-310" b="-25000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9" name="CaixaDeTexto 48"/>
          <p:cNvSpPr txBox="1"/>
          <p:nvPr/>
        </p:nvSpPr>
        <p:spPr>
          <a:xfrm>
            <a:off x="0" y="2971110"/>
            <a:ext cx="86818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Supondo que a bola acelere uniformemente e pare ao fim dos 30 cm que a mão do goleiro recua</a:t>
            </a:r>
          </a:p>
        </p:txBody>
      </p:sp>
      <p:grpSp>
        <p:nvGrpSpPr>
          <p:cNvPr id="14" name="Grupo 13"/>
          <p:cNvGrpSpPr/>
          <p:nvPr/>
        </p:nvGrpSpPr>
        <p:grpSpPr>
          <a:xfrm>
            <a:off x="5486170" y="3386847"/>
            <a:ext cx="2243127" cy="461024"/>
            <a:chOff x="6296941" y="3765994"/>
            <a:chExt cx="2243127" cy="46102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CaixaDeTexto 54"/>
                <p:cNvSpPr txBox="1"/>
                <p:nvPr/>
              </p:nvSpPr>
              <p:spPr>
                <a:xfrm>
                  <a:off x="6296941" y="3765994"/>
                  <a:ext cx="1002967" cy="46102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6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pt-BR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pt-BR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0,3</m:t>
                            </m:r>
                          </m:num>
                          <m:den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22</m:t>
                            </m:r>
                          </m:den>
                        </m:f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55" name="CaixaDeTexto 5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96941" y="3765994"/>
                  <a:ext cx="1002967" cy="461024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CaixaDeTexto 55"/>
                <p:cNvSpPr txBox="1"/>
                <p:nvPr/>
              </p:nvSpPr>
              <p:spPr>
                <a:xfrm>
                  <a:off x="7428482" y="3858134"/>
                  <a:ext cx="1111586" cy="265970"/>
                </a:xfrm>
                <a:prstGeom prst="rect">
                  <a:avLst/>
                </a:prstGeom>
                <a:solidFill>
                  <a:srgbClr val="FFFF00"/>
                </a:solidFill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6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pt-BR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pt-BR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=0,027 </m:t>
                        </m:r>
                        <m:r>
                          <m:rPr>
                            <m:sty m:val="p"/>
                          </m:rPr>
                          <a:rPr lang="pt-BR" sz="1600" b="0" i="0" smtClean="0">
                            <a:latin typeface="Cambria Math" panose="02040503050406030204" pitchFamily="18" charset="0"/>
                          </a:rPr>
                          <m:t>s</m:t>
                        </m:r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56" name="CaixaDeTexto 5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28482" y="3858134"/>
                  <a:ext cx="1111586" cy="265970"/>
                </a:xfrm>
                <a:prstGeom prst="rect">
                  <a:avLst/>
                </a:prstGeom>
                <a:blipFill>
                  <a:blip r:embed="rId16"/>
                  <a:stretch>
                    <a:fillRect r="-1099" b="-27907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6" name="Retângulo 5"/>
          <p:cNvSpPr/>
          <p:nvPr/>
        </p:nvSpPr>
        <p:spPr>
          <a:xfrm>
            <a:off x="4535131" y="4239111"/>
            <a:ext cx="739302" cy="47844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CaixaDeTexto 41">
                <a:extLst>
                  <a:ext uri="{FF2B5EF4-FFF2-40B4-BE49-F238E27FC236}">
                    <a16:creationId xmlns:a16="http://schemas.microsoft.com/office/drawing/2014/main" id="{8AC1CE11-7192-49F2-A101-0644F4AA1BBD}"/>
                  </a:ext>
                </a:extLst>
              </p:cNvPr>
              <p:cNvSpPr txBox="1"/>
              <p:nvPr/>
            </p:nvSpPr>
            <p:spPr>
              <a:xfrm>
                <a:off x="1748764" y="3397452"/>
                <a:ext cx="1990545" cy="50289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pt-BR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pt-BR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pt-BR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num>
                        <m:den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pt-BR" sz="16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pt-B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pt-B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pt-B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 ∆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sSub>
                            <m:sSubPr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42" name="CaixaDeTexto 41">
                <a:extLst>
                  <a:ext uri="{FF2B5EF4-FFF2-40B4-BE49-F238E27FC236}">
                    <a16:creationId xmlns:a16="http://schemas.microsoft.com/office/drawing/2014/main" id="{8AC1CE11-7192-49F2-A101-0644F4AA1B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8764" y="3397452"/>
                <a:ext cx="1990545" cy="502895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3" name="Agrupar 32">
            <a:extLst>
              <a:ext uri="{FF2B5EF4-FFF2-40B4-BE49-F238E27FC236}">
                <a16:creationId xmlns:a16="http://schemas.microsoft.com/office/drawing/2014/main" id="{B9F837AB-853A-4191-9779-CF02B17105D5}"/>
              </a:ext>
            </a:extLst>
          </p:cNvPr>
          <p:cNvGrpSpPr/>
          <p:nvPr/>
        </p:nvGrpSpPr>
        <p:grpSpPr>
          <a:xfrm>
            <a:off x="301369" y="3244785"/>
            <a:ext cx="1202942" cy="1438502"/>
            <a:chOff x="301369" y="3244785"/>
            <a:chExt cx="1202942" cy="1438502"/>
          </a:xfrm>
        </p:grpSpPr>
        <p:cxnSp>
          <p:nvCxnSpPr>
            <p:cNvPr id="21" name="Conector de Seta Reta 20">
              <a:extLst>
                <a:ext uri="{FF2B5EF4-FFF2-40B4-BE49-F238E27FC236}">
                  <a16:creationId xmlns:a16="http://schemas.microsoft.com/office/drawing/2014/main" id="{4CCD45B2-BCEB-40C2-8A07-17B332696A73}"/>
                </a:ext>
              </a:extLst>
            </p:cNvPr>
            <p:cNvCxnSpPr/>
            <p:nvPr/>
          </p:nvCxnSpPr>
          <p:spPr>
            <a:xfrm flipV="1">
              <a:off x="607077" y="3309663"/>
              <a:ext cx="0" cy="122400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Conector de Seta Reta 44">
              <a:extLst>
                <a:ext uri="{FF2B5EF4-FFF2-40B4-BE49-F238E27FC236}">
                  <a16:creationId xmlns:a16="http://schemas.microsoft.com/office/drawing/2014/main" id="{6C3CD47D-6B82-4592-B613-8833B3B8A0DE}"/>
                </a:ext>
              </a:extLst>
            </p:cNvPr>
            <p:cNvCxnSpPr>
              <a:cxnSpLocks/>
            </p:cNvCxnSpPr>
            <p:nvPr/>
          </p:nvCxnSpPr>
          <p:spPr>
            <a:xfrm rot="5400000" flipV="1">
              <a:off x="964311" y="3825763"/>
              <a:ext cx="0" cy="108000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ector reto 22">
              <a:extLst>
                <a:ext uri="{FF2B5EF4-FFF2-40B4-BE49-F238E27FC236}">
                  <a16:creationId xmlns:a16="http://schemas.microsoft.com/office/drawing/2014/main" id="{614838C7-6606-4815-B994-3CF0542ED1BA}"/>
                </a:ext>
              </a:extLst>
            </p:cNvPr>
            <p:cNvCxnSpPr>
              <a:cxnSpLocks/>
            </p:cNvCxnSpPr>
            <p:nvPr/>
          </p:nvCxnSpPr>
          <p:spPr>
            <a:xfrm>
              <a:off x="607077" y="3442447"/>
              <a:ext cx="673639" cy="923315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CaixaDeTexto 30">
                  <a:extLst>
                    <a:ext uri="{FF2B5EF4-FFF2-40B4-BE49-F238E27FC236}">
                      <a16:creationId xmlns:a16="http://schemas.microsoft.com/office/drawing/2014/main" id="{4DBB5989-4FC0-4010-8B48-9E57303D8499}"/>
                    </a:ext>
                  </a:extLst>
                </p:cNvPr>
                <p:cNvSpPr txBox="1"/>
                <p:nvPr/>
              </p:nvSpPr>
              <p:spPr>
                <a:xfrm>
                  <a:off x="301369" y="3244785"/>
                  <a:ext cx="250325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31" name="CaixaDeTexto 30">
                  <a:extLst>
                    <a:ext uri="{FF2B5EF4-FFF2-40B4-BE49-F238E27FC236}">
                      <a16:creationId xmlns:a16="http://schemas.microsoft.com/office/drawing/2014/main" id="{4DBB5989-4FC0-4010-8B48-9E57303D849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1369" y="3244785"/>
                  <a:ext cx="250325" cy="276999"/>
                </a:xfrm>
                <a:prstGeom prst="rect">
                  <a:avLst/>
                </a:prstGeom>
                <a:blipFill>
                  <a:blip r:embed="rId18"/>
                  <a:stretch>
                    <a:fillRect l="-14286" r="-9524" b="-17391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CaixaDeTexto 56">
                  <a:extLst>
                    <a:ext uri="{FF2B5EF4-FFF2-40B4-BE49-F238E27FC236}">
                      <a16:creationId xmlns:a16="http://schemas.microsoft.com/office/drawing/2014/main" id="{4A613323-0284-4571-97D2-747F0CEE66D2}"/>
                    </a:ext>
                  </a:extLst>
                </p:cNvPr>
                <p:cNvSpPr txBox="1"/>
                <p:nvPr/>
              </p:nvSpPr>
              <p:spPr>
                <a:xfrm>
                  <a:off x="1171797" y="4384038"/>
                  <a:ext cx="241989" cy="29924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57" name="CaixaDeTexto 56">
                  <a:extLst>
                    <a:ext uri="{FF2B5EF4-FFF2-40B4-BE49-F238E27FC236}">
                      <a16:creationId xmlns:a16="http://schemas.microsoft.com/office/drawing/2014/main" id="{4A613323-0284-4571-97D2-747F0CEE66D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71797" y="4384038"/>
                  <a:ext cx="241989" cy="299249"/>
                </a:xfrm>
                <a:prstGeom prst="rect">
                  <a:avLst/>
                </a:prstGeom>
                <a:blipFill>
                  <a:blip r:embed="rId19"/>
                  <a:stretch>
                    <a:fillRect l="-20000" r="-15000" b="-28571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CaixaDeTexto 57">
                  <a:extLst>
                    <a:ext uri="{FF2B5EF4-FFF2-40B4-BE49-F238E27FC236}">
                      <a16:creationId xmlns:a16="http://schemas.microsoft.com/office/drawing/2014/main" id="{F7C1197E-5191-4BB8-A7DE-FE3636AAE081}"/>
                    </a:ext>
                  </a:extLst>
                </p:cNvPr>
                <p:cNvSpPr txBox="1"/>
                <p:nvPr/>
              </p:nvSpPr>
              <p:spPr>
                <a:xfrm>
                  <a:off x="424311" y="4375289"/>
                  <a:ext cx="181140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i="1" smtClean="0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58" name="CaixaDeTexto 57">
                  <a:extLst>
                    <a:ext uri="{FF2B5EF4-FFF2-40B4-BE49-F238E27FC236}">
                      <a16:creationId xmlns:a16="http://schemas.microsoft.com/office/drawing/2014/main" id="{F7C1197E-5191-4BB8-A7DE-FE3636AAE08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4311" y="4375289"/>
                  <a:ext cx="181140" cy="276999"/>
                </a:xfrm>
                <a:prstGeom prst="rect">
                  <a:avLst/>
                </a:prstGeom>
                <a:blipFill>
                  <a:blip r:embed="rId20"/>
                  <a:stretch>
                    <a:fillRect l="-34483" r="-31034" b="-6667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4" name="Seta: para a Direita 33">
            <a:extLst>
              <a:ext uri="{FF2B5EF4-FFF2-40B4-BE49-F238E27FC236}">
                <a16:creationId xmlns:a16="http://schemas.microsoft.com/office/drawing/2014/main" id="{EC8DEAFC-D7A3-46F1-8F0E-615ECDBFB1E0}"/>
              </a:ext>
            </a:extLst>
          </p:cNvPr>
          <p:cNvSpPr/>
          <p:nvPr/>
        </p:nvSpPr>
        <p:spPr>
          <a:xfrm>
            <a:off x="3938022" y="3442447"/>
            <a:ext cx="1212202" cy="422192"/>
          </a:xfrm>
          <a:prstGeom prst="rightArrow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números</a:t>
            </a:r>
          </a:p>
        </p:txBody>
      </p:sp>
    </p:spTree>
    <p:extLst>
      <p:ext uri="{BB962C8B-B14F-4D97-AF65-F5344CB8AC3E}">
        <p14:creationId xmlns:p14="http://schemas.microsoft.com/office/powerpoint/2010/main" val="3730570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9" grpId="0"/>
      <p:bldP spid="46" grpId="0"/>
      <p:bldP spid="49" grpId="0"/>
      <p:bldP spid="6" grpId="0" animBg="1"/>
      <p:bldP spid="42" grpId="0"/>
      <p:bldP spid="3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/>
          <p:cNvGraphicFramePr>
            <a:graphicFrameLocks/>
          </p:cNvGraphicFramePr>
          <p:nvPr/>
        </p:nvGraphicFramePr>
        <p:xfrm>
          <a:off x="6822583" y="641746"/>
          <a:ext cx="2253596" cy="18305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ph" r:id="rId2" imgW="3752698" imgH="2884627" progId="Origin50.Graph">
                  <p:embed/>
                </p:oleObj>
              </mc:Choice>
              <mc:Fallback>
                <p:oleObj name="Graph" r:id="rId2" imgW="3752698" imgH="2884627" progId="Origin50.Graph">
                  <p:embed/>
                  <p:pic>
                    <p:nvPicPr>
                      <p:cNvPr id="2" name="Objeto 1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4221" t="4494" r="3262" b="5118"/>
                      <a:stretch>
                        <a:fillRect/>
                      </a:stretch>
                    </p:blipFill>
                    <p:spPr bwMode="auto">
                      <a:xfrm>
                        <a:off x="6822583" y="641746"/>
                        <a:ext cx="2253596" cy="183052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tângulo 2"/>
          <p:cNvSpPr/>
          <p:nvPr/>
        </p:nvSpPr>
        <p:spPr>
          <a:xfrm>
            <a:off x="35560" y="387688"/>
            <a:ext cx="696626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 figura ao lado é um gráfico aproximado da força exercida durante o choque de uma bola de tênis com uma parede, em função do tempo. A massa da bola é </a:t>
            </a:r>
            <a:r>
              <a:rPr lang="pt-BR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58 g</a:t>
            </a:r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e sua velocidade inicial era </a:t>
            </a:r>
            <a:r>
              <a:rPr lang="pt-BR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32 m/s</a:t>
            </a:r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numa direção perpendicular à parede; ela recua com velocidade de mesmo módulo, perpendicularmente à parede. </a:t>
            </a:r>
            <a:endParaRPr lang="pt-BR" sz="1600" dirty="0">
              <a:solidFill>
                <a:srgbClr val="0070C0"/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0" y="6096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Lista 2, Exercício 9</a:t>
            </a:r>
          </a:p>
        </p:txBody>
      </p:sp>
      <p:sp>
        <p:nvSpPr>
          <p:cNvPr id="5" name="Retângulo 4"/>
          <p:cNvSpPr/>
          <p:nvPr/>
        </p:nvSpPr>
        <p:spPr>
          <a:xfrm>
            <a:off x="35560" y="1371106"/>
            <a:ext cx="575098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hangingPunct="0">
              <a:spcAft>
                <a:spcPts val="0"/>
              </a:spcAft>
            </a:pPr>
            <a:r>
              <a:rPr lang="pt-BR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Calcule o momento inicial e final da bola e a variação do momento.</a:t>
            </a:r>
          </a:p>
        </p:txBody>
      </p:sp>
      <p:grpSp>
        <p:nvGrpSpPr>
          <p:cNvPr id="31" name="Grupo 30"/>
          <p:cNvGrpSpPr/>
          <p:nvPr/>
        </p:nvGrpSpPr>
        <p:grpSpPr>
          <a:xfrm>
            <a:off x="0" y="1678643"/>
            <a:ext cx="4422364" cy="704456"/>
            <a:chOff x="0" y="1678643"/>
            <a:chExt cx="4422364" cy="70445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Retângulo 5"/>
                <p:cNvSpPr/>
                <p:nvPr/>
              </p:nvSpPr>
              <p:spPr>
                <a:xfrm>
                  <a:off x="13961" y="1678643"/>
                  <a:ext cx="3929858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𝑚</m:t>
                        </m:r>
                        <m:sSub>
                          <m:sSubPr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58</m:t>
                        </m:r>
                        <m:r>
                          <a:rPr lang="pt-B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  <m:sSup>
                          <m:sSup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pt-B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−3</m:t>
                            </m:r>
                          </m:sup>
                        </m:sSup>
                        <m: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∙32 </m:t>
                        </m:r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1,86</m:t>
                        </m:r>
                        <m:r>
                          <a:rPr lang="pt-BR" sz="1600" i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pt-BR" sz="1600" i="0">
                            <a:latin typeface="Cambria Math" panose="02040503050406030204" pitchFamily="18" charset="0"/>
                          </a:rPr>
                          <m:t>kg</m:t>
                        </m:r>
                        <m:r>
                          <a:rPr lang="pt-BR" sz="16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pt-BR" sz="1600" i="0">
                            <a:latin typeface="Cambria Math" panose="02040503050406030204" pitchFamily="18" charset="0"/>
                          </a:rPr>
                          <m:t>m</m:t>
                        </m:r>
                        <m:r>
                          <a:rPr lang="pt-BR" sz="1600" i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m:rPr>
                            <m:sty m:val="p"/>
                          </m:rPr>
                          <a:rPr lang="pt-BR" sz="1600" i="0">
                            <a:latin typeface="Cambria Math" panose="02040503050406030204" pitchFamily="18" charset="0"/>
                          </a:rPr>
                          <m:t>s</m:t>
                        </m:r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6" name="Retângulo 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961" y="1678643"/>
                  <a:ext cx="3929858" cy="338554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b="-10714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Retângulo 6"/>
                <p:cNvSpPr/>
                <p:nvPr/>
              </p:nvSpPr>
              <p:spPr>
                <a:xfrm>
                  <a:off x="0" y="2019858"/>
                  <a:ext cx="4422364" cy="36324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𝑚</m:t>
                        </m:r>
                        <m:sSub>
                          <m:sSubPr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58</m:t>
                        </m:r>
                        <m:r>
                          <a:rPr lang="pt-B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  <m:sSup>
                          <m:sSup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pt-B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−3</m:t>
                            </m:r>
                          </m:sup>
                        </m:sSup>
                        <m:r>
                          <a:rPr lang="pt-B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d>
                          <m:d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−32</m:t>
                            </m:r>
                          </m:e>
                        </m:d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−1,86</m:t>
                        </m:r>
                        <m:r>
                          <a:rPr lang="pt-BR" sz="16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pt-BR" sz="1600" i="0">
                            <a:latin typeface="Cambria Math" panose="02040503050406030204" pitchFamily="18" charset="0"/>
                          </a:rPr>
                          <m:t>kg</m:t>
                        </m:r>
                        <m:r>
                          <a:rPr lang="pt-BR" sz="16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pt-BR" sz="1600" i="0">
                            <a:latin typeface="Cambria Math" panose="02040503050406030204" pitchFamily="18" charset="0"/>
                          </a:rPr>
                          <m:t>m</m:t>
                        </m:r>
                        <m:r>
                          <a:rPr lang="pt-BR" sz="1600" i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m:rPr>
                            <m:sty m:val="p"/>
                          </m:rPr>
                          <a:rPr lang="pt-BR" sz="1600" i="0">
                            <a:latin typeface="Cambria Math" panose="02040503050406030204" pitchFamily="18" charset="0"/>
                          </a:rPr>
                          <m:t>s</m:t>
                        </m:r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7" name="Retângulo 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0" y="2019858"/>
                  <a:ext cx="4422364" cy="363241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b="-5000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2" name="Grupo 31"/>
          <p:cNvGrpSpPr/>
          <p:nvPr/>
        </p:nvGrpSpPr>
        <p:grpSpPr>
          <a:xfrm>
            <a:off x="83726" y="2373009"/>
            <a:ext cx="4286926" cy="338554"/>
            <a:chOff x="83726" y="2373009"/>
            <a:chExt cx="4286926" cy="33855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CaixaDeTexto 8"/>
                <p:cNvSpPr txBox="1"/>
                <p:nvPr/>
              </p:nvSpPr>
              <p:spPr>
                <a:xfrm>
                  <a:off x="83726" y="2423240"/>
                  <a:ext cx="1190774" cy="26597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9" name="CaixaDeTexto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726" y="2423240"/>
                  <a:ext cx="1190774" cy="265970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l="-3077" b="-27907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Retângulo 9"/>
                <p:cNvSpPr/>
                <p:nvPr/>
              </p:nvSpPr>
              <p:spPr>
                <a:xfrm>
                  <a:off x="1119762" y="2373009"/>
                  <a:ext cx="3250890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−1,86−1,86</m:t>
                            </m:r>
                          </m:e>
                        </m:d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=−3,72 </m:t>
                        </m:r>
                        <m:r>
                          <m:rPr>
                            <m:sty m:val="p"/>
                          </m:rPr>
                          <a:rPr lang="pt-BR" sz="1600" i="0">
                            <a:latin typeface="Cambria Math" panose="02040503050406030204" pitchFamily="18" charset="0"/>
                          </a:rPr>
                          <m:t>kg</m:t>
                        </m:r>
                        <m:r>
                          <a:rPr lang="pt-BR" sz="16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pt-BR" sz="1600" i="0">
                            <a:latin typeface="Cambria Math" panose="02040503050406030204" pitchFamily="18" charset="0"/>
                          </a:rPr>
                          <m:t>m</m:t>
                        </m:r>
                        <m:r>
                          <a:rPr lang="pt-BR" sz="1600" i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m:rPr>
                            <m:sty m:val="p"/>
                          </m:rPr>
                          <a:rPr lang="pt-BR" sz="1600" i="0">
                            <a:latin typeface="Cambria Math" panose="02040503050406030204" pitchFamily="18" charset="0"/>
                          </a:rPr>
                          <m:t>s</m:t>
                        </m:r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10" name="Retângulo 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19762" y="2373009"/>
                  <a:ext cx="3250890" cy="338554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b="-10714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1" name="Retângulo 10"/>
          <p:cNvSpPr/>
          <p:nvPr/>
        </p:nvSpPr>
        <p:spPr>
          <a:xfrm>
            <a:off x="0" y="2701279"/>
            <a:ext cx="887945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hangingPunct="0">
              <a:spcAft>
                <a:spcPts val="0"/>
              </a:spcAft>
            </a:pPr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Calcule o valor máximo da força, </a:t>
            </a:r>
            <a:r>
              <a:rPr lang="pt-BR" sz="16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F</a:t>
            </a:r>
            <a:r>
              <a:rPr lang="pt-BR" sz="1600" baseline="-250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max</a:t>
            </a:r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durante a colisão, considerando que o módulo da força varia com o tempo conforme o gráfico.</a:t>
            </a:r>
          </a:p>
        </p:txBody>
      </p:sp>
      <p:grpSp>
        <p:nvGrpSpPr>
          <p:cNvPr id="33" name="Grupo 32"/>
          <p:cNvGrpSpPr/>
          <p:nvPr/>
        </p:nvGrpSpPr>
        <p:grpSpPr>
          <a:xfrm>
            <a:off x="83726" y="3203457"/>
            <a:ext cx="8471933" cy="668533"/>
            <a:chOff x="83726" y="3203457"/>
            <a:chExt cx="8471933" cy="66853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Retângulo 11"/>
                <p:cNvSpPr/>
                <p:nvPr/>
              </p:nvSpPr>
              <p:spPr>
                <a:xfrm>
                  <a:off x="83726" y="3218670"/>
                  <a:ext cx="1256305" cy="65332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𝐽</m:t>
                            </m:r>
                          </m:e>
                        </m:acc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nary>
                          <m:naryPr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pt-BR" sz="16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𝑡𝑓</m:t>
                            </m:r>
                          </m:sup>
                          <m:e>
                            <m:acc>
                              <m:accPr>
                                <m:chr m:val="⃗"/>
                                <m:ctrlPr>
                                  <a:rPr lang="pt-BR" sz="16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</m:acc>
                            <m:r>
                              <m:rPr>
                                <m:brk m:alnAt="23"/>
                              </m:rPr>
                              <a:rPr lang="pt-BR" sz="16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nary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12" name="Retângulo 1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726" y="3218670"/>
                  <a:ext cx="1256305" cy="653320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etângulo 12"/>
                <p:cNvSpPr/>
                <p:nvPr/>
              </p:nvSpPr>
              <p:spPr>
                <a:xfrm>
                  <a:off x="1214388" y="3344041"/>
                  <a:ext cx="75495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acc>
                          <m:accPr>
                            <m:chr m:val="⃗"/>
                            <m:ctrlPr>
                              <a:rPr lang="pt-B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13" name="Retângulo 1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14388" y="3344041"/>
                  <a:ext cx="754950" cy="369332"/>
                </a:xfrm>
                <a:prstGeom prst="rect">
                  <a:avLst/>
                </a:prstGeom>
                <a:blipFill>
                  <a:blip r:embed="rId10"/>
                  <a:stretch>
                    <a:fillRect t="-21667" r="-34677" b="-8333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CaixaDeTexto 14"/>
                <p:cNvSpPr txBox="1"/>
                <p:nvPr/>
              </p:nvSpPr>
              <p:spPr>
                <a:xfrm>
                  <a:off x="2057400" y="3280263"/>
                  <a:ext cx="2747740" cy="47628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sz="1600" b="0" i="0" smtClean="0">
                            <a:latin typeface="Cambria Math" panose="02040503050406030204" pitchFamily="18" charset="0"/>
                          </a:rPr>
                          <m:t>Á</m:t>
                        </m:r>
                        <m:r>
                          <m:rPr>
                            <m:sty m:val="p"/>
                          </m:rPr>
                          <a:rPr lang="pt-BR" sz="1600" b="0" i="0" smtClean="0">
                            <a:latin typeface="Cambria Math" panose="02040503050406030204" pitchFamily="18" charset="0"/>
                          </a:rPr>
                          <m:t>rea</m:t>
                        </m:r>
                        <m:r>
                          <a:rPr lang="pt-BR" sz="16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pt-BR" sz="1600" b="0" i="0" smtClean="0">
                            <a:latin typeface="Cambria Math" panose="02040503050406030204" pitchFamily="18" charset="0"/>
                          </a:rPr>
                          <m:t>do</m:t>
                        </m:r>
                        <m:r>
                          <a:rPr lang="pt-BR" sz="16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pt-BR" sz="1600" b="0" i="0" smtClean="0">
                            <a:latin typeface="Cambria Math" panose="02040503050406030204" pitchFamily="18" charset="0"/>
                          </a:rPr>
                          <m:t>trap</m:t>
                        </m:r>
                        <m:r>
                          <a:rPr lang="pt-BR" sz="1600" b="0" i="0" smtClean="0">
                            <a:latin typeface="Cambria Math" panose="02040503050406030204" pitchFamily="18" charset="0"/>
                          </a:rPr>
                          <m:t>é</m:t>
                        </m:r>
                        <m:r>
                          <m:rPr>
                            <m:sty m:val="p"/>
                          </m:rPr>
                          <a:rPr lang="pt-BR" sz="1600" b="0" i="0" smtClean="0">
                            <a:latin typeface="Cambria Math" panose="02040503050406030204" pitchFamily="18" charset="0"/>
                          </a:rPr>
                          <m:t>zio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d>
                              <m:dPr>
                                <m:ctrlP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d>
                            <m:r>
                              <a:rPr lang="pt-B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num>
                          <m:den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15" name="CaixaDeTexto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57400" y="3280263"/>
                  <a:ext cx="2747740" cy="476284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CaixaDeTexto 15"/>
                <p:cNvSpPr txBox="1"/>
                <p:nvPr/>
              </p:nvSpPr>
              <p:spPr>
                <a:xfrm>
                  <a:off x="5018729" y="3203457"/>
                  <a:ext cx="3536930" cy="49250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|"/>
                            <m:endChr m:val="|"/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BR" sz="16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∆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  <m: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−3,72</m:t>
                            </m:r>
                          </m:e>
                        </m:d>
                        <m: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d>
                              <m:dPr>
                                <m:ctrlPr>
                                  <a:rPr lang="pt-BR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6+2</m:t>
                                </m:r>
                              </m:e>
                            </m:d>
                            <m:r>
                              <a:rPr lang="pt-BR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×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  <m:sSup>
                              <m:sSupPr>
                                <m:ctrlPr>
                                  <a:rPr lang="pt-BR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sup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−3</m:t>
                                </m:r>
                              </m:sup>
                            </m:sSup>
                            <m:r>
                              <a:rPr lang="pt-BR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</m:t>
                            </m:r>
                            <m:sSub>
                              <m:sSubPr>
                                <m:ctrlPr>
                                  <a:rPr lang="pt-BR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𝑀𝐴𝑋</m:t>
                                </m:r>
                              </m:sub>
                            </m:sSub>
                          </m:num>
                          <m:den>
                            <m:r>
                              <a:rPr lang="pt-B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16" name="CaixaDeTexto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18729" y="3203457"/>
                  <a:ext cx="3536930" cy="492507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4" name="Grupo 33"/>
          <p:cNvGrpSpPr/>
          <p:nvPr/>
        </p:nvGrpSpPr>
        <p:grpSpPr>
          <a:xfrm>
            <a:off x="83726" y="3874928"/>
            <a:ext cx="4320238" cy="462627"/>
            <a:chOff x="83726" y="3874928"/>
            <a:chExt cx="4320238" cy="46262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CaixaDeTexto 16"/>
                <p:cNvSpPr txBox="1"/>
                <p:nvPr/>
              </p:nvSpPr>
              <p:spPr>
                <a:xfrm>
                  <a:off x="83726" y="3874928"/>
                  <a:ext cx="1556003" cy="46262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𝑀𝐴𝑋</m:t>
                            </m:r>
                          </m:sub>
                        </m:s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×3,72</m:t>
                            </m:r>
                          </m:num>
                          <m:den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8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×1</m:t>
                            </m:r>
                            <m:sSup>
                              <m:sSupPr>
                                <m:ctrlPr>
                                  <a:rPr lang="pt-BR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sup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−3</m:t>
                                </m:r>
                              </m:sup>
                            </m:sSup>
                          </m:den>
                        </m:f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17" name="CaixaDeTexto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726" y="3874928"/>
                  <a:ext cx="1556003" cy="462627"/>
                </a:xfrm>
                <a:prstGeom prst="rect">
                  <a:avLst/>
                </a:prstGeom>
                <a:blipFill rotWithShape="0"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CaixaDeTexto 17"/>
                <p:cNvSpPr txBox="1"/>
                <p:nvPr/>
              </p:nvSpPr>
              <p:spPr>
                <a:xfrm>
                  <a:off x="1877760" y="3969835"/>
                  <a:ext cx="2526204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𝑀𝐴𝑋</m:t>
                            </m:r>
                          </m:sub>
                        </m:s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=0,93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×1</m:t>
                        </m:r>
                        <m:sSup>
                          <m:sSup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pt-B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=930 </m:t>
                        </m:r>
                        <m:r>
                          <m:rPr>
                            <m:sty m:val="p"/>
                          </m:rPr>
                          <a:rPr lang="pt-BR" sz="16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N</m:t>
                        </m:r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18" name="CaixaDeTexto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77760" y="3969835"/>
                  <a:ext cx="2526204" cy="246221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 l="-725" r="-966" b="-14634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9" name="Retângulo 18"/>
          <p:cNvSpPr/>
          <p:nvPr/>
        </p:nvSpPr>
        <p:spPr>
          <a:xfrm>
            <a:off x="-16912" y="4329833"/>
            <a:ext cx="483978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Determine o impulso (intensidade e direção) transmitido</a:t>
            </a:r>
            <a:endParaRPr lang="pt-BR" sz="1600" dirty="0">
              <a:solidFill>
                <a:srgbClr val="0070C0"/>
              </a:solidFill>
            </a:endParaRPr>
          </a:p>
        </p:txBody>
      </p:sp>
      <p:grpSp>
        <p:nvGrpSpPr>
          <p:cNvPr id="35" name="Grupo 34"/>
          <p:cNvGrpSpPr/>
          <p:nvPr/>
        </p:nvGrpSpPr>
        <p:grpSpPr>
          <a:xfrm>
            <a:off x="2902163" y="4240086"/>
            <a:ext cx="5776415" cy="670608"/>
            <a:chOff x="2902163" y="4240086"/>
            <a:chExt cx="5776415" cy="67060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Retângulo 19"/>
                <p:cNvSpPr/>
                <p:nvPr/>
              </p:nvSpPr>
              <p:spPr>
                <a:xfrm>
                  <a:off x="5061720" y="4240086"/>
                  <a:ext cx="830997" cy="36849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𝐽</m:t>
                            </m:r>
                          </m:e>
                        </m:acc>
                        <m: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pt-B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acc>
                          <m:accPr>
                            <m:chr m:val="⃗"/>
                            <m:ctrlPr>
                              <a:rPr lang="pt-BR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20" name="Retângulo 1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61720" y="4240086"/>
                  <a:ext cx="830997" cy="368499"/>
                </a:xfrm>
                <a:prstGeom prst="rect">
                  <a:avLst/>
                </a:prstGeom>
                <a:blipFill rotWithShape="0">
                  <a:blip r:embed="rId16"/>
                  <a:stretch>
                    <a:fillRect t="-13333" r="-26277" b="-10000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CaixaDeTexto 20"/>
                <p:cNvSpPr txBox="1"/>
                <p:nvPr/>
              </p:nvSpPr>
              <p:spPr>
                <a:xfrm>
                  <a:off x="5830648" y="4301225"/>
                  <a:ext cx="1670457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=(−1,86−1,86)</m:t>
                        </m:r>
                        <m:acc>
                          <m:accPr>
                            <m:chr m:val="⃗"/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acc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21" name="CaixaDeTexto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30648" y="4301225"/>
                  <a:ext cx="1670457" cy="246221"/>
                </a:xfrm>
                <a:prstGeom prst="rect">
                  <a:avLst/>
                </a:prstGeom>
                <a:blipFill rotWithShape="0">
                  <a:blip r:embed="rId17"/>
                  <a:stretch>
                    <a:fillRect l="-365" t="-37500" r="-19343" b="-35000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CaixaDeTexto 21"/>
                <p:cNvSpPr txBox="1"/>
                <p:nvPr/>
              </p:nvSpPr>
              <p:spPr>
                <a:xfrm>
                  <a:off x="7613864" y="4285836"/>
                  <a:ext cx="1064714" cy="246221"/>
                </a:xfrm>
                <a:prstGeom prst="rect">
                  <a:avLst/>
                </a:prstGeom>
                <a:solidFill>
                  <a:srgbClr val="FFFF00"/>
                </a:solidFill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=−3,7 </m:t>
                        </m:r>
                        <m:acc>
                          <m:accPr>
                            <m:chr m:val="⃗"/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acc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pt-BR" sz="1600" b="0" i="0" smtClean="0">
                            <a:latin typeface="Cambria Math" panose="02040503050406030204" pitchFamily="18" charset="0"/>
                          </a:rPr>
                          <m:t>Ns</m:t>
                        </m:r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22" name="CaixaDeTexto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13864" y="4285836"/>
                  <a:ext cx="1064714" cy="246221"/>
                </a:xfrm>
                <a:prstGeom prst="rect">
                  <a:avLst/>
                </a:prstGeom>
                <a:blipFill>
                  <a:blip r:embed="rId18"/>
                  <a:stretch>
                    <a:fillRect l="-1143" t="-37500" r="-5143" b="-7500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CaixaDeTexto 29"/>
                <p:cNvSpPr txBox="1"/>
                <p:nvPr/>
              </p:nvSpPr>
              <p:spPr>
                <a:xfrm>
                  <a:off x="2902163" y="4572140"/>
                  <a:ext cx="5661550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pt-BR" sz="16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em que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acc>
                    </m:oMath>
                  </a14:m>
                  <a:r>
                    <a:rPr lang="pt-BR" sz="16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é o vetor unitário na direção e sentido do eixo x da figura</a:t>
                  </a:r>
                </a:p>
              </p:txBody>
            </p:sp>
          </mc:Choice>
          <mc:Fallback xmlns="">
            <p:sp>
              <p:nvSpPr>
                <p:cNvPr id="30" name="CaixaDeTexto 2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02163" y="4572140"/>
                  <a:ext cx="5661550" cy="338554"/>
                </a:xfrm>
                <a:prstGeom prst="rect">
                  <a:avLst/>
                </a:prstGeom>
                <a:blipFill>
                  <a:blip r:embed="rId19"/>
                  <a:stretch>
                    <a:fillRect l="-538" t="-12500" b="-21429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" name="Agrupar 7"/>
          <p:cNvGrpSpPr/>
          <p:nvPr/>
        </p:nvGrpSpPr>
        <p:grpSpPr>
          <a:xfrm>
            <a:off x="4781958" y="1627843"/>
            <a:ext cx="2841294" cy="928382"/>
            <a:chOff x="4781958" y="1627843"/>
            <a:chExt cx="2841294" cy="928382"/>
          </a:xfrm>
        </p:grpSpPr>
        <p:grpSp>
          <p:nvGrpSpPr>
            <p:cNvPr id="29" name="Grupo 28"/>
            <p:cNvGrpSpPr/>
            <p:nvPr/>
          </p:nvGrpSpPr>
          <p:grpSpPr>
            <a:xfrm>
              <a:off x="4822874" y="1627843"/>
              <a:ext cx="2800378" cy="928382"/>
              <a:chOff x="4822874" y="1627843"/>
              <a:chExt cx="2800378" cy="928382"/>
            </a:xfrm>
          </p:grpSpPr>
          <p:cxnSp>
            <p:nvCxnSpPr>
              <p:cNvPr id="14" name="Conector de seta reta 13"/>
              <p:cNvCxnSpPr/>
              <p:nvPr/>
            </p:nvCxnSpPr>
            <p:spPr>
              <a:xfrm>
                <a:off x="4822874" y="2542286"/>
                <a:ext cx="2736000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Retângulo 22"/>
              <p:cNvSpPr/>
              <p:nvPr/>
            </p:nvSpPr>
            <p:spPr>
              <a:xfrm>
                <a:off x="6309360" y="1627843"/>
                <a:ext cx="441317" cy="877582"/>
              </a:xfrm>
              <a:prstGeom prst="rect">
                <a:avLst/>
              </a:prstGeom>
              <a:pattFill prst="horzBrick">
                <a:fgClr>
                  <a:schemeClr val="accent1"/>
                </a:fgClr>
                <a:bgClr>
                  <a:schemeClr val="bg1"/>
                </a:bgClr>
              </a:patt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cxnSp>
            <p:nvCxnSpPr>
              <p:cNvPr id="26" name="Conector de seta reta 25"/>
              <p:cNvCxnSpPr/>
              <p:nvPr/>
            </p:nvCxnSpPr>
            <p:spPr>
              <a:xfrm>
                <a:off x="5146874" y="2105093"/>
                <a:ext cx="639673" cy="1213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 w="lg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7" name="CaixaDeTexto 26"/>
                  <p:cNvSpPr txBox="1"/>
                  <p:nvPr/>
                </p:nvSpPr>
                <p:spPr>
                  <a:xfrm>
                    <a:off x="5260517" y="1713657"/>
                    <a:ext cx="261546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oMath>
                      </m:oMathPara>
                    </a14:m>
                    <a:endParaRPr lang="pt-BR" dirty="0"/>
                  </a:p>
                </p:txBody>
              </p:sp>
            </mc:Choice>
            <mc:Fallback xmlns="">
              <p:sp>
                <p:nvSpPr>
                  <p:cNvPr id="27" name="CaixaDeTexto 2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260517" y="1713657"/>
                    <a:ext cx="261546" cy="276999"/>
                  </a:xfrm>
                  <a:prstGeom prst="rect">
                    <a:avLst/>
                  </a:prstGeom>
                  <a:blipFill rotWithShape="0">
                    <a:blip r:embed="rId15"/>
                    <a:stretch>
                      <a:fillRect l="-11628" r="-6977" b="-19565"/>
                    </a:stretch>
                  </a:blipFill>
                </p:spPr>
                <p:txBody>
                  <a:bodyPr/>
                  <a:lstStyle/>
                  <a:p>
                    <a:r>
                      <a:rPr lang="pt-B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8" name="CaixaDeTexto 27"/>
              <p:cNvSpPr txBox="1"/>
              <p:nvPr/>
            </p:nvSpPr>
            <p:spPr>
              <a:xfrm>
                <a:off x="7145193" y="2186893"/>
                <a:ext cx="47805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</a:p>
            </p:txBody>
          </p:sp>
        </p:grpSp>
        <p:pic>
          <p:nvPicPr>
            <p:cNvPr id="1066" name="Picture 42" descr="Brinquedo LCM Bola de Tênis Amarela | Petlove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81958" y="1943469"/>
              <a:ext cx="366402" cy="3664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416227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9" grpId="0"/>
    </p:bldLst>
  </p:timing>
</p:sld>
</file>

<file path=ppt/theme/theme1.xml><?xml version="1.0" encoding="utf-8"?>
<a:theme xmlns:a="http://schemas.openxmlformats.org/drawingml/2006/main" name="Office Theme">
  <a:themeElements>
    <a:clrScheme name="IFUSP 3">
      <a:dk1>
        <a:srgbClr val="112A3D"/>
      </a:dk1>
      <a:lt1>
        <a:srgbClr val="FFFFFF"/>
      </a:lt1>
      <a:dk2>
        <a:srgbClr val="205C76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7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1.xml><?xml version="1.0" encoding="utf-8"?>
<a:theme xmlns:a="http://schemas.openxmlformats.org/drawingml/2006/main" name="8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2.xml><?xml version="1.0" encoding="utf-8"?>
<a:theme xmlns:a="http://schemas.openxmlformats.org/drawingml/2006/main" name="9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IFUSP 3">
      <a:dk1>
        <a:srgbClr val="112A3D"/>
      </a:dk1>
      <a:lt1>
        <a:srgbClr val="FFFFFF"/>
      </a:lt1>
      <a:dk2>
        <a:srgbClr val="205C76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5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3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10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4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11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6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40817</TotalTime>
  <Words>1409</Words>
  <Application>Microsoft Office PowerPoint</Application>
  <PresentationFormat>Apresentação na tela (16:9)</PresentationFormat>
  <Paragraphs>168</Paragraphs>
  <Slides>11</Slides>
  <Notes>1</Notes>
  <HiddenSlides>0</HiddenSlides>
  <MMClips>0</MMClips>
  <ScaleCrop>false</ScaleCrop>
  <HeadingPairs>
    <vt:vector size="8" baseType="variant">
      <vt:variant>
        <vt:lpstr>Fontes usadas</vt:lpstr>
      </vt:variant>
      <vt:variant>
        <vt:i4>9</vt:i4>
      </vt:variant>
      <vt:variant>
        <vt:lpstr>Tema</vt:lpstr>
      </vt:variant>
      <vt:variant>
        <vt:i4>12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33" baseType="lpstr">
      <vt:lpstr>Arial</vt:lpstr>
      <vt:lpstr>Calibri</vt:lpstr>
      <vt:lpstr>Calibri Light</vt:lpstr>
      <vt:lpstr>Cambria Math</vt:lpstr>
      <vt:lpstr>Eau</vt:lpstr>
      <vt:lpstr>Eau Sans Bold</vt:lpstr>
      <vt:lpstr>Eau Sans Bold Lining</vt:lpstr>
      <vt:lpstr>Times New Roman</vt:lpstr>
      <vt:lpstr>Wingdings</vt:lpstr>
      <vt:lpstr>Office Theme</vt:lpstr>
      <vt:lpstr>1_Office Theme</vt:lpstr>
      <vt:lpstr>2_Office Theme</vt:lpstr>
      <vt:lpstr>5_Office Theme</vt:lpstr>
      <vt:lpstr>3_Office Theme</vt:lpstr>
      <vt:lpstr>10_Office Theme</vt:lpstr>
      <vt:lpstr>4_Office Theme</vt:lpstr>
      <vt:lpstr>11_Office Theme</vt:lpstr>
      <vt:lpstr>6_Office Theme</vt:lpstr>
      <vt:lpstr>7_Office Theme</vt:lpstr>
      <vt:lpstr>8_Office Theme</vt:lpstr>
      <vt:lpstr>9_Office Theme</vt:lpstr>
      <vt:lpstr>Graph</vt:lpstr>
      <vt:lpstr>Apresentação do PowerPoint</vt:lpstr>
      <vt:lpstr>Objetivos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Cisne Design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Leonardo Motta</dc:creator>
  <cp:lastModifiedBy>Vito Vanin</cp:lastModifiedBy>
  <cp:revision>1856</cp:revision>
  <dcterms:created xsi:type="dcterms:W3CDTF">2016-03-09T00:36:12Z</dcterms:created>
  <dcterms:modified xsi:type="dcterms:W3CDTF">2021-08-31T18:36:10Z</dcterms:modified>
</cp:coreProperties>
</file>