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337" r:id="rId4"/>
    <p:sldId id="338" r:id="rId5"/>
    <p:sldId id="258" r:id="rId6"/>
    <p:sldId id="259" r:id="rId7"/>
    <p:sldId id="285" r:id="rId8"/>
    <p:sldId id="284" r:id="rId9"/>
    <p:sldId id="288" r:id="rId10"/>
    <p:sldId id="289" r:id="rId11"/>
    <p:sldId id="261" r:id="rId12"/>
    <p:sldId id="262" r:id="rId13"/>
    <p:sldId id="264" r:id="rId14"/>
    <p:sldId id="270" r:id="rId15"/>
    <p:sldId id="271" r:id="rId16"/>
    <p:sldId id="269" r:id="rId17"/>
    <p:sldId id="268" r:id="rId18"/>
    <p:sldId id="265" r:id="rId19"/>
    <p:sldId id="274" r:id="rId20"/>
    <p:sldId id="266" r:id="rId21"/>
    <p:sldId id="286" r:id="rId22"/>
    <p:sldId id="287" r:id="rId23"/>
    <p:sldId id="275" r:id="rId24"/>
    <p:sldId id="277" r:id="rId25"/>
    <p:sldId id="278" r:id="rId26"/>
    <p:sldId id="290" r:id="rId27"/>
    <p:sldId id="291" r:id="rId28"/>
    <p:sldId id="292" r:id="rId29"/>
    <p:sldId id="293" r:id="rId30"/>
    <p:sldId id="343" r:id="rId31"/>
    <p:sldId id="344" r:id="rId32"/>
    <p:sldId id="345" r:id="rId33"/>
    <p:sldId id="346" r:id="rId34"/>
    <p:sldId id="339" r:id="rId35"/>
    <p:sldId id="319" r:id="rId36"/>
    <p:sldId id="320" r:id="rId37"/>
    <p:sldId id="321" r:id="rId38"/>
    <p:sldId id="322" r:id="rId39"/>
    <p:sldId id="340" r:id="rId40"/>
    <p:sldId id="341" r:id="rId41"/>
    <p:sldId id="342" r:id="rId42"/>
    <p:sldId id="295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263" r:id="rId5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/>
    <p:restoredTop sz="94640"/>
  </p:normalViewPr>
  <p:slideViewPr>
    <p:cSldViewPr snapToGrid="0" snapToObjects="1">
      <p:cViewPr varScale="1">
        <p:scale>
          <a:sx n="107" d="100"/>
          <a:sy n="107" d="100"/>
        </p:scale>
        <p:origin x="576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9EBA9-DB2E-B14C-A638-F458C209D9D4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DDEA0-95D0-EB43-8FD2-1F83DE37A83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722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Animais </a:t>
            </a:r>
            <a:r>
              <a:rPr lang="fr-FR" dirty="0" err="1"/>
              <a:t>domesticados</a:t>
            </a:r>
            <a:r>
              <a:rPr lang="fr-FR" dirty="0"/>
              <a:t>: </a:t>
            </a:r>
            <a:r>
              <a:rPr lang="fr-FR" dirty="0" err="1"/>
              <a:t>caes</a:t>
            </a:r>
            <a:r>
              <a:rPr lang="fr-FR" dirty="0"/>
              <a:t>, </a:t>
            </a:r>
            <a:r>
              <a:rPr lang="fr-FR" dirty="0" err="1"/>
              <a:t>gatos</a:t>
            </a:r>
            <a:r>
              <a:rPr lang="fr-FR" dirty="0"/>
              <a:t>, </a:t>
            </a:r>
            <a:r>
              <a:rPr lang="fr-FR" dirty="0" err="1"/>
              <a:t>gado</a:t>
            </a:r>
            <a:r>
              <a:rPr lang="fr-FR" dirty="0"/>
              <a:t> – </a:t>
            </a:r>
            <a:r>
              <a:rPr lang="fr-FR" dirty="0" err="1"/>
              <a:t>problema</a:t>
            </a:r>
            <a:r>
              <a:rPr lang="fr-FR" dirty="0"/>
              <a:t> </a:t>
            </a:r>
            <a:r>
              <a:rPr lang="fr-FR" dirty="0" err="1"/>
              <a:t>em</a:t>
            </a:r>
            <a:r>
              <a:rPr lang="fr-FR" dirty="0"/>
              <a:t> </a:t>
            </a:r>
            <a:r>
              <a:rPr lang="fr-FR" dirty="0" err="1"/>
              <a:t>gado</a:t>
            </a:r>
            <a:r>
              <a:rPr lang="fr-FR" dirty="0"/>
              <a:t> </a:t>
            </a:r>
            <a:r>
              <a:rPr lang="fr-FR" dirty="0" err="1"/>
              <a:t>por</a:t>
            </a:r>
            <a:r>
              <a:rPr lang="fr-FR" dirty="0"/>
              <a:t> causa da carne.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DDEA0-95D0-EB43-8FD2-1F83DE37A83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918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Esporozoitos</a:t>
            </a:r>
            <a:r>
              <a:rPr lang="fr-FR" dirty="0"/>
              <a:t> </a:t>
            </a:r>
            <a:r>
              <a:rPr lang="fr-FR" dirty="0" err="1"/>
              <a:t>invadem</a:t>
            </a:r>
            <a:r>
              <a:rPr lang="fr-FR" dirty="0"/>
              <a:t> </a:t>
            </a:r>
            <a:r>
              <a:rPr lang="fr-FR" dirty="0" err="1"/>
              <a:t>porçao</a:t>
            </a:r>
            <a:r>
              <a:rPr lang="fr-FR" dirty="0"/>
              <a:t> distal do </a:t>
            </a:r>
            <a:r>
              <a:rPr lang="fr-FR" dirty="0" err="1"/>
              <a:t>intestino</a:t>
            </a:r>
            <a:r>
              <a:rPr lang="fr-FR" dirty="0"/>
              <a:t> </a:t>
            </a:r>
            <a:r>
              <a:rPr lang="fr-FR" dirty="0" err="1"/>
              <a:t>delgado</a:t>
            </a:r>
            <a:r>
              <a:rPr lang="fr-FR" dirty="0"/>
              <a:t>, </a:t>
            </a:r>
            <a:r>
              <a:rPr lang="fr-FR" dirty="0" err="1"/>
              <a:t>rapidamente</a:t>
            </a:r>
            <a:r>
              <a:rPr lang="fr-FR" dirty="0"/>
              <a:t> </a:t>
            </a:r>
            <a:r>
              <a:rPr lang="fr-FR" dirty="0" err="1"/>
              <a:t>diferenciam</a:t>
            </a:r>
            <a:r>
              <a:rPr lang="fr-FR" dirty="0"/>
              <a:t>-se </a:t>
            </a:r>
            <a:r>
              <a:rPr lang="fr-FR" dirty="0" err="1"/>
              <a:t>em</a:t>
            </a:r>
            <a:r>
              <a:rPr lang="fr-FR" dirty="0"/>
              <a:t> </a:t>
            </a:r>
            <a:r>
              <a:rPr lang="fr-FR" dirty="0" err="1"/>
              <a:t>taquizoitos</a:t>
            </a:r>
            <a:r>
              <a:rPr lang="fr-FR" dirty="0"/>
              <a:t> – </a:t>
            </a:r>
            <a:r>
              <a:rPr lang="fr-FR" dirty="0" err="1"/>
              <a:t>multiplicaçao</a:t>
            </a:r>
            <a:r>
              <a:rPr lang="fr-FR" dirty="0"/>
              <a:t> </a:t>
            </a:r>
            <a:r>
              <a:rPr lang="fr-FR" dirty="0" err="1"/>
              <a:t>assexuada</a:t>
            </a:r>
            <a:r>
              <a:rPr lang="fr-FR" dirty="0"/>
              <a:t>/ </a:t>
            </a:r>
            <a:r>
              <a:rPr lang="fr-FR" dirty="0" err="1"/>
              <a:t>fase</a:t>
            </a:r>
            <a:r>
              <a:rPr lang="fr-FR" dirty="0"/>
              <a:t> </a:t>
            </a:r>
            <a:r>
              <a:rPr lang="fr-FR" dirty="0" err="1"/>
              <a:t>aguda</a:t>
            </a:r>
            <a:r>
              <a:rPr lang="fr-FR" dirty="0"/>
              <a:t> – contrôle </a:t>
            </a:r>
            <a:r>
              <a:rPr lang="fr-FR" dirty="0" err="1"/>
              <a:t>pelo</a:t>
            </a:r>
            <a:r>
              <a:rPr lang="fr-FR" dirty="0"/>
              <a:t> SI – formas </a:t>
            </a:r>
            <a:r>
              <a:rPr lang="fr-FR" dirty="0" err="1"/>
              <a:t>encistadas</a:t>
            </a:r>
            <a:r>
              <a:rPr lang="fr-FR" dirty="0"/>
              <a:t> </a:t>
            </a:r>
            <a:r>
              <a:rPr lang="fr-FR" dirty="0" err="1"/>
              <a:t>dormentes</a:t>
            </a:r>
            <a:r>
              <a:rPr lang="fr-FR" dirty="0"/>
              <a:t> (</a:t>
            </a:r>
            <a:r>
              <a:rPr lang="fr-FR" dirty="0" err="1"/>
              <a:t>bradizoitos</a:t>
            </a:r>
            <a:r>
              <a:rPr lang="fr-FR" dirty="0"/>
              <a:t>) no</a:t>
            </a:r>
            <a:r>
              <a:rPr lang="fr-FR" baseline="0" dirty="0"/>
              <a:t> </a:t>
            </a:r>
            <a:r>
              <a:rPr lang="fr-FR" baseline="0" dirty="0" err="1"/>
              <a:t>cerebro</a:t>
            </a:r>
            <a:r>
              <a:rPr lang="fr-FR" baseline="0" dirty="0"/>
              <a:t> e musculo </a:t>
            </a:r>
            <a:r>
              <a:rPr lang="fr-FR" baseline="0" dirty="0" err="1"/>
              <a:t>esquelético</a:t>
            </a:r>
            <a:r>
              <a:rPr lang="fr-FR" baseline="0" dirty="0"/>
              <a:t>/</a:t>
            </a:r>
            <a:r>
              <a:rPr lang="fr-FR" baseline="0" dirty="0" err="1"/>
              <a:t>cardiaco</a:t>
            </a:r>
            <a:r>
              <a:rPr lang="fr-FR" baseline="0" dirty="0"/>
              <a:t> – </a:t>
            </a:r>
            <a:r>
              <a:rPr lang="fr-FR" baseline="0" dirty="0" err="1"/>
              <a:t>ingestao</a:t>
            </a:r>
            <a:r>
              <a:rPr lang="fr-FR" baseline="0" dirty="0"/>
              <a:t> </a:t>
            </a:r>
            <a:r>
              <a:rPr lang="fr-FR" baseline="0" dirty="0" err="1"/>
              <a:t>por</a:t>
            </a:r>
            <a:r>
              <a:rPr lang="fr-FR" baseline="0" dirty="0"/>
              <a:t> </a:t>
            </a:r>
            <a:r>
              <a:rPr lang="fr-FR" baseline="0" dirty="0" err="1"/>
              <a:t>felino</a:t>
            </a:r>
            <a:r>
              <a:rPr lang="fr-FR" baseline="0" dirty="0"/>
              <a:t>, </a:t>
            </a:r>
            <a:r>
              <a:rPr lang="fr-FR" baseline="0" dirty="0" err="1"/>
              <a:t>invasao</a:t>
            </a:r>
            <a:r>
              <a:rPr lang="fr-FR" baseline="0" dirty="0"/>
              <a:t> do </a:t>
            </a:r>
            <a:r>
              <a:rPr lang="fr-FR" baseline="0" dirty="0" err="1"/>
              <a:t>epitelio</a:t>
            </a:r>
            <a:r>
              <a:rPr lang="fr-FR" baseline="0" dirty="0"/>
              <a:t> intestinal, </a:t>
            </a:r>
            <a:r>
              <a:rPr lang="fr-FR" baseline="0" dirty="0" err="1"/>
              <a:t>diferenciaçao</a:t>
            </a:r>
            <a:r>
              <a:rPr lang="fr-FR" baseline="0" dirty="0"/>
              <a:t> </a:t>
            </a:r>
            <a:r>
              <a:rPr lang="fr-FR" baseline="0" dirty="0" err="1"/>
              <a:t>em</a:t>
            </a:r>
            <a:r>
              <a:rPr lang="fr-FR" baseline="0" dirty="0"/>
              <a:t> formas </a:t>
            </a:r>
            <a:r>
              <a:rPr lang="fr-FR" baseline="0" dirty="0" err="1"/>
              <a:t>sexuadas</a:t>
            </a:r>
            <a:r>
              <a:rPr lang="fr-FR" baseline="0" dirty="0"/>
              <a:t>, </a:t>
            </a:r>
            <a:r>
              <a:rPr lang="fr-FR" baseline="0" dirty="0" err="1"/>
              <a:t>formaçao</a:t>
            </a:r>
            <a:r>
              <a:rPr lang="fr-FR" baseline="0" dirty="0"/>
              <a:t> de </a:t>
            </a:r>
            <a:r>
              <a:rPr lang="fr-FR" baseline="0" dirty="0" err="1"/>
              <a:t>um</a:t>
            </a:r>
            <a:r>
              <a:rPr lang="fr-FR" baseline="0" dirty="0"/>
              <a:t> </a:t>
            </a:r>
            <a:r>
              <a:rPr lang="fr-FR" baseline="0" dirty="0" err="1"/>
              <a:t>oocisto</a:t>
            </a:r>
            <a:r>
              <a:rPr lang="fr-FR" baseline="0" dirty="0"/>
              <a:t>, </a:t>
            </a:r>
            <a:r>
              <a:rPr lang="fr-FR" baseline="0" dirty="0" err="1"/>
              <a:t>esporulaçao</a:t>
            </a:r>
            <a:r>
              <a:rPr lang="fr-FR" baseline="0" dirty="0"/>
              <a:t> no </a:t>
            </a:r>
            <a:r>
              <a:rPr lang="fr-FR" baseline="0" dirty="0" err="1"/>
              <a:t>meio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DDEA0-95D0-EB43-8FD2-1F83DE37A83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013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Tipos</a:t>
            </a:r>
            <a:r>
              <a:rPr lang="fr-FR" dirty="0"/>
              <a:t> I e III mais </a:t>
            </a:r>
            <a:r>
              <a:rPr lang="fr-FR" dirty="0" err="1"/>
              <a:t>virulentos</a:t>
            </a:r>
            <a:r>
              <a:rPr lang="fr-FR" dirty="0"/>
              <a:t> e </a:t>
            </a:r>
            <a:r>
              <a:rPr lang="fr-FR" dirty="0" err="1"/>
              <a:t>tipo</a:t>
            </a:r>
            <a:r>
              <a:rPr lang="fr-FR" dirty="0"/>
              <a:t> II forma </a:t>
            </a:r>
            <a:r>
              <a:rPr lang="fr-FR" dirty="0" err="1"/>
              <a:t>cistos</a:t>
            </a:r>
            <a:r>
              <a:rPr lang="fr-FR" dirty="0"/>
              <a:t> </a:t>
            </a:r>
            <a:r>
              <a:rPr lang="fr-FR" dirty="0" err="1"/>
              <a:t>em</a:t>
            </a:r>
            <a:r>
              <a:rPr lang="fr-FR" dirty="0"/>
              <a:t> </a:t>
            </a:r>
            <a:r>
              <a:rPr lang="fr-FR" dirty="0" err="1"/>
              <a:t>roedores</a:t>
            </a:r>
            <a:r>
              <a:rPr lang="fr-FR" dirty="0"/>
              <a:t>.</a:t>
            </a:r>
          </a:p>
          <a:p>
            <a:r>
              <a:rPr lang="fr-FR" dirty="0" err="1"/>
              <a:t>Em</a:t>
            </a:r>
            <a:r>
              <a:rPr lang="fr-FR" baseline="0" dirty="0"/>
              <a:t> </a:t>
            </a:r>
            <a:r>
              <a:rPr lang="fr-FR" baseline="0" dirty="0" err="1"/>
              <a:t>humanos</a:t>
            </a:r>
            <a:r>
              <a:rPr lang="fr-FR" baseline="0" dirty="0"/>
              <a:t>, a </a:t>
            </a:r>
            <a:r>
              <a:rPr lang="fr-FR" baseline="0" dirty="0" err="1"/>
              <a:t>infecçao</a:t>
            </a:r>
            <a:r>
              <a:rPr lang="fr-FR" baseline="0" dirty="0"/>
              <a:t> </a:t>
            </a:r>
            <a:r>
              <a:rPr lang="fr-FR" baseline="0" dirty="0" err="1"/>
              <a:t>é</a:t>
            </a:r>
            <a:r>
              <a:rPr lang="fr-FR" baseline="0" dirty="0"/>
              <a:t> </a:t>
            </a:r>
            <a:r>
              <a:rPr lang="fr-FR" baseline="0" dirty="0" err="1"/>
              <a:t>quase</a:t>
            </a:r>
            <a:r>
              <a:rPr lang="fr-FR" baseline="0" dirty="0"/>
              <a:t> </a:t>
            </a:r>
            <a:r>
              <a:rPr lang="fr-FR" baseline="0" dirty="0" err="1"/>
              <a:t>sempre</a:t>
            </a:r>
            <a:r>
              <a:rPr lang="fr-FR" baseline="0" dirty="0"/>
              <a:t> </a:t>
            </a:r>
            <a:r>
              <a:rPr lang="fr-FR" baseline="0" dirty="0" err="1"/>
              <a:t>silenciosa</a:t>
            </a:r>
            <a:r>
              <a:rPr lang="fr-FR" baseline="0" dirty="0"/>
              <a:t>, </a:t>
            </a:r>
            <a:r>
              <a:rPr lang="fr-FR" baseline="0" dirty="0" err="1"/>
              <a:t>sem</a:t>
            </a:r>
            <a:r>
              <a:rPr lang="fr-FR" baseline="0" dirty="0"/>
              <a:t> </a:t>
            </a:r>
            <a:r>
              <a:rPr lang="fr-FR" baseline="0" dirty="0" err="1"/>
              <a:t>doença</a:t>
            </a:r>
            <a:r>
              <a:rPr lang="fr-FR" baseline="0" dirty="0"/>
              <a:t>. </a:t>
            </a:r>
          </a:p>
          <a:p>
            <a:r>
              <a:rPr lang="fr-FR" baseline="0" dirty="0"/>
              <a:t>IRG: </a:t>
            </a:r>
            <a:r>
              <a:rPr lang="fr-FR" baseline="0" dirty="0" err="1"/>
              <a:t>immunity-related</a:t>
            </a:r>
            <a:r>
              <a:rPr lang="fr-FR" baseline="0" dirty="0"/>
              <a:t> </a:t>
            </a:r>
            <a:r>
              <a:rPr lang="fr-FR" baseline="0" dirty="0" err="1"/>
              <a:t>GTPases</a:t>
            </a:r>
            <a:endParaRPr lang="fr-FR" baseline="0" dirty="0"/>
          </a:p>
          <a:p>
            <a:r>
              <a:rPr lang="fr-FR" baseline="0" dirty="0" err="1"/>
              <a:t>Regulaçao</a:t>
            </a:r>
            <a:r>
              <a:rPr lang="fr-FR" baseline="0" dirty="0"/>
              <a:t> dos </a:t>
            </a:r>
            <a:r>
              <a:rPr lang="fr-FR" baseline="0" dirty="0" err="1"/>
              <a:t>niveis</a:t>
            </a:r>
            <a:r>
              <a:rPr lang="fr-FR" baseline="0" dirty="0"/>
              <a:t> de </a:t>
            </a:r>
            <a:r>
              <a:rPr lang="fr-FR" baseline="0" dirty="0" err="1"/>
              <a:t>expressao</a:t>
            </a:r>
            <a:r>
              <a:rPr lang="fr-FR" baseline="0" dirty="0"/>
              <a:t> de ROP16, ROP18, ROP5 e GRA15 </a:t>
            </a:r>
            <a:r>
              <a:rPr lang="fr-FR" baseline="0" dirty="0" err="1"/>
              <a:t>podem</a:t>
            </a:r>
            <a:r>
              <a:rPr lang="fr-FR" baseline="0" dirty="0"/>
              <a:t> </a:t>
            </a:r>
            <a:r>
              <a:rPr lang="fr-FR" baseline="0" dirty="0" err="1"/>
              <a:t>definir</a:t>
            </a:r>
            <a:r>
              <a:rPr lang="fr-FR" baseline="0" dirty="0"/>
              <a:t> </a:t>
            </a:r>
            <a:r>
              <a:rPr lang="fr-FR" baseline="0" dirty="0" err="1"/>
              <a:t>niveis</a:t>
            </a:r>
            <a:r>
              <a:rPr lang="fr-FR" baseline="0" dirty="0"/>
              <a:t> de </a:t>
            </a:r>
            <a:r>
              <a:rPr lang="fr-FR" baseline="0" dirty="0" err="1"/>
              <a:t>virulencia</a:t>
            </a:r>
            <a:r>
              <a:rPr lang="fr-FR" baseline="0" dirty="0"/>
              <a:t>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DDEA0-95D0-EB43-8FD2-1F83DE37A83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916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39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09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84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30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30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39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23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39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29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0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B4A4A-184F-B242-92C9-9E687278E85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DB358-2DC0-4D4E-A743-FEBC9AECF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12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Relationship Id="rId9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0"/>
            <a:ext cx="7425664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5498"/>
            <a:ext cx="7772400" cy="1470025"/>
          </a:xfrm>
        </p:spPr>
        <p:txBody>
          <a:bodyPr/>
          <a:lstStyle/>
          <a:p>
            <a:r>
              <a:rPr lang="fr-FR" i="1" dirty="0" err="1">
                <a:solidFill>
                  <a:schemeClr val="bg1"/>
                </a:solidFill>
              </a:rPr>
              <a:t>Toxoplasma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gondii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65157" y="5535729"/>
            <a:ext cx="6400800" cy="1752600"/>
          </a:xfrm>
        </p:spPr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Daniel Y. Bargieri</a:t>
            </a:r>
          </a:p>
          <a:p>
            <a:r>
              <a:rPr lang="fr-FR" dirty="0">
                <a:solidFill>
                  <a:srgbClr val="FFFFFF"/>
                </a:solidFill>
              </a:rPr>
              <a:t>ICB-USP</a:t>
            </a:r>
          </a:p>
        </p:txBody>
      </p:sp>
      <p:sp>
        <p:nvSpPr>
          <p:cNvPr id="5" name="ZoneTexte 4"/>
          <p:cNvSpPr txBox="1"/>
          <p:nvPr/>
        </p:nvSpPr>
        <p:spPr>
          <a:xfrm rot="16200000">
            <a:off x="7065976" y="5152405"/>
            <a:ext cx="2698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Isabelle </a:t>
            </a:r>
            <a:r>
              <a:rPr lang="fr-FR" sz="1200" dirty="0" err="1"/>
              <a:t>Tardieux</a:t>
            </a:r>
            <a:r>
              <a:rPr lang="fr-FR" sz="1200" dirty="0"/>
              <a:t> / Institut Cochin - Paris</a:t>
            </a:r>
          </a:p>
        </p:txBody>
      </p:sp>
    </p:spTree>
    <p:extLst>
      <p:ext uri="{BB962C8B-B14F-4D97-AF65-F5344CB8AC3E}">
        <p14:creationId xmlns:p14="http://schemas.microsoft.com/office/powerpoint/2010/main" val="235078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a de Tela 2015-02-11 às 12.15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44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74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Gliding</a:t>
            </a:r>
            <a:r>
              <a:rPr lang="fr-FR" dirty="0"/>
              <a:t> </a:t>
            </a:r>
            <a:r>
              <a:rPr lang="fr-FR" dirty="0" err="1"/>
              <a:t>com</a:t>
            </a:r>
            <a:r>
              <a:rPr lang="fr-FR" dirty="0"/>
              <a:t> </a:t>
            </a:r>
            <a:r>
              <a:rPr lang="fr-FR" dirty="0" err="1"/>
              <a:t>rastros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Motilidade rápida (até 2 µm/</a:t>
            </a:r>
            <a:r>
              <a:rPr lang="pt-BR" sz="2400" dirty="0" err="1"/>
              <a:t>s</a:t>
            </a:r>
            <a:r>
              <a:rPr lang="pt-BR" sz="2400" dirty="0"/>
              <a:t>) sem deformação celular.</a:t>
            </a:r>
          </a:p>
        </p:txBody>
      </p:sp>
      <p:pic>
        <p:nvPicPr>
          <p:cNvPr id="4" name="Toxoplasma Helical gliding 5x spe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3331" y="2379663"/>
            <a:ext cx="4995333" cy="3746500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644987" y="2584979"/>
            <a:ext cx="7914813" cy="3348567"/>
            <a:chOff x="644152" y="2539998"/>
            <a:chExt cx="7914813" cy="3348567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152" y="2539998"/>
              <a:ext cx="3369048" cy="3348567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8132" y="2539998"/>
              <a:ext cx="4020833" cy="3348567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0" y="6513036"/>
            <a:ext cx="1703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Trails</a:t>
            </a:r>
            <a:r>
              <a:rPr lang="fr-FR" sz="1200" dirty="0"/>
              <a:t>: David </a:t>
            </a:r>
            <a:r>
              <a:rPr lang="fr-FR" sz="1200" dirty="0" err="1"/>
              <a:t>Sibley’s</a:t>
            </a:r>
            <a:r>
              <a:rPr lang="fr-FR" sz="1200" dirty="0"/>
              <a:t> </a:t>
            </a:r>
            <a:r>
              <a:rPr lang="fr-FR" sz="1200" dirty="0" err="1"/>
              <a:t>Lab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7436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82762" y="274638"/>
            <a:ext cx="3804038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Parasita com musculatura?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955534"/>
            <a:ext cx="4365604" cy="3801800"/>
          </a:xfrm>
          <a:prstGeom prst="rect">
            <a:avLst/>
          </a:prstGeom>
        </p:spPr>
      </p:pic>
      <p:pic>
        <p:nvPicPr>
          <p:cNvPr id="3" name="Image 2" descr="Captura de Tela 2015-02-03 às 16.59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" y="135472"/>
            <a:ext cx="4483776" cy="636406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6513036"/>
            <a:ext cx="1559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Pelletier, Nature 2002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530488" y="6526936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Bargieri, </a:t>
            </a:r>
            <a:r>
              <a:rPr lang="fr-FR" sz="1200" dirty="0" err="1"/>
              <a:t>PPath</a:t>
            </a:r>
            <a:r>
              <a:rPr lang="fr-FR" sz="1200" dirty="0"/>
              <a:t> 2014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01" y="274638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4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Invasão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Parasitas intracelulares obrigatórios.</a:t>
            </a:r>
          </a:p>
          <a:p>
            <a:r>
              <a:rPr lang="pt-BR" dirty="0" err="1"/>
              <a:t>Taquizoítos</a:t>
            </a:r>
            <a:r>
              <a:rPr lang="pt-BR" dirty="0"/>
              <a:t> de </a:t>
            </a:r>
            <a:r>
              <a:rPr lang="pt-BR" i="1" dirty="0"/>
              <a:t>T. </a:t>
            </a:r>
            <a:r>
              <a:rPr lang="pt-BR" i="1" dirty="0" err="1"/>
              <a:t>gondii</a:t>
            </a:r>
            <a:r>
              <a:rPr lang="pt-BR" i="1" dirty="0"/>
              <a:t> </a:t>
            </a:r>
            <a:r>
              <a:rPr lang="pt-BR" dirty="0"/>
              <a:t>invadem qualquer célula nucleada.</a:t>
            </a:r>
          </a:p>
          <a:p>
            <a:r>
              <a:rPr lang="pt-BR" dirty="0"/>
              <a:t>Desenvolvem-se dentro de um vacúolo </a:t>
            </a:r>
            <a:r>
              <a:rPr lang="pt-BR" dirty="0" err="1"/>
              <a:t>parasitóforo</a:t>
            </a:r>
            <a:r>
              <a:rPr lang="pt-BR" dirty="0"/>
              <a:t>.</a:t>
            </a:r>
          </a:p>
          <a:p>
            <a:r>
              <a:rPr lang="pt-BR" dirty="0"/>
              <a:t>Invasão (depende de motilidade):</a:t>
            </a:r>
          </a:p>
          <a:p>
            <a:pPr lvl="1"/>
            <a:r>
              <a:rPr lang="pt-BR" dirty="0"/>
              <a:t>Aproximação</a:t>
            </a:r>
          </a:p>
          <a:p>
            <a:pPr lvl="1"/>
            <a:r>
              <a:rPr lang="pt-BR" dirty="0"/>
              <a:t>Adesão</a:t>
            </a:r>
          </a:p>
          <a:p>
            <a:pPr lvl="1"/>
            <a:r>
              <a:rPr lang="pt-BR" dirty="0"/>
              <a:t>Formação de junção entre as membranas</a:t>
            </a:r>
          </a:p>
          <a:p>
            <a:pPr lvl="1"/>
            <a:r>
              <a:rPr lang="pt-BR" dirty="0"/>
              <a:t>Entrada no VP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6842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T</a:t>
            </a:r>
            <a:r>
              <a:rPr lang="fr-FR" i="1" dirty="0"/>
              <a:t>. gondi </a:t>
            </a:r>
            <a:r>
              <a:rPr lang="fr-FR" dirty="0"/>
              <a:t>+ HFF in vitro</a:t>
            </a:r>
          </a:p>
        </p:txBody>
      </p:sp>
      <p:pic>
        <p:nvPicPr>
          <p:cNvPr id="4" name="Invading tach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5600" y="1417638"/>
            <a:ext cx="5943600" cy="47390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050" y="1417638"/>
            <a:ext cx="2355850" cy="47117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6513036"/>
            <a:ext cx="3134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Video</a:t>
            </a:r>
            <a:r>
              <a:rPr lang="fr-FR" sz="1200" dirty="0"/>
              <a:t>: Isabelle </a:t>
            </a:r>
            <a:r>
              <a:rPr lang="fr-FR" sz="1200" dirty="0" err="1"/>
              <a:t>Tardieux</a:t>
            </a:r>
            <a:r>
              <a:rPr lang="fr-FR" sz="1200" dirty="0"/>
              <a:t> / Institut Cochin - Paris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200900" y="6513036"/>
            <a:ext cx="1887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Imagem</a:t>
            </a:r>
            <a:r>
              <a:rPr lang="fr-FR" sz="1200" dirty="0"/>
              <a:t>: </a:t>
            </a:r>
            <a:r>
              <a:rPr lang="fr-FR" sz="1200" dirty="0" err="1"/>
              <a:t>Dubey</a:t>
            </a:r>
            <a:r>
              <a:rPr lang="fr-FR" sz="1200" dirty="0"/>
              <a:t>, CMR 1998</a:t>
            </a:r>
          </a:p>
        </p:txBody>
      </p:sp>
    </p:spTree>
    <p:extLst>
      <p:ext uri="{BB962C8B-B14F-4D97-AF65-F5344CB8AC3E}">
        <p14:creationId xmlns:p14="http://schemas.microsoft.com/office/powerpoint/2010/main" val="160329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de invasão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38" y="1646766"/>
            <a:ext cx="5435861" cy="42291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6513036"/>
            <a:ext cx="2031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Hunter and Sibley, NRM 2012</a:t>
            </a:r>
          </a:p>
        </p:txBody>
      </p:sp>
      <p:sp>
        <p:nvSpPr>
          <p:cNvPr id="7" name="Ellipse 6"/>
          <p:cNvSpPr/>
          <p:nvPr/>
        </p:nvSpPr>
        <p:spPr>
          <a:xfrm>
            <a:off x="6079067" y="4131733"/>
            <a:ext cx="677333" cy="13208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980265" y="4859861"/>
            <a:ext cx="846668" cy="88053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61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Evasão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Assim como outros patógenos, </a:t>
            </a:r>
            <a:r>
              <a:rPr lang="pt-BR" sz="2800" i="1" dirty="0"/>
              <a:t>Toxoplasma</a:t>
            </a:r>
            <a:r>
              <a:rPr lang="pt-BR" sz="2800" dirty="0"/>
              <a:t> impede a fusão de lisossomos ao vacúolo </a:t>
            </a:r>
            <a:r>
              <a:rPr lang="pt-BR" sz="2800" dirty="0" err="1"/>
              <a:t>parasitóforo</a:t>
            </a:r>
            <a:r>
              <a:rPr lang="pt-BR" sz="2800" dirty="0"/>
              <a:t>.</a:t>
            </a:r>
          </a:p>
          <a:p>
            <a:r>
              <a:rPr lang="pt-BR" sz="2800" dirty="0"/>
              <a:t>Alguns </a:t>
            </a:r>
            <a:r>
              <a:rPr lang="pt-BR" sz="2800" dirty="0" err="1"/>
              <a:t>taquizoítos</a:t>
            </a:r>
            <a:r>
              <a:rPr lang="pt-BR" sz="2800" dirty="0"/>
              <a:t> podem se transformar em cistos teciduais, os </a:t>
            </a:r>
            <a:r>
              <a:rPr lang="pt-BR" sz="2800" dirty="0" err="1"/>
              <a:t>bradizoítos</a:t>
            </a:r>
            <a:r>
              <a:rPr lang="pt-BR" sz="2800" dirty="0"/>
              <a:t>.</a:t>
            </a:r>
          </a:p>
          <a:p>
            <a:pPr lvl="1"/>
            <a:r>
              <a:rPr lang="pt-BR" sz="2400" dirty="0"/>
              <a:t>Transição de formas invasivas para formas encistadas</a:t>
            </a:r>
          </a:p>
          <a:p>
            <a:pPr lvl="2"/>
            <a:r>
              <a:rPr lang="pt-BR" sz="2000" dirty="0"/>
              <a:t>Papel de fatores de transcrição AP2?</a:t>
            </a:r>
          </a:p>
          <a:p>
            <a:pPr lvl="2"/>
            <a:r>
              <a:rPr lang="pt-BR" sz="2000" dirty="0"/>
              <a:t>Sequestro das funções da célula hospedeira? </a:t>
            </a:r>
            <a:r>
              <a:rPr lang="pt-BR" sz="2000" dirty="0" err="1"/>
              <a:t>miRNAs</a:t>
            </a:r>
            <a:r>
              <a:rPr lang="pt-BR" sz="2000" dirty="0"/>
              <a:t>?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295280" y="1239838"/>
            <a:ext cx="8493120" cy="5228597"/>
            <a:chOff x="363019" y="1417638"/>
            <a:chExt cx="8493120" cy="522859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561" y="1417638"/>
              <a:ext cx="5981760" cy="4893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" name="Text Box 1"/>
            <p:cNvSpPr txBox="1">
              <a:spLocks noChangeArrowheads="1"/>
            </p:cNvSpPr>
            <p:nvPr/>
          </p:nvSpPr>
          <p:spPr bwMode="auto">
            <a:xfrm>
              <a:off x="363019" y="6231471"/>
              <a:ext cx="8493120" cy="41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5pPr>
              <a:lvl6pPr marL="15367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6pPr>
              <a:lvl7pPr marL="19939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7pPr>
              <a:lvl8pPr marL="24511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8pPr>
              <a:lvl9pPr marL="29083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9pPr>
            </a:lstStyle>
            <a:p>
              <a:pPr algn="ctr"/>
              <a:r>
                <a:rPr lang="en-GB" b="1" dirty="0">
                  <a:latin typeface="Arial" charset="0"/>
                </a:rPr>
                <a:t>Tissue cysts of </a:t>
              </a:r>
              <a:r>
                <a:rPr lang="en-GB" b="1" i="1" dirty="0">
                  <a:latin typeface="Arial" charset="0"/>
                </a:rPr>
                <a:t>T. </a:t>
              </a:r>
              <a:r>
                <a:rPr lang="en-GB" b="1" i="1" dirty="0" err="1">
                  <a:latin typeface="Arial" charset="0"/>
                </a:rPr>
                <a:t>gondii</a:t>
              </a:r>
              <a:r>
                <a:rPr lang="en-GB" b="1" i="1" dirty="0">
                  <a:latin typeface="Arial" charset="0"/>
                </a:rPr>
                <a:t> </a:t>
              </a:r>
              <a:r>
                <a:rPr lang="en-GB" b="1" dirty="0">
                  <a:latin typeface="Arial" charset="0"/>
                </a:rPr>
                <a:t>in mouse brains.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056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Manipulação da célula hospedeira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935" y="1392224"/>
            <a:ext cx="6451600" cy="51863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41599" y="2993998"/>
            <a:ext cx="162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Tipos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virulento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262205" y="4674525"/>
            <a:ext cx="217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Tipo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pouco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virulento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88805" y="1930400"/>
            <a:ext cx="172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Bloqueio</a:t>
            </a:r>
            <a:r>
              <a:rPr lang="fr-FR" b="1" dirty="0">
                <a:solidFill>
                  <a:srgbClr val="FF0000"/>
                </a:solidFill>
              </a:rPr>
              <a:t> de IRG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03" y="1930400"/>
            <a:ext cx="7693312" cy="326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64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Endodiogenia</a:t>
            </a:r>
            <a:endParaRPr lang="fr-FR" dirty="0"/>
          </a:p>
        </p:txBody>
      </p:sp>
      <p:pic>
        <p:nvPicPr>
          <p:cNvPr id="4" name="Image 3" descr="Endodyogen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1202267"/>
            <a:ext cx="6030383" cy="4053535"/>
          </a:xfrm>
          <a:prstGeom prst="rect">
            <a:avLst/>
          </a:prstGeom>
        </p:spPr>
      </p:pic>
      <p:pic>
        <p:nvPicPr>
          <p:cNvPr id="5" name="Image 4" descr="Captura de Tela 2015-02-04 às 14.49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49" y="5274734"/>
            <a:ext cx="26797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89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Multiplicação no vacúolo</a:t>
            </a:r>
          </a:p>
        </p:txBody>
      </p:sp>
      <p:pic>
        <p:nvPicPr>
          <p:cNvPr id="3" name="Vacuolesstade8tachy-div18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067" y="1417638"/>
            <a:ext cx="6293379" cy="48341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6513036"/>
            <a:ext cx="3134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Video</a:t>
            </a:r>
            <a:r>
              <a:rPr lang="fr-FR" sz="1200" dirty="0"/>
              <a:t>: Isabelle </a:t>
            </a:r>
            <a:r>
              <a:rPr lang="fr-FR" sz="1200" dirty="0" err="1"/>
              <a:t>Tardieux</a:t>
            </a:r>
            <a:r>
              <a:rPr lang="fr-FR" sz="1200" dirty="0"/>
              <a:t> / Institut Cochin - Paris</a:t>
            </a:r>
          </a:p>
        </p:txBody>
      </p:sp>
    </p:spTree>
    <p:extLst>
      <p:ext uri="{BB962C8B-B14F-4D97-AF65-F5344CB8AC3E}">
        <p14:creationId xmlns:p14="http://schemas.microsoft.com/office/powerpoint/2010/main" val="247539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Prevalência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 dos parasitas mais bem sucedidos que conhecemos.</a:t>
            </a:r>
          </a:p>
          <a:p>
            <a:pPr lvl="1"/>
            <a:r>
              <a:rPr lang="pt-BR" dirty="0"/>
              <a:t>Capaz de infectar qualquer animal de sangue quente.</a:t>
            </a:r>
          </a:p>
          <a:p>
            <a:pPr lvl="1"/>
            <a:r>
              <a:rPr lang="pt-BR" dirty="0"/>
              <a:t>Alta prevalência em animais domesticados.</a:t>
            </a:r>
          </a:p>
          <a:p>
            <a:pPr lvl="1"/>
            <a:r>
              <a:rPr lang="pt-BR" dirty="0"/>
              <a:t>Estima-se que cerca de 1/3 da população mundial esteja infectada.</a:t>
            </a:r>
          </a:p>
          <a:p>
            <a:pPr lvl="2"/>
            <a:r>
              <a:rPr lang="pt-BR" dirty="0"/>
              <a:t>Formas dormentes.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6787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Egresso</a:t>
            </a:r>
          </a:p>
        </p:txBody>
      </p:sp>
      <p:pic>
        <p:nvPicPr>
          <p:cNvPr id="4" name="Toxoplasma RH egress DsRed escape 16x spe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8394" y="1417638"/>
            <a:ext cx="60960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9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Toxoplasmose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Aguda – </a:t>
            </a:r>
            <a:r>
              <a:rPr lang="pt-BR" dirty="0" err="1"/>
              <a:t>linfoadenopatia</a:t>
            </a:r>
            <a:endParaRPr lang="pt-BR" dirty="0"/>
          </a:p>
          <a:p>
            <a:r>
              <a:rPr lang="pt-BR" dirty="0"/>
              <a:t>Congênita – </a:t>
            </a:r>
            <a:r>
              <a:rPr lang="pt-BR" dirty="0" err="1"/>
              <a:t>placentite</a:t>
            </a:r>
            <a:r>
              <a:rPr lang="pt-BR" dirty="0"/>
              <a:t>, encefalite, disseminada</a:t>
            </a:r>
          </a:p>
          <a:p>
            <a:r>
              <a:rPr lang="pt-BR" dirty="0"/>
              <a:t>Crônica</a:t>
            </a:r>
          </a:p>
          <a:p>
            <a:pPr lvl="1"/>
            <a:r>
              <a:rPr lang="pt-BR" dirty="0"/>
              <a:t>Reativação em </a:t>
            </a:r>
            <a:r>
              <a:rPr lang="pt-BR" dirty="0" err="1"/>
              <a:t>imunosuprimidos</a:t>
            </a:r>
            <a:r>
              <a:rPr lang="pt-BR" dirty="0"/>
              <a:t> (HIV)</a:t>
            </a:r>
          </a:p>
          <a:p>
            <a:r>
              <a:rPr lang="pt-BR" dirty="0"/>
              <a:t>Ocular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5264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oxo - P folicular 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219700" y="6505575"/>
            <a:ext cx="3402013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A50021"/>
                </a:solidFill>
                <a:latin typeface="Arial Black" charset="0"/>
              </a:rPr>
              <a:t>Hiperplasia de folículos linfoides</a:t>
            </a:r>
          </a:p>
        </p:txBody>
      </p:sp>
    </p:spTree>
    <p:extLst>
      <p:ext uri="{BB962C8B-B14F-4D97-AF65-F5344CB8AC3E}">
        <p14:creationId xmlns:p14="http://schemas.microsoft.com/office/powerpoint/2010/main" val="1531913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1734" y="960447"/>
            <a:ext cx="85682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Toxoplasma </a:t>
            </a:r>
            <a:r>
              <a:rPr lang="pt-BR" dirty="0" err="1"/>
              <a:t>gondii</a:t>
            </a:r>
            <a:r>
              <a:rPr lang="pt-BR" dirty="0"/>
              <a:t> </a:t>
            </a:r>
            <a:r>
              <a:rPr lang="pt-BR" dirty="0" err="1"/>
              <a:t>infection</a:t>
            </a:r>
            <a:r>
              <a:rPr lang="pt-BR" dirty="0"/>
              <a:t> </a:t>
            </a:r>
            <a:r>
              <a:rPr lang="pt-BR" dirty="0" err="1"/>
              <a:t>reduces</a:t>
            </a:r>
            <a:r>
              <a:rPr lang="pt-BR" dirty="0"/>
              <a:t> </a:t>
            </a:r>
            <a:r>
              <a:rPr lang="pt-BR" dirty="0" err="1"/>
              <a:t>predator</a:t>
            </a:r>
            <a:r>
              <a:rPr lang="pt-BR" dirty="0"/>
              <a:t> </a:t>
            </a:r>
            <a:r>
              <a:rPr lang="pt-BR" dirty="0" err="1"/>
              <a:t>aversion</a:t>
            </a:r>
            <a:r>
              <a:rPr lang="pt-BR" dirty="0"/>
              <a:t> in </a:t>
            </a:r>
            <a:r>
              <a:rPr lang="pt-BR" dirty="0" err="1"/>
              <a:t>rats</a:t>
            </a:r>
            <a:r>
              <a:rPr lang="pt-BR" dirty="0"/>
              <a:t> </a:t>
            </a:r>
            <a:r>
              <a:rPr lang="pt-BR" dirty="0" err="1"/>
              <a:t>through</a:t>
            </a:r>
            <a:r>
              <a:rPr lang="pt-BR" dirty="0"/>
              <a:t> </a:t>
            </a:r>
            <a:r>
              <a:rPr lang="pt-BR" dirty="0" err="1"/>
              <a:t>epigenetic</a:t>
            </a:r>
            <a:r>
              <a:rPr lang="pt-BR" dirty="0"/>
              <a:t> </a:t>
            </a:r>
            <a:r>
              <a:rPr lang="pt-BR" dirty="0" err="1"/>
              <a:t>modulation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host medial </a:t>
            </a:r>
            <a:r>
              <a:rPr lang="pt-BR" dirty="0" err="1"/>
              <a:t>amygdala</a:t>
            </a:r>
            <a:r>
              <a:rPr lang="pt-BR" dirty="0"/>
              <a:t>. </a:t>
            </a:r>
            <a:r>
              <a:rPr lang="pt-BR" sz="1400" dirty="0" err="1"/>
              <a:t>Hari</a:t>
            </a:r>
            <a:r>
              <a:rPr lang="pt-BR" sz="1400" dirty="0"/>
              <a:t> </a:t>
            </a:r>
            <a:r>
              <a:rPr lang="pt-BR" sz="1400" dirty="0" err="1"/>
              <a:t>Dass</a:t>
            </a:r>
            <a:r>
              <a:rPr lang="pt-BR" sz="1400" dirty="0"/>
              <a:t> SA, </a:t>
            </a:r>
            <a:r>
              <a:rPr lang="pt-BR" sz="1400" dirty="0" err="1"/>
              <a:t>Vyas</a:t>
            </a:r>
            <a:r>
              <a:rPr lang="pt-BR" sz="1400" dirty="0"/>
              <a:t> A. Mol Ecol. 2014 Dec;23(24):6114-22.</a:t>
            </a:r>
          </a:p>
          <a:p>
            <a:endParaRPr lang="pt-BR" sz="1400" dirty="0"/>
          </a:p>
          <a:p>
            <a:r>
              <a:rPr lang="pt-BR" dirty="0" err="1"/>
              <a:t>Mice</a:t>
            </a:r>
            <a:r>
              <a:rPr lang="pt-BR" dirty="0"/>
              <a:t> </a:t>
            </a:r>
            <a:r>
              <a:rPr lang="pt-BR" dirty="0" err="1"/>
              <a:t>infected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low-virulence</a:t>
            </a:r>
            <a:r>
              <a:rPr lang="pt-BR" dirty="0"/>
              <a:t> </a:t>
            </a:r>
            <a:r>
              <a:rPr lang="pt-BR" dirty="0" err="1"/>
              <a:t>strains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Toxoplasma </a:t>
            </a:r>
            <a:r>
              <a:rPr lang="pt-BR" dirty="0" err="1"/>
              <a:t>gondii</a:t>
            </a:r>
            <a:r>
              <a:rPr lang="pt-BR" dirty="0"/>
              <a:t> </a:t>
            </a:r>
            <a:r>
              <a:rPr lang="pt-BR" dirty="0" err="1"/>
              <a:t>lose</a:t>
            </a:r>
            <a:r>
              <a:rPr lang="pt-BR" dirty="0"/>
              <a:t> </a:t>
            </a:r>
            <a:r>
              <a:rPr lang="pt-BR" dirty="0" err="1"/>
              <a:t>their</a:t>
            </a:r>
            <a:r>
              <a:rPr lang="pt-BR" dirty="0"/>
              <a:t> </a:t>
            </a:r>
            <a:r>
              <a:rPr lang="pt-BR" dirty="0" err="1"/>
              <a:t>innate</a:t>
            </a:r>
            <a:r>
              <a:rPr lang="pt-BR" dirty="0"/>
              <a:t> </a:t>
            </a:r>
            <a:r>
              <a:rPr lang="pt-BR" dirty="0" err="1"/>
              <a:t>aversion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cat</a:t>
            </a:r>
            <a:r>
              <a:rPr lang="pt-BR" dirty="0"/>
              <a:t> urine, </a:t>
            </a:r>
            <a:r>
              <a:rPr lang="pt-BR" dirty="0" err="1"/>
              <a:t>even</a:t>
            </a:r>
            <a:r>
              <a:rPr lang="pt-BR" dirty="0"/>
              <a:t> </a:t>
            </a:r>
            <a:r>
              <a:rPr lang="pt-BR" dirty="0" err="1"/>
              <a:t>after</a:t>
            </a:r>
            <a:r>
              <a:rPr lang="pt-BR" dirty="0"/>
              <a:t> </a:t>
            </a:r>
            <a:r>
              <a:rPr lang="pt-BR" dirty="0" err="1"/>
              <a:t>extensive</a:t>
            </a:r>
            <a:r>
              <a:rPr lang="pt-BR" dirty="0"/>
              <a:t> parasite </a:t>
            </a:r>
            <a:r>
              <a:rPr lang="pt-BR" dirty="0" err="1"/>
              <a:t>clearance</a:t>
            </a:r>
            <a:r>
              <a:rPr lang="pt-BR" dirty="0"/>
              <a:t>. </a:t>
            </a:r>
            <a:r>
              <a:rPr lang="pt-BR" sz="1400" dirty="0"/>
              <a:t>Ingram WM, </a:t>
            </a:r>
            <a:r>
              <a:rPr lang="pt-BR" sz="1400" dirty="0" err="1"/>
              <a:t>Goodrich</a:t>
            </a:r>
            <a:r>
              <a:rPr lang="pt-BR" sz="1400" dirty="0"/>
              <a:t> LM, </a:t>
            </a:r>
            <a:r>
              <a:rPr lang="pt-BR" sz="1400" dirty="0" err="1"/>
              <a:t>Robey</a:t>
            </a:r>
            <a:r>
              <a:rPr lang="pt-BR" sz="1400" dirty="0"/>
              <a:t> EA, </a:t>
            </a:r>
            <a:r>
              <a:rPr lang="pt-BR" sz="1400" dirty="0" err="1"/>
              <a:t>Eisen</a:t>
            </a:r>
            <a:r>
              <a:rPr lang="pt-BR" sz="1400" dirty="0"/>
              <a:t> MB. </a:t>
            </a:r>
            <a:r>
              <a:rPr lang="pt-BR" sz="1400" dirty="0" err="1"/>
              <a:t>PLoS</a:t>
            </a:r>
            <a:r>
              <a:rPr lang="pt-BR" sz="1400" dirty="0"/>
              <a:t> </a:t>
            </a:r>
            <a:r>
              <a:rPr lang="pt-BR" sz="1400" dirty="0" err="1"/>
              <a:t>One</a:t>
            </a:r>
            <a:r>
              <a:rPr lang="pt-BR" sz="1400" dirty="0"/>
              <a:t>. 2013 </a:t>
            </a:r>
            <a:r>
              <a:rPr lang="pt-BR" sz="1400" dirty="0" err="1"/>
              <a:t>Sep</a:t>
            </a:r>
            <a:r>
              <a:rPr lang="pt-BR" sz="1400" dirty="0"/>
              <a:t> 18;8(9):e75246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/>
              <a:t>Modificação comportamental?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1734" y="2624670"/>
            <a:ext cx="836506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Toxoplasma </a:t>
            </a:r>
            <a:r>
              <a:rPr lang="pt-BR" dirty="0" err="1"/>
              <a:t>gondii</a:t>
            </a:r>
            <a:r>
              <a:rPr lang="pt-BR" dirty="0"/>
              <a:t>: a </a:t>
            </a:r>
            <a:r>
              <a:rPr lang="pt-BR" dirty="0" err="1"/>
              <a:t>potential</a:t>
            </a:r>
            <a:r>
              <a:rPr lang="pt-BR" dirty="0"/>
              <a:t> role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genesis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>
                <a:solidFill>
                  <a:srgbClr val="FF0000"/>
                </a:solidFill>
              </a:rPr>
              <a:t>psychiatric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disorders</a:t>
            </a:r>
            <a:r>
              <a:rPr lang="pt-BR" sz="1400" dirty="0"/>
              <a:t>. </a:t>
            </a:r>
            <a:r>
              <a:rPr lang="pt-BR" sz="1400" dirty="0" err="1"/>
              <a:t>Fond</a:t>
            </a:r>
            <a:r>
              <a:rPr lang="pt-BR" sz="1400" dirty="0"/>
              <a:t> </a:t>
            </a:r>
            <a:r>
              <a:rPr lang="pt-BR" sz="1400" dirty="0" err="1"/>
              <a:t>G</a:t>
            </a:r>
            <a:r>
              <a:rPr lang="pt-BR" sz="1400" dirty="0"/>
              <a:t>, </a:t>
            </a:r>
            <a:r>
              <a:rPr lang="pt-BR" sz="1400" dirty="0" err="1"/>
              <a:t>Capdevielle</a:t>
            </a:r>
            <a:r>
              <a:rPr lang="pt-BR" sz="1400" dirty="0"/>
              <a:t> </a:t>
            </a:r>
            <a:r>
              <a:rPr lang="pt-BR" sz="1400" dirty="0" err="1"/>
              <a:t>D</a:t>
            </a:r>
            <a:r>
              <a:rPr lang="pt-BR" sz="1400" dirty="0"/>
              <a:t>, </a:t>
            </a:r>
            <a:r>
              <a:rPr lang="pt-BR" sz="1400" dirty="0" err="1"/>
              <a:t>Macgregor</a:t>
            </a:r>
            <a:r>
              <a:rPr lang="pt-BR" sz="1400" dirty="0"/>
              <a:t> A, </a:t>
            </a:r>
            <a:r>
              <a:rPr lang="pt-BR" sz="1400" dirty="0" err="1"/>
              <a:t>Attal</a:t>
            </a:r>
            <a:r>
              <a:rPr lang="pt-BR" sz="1400" dirty="0"/>
              <a:t> J, </a:t>
            </a:r>
            <a:r>
              <a:rPr lang="pt-BR" sz="1400" dirty="0" err="1"/>
              <a:t>Larue</a:t>
            </a:r>
            <a:r>
              <a:rPr lang="pt-BR" sz="1400" dirty="0"/>
              <a:t> A, </a:t>
            </a:r>
            <a:r>
              <a:rPr lang="pt-BR" sz="1400" dirty="0" err="1"/>
              <a:t>Brittner</a:t>
            </a:r>
            <a:r>
              <a:rPr lang="pt-BR" sz="1400" dirty="0"/>
              <a:t> M, </a:t>
            </a:r>
            <a:r>
              <a:rPr lang="pt-BR" sz="1400" dirty="0" err="1"/>
              <a:t>Ducasse</a:t>
            </a:r>
            <a:r>
              <a:rPr lang="pt-BR" sz="1400" dirty="0"/>
              <a:t> </a:t>
            </a:r>
            <a:r>
              <a:rPr lang="pt-BR" sz="1400" dirty="0" err="1"/>
              <a:t>D</a:t>
            </a:r>
            <a:r>
              <a:rPr lang="pt-BR" sz="1400" dirty="0"/>
              <a:t>, </a:t>
            </a:r>
            <a:r>
              <a:rPr lang="pt-BR" sz="1400" dirty="0" err="1"/>
              <a:t>Boulenger</a:t>
            </a:r>
            <a:r>
              <a:rPr lang="pt-BR" sz="1400" dirty="0"/>
              <a:t> JP. </a:t>
            </a:r>
            <a:r>
              <a:rPr lang="pt-BR" sz="1400" dirty="0" err="1"/>
              <a:t>Encephale</a:t>
            </a:r>
            <a:r>
              <a:rPr lang="pt-BR" sz="1400" dirty="0"/>
              <a:t>. 2013 Feb;39(1):38-43</a:t>
            </a:r>
          </a:p>
          <a:p>
            <a:endParaRPr lang="pt-BR" i="1" dirty="0"/>
          </a:p>
          <a:p>
            <a:r>
              <a:rPr lang="pt-BR" i="1" dirty="0"/>
              <a:t>Toxoplasma </a:t>
            </a:r>
            <a:r>
              <a:rPr lang="pt-BR" i="1" dirty="0" err="1"/>
              <a:t>gondii</a:t>
            </a:r>
            <a:r>
              <a:rPr lang="pt-BR" i="1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>
                <a:solidFill>
                  <a:srgbClr val="FF0000"/>
                </a:solidFill>
              </a:rPr>
              <a:t>schizophrenia</a:t>
            </a:r>
            <a:r>
              <a:rPr lang="pt-BR" dirty="0">
                <a:solidFill>
                  <a:srgbClr val="FF0000"/>
                </a:solidFill>
              </a:rPr>
              <a:t>.</a:t>
            </a:r>
            <a:r>
              <a:rPr lang="pt-BR" dirty="0"/>
              <a:t> </a:t>
            </a:r>
            <a:r>
              <a:rPr lang="pt-BR" sz="1400" dirty="0" err="1"/>
              <a:t>Torrey</a:t>
            </a:r>
            <a:r>
              <a:rPr lang="pt-BR" sz="1400" dirty="0"/>
              <a:t> EF, </a:t>
            </a:r>
            <a:r>
              <a:rPr lang="pt-BR" sz="1400" dirty="0" err="1"/>
              <a:t>Yolken</a:t>
            </a:r>
            <a:r>
              <a:rPr lang="pt-BR" sz="1400" dirty="0"/>
              <a:t> RH (2003) </a:t>
            </a:r>
            <a:r>
              <a:rPr lang="pt-BR" sz="1400" dirty="0" err="1"/>
              <a:t>Emerg</a:t>
            </a:r>
            <a:r>
              <a:rPr lang="pt-BR" sz="1400" dirty="0"/>
              <a:t> </a:t>
            </a:r>
            <a:r>
              <a:rPr lang="pt-BR" sz="1400" dirty="0" err="1"/>
              <a:t>Infect</a:t>
            </a:r>
            <a:r>
              <a:rPr lang="pt-BR" sz="1400" dirty="0"/>
              <a:t> </a:t>
            </a:r>
            <a:r>
              <a:rPr lang="pt-BR" sz="1400" dirty="0" err="1"/>
              <a:t>Dis</a:t>
            </a:r>
            <a:r>
              <a:rPr lang="pt-BR" sz="1400" dirty="0"/>
              <a:t> 9: 1375–1380.</a:t>
            </a:r>
          </a:p>
          <a:p>
            <a:endParaRPr lang="pt-BR" dirty="0"/>
          </a:p>
          <a:p>
            <a:r>
              <a:rPr lang="pt-BR" dirty="0"/>
              <a:t>The </a:t>
            </a:r>
            <a:r>
              <a:rPr lang="pt-BR" dirty="0" err="1"/>
              <a:t>probable</a:t>
            </a:r>
            <a:r>
              <a:rPr lang="pt-BR" dirty="0"/>
              <a:t> </a:t>
            </a:r>
            <a:r>
              <a:rPr lang="pt-BR" dirty="0" err="1"/>
              <a:t>relation</a:t>
            </a:r>
            <a:r>
              <a:rPr lang="pt-BR" dirty="0"/>
              <a:t> </a:t>
            </a:r>
            <a:r>
              <a:rPr lang="pt-BR" dirty="0" err="1"/>
              <a:t>between</a:t>
            </a:r>
            <a:r>
              <a:rPr lang="pt-BR" dirty="0"/>
              <a:t> </a:t>
            </a:r>
            <a:r>
              <a:rPr lang="pt-BR" i="1" dirty="0"/>
              <a:t>Toxoplasma </a:t>
            </a:r>
            <a:r>
              <a:rPr lang="pt-BR" i="1" dirty="0" err="1"/>
              <a:t>gondii</a:t>
            </a:r>
            <a:r>
              <a:rPr lang="pt-BR" i="1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>
                <a:solidFill>
                  <a:srgbClr val="FF0000"/>
                </a:solidFill>
              </a:rPr>
              <a:t>Parkinson’s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disease</a:t>
            </a:r>
            <a:r>
              <a:rPr lang="pt-BR" dirty="0"/>
              <a:t>. </a:t>
            </a:r>
            <a:r>
              <a:rPr lang="pt-BR" sz="1400" dirty="0" err="1"/>
              <a:t>Miman</a:t>
            </a:r>
            <a:r>
              <a:rPr lang="pt-BR" sz="1400" dirty="0"/>
              <a:t> O, </a:t>
            </a:r>
            <a:r>
              <a:rPr lang="pt-BR" sz="1400" dirty="0" err="1"/>
              <a:t>Kusbeci</a:t>
            </a:r>
            <a:r>
              <a:rPr lang="pt-BR" sz="1400" dirty="0"/>
              <a:t> OY, </a:t>
            </a:r>
            <a:r>
              <a:rPr lang="pt-BR" sz="1400" dirty="0" err="1"/>
              <a:t>Aktepe</a:t>
            </a:r>
            <a:r>
              <a:rPr lang="pt-BR" sz="1400" dirty="0"/>
              <a:t> OC, </a:t>
            </a:r>
            <a:r>
              <a:rPr lang="pt-BR" sz="1400" dirty="0" err="1"/>
              <a:t>Cetinkaya</a:t>
            </a:r>
            <a:r>
              <a:rPr lang="pt-BR" sz="1400" dirty="0"/>
              <a:t> </a:t>
            </a:r>
            <a:r>
              <a:rPr lang="pt-BR" sz="1400" dirty="0" err="1"/>
              <a:t>Z</a:t>
            </a:r>
            <a:r>
              <a:rPr lang="pt-BR" sz="1400" dirty="0"/>
              <a:t> (2010) </a:t>
            </a:r>
            <a:r>
              <a:rPr lang="pt-BR" sz="1400" dirty="0" err="1"/>
              <a:t>Neurosci</a:t>
            </a:r>
            <a:r>
              <a:rPr lang="pt-BR" sz="1400" dirty="0"/>
              <a:t> </a:t>
            </a:r>
            <a:r>
              <a:rPr lang="pt-BR" sz="1400" dirty="0" err="1"/>
              <a:t>Lett</a:t>
            </a:r>
            <a:r>
              <a:rPr lang="pt-BR" sz="1400" dirty="0"/>
              <a:t> 475: 129–131. </a:t>
            </a:r>
          </a:p>
          <a:p>
            <a:endParaRPr lang="pt-BR" dirty="0"/>
          </a:p>
          <a:p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i="1" dirty="0"/>
              <a:t>Toxoplasma </a:t>
            </a:r>
            <a:r>
              <a:rPr lang="pt-BR" i="1" dirty="0" err="1"/>
              <a:t>gondii</a:t>
            </a:r>
            <a:r>
              <a:rPr lang="pt-BR" i="1" dirty="0"/>
              <a:t>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any</a:t>
            </a:r>
            <a:r>
              <a:rPr lang="pt-BR" dirty="0"/>
              <a:t> role in </a:t>
            </a:r>
            <a:r>
              <a:rPr lang="pt-BR" dirty="0">
                <a:solidFill>
                  <a:srgbClr val="FF0000"/>
                </a:solidFill>
              </a:rPr>
              <a:t>Alzheimer </a:t>
            </a:r>
            <a:r>
              <a:rPr lang="pt-BR" dirty="0" err="1">
                <a:solidFill>
                  <a:srgbClr val="FF0000"/>
                </a:solidFill>
              </a:rPr>
              <a:t>disease</a:t>
            </a:r>
            <a:r>
              <a:rPr lang="pt-BR" dirty="0"/>
              <a:t>? </a:t>
            </a:r>
            <a:r>
              <a:rPr lang="pt-BR" sz="1400" dirty="0" err="1"/>
              <a:t>Kusbeci</a:t>
            </a:r>
            <a:r>
              <a:rPr lang="pt-BR" sz="1400" dirty="0"/>
              <a:t> OY, </a:t>
            </a:r>
            <a:r>
              <a:rPr lang="pt-BR" sz="1400" dirty="0" err="1"/>
              <a:t>Miman</a:t>
            </a:r>
            <a:r>
              <a:rPr lang="pt-BR" sz="1400" dirty="0"/>
              <a:t> O, </a:t>
            </a:r>
            <a:r>
              <a:rPr lang="pt-BR" sz="1400" dirty="0" err="1"/>
              <a:t>Yaman</a:t>
            </a:r>
            <a:r>
              <a:rPr lang="pt-BR" sz="1400" dirty="0"/>
              <a:t> M, </a:t>
            </a:r>
            <a:r>
              <a:rPr lang="pt-BR" sz="1400" dirty="0" err="1"/>
              <a:t>Aktepe</a:t>
            </a:r>
            <a:r>
              <a:rPr lang="pt-BR" sz="1400" dirty="0"/>
              <a:t> OC, </a:t>
            </a:r>
            <a:r>
              <a:rPr lang="pt-BR" sz="1400" dirty="0" err="1"/>
              <a:t>Yazar</a:t>
            </a:r>
            <a:r>
              <a:rPr lang="pt-BR" sz="1400" dirty="0"/>
              <a:t> </a:t>
            </a:r>
            <a:r>
              <a:rPr lang="pt-BR" sz="1400" dirty="0" err="1"/>
              <a:t>S</a:t>
            </a:r>
            <a:r>
              <a:rPr lang="pt-BR" sz="1400" dirty="0"/>
              <a:t> (2011) </a:t>
            </a:r>
            <a:r>
              <a:rPr lang="pt-BR" sz="1400" dirty="0" err="1"/>
              <a:t>Alzh</a:t>
            </a:r>
            <a:r>
              <a:rPr lang="pt-BR" sz="1400" dirty="0"/>
              <a:t> </a:t>
            </a:r>
            <a:r>
              <a:rPr lang="pt-BR" sz="1400" dirty="0" err="1"/>
              <a:t>Dis</a:t>
            </a:r>
            <a:r>
              <a:rPr lang="pt-BR" sz="1400" dirty="0"/>
              <a:t> </a:t>
            </a:r>
            <a:r>
              <a:rPr lang="pt-BR" sz="1400" dirty="0" err="1"/>
              <a:t>Assoc</a:t>
            </a:r>
            <a:r>
              <a:rPr lang="pt-BR" sz="1400" dirty="0"/>
              <a:t> </a:t>
            </a:r>
            <a:r>
              <a:rPr lang="pt-BR" sz="1400" dirty="0" err="1"/>
              <a:t>Disord</a:t>
            </a:r>
            <a:r>
              <a:rPr lang="pt-BR" sz="1400" dirty="0"/>
              <a:t> 25: 1–3.</a:t>
            </a:r>
          </a:p>
          <a:p>
            <a:endParaRPr lang="pt-BR" dirty="0"/>
          </a:p>
          <a:p>
            <a:r>
              <a:rPr lang="en-US" i="1" dirty="0"/>
              <a:t>Toxoplasma </a:t>
            </a:r>
            <a:r>
              <a:rPr lang="en-US" i="1" dirty="0" err="1"/>
              <a:t>gondii</a:t>
            </a:r>
            <a:r>
              <a:rPr lang="en-US" i="1" dirty="0"/>
              <a:t> </a:t>
            </a:r>
            <a:r>
              <a:rPr lang="en-US" dirty="0"/>
              <a:t>antibody titers and history of </a:t>
            </a:r>
            <a:r>
              <a:rPr lang="en-US" dirty="0">
                <a:solidFill>
                  <a:srgbClr val="FF0000"/>
                </a:solidFill>
              </a:rPr>
              <a:t>suicide</a:t>
            </a:r>
            <a:r>
              <a:rPr lang="en-US" dirty="0"/>
              <a:t> attempts in patients with</a:t>
            </a:r>
          </a:p>
          <a:p>
            <a:r>
              <a:rPr lang="pt-BR" dirty="0" err="1"/>
              <a:t>recurrent</a:t>
            </a:r>
            <a:r>
              <a:rPr lang="pt-BR" dirty="0"/>
              <a:t> </a:t>
            </a:r>
            <a:r>
              <a:rPr lang="pt-BR" dirty="0" err="1"/>
              <a:t>mood</a:t>
            </a:r>
            <a:r>
              <a:rPr lang="pt-BR" dirty="0"/>
              <a:t> </a:t>
            </a:r>
            <a:r>
              <a:rPr lang="pt-BR" dirty="0" err="1"/>
              <a:t>disorders</a:t>
            </a:r>
            <a:r>
              <a:rPr lang="pt-BR" dirty="0"/>
              <a:t>. </a:t>
            </a:r>
            <a:r>
              <a:rPr lang="pt-BR" sz="1400" dirty="0" err="1"/>
              <a:t>Arling</a:t>
            </a:r>
            <a:r>
              <a:rPr lang="pt-BR" sz="1400" dirty="0"/>
              <a:t> TA, </a:t>
            </a:r>
            <a:r>
              <a:rPr lang="pt-BR" sz="1400" dirty="0" err="1"/>
              <a:t>Yolken</a:t>
            </a:r>
            <a:r>
              <a:rPr lang="pt-BR" sz="1400" dirty="0"/>
              <a:t> RH, </a:t>
            </a:r>
            <a:r>
              <a:rPr lang="pt-BR" sz="1400" dirty="0" err="1"/>
              <a:t>Lapidus</a:t>
            </a:r>
            <a:r>
              <a:rPr lang="pt-BR" sz="1400" dirty="0"/>
              <a:t> M, </a:t>
            </a:r>
            <a:r>
              <a:rPr lang="pt-BR" sz="1400" dirty="0" err="1"/>
              <a:t>Langenberg</a:t>
            </a:r>
            <a:r>
              <a:rPr lang="pt-BR" sz="1400" dirty="0"/>
              <a:t> </a:t>
            </a:r>
            <a:r>
              <a:rPr lang="pt-BR" sz="1400" dirty="0" err="1"/>
              <a:t>P</a:t>
            </a:r>
            <a:r>
              <a:rPr lang="pt-BR" sz="1400" dirty="0"/>
              <a:t>, </a:t>
            </a:r>
            <a:r>
              <a:rPr lang="pt-BR" sz="1400" dirty="0" err="1"/>
              <a:t>Dickerson</a:t>
            </a:r>
            <a:r>
              <a:rPr lang="pt-BR" sz="1400" dirty="0"/>
              <a:t> FB, et al. (2009) J </a:t>
            </a:r>
            <a:r>
              <a:rPr lang="pt-BR" sz="1400" dirty="0" err="1"/>
              <a:t>Nerv</a:t>
            </a:r>
            <a:r>
              <a:rPr lang="pt-BR" sz="1400" dirty="0"/>
              <a:t> </a:t>
            </a:r>
            <a:r>
              <a:rPr lang="pt-BR" sz="1400" dirty="0" err="1"/>
              <a:t>Ment</a:t>
            </a:r>
            <a:r>
              <a:rPr lang="pt-BR" sz="1400" dirty="0"/>
              <a:t> </a:t>
            </a:r>
            <a:r>
              <a:rPr lang="pt-BR" sz="1400" dirty="0" err="1"/>
              <a:t>Dis</a:t>
            </a:r>
            <a:r>
              <a:rPr lang="pt-BR" sz="1400" dirty="0"/>
              <a:t> 197: 905–908.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194" y="596903"/>
            <a:ext cx="1689806" cy="20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7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Grp="1" noChangeArrowheads="1"/>
          </p:cNvSpPr>
          <p:nvPr>
            <p:ph type="title"/>
          </p:nvPr>
        </p:nvSpPr>
        <p:spPr>
          <a:xfrm>
            <a:off x="1638300" y="609600"/>
            <a:ext cx="5867400" cy="1143000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Diagnóstico parasitológico</a:t>
            </a:r>
          </a:p>
        </p:txBody>
      </p:sp>
      <p:sp>
        <p:nvSpPr>
          <p:cNvPr id="14344" name="Rectangle 8"/>
          <p:cNvSpPr>
            <a:spLocks noGrp="1" noChangeArrowheads="1"/>
          </p:cNvSpPr>
          <p:nvPr>
            <p:ph idx="1"/>
          </p:nvPr>
        </p:nvSpPr>
        <p:spPr>
          <a:xfrm>
            <a:off x="762000" y="1752600"/>
            <a:ext cx="7772400" cy="4343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pt-BR" sz="2400" dirty="0"/>
          </a:p>
          <a:p>
            <a:pPr eaLnBrk="1" hangingPunct="1"/>
            <a:r>
              <a:rPr lang="pt-BR" sz="2400" dirty="0"/>
              <a:t>Demonstração do organismo em necropsia ou biópsia </a:t>
            </a:r>
          </a:p>
          <a:p>
            <a:pPr eaLnBrk="1" hangingPunct="1"/>
            <a:r>
              <a:rPr lang="pt-BR" sz="2400" dirty="0"/>
              <a:t>Inoculação intraperitoneal em camundongo de material de biópsia de gânglio linfático, fígado ou baço</a:t>
            </a:r>
          </a:p>
          <a:p>
            <a:pPr eaLnBrk="1" hangingPunct="1"/>
            <a:r>
              <a:rPr lang="pt-BR" sz="2400" dirty="0"/>
              <a:t>Cultura dos parasitos em fibroblastos</a:t>
            </a:r>
          </a:p>
          <a:p>
            <a:pPr eaLnBrk="1" hangingPunct="1"/>
            <a:r>
              <a:rPr lang="pt-BR" sz="2400" dirty="0"/>
              <a:t>Técnica de PCR para detecção do DNA do parasito em amostras de tecido.</a:t>
            </a:r>
          </a:p>
        </p:txBody>
      </p:sp>
    </p:spTree>
    <p:extLst>
      <p:ext uri="{BB962C8B-B14F-4D97-AF65-F5344CB8AC3E}">
        <p14:creationId xmlns:p14="http://schemas.microsoft.com/office/powerpoint/2010/main" val="890090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440258" y="475713"/>
            <a:ext cx="822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/>
              <a:t>Diagnóstico</a:t>
            </a:r>
            <a:r>
              <a:rPr lang="en-US" sz="2800" dirty="0"/>
              <a:t> </a:t>
            </a:r>
            <a:r>
              <a:rPr lang="en-US" sz="2800" dirty="0" err="1"/>
              <a:t>sorológico</a:t>
            </a:r>
            <a:r>
              <a:rPr lang="en-US" sz="2800" dirty="0"/>
              <a:t> da </a:t>
            </a:r>
            <a:r>
              <a:rPr lang="en-US" sz="2800" dirty="0" err="1"/>
              <a:t>toxoplasmose</a:t>
            </a:r>
            <a:endParaRPr lang="en-US" sz="2800" dirty="0"/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203196" y="5314950"/>
            <a:ext cx="8737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Perfil I: Toxoplasmose recente: IgM elevada e IgG de baixa avidez.</a:t>
            </a:r>
          </a:p>
          <a:p>
            <a:pPr>
              <a:spcBef>
                <a:spcPct val="50000"/>
              </a:spcBef>
            </a:pPr>
            <a:r>
              <a:rPr lang="en-US" sz="1600"/>
              <a:t>Perfil II: Transição: IgG de alta avidez e IgM baixa ou residual.</a:t>
            </a:r>
          </a:p>
          <a:p>
            <a:pPr>
              <a:spcBef>
                <a:spcPct val="50000"/>
              </a:spcBef>
            </a:pPr>
            <a:r>
              <a:rPr lang="en-US" sz="1600"/>
              <a:t>Perfil III: Infecção latente ou crônica: IgG de alta avidez, títulos intermediários, IgM ausente.</a:t>
            </a:r>
          </a:p>
        </p:txBody>
      </p:sp>
      <p:sp>
        <p:nvSpPr>
          <p:cNvPr id="120836" name="Freeform 4"/>
          <p:cNvSpPr>
            <a:spLocks/>
          </p:cNvSpPr>
          <p:nvPr/>
        </p:nvSpPr>
        <p:spPr bwMode="auto">
          <a:xfrm>
            <a:off x="2235196" y="3834864"/>
            <a:ext cx="1412" cy="128587"/>
          </a:xfrm>
          <a:custGeom>
            <a:avLst/>
            <a:gdLst>
              <a:gd name="T0" fmla="*/ 0 w 1"/>
              <a:gd name="T1" fmla="*/ 0 h 108"/>
              <a:gd name="T2" fmla="*/ 0 w 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08">
                <a:moveTo>
                  <a:pt x="0" y="0"/>
                </a:moveTo>
                <a:cubicBezTo>
                  <a:pt x="0" y="36"/>
                  <a:pt x="0" y="72"/>
                  <a:pt x="0" y="10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1625596" y="3834863"/>
            <a:ext cx="101600" cy="114300"/>
          </a:xfrm>
          <a:custGeom>
            <a:avLst/>
            <a:gdLst>
              <a:gd name="T0" fmla="*/ 0 w 1"/>
              <a:gd name="T1" fmla="*/ 0 h 108"/>
              <a:gd name="T2" fmla="*/ 0 w 1"/>
              <a:gd name="T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08">
                <a:moveTo>
                  <a:pt x="0" y="0"/>
                </a:moveTo>
                <a:cubicBezTo>
                  <a:pt x="0" y="36"/>
                  <a:pt x="0" y="72"/>
                  <a:pt x="0" y="10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838" name="Line 6"/>
          <p:cNvSpPr>
            <a:spLocks noChangeShapeType="1"/>
          </p:cNvSpPr>
          <p:nvPr/>
        </p:nvSpPr>
        <p:spPr bwMode="auto">
          <a:xfrm>
            <a:off x="914396" y="3533238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839" name="Line 7"/>
          <p:cNvSpPr>
            <a:spLocks noChangeShapeType="1"/>
          </p:cNvSpPr>
          <p:nvPr/>
        </p:nvSpPr>
        <p:spPr bwMode="auto">
          <a:xfrm>
            <a:off x="914396" y="3247488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840" name="Line 8"/>
          <p:cNvSpPr>
            <a:spLocks noChangeShapeType="1"/>
          </p:cNvSpPr>
          <p:nvPr/>
        </p:nvSpPr>
        <p:spPr bwMode="auto">
          <a:xfrm>
            <a:off x="914396" y="2961738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841" name="Line 9"/>
          <p:cNvSpPr>
            <a:spLocks noChangeShapeType="1"/>
          </p:cNvSpPr>
          <p:nvPr/>
        </p:nvSpPr>
        <p:spPr bwMode="auto">
          <a:xfrm>
            <a:off x="1523996" y="3876138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842" name="Line 10"/>
          <p:cNvSpPr>
            <a:spLocks noChangeShapeType="1"/>
          </p:cNvSpPr>
          <p:nvPr/>
        </p:nvSpPr>
        <p:spPr bwMode="auto">
          <a:xfrm>
            <a:off x="914396" y="2675988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843" name="Line 11"/>
          <p:cNvSpPr>
            <a:spLocks noChangeShapeType="1"/>
          </p:cNvSpPr>
          <p:nvPr/>
        </p:nvSpPr>
        <p:spPr bwMode="auto">
          <a:xfrm>
            <a:off x="914396" y="2390238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>
            <a:off x="914396" y="2161638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>
            <a:off x="914396" y="1875888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846" name="Line 14"/>
          <p:cNvSpPr>
            <a:spLocks noChangeShapeType="1"/>
          </p:cNvSpPr>
          <p:nvPr/>
        </p:nvSpPr>
        <p:spPr bwMode="auto">
          <a:xfrm>
            <a:off x="914396" y="1590138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20847" name="Group 15"/>
          <p:cNvGrpSpPr>
            <a:grpSpLocks/>
          </p:cNvGrpSpPr>
          <p:nvPr/>
        </p:nvGrpSpPr>
        <p:grpSpPr bwMode="auto">
          <a:xfrm>
            <a:off x="273752" y="1425038"/>
            <a:ext cx="8534400" cy="2628900"/>
            <a:chOff x="0" y="1872"/>
            <a:chExt cx="4032" cy="2208"/>
          </a:xfrm>
        </p:grpSpPr>
        <p:grpSp>
          <p:nvGrpSpPr>
            <p:cNvPr id="120848" name="Group 16"/>
            <p:cNvGrpSpPr>
              <a:grpSpLocks/>
            </p:cNvGrpSpPr>
            <p:nvPr/>
          </p:nvGrpSpPr>
          <p:grpSpPr bwMode="auto">
            <a:xfrm>
              <a:off x="384" y="1872"/>
              <a:ext cx="3648" cy="2208"/>
              <a:chOff x="384" y="1872"/>
              <a:chExt cx="3648" cy="2208"/>
            </a:xfrm>
          </p:grpSpPr>
          <p:grpSp>
            <p:nvGrpSpPr>
              <p:cNvPr id="120849" name="Group 17"/>
              <p:cNvGrpSpPr>
                <a:grpSpLocks/>
              </p:cNvGrpSpPr>
              <p:nvPr/>
            </p:nvGrpSpPr>
            <p:grpSpPr bwMode="auto">
              <a:xfrm>
                <a:off x="384" y="1872"/>
                <a:ext cx="3648" cy="2064"/>
                <a:chOff x="384" y="1872"/>
                <a:chExt cx="3648" cy="2064"/>
              </a:xfrm>
            </p:grpSpPr>
            <p:sp>
              <p:nvSpPr>
                <p:cNvPr id="120850" name="Line 18"/>
                <p:cNvSpPr>
                  <a:spLocks noChangeShapeType="1"/>
                </p:cNvSpPr>
                <p:nvPr/>
              </p:nvSpPr>
              <p:spPr bwMode="auto">
                <a:xfrm>
                  <a:off x="384" y="1872"/>
                  <a:ext cx="0" cy="20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0851" name="Line 19"/>
                <p:cNvSpPr>
                  <a:spLocks noChangeShapeType="1"/>
                </p:cNvSpPr>
                <p:nvPr/>
              </p:nvSpPr>
              <p:spPr bwMode="auto">
                <a:xfrm>
                  <a:off x="384" y="3936"/>
                  <a:ext cx="36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20852" name="Line 20"/>
              <p:cNvSpPr>
                <a:spLocks noChangeShapeType="1"/>
              </p:cNvSpPr>
              <p:nvPr/>
            </p:nvSpPr>
            <p:spPr bwMode="auto">
              <a:xfrm>
                <a:off x="1536" y="388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853" name="Line 21"/>
              <p:cNvSpPr>
                <a:spLocks noChangeShapeType="1"/>
              </p:cNvSpPr>
              <p:nvPr/>
            </p:nvSpPr>
            <p:spPr bwMode="auto">
              <a:xfrm>
                <a:off x="2976" y="388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20854" name="Line 22"/>
            <p:cNvSpPr>
              <a:spLocks noChangeShapeType="1"/>
            </p:cNvSpPr>
            <p:nvPr/>
          </p:nvSpPr>
          <p:spPr bwMode="auto">
            <a:xfrm>
              <a:off x="2976" y="1920"/>
              <a:ext cx="0" cy="19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855" name="Line 23"/>
            <p:cNvSpPr>
              <a:spLocks noChangeShapeType="1"/>
            </p:cNvSpPr>
            <p:nvPr/>
          </p:nvSpPr>
          <p:spPr bwMode="auto">
            <a:xfrm>
              <a:off x="1536" y="1920"/>
              <a:ext cx="0" cy="19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856" name="Text Box 24"/>
            <p:cNvSpPr txBox="1">
              <a:spLocks noChangeArrowheads="1"/>
            </p:cNvSpPr>
            <p:nvPr/>
          </p:nvSpPr>
          <p:spPr bwMode="auto">
            <a:xfrm>
              <a:off x="144" y="355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16</a:t>
              </a:r>
            </a:p>
          </p:txBody>
        </p:sp>
        <p:sp>
          <p:nvSpPr>
            <p:cNvPr id="120857" name="Text Box 25"/>
            <p:cNvSpPr txBox="1">
              <a:spLocks noChangeArrowheads="1"/>
            </p:cNvSpPr>
            <p:nvPr/>
          </p:nvSpPr>
          <p:spPr bwMode="auto">
            <a:xfrm>
              <a:off x="144" y="33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64</a:t>
              </a:r>
            </a:p>
          </p:txBody>
        </p:sp>
        <p:sp>
          <p:nvSpPr>
            <p:cNvPr id="120858" name="Text Box 26"/>
            <p:cNvSpPr txBox="1">
              <a:spLocks noChangeArrowheads="1"/>
            </p:cNvSpPr>
            <p:nvPr/>
          </p:nvSpPr>
          <p:spPr bwMode="auto">
            <a:xfrm>
              <a:off x="96" y="3072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256</a:t>
              </a:r>
            </a:p>
          </p:txBody>
        </p:sp>
        <p:sp>
          <p:nvSpPr>
            <p:cNvPr id="120859" name="Text Box 27"/>
            <p:cNvSpPr txBox="1">
              <a:spLocks noChangeArrowheads="1"/>
            </p:cNvSpPr>
            <p:nvPr/>
          </p:nvSpPr>
          <p:spPr bwMode="auto">
            <a:xfrm>
              <a:off x="48" y="2832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1000</a:t>
              </a:r>
            </a:p>
          </p:txBody>
        </p:sp>
        <p:sp>
          <p:nvSpPr>
            <p:cNvPr id="120860" name="Text Box 28"/>
            <p:cNvSpPr txBox="1">
              <a:spLocks noChangeArrowheads="1"/>
            </p:cNvSpPr>
            <p:nvPr/>
          </p:nvSpPr>
          <p:spPr bwMode="auto">
            <a:xfrm>
              <a:off x="0" y="2592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 4000</a:t>
              </a:r>
            </a:p>
          </p:txBody>
        </p:sp>
        <p:sp>
          <p:nvSpPr>
            <p:cNvPr id="120861" name="Text Box 29"/>
            <p:cNvSpPr txBox="1">
              <a:spLocks noChangeArrowheads="1"/>
            </p:cNvSpPr>
            <p:nvPr/>
          </p:nvSpPr>
          <p:spPr bwMode="auto">
            <a:xfrm>
              <a:off x="0" y="1920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64000</a:t>
              </a:r>
            </a:p>
          </p:txBody>
        </p:sp>
        <p:sp>
          <p:nvSpPr>
            <p:cNvPr id="120862" name="Text Box 30"/>
            <p:cNvSpPr txBox="1">
              <a:spLocks noChangeArrowheads="1"/>
            </p:cNvSpPr>
            <p:nvPr/>
          </p:nvSpPr>
          <p:spPr bwMode="auto">
            <a:xfrm>
              <a:off x="0" y="2400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 8000</a:t>
              </a:r>
            </a:p>
          </p:txBody>
        </p:sp>
        <p:sp>
          <p:nvSpPr>
            <p:cNvPr id="120863" name="Text Box 31"/>
            <p:cNvSpPr txBox="1">
              <a:spLocks noChangeArrowheads="1"/>
            </p:cNvSpPr>
            <p:nvPr/>
          </p:nvSpPr>
          <p:spPr bwMode="auto">
            <a:xfrm>
              <a:off x="0" y="2160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16000</a:t>
              </a:r>
            </a:p>
          </p:txBody>
        </p:sp>
      </p:grpSp>
      <p:sp>
        <p:nvSpPr>
          <p:cNvPr id="120864" name="Freeform 32"/>
          <p:cNvSpPr>
            <a:spLocks/>
          </p:cNvSpPr>
          <p:nvPr/>
        </p:nvSpPr>
        <p:spPr bwMode="auto">
          <a:xfrm>
            <a:off x="1032929" y="1499650"/>
            <a:ext cx="7620000" cy="1828800"/>
          </a:xfrm>
          <a:custGeom>
            <a:avLst/>
            <a:gdLst>
              <a:gd name="T0" fmla="*/ 0 w 3600"/>
              <a:gd name="T1" fmla="*/ 1256 h 1664"/>
              <a:gd name="T2" fmla="*/ 88 w 3600"/>
              <a:gd name="T3" fmla="*/ 1251 h 1664"/>
              <a:gd name="T4" fmla="*/ 124 w 3600"/>
              <a:gd name="T5" fmla="*/ 1147 h 1664"/>
              <a:gd name="T6" fmla="*/ 160 w 3600"/>
              <a:gd name="T7" fmla="*/ 1121 h 1664"/>
              <a:gd name="T8" fmla="*/ 280 w 3600"/>
              <a:gd name="T9" fmla="*/ 887 h 1664"/>
              <a:gd name="T10" fmla="*/ 328 w 3600"/>
              <a:gd name="T11" fmla="*/ 770 h 1664"/>
              <a:gd name="T12" fmla="*/ 364 w 3600"/>
              <a:gd name="T13" fmla="*/ 601 h 1664"/>
              <a:gd name="T14" fmla="*/ 472 w 3600"/>
              <a:gd name="T15" fmla="*/ 276 h 1664"/>
              <a:gd name="T16" fmla="*/ 568 w 3600"/>
              <a:gd name="T17" fmla="*/ 81 h 1664"/>
              <a:gd name="T18" fmla="*/ 640 w 3600"/>
              <a:gd name="T19" fmla="*/ 29 h 1664"/>
              <a:gd name="T20" fmla="*/ 916 w 3600"/>
              <a:gd name="T21" fmla="*/ 55 h 1664"/>
              <a:gd name="T22" fmla="*/ 988 w 3600"/>
              <a:gd name="T23" fmla="*/ 107 h 1664"/>
              <a:gd name="T24" fmla="*/ 1156 w 3600"/>
              <a:gd name="T25" fmla="*/ 68 h 1664"/>
              <a:gd name="T26" fmla="*/ 1228 w 3600"/>
              <a:gd name="T27" fmla="*/ 42 h 1664"/>
              <a:gd name="T28" fmla="*/ 1264 w 3600"/>
              <a:gd name="T29" fmla="*/ 29 h 1664"/>
              <a:gd name="T30" fmla="*/ 1540 w 3600"/>
              <a:gd name="T31" fmla="*/ 42 h 1664"/>
              <a:gd name="T32" fmla="*/ 1552 w 3600"/>
              <a:gd name="T33" fmla="*/ 81 h 1664"/>
              <a:gd name="T34" fmla="*/ 1624 w 3600"/>
              <a:gd name="T35" fmla="*/ 107 h 1664"/>
              <a:gd name="T36" fmla="*/ 1696 w 3600"/>
              <a:gd name="T37" fmla="*/ 159 h 1664"/>
              <a:gd name="T38" fmla="*/ 1768 w 3600"/>
              <a:gd name="T39" fmla="*/ 211 h 1664"/>
              <a:gd name="T40" fmla="*/ 1816 w 3600"/>
              <a:gd name="T41" fmla="*/ 263 h 1664"/>
              <a:gd name="T42" fmla="*/ 1852 w 3600"/>
              <a:gd name="T43" fmla="*/ 302 h 1664"/>
              <a:gd name="T44" fmla="*/ 1924 w 3600"/>
              <a:gd name="T45" fmla="*/ 341 h 1664"/>
              <a:gd name="T46" fmla="*/ 2020 w 3600"/>
              <a:gd name="T47" fmla="*/ 432 h 1664"/>
              <a:gd name="T48" fmla="*/ 2116 w 3600"/>
              <a:gd name="T49" fmla="*/ 523 h 1664"/>
              <a:gd name="T50" fmla="*/ 2164 w 3600"/>
              <a:gd name="T51" fmla="*/ 575 h 1664"/>
              <a:gd name="T52" fmla="*/ 2248 w 3600"/>
              <a:gd name="T53" fmla="*/ 679 h 1664"/>
              <a:gd name="T54" fmla="*/ 2296 w 3600"/>
              <a:gd name="T55" fmla="*/ 757 h 1664"/>
              <a:gd name="T56" fmla="*/ 2368 w 3600"/>
              <a:gd name="T57" fmla="*/ 874 h 1664"/>
              <a:gd name="T58" fmla="*/ 2440 w 3600"/>
              <a:gd name="T59" fmla="*/ 952 h 1664"/>
              <a:gd name="T60" fmla="*/ 2584 w 3600"/>
              <a:gd name="T61" fmla="*/ 1121 h 1664"/>
              <a:gd name="T62" fmla="*/ 2608 w 3600"/>
              <a:gd name="T63" fmla="*/ 1173 h 1664"/>
              <a:gd name="T64" fmla="*/ 2644 w 3600"/>
              <a:gd name="T65" fmla="*/ 1199 h 1664"/>
              <a:gd name="T66" fmla="*/ 2704 w 3600"/>
              <a:gd name="T67" fmla="*/ 1277 h 1664"/>
              <a:gd name="T68" fmla="*/ 2792 w 3600"/>
              <a:gd name="T69" fmla="*/ 1298 h 1664"/>
              <a:gd name="T70" fmla="*/ 2864 w 3600"/>
              <a:gd name="T71" fmla="*/ 1362 h 1664"/>
              <a:gd name="T72" fmla="*/ 2976 w 3600"/>
              <a:gd name="T73" fmla="*/ 1402 h 1664"/>
              <a:gd name="T74" fmla="*/ 3008 w 3600"/>
              <a:gd name="T75" fmla="*/ 1434 h 1664"/>
              <a:gd name="T76" fmla="*/ 3096 w 3600"/>
              <a:gd name="T77" fmla="*/ 1482 h 1664"/>
              <a:gd name="T78" fmla="*/ 3120 w 3600"/>
              <a:gd name="T79" fmla="*/ 1490 h 1664"/>
              <a:gd name="T80" fmla="*/ 3160 w 3600"/>
              <a:gd name="T81" fmla="*/ 1522 h 1664"/>
              <a:gd name="T82" fmla="*/ 3152 w 3600"/>
              <a:gd name="T83" fmla="*/ 1546 h 1664"/>
              <a:gd name="T84" fmla="*/ 3248 w 3600"/>
              <a:gd name="T85" fmla="*/ 1554 h 1664"/>
              <a:gd name="T86" fmla="*/ 3336 w 3600"/>
              <a:gd name="T87" fmla="*/ 1578 h 1664"/>
              <a:gd name="T88" fmla="*/ 3352 w 3600"/>
              <a:gd name="T89" fmla="*/ 1602 h 1664"/>
              <a:gd name="T90" fmla="*/ 3336 w 3600"/>
              <a:gd name="T91" fmla="*/ 1602 h 1664"/>
              <a:gd name="T92" fmla="*/ 3368 w 3600"/>
              <a:gd name="T93" fmla="*/ 1592 h 1664"/>
              <a:gd name="T94" fmla="*/ 3400 w 3600"/>
              <a:gd name="T95" fmla="*/ 1618 h 1664"/>
              <a:gd name="T96" fmla="*/ 3464 w 3600"/>
              <a:gd name="T97" fmla="*/ 1632 h 1664"/>
              <a:gd name="T98" fmla="*/ 3560 w 3600"/>
              <a:gd name="T99" fmla="*/ 1656 h 1664"/>
              <a:gd name="T100" fmla="*/ 3600 w 3600"/>
              <a:gd name="T101" fmla="*/ 1664 h 1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600" h="1664">
                <a:moveTo>
                  <a:pt x="0" y="1256"/>
                </a:moveTo>
                <a:cubicBezTo>
                  <a:pt x="16" y="1252"/>
                  <a:pt x="74" y="1261"/>
                  <a:pt x="88" y="1251"/>
                </a:cubicBezTo>
                <a:cubicBezTo>
                  <a:pt x="128" y="1223"/>
                  <a:pt x="103" y="1187"/>
                  <a:pt x="124" y="1147"/>
                </a:cubicBezTo>
                <a:cubicBezTo>
                  <a:pt x="131" y="1133"/>
                  <a:pt x="148" y="1130"/>
                  <a:pt x="160" y="1121"/>
                </a:cubicBezTo>
                <a:cubicBezTo>
                  <a:pt x="208" y="1043"/>
                  <a:pt x="217" y="955"/>
                  <a:pt x="280" y="887"/>
                </a:cubicBezTo>
                <a:cubicBezTo>
                  <a:pt x="342" y="686"/>
                  <a:pt x="271" y="894"/>
                  <a:pt x="328" y="770"/>
                </a:cubicBezTo>
                <a:cubicBezTo>
                  <a:pt x="352" y="718"/>
                  <a:pt x="349" y="656"/>
                  <a:pt x="364" y="601"/>
                </a:cubicBezTo>
                <a:cubicBezTo>
                  <a:pt x="395" y="490"/>
                  <a:pt x="438" y="386"/>
                  <a:pt x="472" y="276"/>
                </a:cubicBezTo>
                <a:cubicBezTo>
                  <a:pt x="492" y="211"/>
                  <a:pt x="517" y="123"/>
                  <a:pt x="568" y="81"/>
                </a:cubicBezTo>
                <a:cubicBezTo>
                  <a:pt x="591" y="62"/>
                  <a:pt x="640" y="29"/>
                  <a:pt x="640" y="29"/>
                </a:cubicBezTo>
                <a:cubicBezTo>
                  <a:pt x="732" y="35"/>
                  <a:pt x="839" y="0"/>
                  <a:pt x="916" y="55"/>
                </a:cubicBezTo>
                <a:cubicBezTo>
                  <a:pt x="1006" y="120"/>
                  <a:pt x="902" y="76"/>
                  <a:pt x="988" y="107"/>
                </a:cubicBezTo>
                <a:cubicBezTo>
                  <a:pt x="1048" y="97"/>
                  <a:pt x="1099" y="87"/>
                  <a:pt x="1156" y="68"/>
                </a:cubicBezTo>
                <a:cubicBezTo>
                  <a:pt x="1180" y="61"/>
                  <a:pt x="1204" y="51"/>
                  <a:pt x="1228" y="42"/>
                </a:cubicBezTo>
                <a:cubicBezTo>
                  <a:pt x="1240" y="38"/>
                  <a:pt x="1264" y="29"/>
                  <a:pt x="1264" y="29"/>
                </a:cubicBezTo>
                <a:cubicBezTo>
                  <a:pt x="1356" y="34"/>
                  <a:pt x="1449" y="26"/>
                  <a:pt x="1540" y="42"/>
                </a:cubicBezTo>
                <a:cubicBezTo>
                  <a:pt x="1552" y="44"/>
                  <a:pt x="1542" y="74"/>
                  <a:pt x="1552" y="81"/>
                </a:cubicBezTo>
                <a:cubicBezTo>
                  <a:pt x="1573" y="97"/>
                  <a:pt x="1624" y="107"/>
                  <a:pt x="1624" y="107"/>
                </a:cubicBezTo>
                <a:cubicBezTo>
                  <a:pt x="1704" y="194"/>
                  <a:pt x="1618" y="113"/>
                  <a:pt x="1696" y="159"/>
                </a:cubicBezTo>
                <a:cubicBezTo>
                  <a:pt x="1721" y="174"/>
                  <a:pt x="1768" y="211"/>
                  <a:pt x="1768" y="211"/>
                </a:cubicBezTo>
                <a:cubicBezTo>
                  <a:pt x="1791" y="286"/>
                  <a:pt x="1761" y="223"/>
                  <a:pt x="1816" y="263"/>
                </a:cubicBezTo>
                <a:cubicBezTo>
                  <a:pt x="1830" y="273"/>
                  <a:pt x="1838" y="292"/>
                  <a:pt x="1852" y="302"/>
                </a:cubicBezTo>
                <a:cubicBezTo>
                  <a:pt x="1960" y="380"/>
                  <a:pt x="1811" y="239"/>
                  <a:pt x="1924" y="341"/>
                </a:cubicBezTo>
                <a:cubicBezTo>
                  <a:pt x="1969" y="382"/>
                  <a:pt x="1963" y="412"/>
                  <a:pt x="2020" y="432"/>
                </a:cubicBezTo>
                <a:cubicBezTo>
                  <a:pt x="2059" y="474"/>
                  <a:pt x="2065" y="505"/>
                  <a:pt x="2116" y="523"/>
                </a:cubicBezTo>
                <a:cubicBezTo>
                  <a:pt x="2148" y="627"/>
                  <a:pt x="2100" y="506"/>
                  <a:pt x="2164" y="575"/>
                </a:cubicBezTo>
                <a:cubicBezTo>
                  <a:pt x="2304" y="727"/>
                  <a:pt x="2146" y="606"/>
                  <a:pt x="2248" y="679"/>
                </a:cubicBezTo>
                <a:cubicBezTo>
                  <a:pt x="2271" y="754"/>
                  <a:pt x="2244" y="685"/>
                  <a:pt x="2296" y="757"/>
                </a:cubicBezTo>
                <a:cubicBezTo>
                  <a:pt x="2323" y="794"/>
                  <a:pt x="2337" y="841"/>
                  <a:pt x="2368" y="874"/>
                </a:cubicBezTo>
                <a:cubicBezTo>
                  <a:pt x="2392" y="900"/>
                  <a:pt x="2440" y="952"/>
                  <a:pt x="2440" y="952"/>
                </a:cubicBezTo>
                <a:cubicBezTo>
                  <a:pt x="2464" y="1029"/>
                  <a:pt x="2541" y="1056"/>
                  <a:pt x="2584" y="1121"/>
                </a:cubicBezTo>
                <a:cubicBezTo>
                  <a:pt x="2594" y="1137"/>
                  <a:pt x="2597" y="1158"/>
                  <a:pt x="2608" y="1173"/>
                </a:cubicBezTo>
                <a:cubicBezTo>
                  <a:pt x="2617" y="1185"/>
                  <a:pt x="2633" y="1189"/>
                  <a:pt x="2644" y="1199"/>
                </a:cubicBezTo>
                <a:cubicBezTo>
                  <a:pt x="2762" y="1305"/>
                  <a:pt x="2610" y="1175"/>
                  <a:pt x="2704" y="1277"/>
                </a:cubicBezTo>
                <a:cubicBezTo>
                  <a:pt x="2714" y="1288"/>
                  <a:pt x="2781" y="1288"/>
                  <a:pt x="2792" y="1298"/>
                </a:cubicBezTo>
                <a:cubicBezTo>
                  <a:pt x="2830" y="1333"/>
                  <a:pt x="2822" y="1332"/>
                  <a:pt x="2864" y="1362"/>
                </a:cubicBezTo>
                <a:cubicBezTo>
                  <a:pt x="2874" y="1386"/>
                  <a:pt x="2964" y="1389"/>
                  <a:pt x="2976" y="1402"/>
                </a:cubicBezTo>
                <a:cubicBezTo>
                  <a:pt x="3000" y="1414"/>
                  <a:pt x="2988" y="1421"/>
                  <a:pt x="3008" y="1434"/>
                </a:cubicBezTo>
                <a:cubicBezTo>
                  <a:pt x="3003" y="1443"/>
                  <a:pt x="3081" y="1469"/>
                  <a:pt x="3096" y="1482"/>
                </a:cubicBezTo>
                <a:cubicBezTo>
                  <a:pt x="3115" y="1491"/>
                  <a:pt x="3109" y="1483"/>
                  <a:pt x="3120" y="1490"/>
                </a:cubicBezTo>
                <a:cubicBezTo>
                  <a:pt x="3123" y="1499"/>
                  <a:pt x="3155" y="1513"/>
                  <a:pt x="3160" y="1522"/>
                </a:cubicBezTo>
                <a:cubicBezTo>
                  <a:pt x="3165" y="1531"/>
                  <a:pt x="3137" y="1541"/>
                  <a:pt x="3152" y="1546"/>
                </a:cubicBezTo>
                <a:cubicBezTo>
                  <a:pt x="3167" y="1551"/>
                  <a:pt x="3217" y="1549"/>
                  <a:pt x="3248" y="1554"/>
                </a:cubicBezTo>
                <a:cubicBezTo>
                  <a:pt x="3252" y="1567"/>
                  <a:pt x="3330" y="1566"/>
                  <a:pt x="3336" y="1578"/>
                </a:cubicBezTo>
                <a:cubicBezTo>
                  <a:pt x="3329" y="1586"/>
                  <a:pt x="3373" y="1597"/>
                  <a:pt x="3352" y="1602"/>
                </a:cubicBezTo>
                <a:cubicBezTo>
                  <a:pt x="3352" y="1606"/>
                  <a:pt x="3334" y="1604"/>
                  <a:pt x="3336" y="1602"/>
                </a:cubicBezTo>
                <a:cubicBezTo>
                  <a:pt x="3336" y="1633"/>
                  <a:pt x="3357" y="1589"/>
                  <a:pt x="3368" y="1592"/>
                </a:cubicBezTo>
                <a:cubicBezTo>
                  <a:pt x="3379" y="1595"/>
                  <a:pt x="3384" y="1611"/>
                  <a:pt x="3400" y="1618"/>
                </a:cubicBezTo>
                <a:cubicBezTo>
                  <a:pt x="3414" y="1629"/>
                  <a:pt x="3488" y="1600"/>
                  <a:pt x="3464" y="1632"/>
                </a:cubicBezTo>
                <a:cubicBezTo>
                  <a:pt x="3560" y="1624"/>
                  <a:pt x="3549" y="1650"/>
                  <a:pt x="3560" y="1656"/>
                </a:cubicBezTo>
                <a:cubicBezTo>
                  <a:pt x="3573" y="1663"/>
                  <a:pt x="3592" y="1662"/>
                  <a:pt x="3600" y="1664"/>
                </a:cubicBezTo>
              </a:path>
            </a:pathLst>
          </a:custGeom>
          <a:noFill/>
          <a:ln w="38100" cmpd="sng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865" name="Text Box 33"/>
          <p:cNvSpPr txBox="1">
            <a:spLocks noChangeArrowheads="1"/>
          </p:cNvSpPr>
          <p:nvPr/>
        </p:nvSpPr>
        <p:spPr bwMode="auto">
          <a:xfrm>
            <a:off x="766230" y="4522251"/>
            <a:ext cx="2538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Perfil  I</a:t>
            </a:r>
          </a:p>
        </p:txBody>
      </p:sp>
      <p:sp>
        <p:nvSpPr>
          <p:cNvPr id="120866" name="Text Box 34"/>
          <p:cNvSpPr txBox="1">
            <a:spLocks noChangeArrowheads="1"/>
          </p:cNvSpPr>
          <p:nvPr/>
        </p:nvSpPr>
        <p:spPr bwMode="auto">
          <a:xfrm>
            <a:off x="7518396" y="2404525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IgG</a:t>
            </a:r>
          </a:p>
        </p:txBody>
      </p:sp>
      <p:sp>
        <p:nvSpPr>
          <p:cNvPr id="120867" name="Text Box 35"/>
          <p:cNvSpPr txBox="1">
            <a:spLocks noChangeArrowheads="1"/>
          </p:cNvSpPr>
          <p:nvPr/>
        </p:nvSpPr>
        <p:spPr bwMode="auto">
          <a:xfrm>
            <a:off x="5384796" y="3166525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IgM</a:t>
            </a:r>
          </a:p>
        </p:txBody>
      </p:sp>
      <p:sp>
        <p:nvSpPr>
          <p:cNvPr id="120868" name="Text Box 36"/>
          <p:cNvSpPr txBox="1">
            <a:spLocks noChangeArrowheads="1"/>
          </p:cNvSpPr>
          <p:nvPr/>
        </p:nvSpPr>
        <p:spPr bwMode="auto">
          <a:xfrm>
            <a:off x="7823196" y="3933288"/>
            <a:ext cx="132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meses</a:t>
            </a:r>
          </a:p>
        </p:txBody>
      </p:sp>
      <p:sp>
        <p:nvSpPr>
          <p:cNvPr id="120869" name="Text Box 37"/>
          <p:cNvSpPr txBox="1">
            <a:spLocks noChangeArrowheads="1"/>
          </p:cNvSpPr>
          <p:nvPr/>
        </p:nvSpPr>
        <p:spPr bwMode="auto">
          <a:xfrm>
            <a:off x="6095996" y="399043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24</a:t>
            </a:r>
          </a:p>
        </p:txBody>
      </p:sp>
      <p:sp>
        <p:nvSpPr>
          <p:cNvPr id="120870" name="Text Box 38"/>
          <p:cNvSpPr txBox="1">
            <a:spLocks noChangeArrowheads="1"/>
          </p:cNvSpPr>
          <p:nvPr/>
        </p:nvSpPr>
        <p:spPr bwMode="auto">
          <a:xfrm>
            <a:off x="3149596" y="399043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8</a:t>
            </a:r>
          </a:p>
        </p:txBody>
      </p:sp>
      <p:sp>
        <p:nvSpPr>
          <p:cNvPr id="120871" name="Freeform 39"/>
          <p:cNvSpPr>
            <a:spLocks/>
          </p:cNvSpPr>
          <p:nvPr/>
        </p:nvSpPr>
        <p:spPr bwMode="auto">
          <a:xfrm>
            <a:off x="1015996" y="2217200"/>
            <a:ext cx="7636933" cy="1530350"/>
          </a:xfrm>
          <a:custGeom>
            <a:avLst/>
            <a:gdLst>
              <a:gd name="T0" fmla="*/ 15 w 3608"/>
              <a:gd name="T1" fmla="*/ 1120 h 1392"/>
              <a:gd name="T2" fmla="*/ 67 w 3608"/>
              <a:gd name="T3" fmla="*/ 1056 h 1392"/>
              <a:gd name="T4" fmla="*/ 80 w 3608"/>
              <a:gd name="T5" fmla="*/ 1018 h 1392"/>
              <a:gd name="T6" fmla="*/ 132 w 3608"/>
              <a:gd name="T7" fmla="*/ 840 h 1392"/>
              <a:gd name="T8" fmla="*/ 158 w 3608"/>
              <a:gd name="T9" fmla="*/ 713 h 1392"/>
              <a:gd name="T10" fmla="*/ 184 w 3608"/>
              <a:gd name="T11" fmla="*/ 636 h 1392"/>
              <a:gd name="T12" fmla="*/ 288 w 3608"/>
              <a:gd name="T13" fmla="*/ 382 h 1392"/>
              <a:gd name="T14" fmla="*/ 379 w 3608"/>
              <a:gd name="T15" fmla="*/ 216 h 1392"/>
              <a:gd name="T16" fmla="*/ 444 w 3608"/>
              <a:gd name="T17" fmla="*/ 115 h 1392"/>
              <a:gd name="T18" fmla="*/ 457 w 3608"/>
              <a:gd name="T19" fmla="*/ 76 h 1392"/>
              <a:gd name="T20" fmla="*/ 509 w 3608"/>
              <a:gd name="T21" fmla="*/ 0 h 1392"/>
              <a:gd name="T22" fmla="*/ 587 w 3608"/>
              <a:gd name="T23" fmla="*/ 25 h 1392"/>
              <a:gd name="T24" fmla="*/ 613 w 3608"/>
              <a:gd name="T25" fmla="*/ 102 h 1392"/>
              <a:gd name="T26" fmla="*/ 743 w 3608"/>
              <a:gd name="T27" fmla="*/ 331 h 1392"/>
              <a:gd name="T28" fmla="*/ 835 w 3608"/>
              <a:gd name="T29" fmla="*/ 496 h 1392"/>
              <a:gd name="T30" fmla="*/ 887 w 3608"/>
              <a:gd name="T31" fmla="*/ 547 h 1392"/>
              <a:gd name="T32" fmla="*/ 939 w 3608"/>
              <a:gd name="T33" fmla="*/ 598 h 1392"/>
              <a:gd name="T34" fmla="*/ 965 w 3608"/>
              <a:gd name="T35" fmla="*/ 636 h 1392"/>
              <a:gd name="T36" fmla="*/ 1004 w 3608"/>
              <a:gd name="T37" fmla="*/ 649 h 1392"/>
              <a:gd name="T38" fmla="*/ 1095 w 3608"/>
              <a:gd name="T39" fmla="*/ 700 h 1392"/>
              <a:gd name="T40" fmla="*/ 1199 w 3608"/>
              <a:gd name="T41" fmla="*/ 776 h 1392"/>
              <a:gd name="T42" fmla="*/ 1238 w 3608"/>
              <a:gd name="T43" fmla="*/ 878 h 1392"/>
              <a:gd name="T44" fmla="*/ 1433 w 3608"/>
              <a:gd name="T45" fmla="*/ 1069 h 1392"/>
              <a:gd name="T46" fmla="*/ 1485 w 3608"/>
              <a:gd name="T47" fmla="*/ 1133 h 1392"/>
              <a:gd name="T48" fmla="*/ 1537 w 3608"/>
              <a:gd name="T49" fmla="*/ 1196 h 1392"/>
              <a:gd name="T50" fmla="*/ 1589 w 3608"/>
              <a:gd name="T51" fmla="*/ 1247 h 1392"/>
              <a:gd name="T52" fmla="*/ 1673 w 3608"/>
              <a:gd name="T53" fmla="*/ 1276 h 1392"/>
              <a:gd name="T54" fmla="*/ 1777 w 3608"/>
              <a:gd name="T55" fmla="*/ 1331 h 1392"/>
              <a:gd name="T56" fmla="*/ 2020 w 3608"/>
              <a:gd name="T57" fmla="*/ 1316 h 1392"/>
              <a:gd name="T58" fmla="*/ 2263 w 3608"/>
              <a:gd name="T59" fmla="*/ 1339 h 1392"/>
              <a:gd name="T60" fmla="*/ 2783 w 3608"/>
              <a:gd name="T61" fmla="*/ 1276 h 1392"/>
              <a:gd name="T62" fmla="*/ 3043 w 3608"/>
              <a:gd name="T63" fmla="*/ 1363 h 1392"/>
              <a:gd name="T64" fmla="*/ 3147 w 3608"/>
              <a:gd name="T65" fmla="*/ 1331 h 1392"/>
              <a:gd name="T66" fmla="*/ 3286 w 3608"/>
              <a:gd name="T67" fmla="*/ 1339 h 1392"/>
              <a:gd name="T68" fmla="*/ 3608 w 3608"/>
              <a:gd name="T69" fmla="*/ 1304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08" h="1392">
                <a:moveTo>
                  <a:pt x="15" y="1120"/>
                </a:moveTo>
                <a:cubicBezTo>
                  <a:pt x="48" y="1024"/>
                  <a:pt x="0" y="1138"/>
                  <a:pt x="67" y="1056"/>
                </a:cubicBezTo>
                <a:cubicBezTo>
                  <a:pt x="76" y="1045"/>
                  <a:pt x="77" y="1031"/>
                  <a:pt x="80" y="1018"/>
                </a:cubicBezTo>
                <a:cubicBezTo>
                  <a:pt x="96" y="958"/>
                  <a:pt x="120" y="901"/>
                  <a:pt x="132" y="840"/>
                </a:cubicBezTo>
                <a:cubicBezTo>
                  <a:pt x="141" y="798"/>
                  <a:pt x="150" y="755"/>
                  <a:pt x="158" y="713"/>
                </a:cubicBezTo>
                <a:cubicBezTo>
                  <a:pt x="164" y="686"/>
                  <a:pt x="184" y="636"/>
                  <a:pt x="184" y="636"/>
                </a:cubicBezTo>
                <a:cubicBezTo>
                  <a:pt x="198" y="502"/>
                  <a:pt x="181" y="460"/>
                  <a:pt x="288" y="382"/>
                </a:cubicBezTo>
                <a:cubicBezTo>
                  <a:pt x="312" y="311"/>
                  <a:pt x="325" y="269"/>
                  <a:pt x="379" y="216"/>
                </a:cubicBezTo>
                <a:cubicBezTo>
                  <a:pt x="411" y="125"/>
                  <a:pt x="383" y="155"/>
                  <a:pt x="444" y="115"/>
                </a:cubicBezTo>
                <a:cubicBezTo>
                  <a:pt x="449" y="102"/>
                  <a:pt x="451" y="88"/>
                  <a:pt x="457" y="76"/>
                </a:cubicBezTo>
                <a:cubicBezTo>
                  <a:pt x="473" y="50"/>
                  <a:pt x="509" y="0"/>
                  <a:pt x="509" y="0"/>
                </a:cubicBezTo>
                <a:cubicBezTo>
                  <a:pt x="535" y="9"/>
                  <a:pt x="568" y="6"/>
                  <a:pt x="587" y="25"/>
                </a:cubicBezTo>
                <a:cubicBezTo>
                  <a:pt x="607" y="44"/>
                  <a:pt x="604" y="77"/>
                  <a:pt x="613" y="102"/>
                </a:cubicBezTo>
                <a:cubicBezTo>
                  <a:pt x="650" y="191"/>
                  <a:pt x="657" y="275"/>
                  <a:pt x="743" y="331"/>
                </a:cubicBezTo>
                <a:cubicBezTo>
                  <a:pt x="760" y="394"/>
                  <a:pt x="788" y="450"/>
                  <a:pt x="835" y="496"/>
                </a:cubicBezTo>
                <a:cubicBezTo>
                  <a:pt x="869" y="598"/>
                  <a:pt x="817" y="480"/>
                  <a:pt x="887" y="547"/>
                </a:cubicBezTo>
                <a:cubicBezTo>
                  <a:pt x="956" y="615"/>
                  <a:pt x="835" y="564"/>
                  <a:pt x="939" y="598"/>
                </a:cubicBezTo>
                <a:cubicBezTo>
                  <a:pt x="947" y="611"/>
                  <a:pt x="953" y="626"/>
                  <a:pt x="965" y="636"/>
                </a:cubicBezTo>
                <a:cubicBezTo>
                  <a:pt x="975" y="645"/>
                  <a:pt x="992" y="642"/>
                  <a:pt x="1004" y="649"/>
                </a:cubicBezTo>
                <a:cubicBezTo>
                  <a:pt x="1035" y="664"/>
                  <a:pt x="1063" y="685"/>
                  <a:pt x="1095" y="700"/>
                </a:cubicBezTo>
                <a:cubicBezTo>
                  <a:pt x="1129" y="751"/>
                  <a:pt x="1148" y="743"/>
                  <a:pt x="1199" y="776"/>
                </a:cubicBezTo>
                <a:cubicBezTo>
                  <a:pt x="1282" y="900"/>
                  <a:pt x="1157" y="705"/>
                  <a:pt x="1238" y="878"/>
                </a:cubicBezTo>
                <a:cubicBezTo>
                  <a:pt x="1279" y="966"/>
                  <a:pt x="1359" y="1010"/>
                  <a:pt x="1433" y="1069"/>
                </a:cubicBezTo>
                <a:cubicBezTo>
                  <a:pt x="1465" y="1164"/>
                  <a:pt x="1418" y="1049"/>
                  <a:pt x="1485" y="1133"/>
                </a:cubicBezTo>
                <a:cubicBezTo>
                  <a:pt x="1556" y="1221"/>
                  <a:pt x="1425" y="1123"/>
                  <a:pt x="1537" y="1196"/>
                </a:cubicBezTo>
                <a:cubicBezTo>
                  <a:pt x="1565" y="1279"/>
                  <a:pt x="1526" y="1197"/>
                  <a:pt x="1589" y="1247"/>
                </a:cubicBezTo>
                <a:cubicBezTo>
                  <a:pt x="1673" y="1313"/>
                  <a:pt x="1576" y="1244"/>
                  <a:pt x="1673" y="1276"/>
                </a:cubicBezTo>
                <a:cubicBezTo>
                  <a:pt x="1724" y="1351"/>
                  <a:pt x="1721" y="1294"/>
                  <a:pt x="1777" y="1331"/>
                </a:cubicBezTo>
                <a:cubicBezTo>
                  <a:pt x="1790" y="1340"/>
                  <a:pt x="2005" y="1313"/>
                  <a:pt x="2020" y="1316"/>
                </a:cubicBezTo>
                <a:cubicBezTo>
                  <a:pt x="2062" y="1325"/>
                  <a:pt x="2220" y="1335"/>
                  <a:pt x="2263" y="1339"/>
                </a:cubicBezTo>
                <a:cubicBezTo>
                  <a:pt x="2424" y="1392"/>
                  <a:pt x="2618" y="1330"/>
                  <a:pt x="2783" y="1276"/>
                </a:cubicBezTo>
                <a:cubicBezTo>
                  <a:pt x="2912" y="1269"/>
                  <a:pt x="2991" y="1360"/>
                  <a:pt x="3043" y="1363"/>
                </a:cubicBezTo>
                <a:cubicBezTo>
                  <a:pt x="3104" y="1371"/>
                  <a:pt x="3107" y="1335"/>
                  <a:pt x="3147" y="1331"/>
                </a:cubicBezTo>
                <a:cubicBezTo>
                  <a:pt x="3187" y="1327"/>
                  <a:pt x="3209" y="1344"/>
                  <a:pt x="3286" y="1339"/>
                </a:cubicBezTo>
                <a:cubicBezTo>
                  <a:pt x="3363" y="1334"/>
                  <a:pt x="3541" y="1311"/>
                  <a:pt x="3608" y="1304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872" name="Text Box 40"/>
          <p:cNvSpPr txBox="1">
            <a:spLocks noChangeArrowheads="1"/>
          </p:cNvSpPr>
          <p:nvPr/>
        </p:nvSpPr>
        <p:spPr bwMode="auto">
          <a:xfrm>
            <a:off x="3719685" y="4446051"/>
            <a:ext cx="254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Perfil  II</a:t>
            </a:r>
          </a:p>
        </p:txBody>
      </p:sp>
      <p:sp>
        <p:nvSpPr>
          <p:cNvPr id="120873" name="Text Box 41"/>
          <p:cNvSpPr txBox="1">
            <a:spLocks noChangeArrowheads="1"/>
          </p:cNvSpPr>
          <p:nvPr/>
        </p:nvSpPr>
        <p:spPr bwMode="auto">
          <a:xfrm>
            <a:off x="6533440" y="4446051"/>
            <a:ext cx="2541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Perfil  III</a:t>
            </a:r>
          </a:p>
        </p:txBody>
      </p:sp>
    </p:spTree>
    <p:extLst>
      <p:ext uri="{BB962C8B-B14F-4D97-AF65-F5344CB8AC3E}">
        <p14:creationId xmlns:p14="http://schemas.microsoft.com/office/powerpoint/2010/main" val="4131736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2210734"/>
            <a:ext cx="8826500" cy="243653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893784" y="1066800"/>
            <a:ext cx="3356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DO do Estado de São Paulo - 2010</a:t>
            </a:r>
          </a:p>
        </p:txBody>
      </p:sp>
    </p:spTree>
    <p:extLst>
      <p:ext uri="{BB962C8B-B14F-4D97-AF65-F5344CB8AC3E}">
        <p14:creationId xmlns:p14="http://schemas.microsoft.com/office/powerpoint/2010/main" val="59515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748"/>
            <a:ext cx="9144000" cy="594250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832100" y="1714500"/>
            <a:ext cx="16002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Oval 3"/>
          <p:cNvSpPr/>
          <p:nvPr/>
        </p:nvSpPr>
        <p:spPr>
          <a:xfrm>
            <a:off x="2832100" y="3390352"/>
            <a:ext cx="16002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9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575" y="152400"/>
            <a:ext cx="7042821" cy="6553200"/>
          </a:xfrm>
          <a:prstGeom prst="rect">
            <a:avLst/>
          </a:prstGeom>
        </p:spPr>
      </p:pic>
      <p:cxnSp>
        <p:nvCxnSpPr>
          <p:cNvPr id="4" name="Conector Reto 3"/>
          <p:cNvCxnSpPr/>
          <p:nvPr/>
        </p:nvCxnSpPr>
        <p:spPr>
          <a:xfrm flipH="1">
            <a:off x="1320800" y="1739900"/>
            <a:ext cx="127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43902" y="1393652"/>
            <a:ext cx="1076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/>
              <a:t>Cyanobactéria</a:t>
            </a:r>
            <a:endParaRPr lang="pt-BR" sz="1200" dirty="0"/>
          </a:p>
          <a:p>
            <a:r>
              <a:rPr lang="pt-BR" sz="1200" dirty="0" err="1"/>
              <a:t>Plastídeo</a:t>
            </a:r>
            <a:endParaRPr lang="pt-BR" sz="1200" dirty="0"/>
          </a:p>
        </p:txBody>
      </p:sp>
      <p:cxnSp>
        <p:nvCxnSpPr>
          <p:cNvPr id="7" name="Conector Reto 6"/>
          <p:cNvCxnSpPr/>
          <p:nvPr/>
        </p:nvCxnSpPr>
        <p:spPr>
          <a:xfrm flipH="1">
            <a:off x="1206500" y="1993900"/>
            <a:ext cx="127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753684" y="1855400"/>
            <a:ext cx="452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Alga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0582" y="3755360"/>
            <a:ext cx="1687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u="sng" dirty="0"/>
              <a:t>IPP (</a:t>
            </a:r>
            <a:r>
              <a:rPr lang="pt-BR" sz="1600" u="sng" dirty="0" err="1"/>
              <a:t>isoprenoides</a:t>
            </a:r>
            <a:r>
              <a:rPr lang="pt-BR" sz="1600" u="sng" dirty="0"/>
              <a:t>)</a:t>
            </a:r>
          </a:p>
          <a:p>
            <a:r>
              <a:rPr lang="pt-BR" sz="1600" dirty="0" err="1"/>
              <a:t>Prenilação</a:t>
            </a:r>
            <a:endParaRPr lang="pt-BR" sz="1600" dirty="0"/>
          </a:p>
          <a:p>
            <a:r>
              <a:rPr lang="pt-BR" sz="1600" dirty="0"/>
              <a:t>Membrana</a:t>
            </a:r>
          </a:p>
          <a:p>
            <a:r>
              <a:rPr lang="pt-BR" sz="1600" dirty="0"/>
              <a:t>N-</a:t>
            </a:r>
            <a:r>
              <a:rPr lang="pt-BR" sz="1600" dirty="0" err="1"/>
              <a:t>glicosilação</a:t>
            </a:r>
            <a:endParaRPr lang="pt-BR" sz="1600" dirty="0"/>
          </a:p>
          <a:p>
            <a:r>
              <a:rPr lang="pt-BR" sz="1600" dirty="0"/>
              <a:t>Hormônios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455132" y="199389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MEP</a:t>
            </a:r>
          </a:p>
        </p:txBody>
      </p:sp>
      <p:cxnSp>
        <p:nvCxnSpPr>
          <p:cNvPr id="11" name="Conector Reto 10"/>
          <p:cNvCxnSpPr/>
          <p:nvPr/>
        </p:nvCxnSpPr>
        <p:spPr>
          <a:xfrm flipH="1">
            <a:off x="7594600" y="2362200"/>
            <a:ext cx="127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8004944" y="2453503"/>
            <a:ext cx="1060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/>
              <a:t>fosmidomycin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374425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7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b="1" dirty="0">
                <a:solidFill>
                  <a:srgbClr val="0070C0"/>
                </a:solidFill>
                <a:latin typeface="+mn-lt"/>
              </a:rPr>
              <a:t>Estudo de </a:t>
            </a:r>
            <a:r>
              <a:rPr lang="pt-BR" sz="2800" b="1" dirty="0" err="1">
                <a:solidFill>
                  <a:srgbClr val="0070C0"/>
                </a:solidFill>
                <a:latin typeface="+mn-lt"/>
              </a:rPr>
              <a:t>soroprevalência</a:t>
            </a:r>
            <a:r>
              <a:rPr lang="pt-BR" sz="2800" b="1" dirty="0">
                <a:solidFill>
                  <a:srgbClr val="0070C0"/>
                </a:solidFill>
                <a:latin typeface="+mn-lt"/>
              </a:rPr>
              <a:t> e fatores de risco para a infecção no norte do Estado do Rio de Janeiro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09836" y="1424130"/>
            <a:ext cx="7766620" cy="3373022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Realizado em Campos dos </a:t>
            </a:r>
            <a:r>
              <a:rPr lang="pt-BR" sz="2000" b="1" dirty="0" err="1"/>
              <a:t>Goytacazes</a:t>
            </a:r>
            <a:r>
              <a:rPr lang="pt-BR" sz="2000" b="1" dirty="0"/>
              <a:t>, RJ.</a:t>
            </a:r>
          </a:p>
          <a:p>
            <a:pPr>
              <a:lnSpc>
                <a:spcPct val="150000"/>
              </a:lnSpc>
            </a:pPr>
            <a:r>
              <a:rPr lang="pt-BR" sz="2000" b="1" dirty="0" err="1"/>
              <a:t>Soroprevalência</a:t>
            </a:r>
            <a:r>
              <a:rPr lang="pt-BR" sz="2000" b="1" dirty="0"/>
              <a:t> de 57,2% em amostra representativa de três estratos socioeconômicos (n=1436).</a:t>
            </a:r>
          </a:p>
          <a:p>
            <a:pPr>
              <a:lnSpc>
                <a:spcPct val="150000"/>
              </a:lnSpc>
            </a:pPr>
            <a:r>
              <a:rPr lang="pt-BR" sz="2000" b="1" dirty="0"/>
              <a:t>Fatores de risco:</a:t>
            </a:r>
          </a:p>
          <a:p>
            <a:pPr lvl="1">
              <a:lnSpc>
                <a:spcPct val="150000"/>
              </a:lnSpc>
            </a:pPr>
            <a:r>
              <a:rPr lang="pt-BR" sz="2000" b="1" dirty="0"/>
              <a:t>Idade (Prevalência: 39,7% entre 0 a 9 anos; 83% nos maiores de 30 anos).</a:t>
            </a:r>
          </a:p>
          <a:p>
            <a:pPr lvl="1">
              <a:lnSpc>
                <a:spcPct val="150000"/>
              </a:lnSpc>
            </a:pPr>
            <a:r>
              <a:rPr lang="pt-BR" sz="2000" b="1" dirty="0"/>
              <a:t>Estrato socioeconômico (Prevalência: 16,9% no alto; 61,4% no médio; e 84,8% no baixo).</a:t>
            </a:r>
          </a:p>
          <a:p>
            <a:pPr lvl="1">
              <a:lnSpc>
                <a:spcPct val="150000"/>
              </a:lnSpc>
            </a:pPr>
            <a:r>
              <a:rPr lang="pt-BR" sz="2000" b="1" dirty="0"/>
              <a:t>Consumo de água não tratada.</a:t>
            </a:r>
          </a:p>
          <a:p>
            <a:pPr lvl="1">
              <a:lnSpc>
                <a:spcPct val="150000"/>
              </a:lnSpc>
            </a:pPr>
            <a:endParaRPr lang="pt-BR" sz="22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339752" y="616530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 err="1"/>
              <a:t>Waterborne</a:t>
            </a:r>
            <a:r>
              <a:rPr lang="pt-BR" sz="1200" b="1" dirty="0"/>
              <a:t> </a:t>
            </a:r>
            <a:r>
              <a:rPr lang="pt-BR" sz="1200" b="1" dirty="0" err="1"/>
              <a:t>Toxoplasmosis</a:t>
            </a:r>
            <a:r>
              <a:rPr lang="pt-BR" sz="1200" b="1" dirty="0"/>
              <a:t>, </a:t>
            </a:r>
            <a:r>
              <a:rPr lang="pt-BR" sz="1200" b="1" dirty="0" err="1"/>
              <a:t>Brazil</a:t>
            </a:r>
            <a:r>
              <a:rPr lang="pt-BR" sz="1200" b="1" dirty="0"/>
              <a:t>, </a:t>
            </a:r>
            <a:r>
              <a:rPr lang="pt-BR" sz="1200" b="1" dirty="0" err="1"/>
              <a:t>from</a:t>
            </a:r>
            <a:r>
              <a:rPr lang="pt-BR" sz="1200" b="1" dirty="0"/>
              <a:t> Field </a:t>
            </a:r>
            <a:r>
              <a:rPr lang="pt-BR" sz="1200" b="1" dirty="0" err="1"/>
              <a:t>to</a:t>
            </a:r>
            <a:r>
              <a:rPr lang="pt-BR" sz="1200" b="1" dirty="0"/>
              <a:t> Gene. </a:t>
            </a:r>
            <a:r>
              <a:rPr lang="pt-BR" sz="1200" b="1" dirty="0" err="1"/>
              <a:t>Lenildo</a:t>
            </a:r>
            <a:r>
              <a:rPr lang="pt-BR" sz="1200" b="1" dirty="0"/>
              <a:t> de Moura, Lilian Maria Garcia Bahia-Oliveira et al.</a:t>
            </a:r>
            <a:r>
              <a:rPr lang="en-US" sz="1200" dirty="0"/>
              <a:t> </a:t>
            </a:r>
            <a:r>
              <a:rPr lang="en-US" sz="1200" b="1" dirty="0"/>
              <a:t>Emerging Infectious Diseases • www.cdc.gov/eid  Vol. 12, No. 2, February 2006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3771851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Toxoplasma"/>
          <p:cNvPicPr>
            <a:picLocks noChangeAspect="1" noChangeArrowheads="1"/>
          </p:cNvPicPr>
          <p:nvPr/>
        </p:nvPicPr>
        <p:blipFill>
          <a:blip r:embed="rId2"/>
          <a:srcRect r="11093" b="19128"/>
          <a:stretch>
            <a:fillRect/>
          </a:stretch>
        </p:blipFill>
        <p:spPr bwMode="auto">
          <a:xfrm>
            <a:off x="0" y="457200"/>
            <a:ext cx="489267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4966939" y="332656"/>
            <a:ext cx="40077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hlink"/>
                </a:solidFill>
                <a:latin typeface="+mn-lt"/>
              </a:rPr>
              <a:t>Vias de transmissão e Métodos de Controle</a:t>
            </a:r>
          </a:p>
        </p:txBody>
      </p:sp>
      <p:sp>
        <p:nvSpPr>
          <p:cNvPr id="17412" name="Line 6"/>
          <p:cNvSpPr>
            <a:spLocks noChangeShapeType="1"/>
          </p:cNvSpPr>
          <p:nvPr/>
        </p:nvSpPr>
        <p:spPr bwMode="auto">
          <a:xfrm flipV="1">
            <a:off x="2255540" y="2104728"/>
            <a:ext cx="2976860" cy="1498707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5486400" y="2357438"/>
            <a:ext cx="3368675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dirty="0">
                <a:solidFill>
                  <a:srgbClr val="0000FF"/>
                </a:solidFill>
                <a:latin typeface="+mn-lt"/>
              </a:rPr>
              <a:t>Higiene pessoal</a:t>
            </a:r>
          </a:p>
          <a:p>
            <a:r>
              <a:rPr lang="pt-BR" sz="2000" dirty="0">
                <a:solidFill>
                  <a:srgbClr val="0000FF"/>
                </a:solidFill>
                <a:latin typeface="+mn-lt"/>
              </a:rPr>
              <a:t>(especialmente após manipulação de gatos)</a:t>
            </a:r>
          </a:p>
          <a:p>
            <a:endParaRPr lang="pt-BR" sz="2000" dirty="0">
              <a:solidFill>
                <a:srgbClr val="0000FF"/>
              </a:solidFill>
              <a:latin typeface="+mn-lt"/>
            </a:endParaRPr>
          </a:p>
          <a:p>
            <a:r>
              <a:rPr lang="pt-BR" sz="2000" dirty="0">
                <a:solidFill>
                  <a:srgbClr val="0000FF"/>
                </a:solidFill>
                <a:latin typeface="+mn-lt"/>
              </a:rPr>
              <a:t>Cobrir caixas ou tanques de areia </a:t>
            </a:r>
          </a:p>
          <a:p>
            <a:endParaRPr lang="pt-BR" sz="2000" dirty="0">
              <a:solidFill>
                <a:srgbClr val="0000FF"/>
              </a:solidFill>
              <a:latin typeface="+mn-lt"/>
            </a:endParaRPr>
          </a:p>
          <a:p>
            <a:r>
              <a:rPr lang="pt-BR" sz="2000" dirty="0">
                <a:solidFill>
                  <a:srgbClr val="0000FF"/>
                </a:solidFill>
                <a:latin typeface="+mn-lt"/>
              </a:rPr>
              <a:t>Não alimentar gatos com carne crua</a:t>
            </a:r>
          </a:p>
          <a:p>
            <a:endParaRPr lang="pt-BR" sz="2000" dirty="0">
              <a:solidFill>
                <a:srgbClr val="0000FF"/>
              </a:solidFill>
              <a:latin typeface="+mn-lt"/>
            </a:endParaRPr>
          </a:p>
          <a:p>
            <a:r>
              <a:rPr lang="pt-BR" sz="2000" dirty="0">
                <a:solidFill>
                  <a:srgbClr val="0000FF"/>
                </a:solidFill>
                <a:latin typeface="+mn-lt"/>
              </a:rPr>
              <a:t>Água tratada</a:t>
            </a:r>
          </a:p>
          <a:p>
            <a:endParaRPr lang="pt-BR" sz="2000" dirty="0">
              <a:solidFill>
                <a:srgbClr val="0000FF"/>
              </a:solidFill>
              <a:latin typeface="+mn-lt"/>
            </a:endParaRPr>
          </a:p>
          <a:p>
            <a:r>
              <a:rPr lang="pt-BR" sz="2000" dirty="0">
                <a:solidFill>
                  <a:srgbClr val="0000FF"/>
                </a:solidFill>
                <a:latin typeface="+mn-lt"/>
              </a:rPr>
              <a:t>Lavar bem os alimentos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4800600" y="1643063"/>
            <a:ext cx="3622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dirty="0">
                <a:latin typeface="+mn-lt"/>
              </a:rPr>
              <a:t>Ingestão de oocistos viáveis</a:t>
            </a:r>
          </a:p>
        </p:txBody>
      </p:sp>
    </p:spTree>
    <p:extLst>
      <p:ext uri="{BB962C8B-B14F-4D97-AF65-F5344CB8AC3E}">
        <p14:creationId xmlns:p14="http://schemas.microsoft.com/office/powerpoint/2010/main" val="2954371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Toxoplasma"/>
          <p:cNvPicPr>
            <a:picLocks noChangeAspect="1" noChangeArrowheads="1"/>
          </p:cNvPicPr>
          <p:nvPr/>
        </p:nvPicPr>
        <p:blipFill>
          <a:blip r:embed="rId2"/>
          <a:srcRect r="11093" b="19128"/>
          <a:stretch>
            <a:fillRect/>
          </a:stretch>
        </p:blipFill>
        <p:spPr bwMode="auto">
          <a:xfrm>
            <a:off x="0" y="457200"/>
            <a:ext cx="489267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4594405" y="603590"/>
            <a:ext cx="417706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hlink"/>
                </a:solidFill>
                <a:latin typeface="+mn-lt"/>
              </a:rPr>
              <a:t>Vias de transmissão e Métodos de Controle</a:t>
            </a:r>
          </a:p>
        </p:txBody>
      </p:sp>
      <p:sp>
        <p:nvSpPr>
          <p:cNvPr id="17412" name="Line 6"/>
          <p:cNvSpPr>
            <a:spLocks noChangeShapeType="1"/>
          </p:cNvSpPr>
          <p:nvPr/>
        </p:nvSpPr>
        <p:spPr bwMode="auto">
          <a:xfrm flipV="1">
            <a:off x="3131839" y="2516052"/>
            <a:ext cx="2321751" cy="2425116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41925" y="3371508"/>
            <a:ext cx="3378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>
                <a:solidFill>
                  <a:srgbClr val="0000FF"/>
                </a:solidFill>
                <a:latin typeface="+mn-lt"/>
              </a:rPr>
              <a:t>Ingerir carne bem cozida</a:t>
            </a:r>
          </a:p>
          <a:p>
            <a:endParaRPr lang="pt-BR" sz="2400" dirty="0">
              <a:solidFill>
                <a:srgbClr val="0000FF"/>
              </a:solidFill>
              <a:latin typeface="+mn-lt"/>
            </a:endParaRPr>
          </a:p>
          <a:p>
            <a:r>
              <a:rPr lang="pt-BR" sz="2400" dirty="0">
                <a:solidFill>
                  <a:srgbClr val="0000FF"/>
                </a:solidFill>
                <a:latin typeface="+mn-lt"/>
              </a:rPr>
              <a:t>Congelar a carne </a:t>
            </a:r>
          </a:p>
          <a:p>
            <a:r>
              <a:rPr lang="pt-BR" sz="2400" dirty="0">
                <a:solidFill>
                  <a:srgbClr val="0000FF"/>
                </a:solidFill>
                <a:latin typeface="+mn-lt"/>
              </a:rPr>
              <a:t>(-20</a:t>
            </a:r>
            <a:r>
              <a:rPr lang="pt-BR" sz="2400" baseline="30000" dirty="0">
                <a:solidFill>
                  <a:srgbClr val="0000FF"/>
                </a:solidFill>
                <a:latin typeface="+mn-lt"/>
              </a:rPr>
              <a:t>0</a:t>
            </a:r>
            <a:r>
              <a:rPr lang="pt-BR" sz="2400" dirty="0">
                <a:solidFill>
                  <a:srgbClr val="0000FF"/>
                </a:solidFill>
                <a:latin typeface="+mn-lt"/>
              </a:rPr>
              <a:t>C 24 horas)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53591" y="2054387"/>
            <a:ext cx="2512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dirty="0">
                <a:latin typeface="+mn-lt"/>
              </a:rPr>
              <a:t>Consumo de carne</a:t>
            </a:r>
          </a:p>
        </p:txBody>
      </p:sp>
    </p:spTree>
    <p:extLst>
      <p:ext uri="{BB962C8B-B14F-4D97-AF65-F5344CB8AC3E}">
        <p14:creationId xmlns:p14="http://schemas.microsoft.com/office/powerpoint/2010/main" val="2448830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Toxoplasma"/>
          <p:cNvPicPr>
            <a:picLocks noChangeAspect="1" noChangeArrowheads="1"/>
          </p:cNvPicPr>
          <p:nvPr/>
        </p:nvPicPr>
        <p:blipFill>
          <a:blip r:embed="rId2"/>
          <a:srcRect l="61078" t="85619" r="25685" b="3566"/>
          <a:stretch>
            <a:fillRect/>
          </a:stretch>
        </p:blipFill>
        <p:spPr bwMode="auto">
          <a:xfrm>
            <a:off x="4191000" y="4724400"/>
            <a:ext cx="15668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Toxoplasma"/>
          <p:cNvPicPr>
            <a:picLocks noChangeAspect="1" noChangeArrowheads="1"/>
          </p:cNvPicPr>
          <p:nvPr/>
        </p:nvPicPr>
        <p:blipFill>
          <a:blip r:embed="rId3"/>
          <a:srcRect r="11093" b="19128"/>
          <a:stretch>
            <a:fillRect/>
          </a:stretch>
        </p:blipFill>
        <p:spPr bwMode="auto">
          <a:xfrm>
            <a:off x="0" y="457200"/>
            <a:ext cx="42894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60" name="AutoShape 8"/>
          <p:cNvCxnSpPr>
            <a:cxnSpLocks noChangeShapeType="1"/>
          </p:cNvCxnSpPr>
          <p:nvPr/>
        </p:nvCxnSpPr>
        <p:spPr bwMode="auto">
          <a:xfrm>
            <a:off x="4289425" y="4152900"/>
            <a:ext cx="739775" cy="8001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9461" name="Line 9"/>
          <p:cNvSpPr>
            <a:spLocks noChangeShapeType="1"/>
          </p:cNvSpPr>
          <p:nvPr/>
        </p:nvSpPr>
        <p:spPr bwMode="auto">
          <a:xfrm flipV="1">
            <a:off x="4403726" y="2878666"/>
            <a:ext cx="456142" cy="2074333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5791200" y="4267200"/>
            <a:ext cx="30638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>
                <a:solidFill>
                  <a:srgbClr val="0000FF"/>
                </a:solidFill>
                <a:latin typeface="+mn-lt"/>
              </a:rPr>
              <a:t>Acompanhamento de gestantes com sorologia negativa</a:t>
            </a:r>
          </a:p>
          <a:p>
            <a:endParaRPr lang="pt-BR" sz="2400" dirty="0">
              <a:solidFill>
                <a:srgbClr val="0000FF"/>
              </a:solidFill>
              <a:latin typeface="+mn-lt"/>
            </a:endParaRPr>
          </a:p>
          <a:p>
            <a:endParaRPr lang="pt-BR" sz="2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4572000" y="341312"/>
            <a:ext cx="426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 dirty="0">
                <a:solidFill>
                  <a:schemeClr val="hlink"/>
                </a:solidFill>
                <a:latin typeface="+mn-lt"/>
              </a:rPr>
              <a:t>Vias de transmissão e Métodos de Controle</a:t>
            </a: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5038729" y="2051050"/>
            <a:ext cx="39020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400" dirty="0">
                <a:latin typeface="+mn-lt"/>
              </a:rPr>
              <a:t>Transmissão congênita decorrente de toxoplasmose aguda durante a gestação</a:t>
            </a:r>
          </a:p>
          <a:p>
            <a:endParaRPr lang="pt-BR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3905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Toxoplasma"/>
          <p:cNvPicPr>
            <a:picLocks noChangeAspect="1" noChangeArrowheads="1"/>
          </p:cNvPicPr>
          <p:nvPr/>
        </p:nvPicPr>
        <p:blipFill>
          <a:blip r:embed="rId2"/>
          <a:srcRect r="11093" b="19128"/>
          <a:stretch>
            <a:fillRect/>
          </a:stretch>
        </p:blipFill>
        <p:spPr bwMode="auto">
          <a:xfrm>
            <a:off x="0" y="711195"/>
            <a:ext cx="42894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4572000" y="736595"/>
            <a:ext cx="426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 dirty="0">
                <a:solidFill>
                  <a:schemeClr val="hlink"/>
                </a:solidFill>
                <a:latin typeface="+mn-lt"/>
              </a:rPr>
              <a:t>Vias de transmissão e Métodos de Controle</a:t>
            </a: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5241926" y="2654295"/>
            <a:ext cx="210714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t-BR" sz="2400" dirty="0">
                <a:latin typeface="+mn-lt"/>
              </a:rPr>
              <a:t>Transplantes</a:t>
            </a:r>
          </a:p>
          <a:p>
            <a:endParaRPr lang="pt-BR" sz="2400" dirty="0">
              <a:latin typeface="+mn-lt"/>
            </a:endParaRPr>
          </a:p>
        </p:txBody>
      </p:sp>
      <p:sp>
        <p:nvSpPr>
          <p:cNvPr id="20485" name="Seta em curva para a esquerda 4"/>
          <p:cNvSpPr>
            <a:spLocks noChangeArrowheads="1"/>
          </p:cNvSpPr>
          <p:nvPr/>
        </p:nvSpPr>
        <p:spPr bwMode="auto">
          <a:xfrm>
            <a:off x="4357688" y="4325933"/>
            <a:ext cx="642937" cy="85725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5241925" y="3775071"/>
            <a:ext cx="373274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FF"/>
                </a:solidFill>
                <a:latin typeface="+mn-lt"/>
              </a:rPr>
              <a:t>Diagnóstico de doador e receptor </a:t>
            </a:r>
          </a:p>
          <a:p>
            <a:r>
              <a:rPr lang="pt-BR" sz="2400" dirty="0">
                <a:solidFill>
                  <a:srgbClr val="0000FF"/>
                </a:solidFill>
                <a:latin typeface="+mn-lt"/>
              </a:rPr>
              <a:t>Profilaxia e/ou tratamento.</a:t>
            </a:r>
          </a:p>
          <a:p>
            <a:endParaRPr lang="pt-BR" sz="2400" dirty="0">
              <a:solidFill>
                <a:srgbClr val="0000FF"/>
              </a:solidFill>
              <a:latin typeface="+mn-lt"/>
            </a:endParaRPr>
          </a:p>
          <a:p>
            <a:endParaRPr lang="pt-BR" sz="24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2411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666750"/>
            <a:ext cx="8162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6660232" y="3717032"/>
            <a:ext cx="2304256" cy="1477328"/>
          </a:xfrm>
          <a:prstGeom prst="rect">
            <a:avLst/>
          </a:prstGeom>
          <a:solidFill>
            <a:srgbClr val="0070C0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27 de janeiro de 2006 a VE SES/ GO foi informado de suspeita de um surto de toxoplasmose</a:t>
            </a:r>
          </a:p>
        </p:txBody>
      </p:sp>
    </p:spTree>
    <p:extLst>
      <p:ext uri="{BB962C8B-B14F-4D97-AF65-F5344CB8AC3E}">
        <p14:creationId xmlns:p14="http://schemas.microsoft.com/office/powerpoint/2010/main" val="2333205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4624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rgbClr val="002060"/>
                </a:solidFill>
                <a:latin typeface="+mn-lt"/>
              </a:rPr>
              <a:t>Surto de toxoplasmose em Anápolis/Goiás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83568" y="1340768"/>
            <a:ext cx="7920880" cy="4620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dirty="0"/>
              <a:t> </a:t>
            </a:r>
            <a:r>
              <a:rPr lang="pt-BR" sz="2200" b="1" dirty="0"/>
              <a:t>26 pacientes (2 gestantes):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Enfartamento ganglionar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Febre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Mal-estar geral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Sorologia positiva pra toxoplasmose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Todos os casos estiveram presentes em uma festa de confraternização de natal, ocorrida dia 17 de dezembro de 2005 com  a presença de cerca de cerca de 700 convidados, sendo 300 funcionários na Polícia Civil.</a:t>
            </a:r>
          </a:p>
        </p:txBody>
      </p:sp>
    </p:spTree>
    <p:extLst>
      <p:ext uri="{BB962C8B-B14F-4D97-AF65-F5344CB8AC3E}">
        <p14:creationId xmlns:p14="http://schemas.microsoft.com/office/powerpoint/2010/main" val="34586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41784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rgbClr val="002060"/>
                </a:solidFill>
                <a:latin typeface="+mn-lt"/>
              </a:rPr>
              <a:t>Surto de toxoplasmose em Anápolis/Goiás</a:t>
            </a:r>
            <a:br>
              <a:rPr lang="pt-BR" sz="3200" b="1" dirty="0">
                <a:solidFill>
                  <a:srgbClr val="002060"/>
                </a:solidFill>
                <a:latin typeface="+mn-lt"/>
              </a:rPr>
            </a:br>
            <a:r>
              <a:rPr lang="pt-BR" sz="3200" b="1" dirty="0">
                <a:solidFill>
                  <a:srgbClr val="002060"/>
                </a:solidFill>
                <a:latin typeface="+mn-lt"/>
              </a:rPr>
              <a:t>Investigação do surto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83568" y="1700808"/>
            <a:ext cx="79208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000" b="1" dirty="0"/>
              <a:t>Definição de caso suspeito: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000" b="1" dirty="0"/>
              <a:t>Pelo menos dois dos seguintes sintomas: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000" b="1" dirty="0"/>
              <a:t> </a:t>
            </a:r>
            <a:r>
              <a:rPr lang="pt-BR" sz="2000" b="1" dirty="0" err="1"/>
              <a:t>linfadenopatia</a:t>
            </a:r>
            <a:endParaRPr lang="pt-BR" sz="2000" b="1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000" b="1" dirty="0"/>
              <a:t>Febre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000" b="1" dirty="0" err="1"/>
              <a:t>Cefaléia</a:t>
            </a:r>
            <a:r>
              <a:rPr lang="pt-BR" sz="2000" b="1" dirty="0"/>
              <a:t> e astenia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000" b="1" dirty="0"/>
              <a:t>ou tivesse evidência de sorologia para toxoplasmose no período de 22/12/2005 a 17/01/2006.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55576" y="5085184"/>
            <a:ext cx="7931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dirty="0"/>
              <a:t> </a:t>
            </a:r>
            <a:r>
              <a:rPr lang="pt-BR" sz="2000" b="1" dirty="0"/>
              <a:t>Casos confirmados de toxoplasmose em dois laboratórios públicos e 10 privados de Anápolis, no período de 22/12/2005 a 17/01/2006 (busca ativa).</a:t>
            </a:r>
          </a:p>
        </p:txBody>
      </p:sp>
    </p:spTree>
    <p:extLst>
      <p:ext uri="{BB962C8B-B14F-4D97-AF65-F5344CB8AC3E}">
        <p14:creationId xmlns:p14="http://schemas.microsoft.com/office/powerpoint/2010/main" val="3656188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41784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rgbClr val="002060"/>
                </a:solidFill>
                <a:latin typeface="+mn-lt"/>
              </a:rPr>
              <a:t>Surto de toxoplasmose em Anápolis/Goiás</a:t>
            </a:r>
            <a:br>
              <a:rPr lang="pt-BR" sz="3200" b="1" dirty="0">
                <a:solidFill>
                  <a:srgbClr val="002060"/>
                </a:solidFill>
                <a:latin typeface="+mn-lt"/>
              </a:rPr>
            </a:br>
            <a:r>
              <a:rPr lang="pt-BR" sz="3200" b="1" dirty="0">
                <a:solidFill>
                  <a:srgbClr val="002060"/>
                </a:solidFill>
                <a:latin typeface="+mn-lt"/>
              </a:rPr>
              <a:t>Investigação do surto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83568" y="1778040"/>
            <a:ext cx="7920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Todos os suspeitos passaram por médico infectologista e oftalmologista.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Gestantes com toxoplasmose tiveram acompanhamento ginecológico </a:t>
            </a:r>
            <a:r>
              <a:rPr lang="pt-BR" sz="2200" b="1" dirty="0" err="1"/>
              <a:t>pré</a:t>
            </a:r>
            <a:r>
              <a:rPr lang="pt-BR" sz="2200" b="1" dirty="0"/>
              <a:t> e pós parto.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55576" y="3861048"/>
            <a:ext cx="7931224" cy="208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Exames laboratoriais realizados: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Elisa para captura de AC </a:t>
            </a:r>
            <a:r>
              <a:rPr lang="pt-BR" sz="2200" b="1" dirty="0" err="1"/>
              <a:t>antitoxoplamsma</a:t>
            </a:r>
            <a:r>
              <a:rPr lang="pt-BR" sz="2200" b="1" dirty="0"/>
              <a:t> IgM e </a:t>
            </a:r>
            <a:r>
              <a:rPr lang="pt-BR" sz="2200" b="1" dirty="0" err="1"/>
              <a:t>IgG</a:t>
            </a:r>
            <a:r>
              <a:rPr lang="pt-BR" sz="2200" b="1" dirty="0"/>
              <a:t>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Avidez de </a:t>
            </a:r>
            <a:r>
              <a:rPr lang="pt-BR" sz="2200" b="1" dirty="0" err="1"/>
              <a:t>IgG</a:t>
            </a:r>
            <a:r>
              <a:rPr lang="pt-BR" sz="2200" b="1" dirty="0"/>
              <a:t> por método de Elisa para confirmar toxoplasmose recente</a:t>
            </a:r>
          </a:p>
        </p:txBody>
      </p:sp>
    </p:spTree>
    <p:extLst>
      <p:ext uri="{BB962C8B-B14F-4D97-AF65-F5344CB8AC3E}">
        <p14:creationId xmlns:p14="http://schemas.microsoft.com/office/powerpoint/2010/main" val="2396873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05691" y="188640"/>
            <a:ext cx="7781109" cy="1127733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rgbClr val="002060"/>
                </a:solidFill>
                <a:latin typeface="+mn-lt"/>
              </a:rPr>
              <a:t>Surto de toxoplasmose em Anápolis/Goiás</a:t>
            </a:r>
            <a:br>
              <a:rPr lang="pt-BR" sz="2800" b="1" dirty="0">
                <a:solidFill>
                  <a:srgbClr val="002060"/>
                </a:solidFill>
                <a:latin typeface="+mn-lt"/>
              </a:rPr>
            </a:br>
            <a:r>
              <a:rPr lang="pt-BR" sz="2800" b="1" dirty="0">
                <a:solidFill>
                  <a:srgbClr val="002060"/>
                </a:solidFill>
                <a:latin typeface="+mn-lt"/>
              </a:rPr>
              <a:t>Investigação do surto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99592" y="1484784"/>
            <a:ext cx="7272808" cy="208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Estudo soroprevalência  para identificar: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Toxoplasmose adquirida recente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 Toxoplasmose antiga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 err="1"/>
              <a:t>Susceptiveis</a:t>
            </a:r>
            <a:endParaRPr lang="pt-BR" sz="22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899592" y="3573016"/>
            <a:ext cx="7488832" cy="309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Questionário padronizado: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Identificação do indivíduo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Alimentos ingeridos durante a festa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Hábitos alimentares nos 16 dias anteriores à festa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Manifestações clínicas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200" b="1" dirty="0"/>
              <a:t>Assistência médica, tratamento e exames laboratoriais </a:t>
            </a:r>
          </a:p>
        </p:txBody>
      </p:sp>
    </p:spTree>
    <p:extLst>
      <p:ext uri="{BB962C8B-B14F-4D97-AF65-F5344CB8AC3E}">
        <p14:creationId xmlns:p14="http://schemas.microsoft.com/office/powerpoint/2010/main" val="643040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81025"/>
            <a:ext cx="77914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a livre 3"/>
          <p:cNvSpPr/>
          <p:nvPr/>
        </p:nvSpPr>
        <p:spPr>
          <a:xfrm>
            <a:off x="2203269" y="3587931"/>
            <a:ext cx="6365965" cy="3081429"/>
          </a:xfrm>
          <a:custGeom>
            <a:avLst/>
            <a:gdLst>
              <a:gd name="connsiteX0" fmla="*/ 2333897 w 6365965"/>
              <a:gd name="connsiteY0" fmla="*/ 496389 h 3283132"/>
              <a:gd name="connsiteX1" fmla="*/ 2325188 w 6365965"/>
              <a:gd name="connsiteY1" fmla="*/ 592183 h 3283132"/>
              <a:gd name="connsiteX2" fmla="*/ 2307771 w 6365965"/>
              <a:gd name="connsiteY2" fmla="*/ 618309 h 3283132"/>
              <a:gd name="connsiteX3" fmla="*/ 2281645 w 6365965"/>
              <a:gd name="connsiteY3" fmla="*/ 661852 h 3283132"/>
              <a:gd name="connsiteX4" fmla="*/ 2264228 w 6365965"/>
              <a:gd name="connsiteY4" fmla="*/ 705395 h 3283132"/>
              <a:gd name="connsiteX5" fmla="*/ 2246811 w 6365965"/>
              <a:gd name="connsiteY5" fmla="*/ 740229 h 3283132"/>
              <a:gd name="connsiteX6" fmla="*/ 2238102 w 6365965"/>
              <a:gd name="connsiteY6" fmla="*/ 766355 h 3283132"/>
              <a:gd name="connsiteX7" fmla="*/ 2185851 w 6365965"/>
              <a:gd name="connsiteY7" fmla="*/ 853440 h 3283132"/>
              <a:gd name="connsiteX8" fmla="*/ 2168434 w 6365965"/>
              <a:gd name="connsiteY8" fmla="*/ 870858 h 3283132"/>
              <a:gd name="connsiteX9" fmla="*/ 2124891 w 6365965"/>
              <a:gd name="connsiteY9" fmla="*/ 949235 h 3283132"/>
              <a:gd name="connsiteX10" fmla="*/ 2072640 w 6365965"/>
              <a:gd name="connsiteY10" fmla="*/ 1001486 h 3283132"/>
              <a:gd name="connsiteX11" fmla="*/ 2046514 w 6365965"/>
              <a:gd name="connsiteY11" fmla="*/ 1036320 h 3283132"/>
              <a:gd name="connsiteX12" fmla="*/ 2011680 w 6365965"/>
              <a:gd name="connsiteY12" fmla="*/ 1088572 h 3283132"/>
              <a:gd name="connsiteX13" fmla="*/ 1959428 w 6365965"/>
              <a:gd name="connsiteY13" fmla="*/ 1132115 h 3283132"/>
              <a:gd name="connsiteX14" fmla="*/ 1889760 w 6365965"/>
              <a:gd name="connsiteY14" fmla="*/ 1193075 h 3283132"/>
              <a:gd name="connsiteX15" fmla="*/ 1872342 w 6365965"/>
              <a:gd name="connsiteY15" fmla="*/ 1219200 h 3283132"/>
              <a:gd name="connsiteX16" fmla="*/ 1776548 w 6365965"/>
              <a:gd name="connsiteY16" fmla="*/ 1262743 h 3283132"/>
              <a:gd name="connsiteX17" fmla="*/ 1706880 w 6365965"/>
              <a:gd name="connsiteY17" fmla="*/ 1297578 h 3283132"/>
              <a:gd name="connsiteX18" fmla="*/ 1611085 w 6365965"/>
              <a:gd name="connsiteY18" fmla="*/ 1349829 h 3283132"/>
              <a:gd name="connsiteX19" fmla="*/ 1541417 w 6365965"/>
              <a:gd name="connsiteY19" fmla="*/ 1367246 h 3283132"/>
              <a:gd name="connsiteX20" fmla="*/ 1515291 w 6365965"/>
              <a:gd name="connsiteY20" fmla="*/ 1375955 h 3283132"/>
              <a:gd name="connsiteX21" fmla="*/ 1184365 w 6365965"/>
              <a:gd name="connsiteY21" fmla="*/ 1384663 h 3283132"/>
              <a:gd name="connsiteX22" fmla="*/ 1114697 w 6365965"/>
              <a:gd name="connsiteY22" fmla="*/ 1402080 h 3283132"/>
              <a:gd name="connsiteX23" fmla="*/ 1053737 w 6365965"/>
              <a:gd name="connsiteY23" fmla="*/ 1419498 h 3283132"/>
              <a:gd name="connsiteX24" fmla="*/ 1027611 w 6365965"/>
              <a:gd name="connsiteY24" fmla="*/ 1497875 h 3283132"/>
              <a:gd name="connsiteX25" fmla="*/ 1018902 w 6365965"/>
              <a:gd name="connsiteY25" fmla="*/ 1689463 h 3283132"/>
              <a:gd name="connsiteX26" fmla="*/ 1001485 w 6365965"/>
              <a:gd name="connsiteY26" fmla="*/ 1715589 h 3283132"/>
              <a:gd name="connsiteX27" fmla="*/ 975360 w 6365965"/>
              <a:gd name="connsiteY27" fmla="*/ 1724298 h 3283132"/>
              <a:gd name="connsiteX28" fmla="*/ 931817 w 6365965"/>
              <a:gd name="connsiteY28" fmla="*/ 1733006 h 3283132"/>
              <a:gd name="connsiteX29" fmla="*/ 896982 w 6365965"/>
              <a:gd name="connsiteY29" fmla="*/ 1741715 h 3283132"/>
              <a:gd name="connsiteX30" fmla="*/ 696685 w 6365965"/>
              <a:gd name="connsiteY30" fmla="*/ 1733006 h 3283132"/>
              <a:gd name="connsiteX31" fmla="*/ 661851 w 6365965"/>
              <a:gd name="connsiteY31" fmla="*/ 1724298 h 3283132"/>
              <a:gd name="connsiteX32" fmla="*/ 609600 w 6365965"/>
              <a:gd name="connsiteY32" fmla="*/ 1715589 h 3283132"/>
              <a:gd name="connsiteX33" fmla="*/ 522514 w 6365965"/>
              <a:gd name="connsiteY33" fmla="*/ 1680755 h 3283132"/>
              <a:gd name="connsiteX34" fmla="*/ 496388 w 6365965"/>
              <a:gd name="connsiteY34" fmla="*/ 1672046 h 3283132"/>
              <a:gd name="connsiteX35" fmla="*/ 444137 w 6365965"/>
              <a:gd name="connsiteY35" fmla="*/ 1663338 h 3283132"/>
              <a:gd name="connsiteX36" fmla="*/ 226422 w 6365965"/>
              <a:gd name="connsiteY36" fmla="*/ 1672046 h 3283132"/>
              <a:gd name="connsiteX37" fmla="*/ 174171 w 6365965"/>
              <a:gd name="connsiteY37" fmla="*/ 1698172 h 3283132"/>
              <a:gd name="connsiteX38" fmla="*/ 113211 w 6365965"/>
              <a:gd name="connsiteY38" fmla="*/ 1759132 h 3283132"/>
              <a:gd name="connsiteX39" fmla="*/ 95794 w 6365965"/>
              <a:gd name="connsiteY39" fmla="*/ 1802675 h 3283132"/>
              <a:gd name="connsiteX40" fmla="*/ 43542 w 6365965"/>
              <a:gd name="connsiteY40" fmla="*/ 1872343 h 3283132"/>
              <a:gd name="connsiteX41" fmla="*/ 34834 w 6365965"/>
              <a:gd name="connsiteY41" fmla="*/ 1898469 h 3283132"/>
              <a:gd name="connsiteX42" fmla="*/ 0 w 6365965"/>
              <a:gd name="connsiteY42" fmla="*/ 2063932 h 3283132"/>
              <a:gd name="connsiteX43" fmla="*/ 8708 w 6365965"/>
              <a:gd name="connsiteY43" fmla="*/ 2246812 h 3283132"/>
              <a:gd name="connsiteX44" fmla="*/ 17417 w 6365965"/>
              <a:gd name="connsiteY44" fmla="*/ 2272938 h 3283132"/>
              <a:gd name="connsiteX45" fmla="*/ 34834 w 6365965"/>
              <a:gd name="connsiteY45" fmla="*/ 2316480 h 3283132"/>
              <a:gd name="connsiteX46" fmla="*/ 60960 w 6365965"/>
              <a:gd name="connsiteY46" fmla="*/ 2360023 h 3283132"/>
              <a:gd name="connsiteX47" fmla="*/ 95794 w 6365965"/>
              <a:gd name="connsiteY47" fmla="*/ 2420983 h 3283132"/>
              <a:gd name="connsiteX48" fmla="*/ 104502 w 6365965"/>
              <a:gd name="connsiteY48" fmla="*/ 2447109 h 3283132"/>
              <a:gd name="connsiteX49" fmla="*/ 209005 w 6365965"/>
              <a:gd name="connsiteY49" fmla="*/ 2525486 h 3283132"/>
              <a:gd name="connsiteX50" fmla="*/ 235131 w 6365965"/>
              <a:gd name="connsiteY50" fmla="*/ 2542903 h 3283132"/>
              <a:gd name="connsiteX51" fmla="*/ 269965 w 6365965"/>
              <a:gd name="connsiteY51" fmla="*/ 2560320 h 3283132"/>
              <a:gd name="connsiteX52" fmla="*/ 296091 w 6365965"/>
              <a:gd name="connsiteY52" fmla="*/ 2577738 h 3283132"/>
              <a:gd name="connsiteX53" fmla="*/ 322217 w 6365965"/>
              <a:gd name="connsiteY53" fmla="*/ 2586446 h 3283132"/>
              <a:gd name="connsiteX54" fmla="*/ 357051 w 6365965"/>
              <a:gd name="connsiteY54" fmla="*/ 2603863 h 3283132"/>
              <a:gd name="connsiteX55" fmla="*/ 383177 w 6365965"/>
              <a:gd name="connsiteY55" fmla="*/ 2612572 h 3283132"/>
              <a:gd name="connsiteX56" fmla="*/ 452845 w 6365965"/>
              <a:gd name="connsiteY56" fmla="*/ 2647406 h 3283132"/>
              <a:gd name="connsiteX57" fmla="*/ 487680 w 6365965"/>
              <a:gd name="connsiteY57" fmla="*/ 2673532 h 3283132"/>
              <a:gd name="connsiteX58" fmla="*/ 539931 w 6365965"/>
              <a:gd name="connsiteY58" fmla="*/ 2690949 h 3283132"/>
              <a:gd name="connsiteX59" fmla="*/ 627017 w 6365965"/>
              <a:gd name="connsiteY59" fmla="*/ 2717075 h 3283132"/>
              <a:gd name="connsiteX60" fmla="*/ 653142 w 6365965"/>
              <a:gd name="connsiteY60" fmla="*/ 2725783 h 3283132"/>
              <a:gd name="connsiteX61" fmla="*/ 705394 w 6365965"/>
              <a:gd name="connsiteY61" fmla="*/ 2734492 h 3283132"/>
              <a:gd name="connsiteX62" fmla="*/ 783771 w 6365965"/>
              <a:gd name="connsiteY62" fmla="*/ 2751909 h 3283132"/>
              <a:gd name="connsiteX63" fmla="*/ 888274 w 6365965"/>
              <a:gd name="connsiteY63" fmla="*/ 2760618 h 3283132"/>
              <a:gd name="connsiteX64" fmla="*/ 992777 w 6365965"/>
              <a:gd name="connsiteY64" fmla="*/ 2795452 h 3283132"/>
              <a:gd name="connsiteX65" fmla="*/ 1045028 w 6365965"/>
              <a:gd name="connsiteY65" fmla="*/ 2821578 h 3283132"/>
              <a:gd name="connsiteX66" fmla="*/ 1105988 w 6365965"/>
              <a:gd name="connsiteY66" fmla="*/ 2838995 h 3283132"/>
              <a:gd name="connsiteX67" fmla="*/ 1158240 w 6365965"/>
              <a:gd name="connsiteY67" fmla="*/ 2856412 h 3283132"/>
              <a:gd name="connsiteX68" fmla="*/ 1219200 w 6365965"/>
              <a:gd name="connsiteY68" fmla="*/ 2882538 h 3283132"/>
              <a:gd name="connsiteX69" fmla="*/ 1288868 w 6365965"/>
              <a:gd name="connsiteY69" fmla="*/ 2908663 h 3283132"/>
              <a:gd name="connsiteX70" fmla="*/ 1349828 w 6365965"/>
              <a:gd name="connsiteY70" fmla="*/ 2934789 h 3283132"/>
              <a:gd name="connsiteX71" fmla="*/ 1689462 w 6365965"/>
              <a:gd name="connsiteY71" fmla="*/ 3048000 h 3283132"/>
              <a:gd name="connsiteX72" fmla="*/ 1837508 w 6365965"/>
              <a:gd name="connsiteY72" fmla="*/ 3074126 h 3283132"/>
              <a:gd name="connsiteX73" fmla="*/ 1898468 w 6365965"/>
              <a:gd name="connsiteY73" fmla="*/ 3082835 h 3283132"/>
              <a:gd name="connsiteX74" fmla="*/ 2037805 w 6365965"/>
              <a:gd name="connsiteY74" fmla="*/ 3126378 h 3283132"/>
              <a:gd name="connsiteX75" fmla="*/ 2220685 w 6365965"/>
              <a:gd name="connsiteY75" fmla="*/ 3169920 h 3283132"/>
              <a:gd name="connsiteX76" fmla="*/ 2281645 w 6365965"/>
              <a:gd name="connsiteY76" fmla="*/ 3196046 h 3283132"/>
              <a:gd name="connsiteX77" fmla="*/ 2394857 w 6365965"/>
              <a:gd name="connsiteY77" fmla="*/ 3230880 h 3283132"/>
              <a:gd name="connsiteX78" fmla="*/ 2429691 w 6365965"/>
              <a:gd name="connsiteY78" fmla="*/ 3248298 h 3283132"/>
              <a:gd name="connsiteX79" fmla="*/ 2708365 w 6365965"/>
              <a:gd name="connsiteY79" fmla="*/ 3283132 h 3283132"/>
              <a:gd name="connsiteX80" fmla="*/ 3056708 w 6365965"/>
              <a:gd name="connsiteY80" fmla="*/ 3274423 h 3283132"/>
              <a:gd name="connsiteX81" fmla="*/ 3387634 w 6365965"/>
              <a:gd name="connsiteY81" fmla="*/ 3248298 h 3283132"/>
              <a:gd name="connsiteX82" fmla="*/ 3431177 w 6365965"/>
              <a:gd name="connsiteY82" fmla="*/ 3239589 h 3283132"/>
              <a:gd name="connsiteX83" fmla="*/ 3561805 w 6365965"/>
              <a:gd name="connsiteY83" fmla="*/ 3222172 h 3283132"/>
              <a:gd name="connsiteX84" fmla="*/ 3587931 w 6365965"/>
              <a:gd name="connsiteY84" fmla="*/ 3213463 h 3283132"/>
              <a:gd name="connsiteX85" fmla="*/ 3718560 w 6365965"/>
              <a:gd name="connsiteY85" fmla="*/ 3196046 h 3283132"/>
              <a:gd name="connsiteX86" fmla="*/ 3744685 w 6365965"/>
              <a:gd name="connsiteY86" fmla="*/ 3187338 h 3283132"/>
              <a:gd name="connsiteX87" fmla="*/ 3840480 w 6365965"/>
              <a:gd name="connsiteY87" fmla="*/ 3169920 h 3283132"/>
              <a:gd name="connsiteX88" fmla="*/ 3884022 w 6365965"/>
              <a:gd name="connsiteY88" fmla="*/ 3161212 h 3283132"/>
              <a:gd name="connsiteX89" fmla="*/ 3910148 w 6365965"/>
              <a:gd name="connsiteY89" fmla="*/ 3152503 h 3283132"/>
              <a:gd name="connsiteX90" fmla="*/ 3979817 w 6365965"/>
              <a:gd name="connsiteY90" fmla="*/ 3143795 h 3283132"/>
              <a:gd name="connsiteX91" fmla="*/ 4075611 w 6365965"/>
              <a:gd name="connsiteY91" fmla="*/ 3126378 h 3283132"/>
              <a:gd name="connsiteX92" fmla="*/ 4119154 w 6365965"/>
              <a:gd name="connsiteY92" fmla="*/ 3117669 h 3283132"/>
              <a:gd name="connsiteX93" fmla="*/ 4232365 w 6365965"/>
              <a:gd name="connsiteY93" fmla="*/ 3091543 h 3283132"/>
              <a:gd name="connsiteX94" fmla="*/ 4502331 w 6365965"/>
              <a:gd name="connsiteY94" fmla="*/ 3074126 h 3283132"/>
              <a:gd name="connsiteX95" fmla="*/ 4754880 w 6365965"/>
              <a:gd name="connsiteY95" fmla="*/ 3082835 h 3283132"/>
              <a:gd name="connsiteX96" fmla="*/ 4841965 w 6365965"/>
              <a:gd name="connsiteY96" fmla="*/ 3091543 h 3283132"/>
              <a:gd name="connsiteX97" fmla="*/ 5199017 w 6365965"/>
              <a:gd name="connsiteY97" fmla="*/ 3082835 h 3283132"/>
              <a:gd name="connsiteX98" fmla="*/ 5251268 w 6365965"/>
              <a:gd name="connsiteY98" fmla="*/ 3065418 h 3283132"/>
              <a:gd name="connsiteX99" fmla="*/ 5486400 w 6365965"/>
              <a:gd name="connsiteY99" fmla="*/ 3048000 h 3283132"/>
              <a:gd name="connsiteX100" fmla="*/ 5538651 w 6365965"/>
              <a:gd name="connsiteY100" fmla="*/ 3039292 h 3283132"/>
              <a:gd name="connsiteX101" fmla="*/ 5608320 w 6365965"/>
              <a:gd name="connsiteY101" fmla="*/ 3030583 h 3283132"/>
              <a:gd name="connsiteX102" fmla="*/ 5704114 w 6365965"/>
              <a:gd name="connsiteY102" fmla="*/ 3013166 h 3283132"/>
              <a:gd name="connsiteX103" fmla="*/ 5791200 w 6365965"/>
              <a:gd name="connsiteY103" fmla="*/ 3004458 h 3283132"/>
              <a:gd name="connsiteX104" fmla="*/ 5826034 w 6365965"/>
              <a:gd name="connsiteY104" fmla="*/ 2978332 h 3283132"/>
              <a:gd name="connsiteX105" fmla="*/ 5852160 w 6365965"/>
              <a:gd name="connsiteY105" fmla="*/ 2969623 h 3283132"/>
              <a:gd name="connsiteX106" fmla="*/ 5939245 w 6365965"/>
              <a:gd name="connsiteY106" fmla="*/ 2917372 h 3283132"/>
              <a:gd name="connsiteX107" fmla="*/ 5982788 w 6365965"/>
              <a:gd name="connsiteY107" fmla="*/ 2856412 h 3283132"/>
              <a:gd name="connsiteX108" fmla="*/ 6008914 w 6365965"/>
              <a:gd name="connsiteY108" fmla="*/ 2821578 h 3283132"/>
              <a:gd name="connsiteX109" fmla="*/ 6043748 w 6365965"/>
              <a:gd name="connsiteY109" fmla="*/ 2769326 h 3283132"/>
              <a:gd name="connsiteX110" fmla="*/ 6113417 w 6365965"/>
              <a:gd name="connsiteY110" fmla="*/ 2682240 h 3283132"/>
              <a:gd name="connsiteX111" fmla="*/ 6209211 w 6365965"/>
              <a:gd name="connsiteY111" fmla="*/ 2551612 h 3283132"/>
              <a:gd name="connsiteX112" fmla="*/ 6252754 w 6365965"/>
              <a:gd name="connsiteY112" fmla="*/ 2481943 h 3283132"/>
              <a:gd name="connsiteX113" fmla="*/ 6287588 w 6365965"/>
              <a:gd name="connsiteY113" fmla="*/ 2420983 h 3283132"/>
              <a:gd name="connsiteX114" fmla="*/ 6322422 w 6365965"/>
              <a:gd name="connsiteY114" fmla="*/ 2368732 h 3283132"/>
              <a:gd name="connsiteX115" fmla="*/ 6365965 w 6365965"/>
              <a:gd name="connsiteY115" fmla="*/ 2229395 h 3283132"/>
              <a:gd name="connsiteX116" fmla="*/ 6348548 w 6365965"/>
              <a:gd name="connsiteY116" fmla="*/ 2063932 h 3283132"/>
              <a:gd name="connsiteX117" fmla="*/ 6322422 w 6365965"/>
              <a:gd name="connsiteY117" fmla="*/ 2029098 h 3283132"/>
              <a:gd name="connsiteX118" fmla="*/ 6305005 w 6365965"/>
              <a:gd name="connsiteY118" fmla="*/ 2011680 h 3283132"/>
              <a:gd name="connsiteX119" fmla="*/ 6278880 w 6365965"/>
              <a:gd name="connsiteY119" fmla="*/ 1976846 h 3283132"/>
              <a:gd name="connsiteX120" fmla="*/ 6235337 w 6365965"/>
              <a:gd name="connsiteY120" fmla="*/ 1933303 h 3283132"/>
              <a:gd name="connsiteX121" fmla="*/ 6217920 w 6365965"/>
              <a:gd name="connsiteY121" fmla="*/ 1907178 h 3283132"/>
              <a:gd name="connsiteX122" fmla="*/ 6183085 w 6365965"/>
              <a:gd name="connsiteY122" fmla="*/ 1881052 h 3283132"/>
              <a:gd name="connsiteX123" fmla="*/ 6130834 w 6365965"/>
              <a:gd name="connsiteY123" fmla="*/ 1837509 h 3283132"/>
              <a:gd name="connsiteX124" fmla="*/ 6104708 w 6365965"/>
              <a:gd name="connsiteY124" fmla="*/ 1820092 h 3283132"/>
              <a:gd name="connsiteX125" fmla="*/ 5974080 w 6365965"/>
              <a:gd name="connsiteY125" fmla="*/ 1715589 h 3283132"/>
              <a:gd name="connsiteX126" fmla="*/ 5895702 w 6365965"/>
              <a:gd name="connsiteY126" fmla="*/ 1672046 h 3283132"/>
              <a:gd name="connsiteX127" fmla="*/ 5817325 w 6365965"/>
              <a:gd name="connsiteY127" fmla="*/ 1602378 h 3283132"/>
              <a:gd name="connsiteX128" fmla="*/ 5773782 w 6365965"/>
              <a:gd name="connsiteY128" fmla="*/ 1576252 h 3283132"/>
              <a:gd name="connsiteX129" fmla="*/ 5634445 w 6365965"/>
              <a:gd name="connsiteY129" fmla="*/ 1489166 h 3283132"/>
              <a:gd name="connsiteX130" fmla="*/ 5582194 w 6365965"/>
              <a:gd name="connsiteY130" fmla="*/ 1445623 h 3283132"/>
              <a:gd name="connsiteX131" fmla="*/ 5556068 w 6365965"/>
              <a:gd name="connsiteY131" fmla="*/ 1436915 h 3283132"/>
              <a:gd name="connsiteX132" fmla="*/ 5529942 w 6365965"/>
              <a:gd name="connsiteY132" fmla="*/ 1410789 h 3283132"/>
              <a:gd name="connsiteX133" fmla="*/ 5495108 w 6365965"/>
              <a:gd name="connsiteY133" fmla="*/ 1393372 h 3283132"/>
              <a:gd name="connsiteX134" fmla="*/ 5460274 w 6365965"/>
              <a:gd name="connsiteY134" fmla="*/ 1332412 h 3283132"/>
              <a:gd name="connsiteX135" fmla="*/ 5434148 w 6365965"/>
              <a:gd name="connsiteY135" fmla="*/ 1306286 h 3283132"/>
              <a:gd name="connsiteX136" fmla="*/ 5416731 w 6365965"/>
              <a:gd name="connsiteY136" fmla="*/ 1280160 h 3283132"/>
              <a:gd name="connsiteX137" fmla="*/ 5399314 w 6365965"/>
              <a:gd name="connsiteY137" fmla="*/ 1227909 h 3283132"/>
              <a:gd name="connsiteX138" fmla="*/ 5408022 w 6365965"/>
              <a:gd name="connsiteY138" fmla="*/ 1079863 h 3283132"/>
              <a:gd name="connsiteX139" fmla="*/ 5434148 w 6365965"/>
              <a:gd name="connsiteY139" fmla="*/ 1027612 h 3283132"/>
              <a:gd name="connsiteX140" fmla="*/ 5477691 w 6365965"/>
              <a:gd name="connsiteY140" fmla="*/ 949235 h 3283132"/>
              <a:gd name="connsiteX141" fmla="*/ 5512525 w 6365965"/>
              <a:gd name="connsiteY141" fmla="*/ 853440 h 3283132"/>
              <a:gd name="connsiteX142" fmla="*/ 5538651 w 6365965"/>
              <a:gd name="connsiteY142" fmla="*/ 661852 h 3283132"/>
              <a:gd name="connsiteX143" fmla="*/ 5529942 w 6365965"/>
              <a:gd name="connsiteY143" fmla="*/ 496389 h 3283132"/>
              <a:gd name="connsiteX144" fmla="*/ 5434148 w 6365965"/>
              <a:gd name="connsiteY144" fmla="*/ 400595 h 3283132"/>
              <a:gd name="connsiteX145" fmla="*/ 5381897 w 6365965"/>
              <a:gd name="connsiteY145" fmla="*/ 365760 h 3283132"/>
              <a:gd name="connsiteX146" fmla="*/ 5303520 w 6365965"/>
              <a:gd name="connsiteY146" fmla="*/ 330926 h 3283132"/>
              <a:gd name="connsiteX147" fmla="*/ 5277394 w 6365965"/>
              <a:gd name="connsiteY147" fmla="*/ 313509 h 3283132"/>
              <a:gd name="connsiteX148" fmla="*/ 5242560 w 6365965"/>
              <a:gd name="connsiteY148" fmla="*/ 296092 h 3283132"/>
              <a:gd name="connsiteX149" fmla="*/ 5225142 w 6365965"/>
              <a:gd name="connsiteY149" fmla="*/ 278675 h 3283132"/>
              <a:gd name="connsiteX150" fmla="*/ 5199017 w 6365965"/>
              <a:gd name="connsiteY150" fmla="*/ 269966 h 3283132"/>
              <a:gd name="connsiteX151" fmla="*/ 5111931 w 6365965"/>
              <a:gd name="connsiteY151" fmla="*/ 226423 h 3283132"/>
              <a:gd name="connsiteX152" fmla="*/ 5033554 w 6365965"/>
              <a:gd name="connsiteY152" fmla="*/ 182880 h 3283132"/>
              <a:gd name="connsiteX153" fmla="*/ 5007428 w 6365965"/>
              <a:gd name="connsiteY153" fmla="*/ 174172 h 3283132"/>
              <a:gd name="connsiteX154" fmla="*/ 4963885 w 6365965"/>
              <a:gd name="connsiteY154" fmla="*/ 156755 h 3283132"/>
              <a:gd name="connsiteX155" fmla="*/ 4929051 w 6365965"/>
              <a:gd name="connsiteY155" fmla="*/ 148046 h 3283132"/>
              <a:gd name="connsiteX156" fmla="*/ 4894217 w 6365965"/>
              <a:gd name="connsiteY156" fmla="*/ 130629 h 3283132"/>
              <a:gd name="connsiteX157" fmla="*/ 4815840 w 6365965"/>
              <a:gd name="connsiteY157" fmla="*/ 121920 h 3283132"/>
              <a:gd name="connsiteX158" fmla="*/ 4589417 w 6365965"/>
              <a:gd name="connsiteY158" fmla="*/ 95795 h 3283132"/>
              <a:gd name="connsiteX159" fmla="*/ 4545874 w 6365965"/>
              <a:gd name="connsiteY159" fmla="*/ 87086 h 3283132"/>
              <a:gd name="connsiteX160" fmla="*/ 4493622 w 6365965"/>
              <a:gd name="connsiteY160" fmla="*/ 78378 h 3283132"/>
              <a:gd name="connsiteX161" fmla="*/ 4389120 w 6365965"/>
              <a:gd name="connsiteY161" fmla="*/ 52252 h 3283132"/>
              <a:gd name="connsiteX162" fmla="*/ 4223657 w 6365965"/>
              <a:gd name="connsiteY162" fmla="*/ 43543 h 3283132"/>
              <a:gd name="connsiteX163" fmla="*/ 4127862 w 6365965"/>
              <a:gd name="connsiteY163" fmla="*/ 34835 h 3283132"/>
              <a:gd name="connsiteX164" fmla="*/ 4084320 w 6365965"/>
              <a:gd name="connsiteY164" fmla="*/ 26126 h 3283132"/>
              <a:gd name="connsiteX165" fmla="*/ 4058194 w 6365965"/>
              <a:gd name="connsiteY165" fmla="*/ 17418 h 3283132"/>
              <a:gd name="connsiteX166" fmla="*/ 3988525 w 6365965"/>
              <a:gd name="connsiteY166" fmla="*/ 8709 h 3283132"/>
              <a:gd name="connsiteX167" fmla="*/ 3936274 w 6365965"/>
              <a:gd name="connsiteY167" fmla="*/ 0 h 3283132"/>
              <a:gd name="connsiteX168" fmla="*/ 3796937 w 6365965"/>
              <a:gd name="connsiteY168" fmla="*/ 8709 h 3283132"/>
              <a:gd name="connsiteX169" fmla="*/ 3770811 w 6365965"/>
              <a:gd name="connsiteY169" fmla="*/ 17418 h 3283132"/>
              <a:gd name="connsiteX170" fmla="*/ 3709851 w 6365965"/>
              <a:gd name="connsiteY170" fmla="*/ 78378 h 3283132"/>
              <a:gd name="connsiteX171" fmla="*/ 3692434 w 6365965"/>
              <a:gd name="connsiteY171" fmla="*/ 104503 h 3283132"/>
              <a:gd name="connsiteX172" fmla="*/ 3622765 w 6365965"/>
              <a:gd name="connsiteY172" fmla="*/ 156755 h 3283132"/>
              <a:gd name="connsiteX173" fmla="*/ 3561805 w 6365965"/>
              <a:gd name="connsiteY173" fmla="*/ 174172 h 3283132"/>
              <a:gd name="connsiteX174" fmla="*/ 3309257 w 6365965"/>
              <a:gd name="connsiteY174" fmla="*/ 139338 h 3283132"/>
              <a:gd name="connsiteX175" fmla="*/ 3213462 w 6365965"/>
              <a:gd name="connsiteY175" fmla="*/ 113212 h 3283132"/>
              <a:gd name="connsiteX176" fmla="*/ 3126377 w 6365965"/>
              <a:gd name="connsiteY176" fmla="*/ 95795 h 3283132"/>
              <a:gd name="connsiteX177" fmla="*/ 2882537 w 6365965"/>
              <a:gd name="connsiteY177" fmla="*/ 104503 h 3283132"/>
              <a:gd name="connsiteX178" fmla="*/ 2830285 w 6365965"/>
              <a:gd name="connsiteY178" fmla="*/ 121920 h 3283132"/>
              <a:gd name="connsiteX179" fmla="*/ 2804160 w 6365965"/>
              <a:gd name="connsiteY179" fmla="*/ 139338 h 3283132"/>
              <a:gd name="connsiteX180" fmla="*/ 2778034 w 6365965"/>
              <a:gd name="connsiteY180" fmla="*/ 148046 h 3283132"/>
              <a:gd name="connsiteX181" fmla="*/ 2708365 w 6365965"/>
              <a:gd name="connsiteY181" fmla="*/ 200298 h 3283132"/>
              <a:gd name="connsiteX182" fmla="*/ 2664822 w 6365965"/>
              <a:gd name="connsiteY182" fmla="*/ 252549 h 3283132"/>
              <a:gd name="connsiteX183" fmla="*/ 2638697 w 6365965"/>
              <a:gd name="connsiteY183" fmla="*/ 269966 h 3283132"/>
              <a:gd name="connsiteX184" fmla="*/ 2603862 w 6365965"/>
              <a:gd name="connsiteY184" fmla="*/ 313509 h 3283132"/>
              <a:gd name="connsiteX185" fmla="*/ 2586445 w 6365965"/>
              <a:gd name="connsiteY185" fmla="*/ 339635 h 3283132"/>
              <a:gd name="connsiteX186" fmla="*/ 2560320 w 6365965"/>
              <a:gd name="connsiteY186" fmla="*/ 348343 h 3283132"/>
              <a:gd name="connsiteX187" fmla="*/ 2516777 w 6365965"/>
              <a:gd name="connsiteY187" fmla="*/ 374469 h 3283132"/>
              <a:gd name="connsiteX188" fmla="*/ 2490651 w 6365965"/>
              <a:gd name="connsiteY188" fmla="*/ 391886 h 3283132"/>
              <a:gd name="connsiteX189" fmla="*/ 2429691 w 6365965"/>
              <a:gd name="connsiteY189" fmla="*/ 409303 h 3283132"/>
              <a:gd name="connsiteX190" fmla="*/ 2403565 w 6365965"/>
              <a:gd name="connsiteY190" fmla="*/ 418012 h 3283132"/>
              <a:gd name="connsiteX191" fmla="*/ 2368731 w 6365965"/>
              <a:gd name="connsiteY191" fmla="*/ 470263 h 3283132"/>
              <a:gd name="connsiteX192" fmla="*/ 2333897 w 6365965"/>
              <a:gd name="connsiteY192" fmla="*/ 496389 h 328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6365965" h="3283132">
                <a:moveTo>
                  <a:pt x="2333897" y="496389"/>
                </a:moveTo>
                <a:cubicBezTo>
                  <a:pt x="2326640" y="516709"/>
                  <a:pt x="2331906" y="560832"/>
                  <a:pt x="2325188" y="592183"/>
                </a:cubicBezTo>
                <a:cubicBezTo>
                  <a:pt x="2322995" y="602417"/>
                  <a:pt x="2313318" y="609433"/>
                  <a:pt x="2307771" y="618309"/>
                </a:cubicBezTo>
                <a:cubicBezTo>
                  <a:pt x="2298800" y="632663"/>
                  <a:pt x="2289215" y="646712"/>
                  <a:pt x="2281645" y="661852"/>
                </a:cubicBezTo>
                <a:cubicBezTo>
                  <a:pt x="2274654" y="675834"/>
                  <a:pt x="2270577" y="691110"/>
                  <a:pt x="2264228" y="705395"/>
                </a:cubicBezTo>
                <a:cubicBezTo>
                  <a:pt x="2258956" y="717258"/>
                  <a:pt x="2251925" y="728297"/>
                  <a:pt x="2246811" y="740229"/>
                </a:cubicBezTo>
                <a:cubicBezTo>
                  <a:pt x="2243195" y="748667"/>
                  <a:pt x="2242207" y="758144"/>
                  <a:pt x="2238102" y="766355"/>
                </a:cubicBezTo>
                <a:cubicBezTo>
                  <a:pt x="2234072" y="774415"/>
                  <a:pt x="2200152" y="835563"/>
                  <a:pt x="2185851" y="853440"/>
                </a:cubicBezTo>
                <a:cubicBezTo>
                  <a:pt x="2180722" y="859851"/>
                  <a:pt x="2172988" y="864026"/>
                  <a:pt x="2168434" y="870858"/>
                </a:cubicBezTo>
                <a:cubicBezTo>
                  <a:pt x="2138729" y="915416"/>
                  <a:pt x="2163848" y="901621"/>
                  <a:pt x="2124891" y="949235"/>
                </a:cubicBezTo>
                <a:cubicBezTo>
                  <a:pt x="2109293" y="968299"/>
                  <a:pt x="2087419" y="981781"/>
                  <a:pt x="2072640" y="1001486"/>
                </a:cubicBezTo>
                <a:cubicBezTo>
                  <a:pt x="2063931" y="1013097"/>
                  <a:pt x="2054837" y="1024429"/>
                  <a:pt x="2046514" y="1036320"/>
                </a:cubicBezTo>
                <a:cubicBezTo>
                  <a:pt x="2034510" y="1053469"/>
                  <a:pt x="2024240" y="1071826"/>
                  <a:pt x="2011680" y="1088572"/>
                </a:cubicBezTo>
                <a:cubicBezTo>
                  <a:pt x="1998553" y="1106075"/>
                  <a:pt x="1975103" y="1119053"/>
                  <a:pt x="1959428" y="1132115"/>
                </a:cubicBezTo>
                <a:cubicBezTo>
                  <a:pt x="1935723" y="1151870"/>
                  <a:pt x="1911580" y="1171255"/>
                  <a:pt x="1889760" y="1193075"/>
                </a:cubicBezTo>
                <a:cubicBezTo>
                  <a:pt x="1882359" y="1200476"/>
                  <a:pt x="1880916" y="1213198"/>
                  <a:pt x="1872342" y="1219200"/>
                </a:cubicBezTo>
                <a:cubicBezTo>
                  <a:pt x="1836936" y="1243984"/>
                  <a:pt x="1812289" y="1250830"/>
                  <a:pt x="1776548" y="1262743"/>
                </a:cubicBezTo>
                <a:cubicBezTo>
                  <a:pt x="1699187" y="1320765"/>
                  <a:pt x="1782967" y="1264969"/>
                  <a:pt x="1706880" y="1297578"/>
                </a:cubicBezTo>
                <a:cubicBezTo>
                  <a:pt x="1640117" y="1326191"/>
                  <a:pt x="1737333" y="1318267"/>
                  <a:pt x="1611085" y="1349829"/>
                </a:cubicBezTo>
                <a:cubicBezTo>
                  <a:pt x="1587862" y="1355635"/>
                  <a:pt x="1564126" y="1359676"/>
                  <a:pt x="1541417" y="1367246"/>
                </a:cubicBezTo>
                <a:cubicBezTo>
                  <a:pt x="1532708" y="1370149"/>
                  <a:pt x="1524460" y="1375508"/>
                  <a:pt x="1515291" y="1375955"/>
                </a:cubicBezTo>
                <a:cubicBezTo>
                  <a:pt x="1405075" y="1381331"/>
                  <a:pt x="1294674" y="1381760"/>
                  <a:pt x="1184365" y="1384663"/>
                </a:cubicBezTo>
                <a:cubicBezTo>
                  <a:pt x="1137680" y="1400226"/>
                  <a:pt x="1177752" y="1388068"/>
                  <a:pt x="1114697" y="1402080"/>
                </a:cubicBezTo>
                <a:cubicBezTo>
                  <a:pt x="1081893" y="1409370"/>
                  <a:pt x="1082829" y="1409800"/>
                  <a:pt x="1053737" y="1419498"/>
                </a:cubicBezTo>
                <a:cubicBezTo>
                  <a:pt x="1030482" y="1454380"/>
                  <a:pt x="1031366" y="1445312"/>
                  <a:pt x="1027611" y="1497875"/>
                </a:cubicBezTo>
                <a:cubicBezTo>
                  <a:pt x="1023056" y="1561641"/>
                  <a:pt x="1026519" y="1625990"/>
                  <a:pt x="1018902" y="1689463"/>
                </a:cubicBezTo>
                <a:cubicBezTo>
                  <a:pt x="1017655" y="1699855"/>
                  <a:pt x="1009658" y="1709050"/>
                  <a:pt x="1001485" y="1715589"/>
                </a:cubicBezTo>
                <a:cubicBezTo>
                  <a:pt x="994317" y="1721324"/>
                  <a:pt x="984265" y="1722072"/>
                  <a:pt x="975360" y="1724298"/>
                </a:cubicBezTo>
                <a:cubicBezTo>
                  <a:pt x="961000" y="1727888"/>
                  <a:pt x="946266" y="1729795"/>
                  <a:pt x="931817" y="1733006"/>
                </a:cubicBezTo>
                <a:cubicBezTo>
                  <a:pt x="920133" y="1735602"/>
                  <a:pt x="908594" y="1738812"/>
                  <a:pt x="896982" y="1741715"/>
                </a:cubicBezTo>
                <a:cubicBezTo>
                  <a:pt x="830216" y="1738812"/>
                  <a:pt x="763331" y="1737943"/>
                  <a:pt x="696685" y="1733006"/>
                </a:cubicBezTo>
                <a:cubicBezTo>
                  <a:pt x="684749" y="1732122"/>
                  <a:pt x="673587" y="1726645"/>
                  <a:pt x="661851" y="1724298"/>
                </a:cubicBezTo>
                <a:cubicBezTo>
                  <a:pt x="644537" y="1720835"/>
                  <a:pt x="627017" y="1718492"/>
                  <a:pt x="609600" y="1715589"/>
                </a:cubicBezTo>
                <a:cubicBezTo>
                  <a:pt x="558343" y="1689961"/>
                  <a:pt x="587083" y="1702278"/>
                  <a:pt x="522514" y="1680755"/>
                </a:cubicBezTo>
                <a:cubicBezTo>
                  <a:pt x="513805" y="1677852"/>
                  <a:pt x="505443" y="1673555"/>
                  <a:pt x="496388" y="1672046"/>
                </a:cubicBezTo>
                <a:lnTo>
                  <a:pt x="444137" y="1663338"/>
                </a:lnTo>
                <a:cubicBezTo>
                  <a:pt x="371565" y="1666241"/>
                  <a:pt x="298455" y="1662752"/>
                  <a:pt x="226422" y="1672046"/>
                </a:cubicBezTo>
                <a:cubicBezTo>
                  <a:pt x="207109" y="1674538"/>
                  <a:pt x="189606" y="1686299"/>
                  <a:pt x="174171" y="1698172"/>
                </a:cubicBezTo>
                <a:cubicBezTo>
                  <a:pt x="151394" y="1715693"/>
                  <a:pt x="113211" y="1759132"/>
                  <a:pt x="113211" y="1759132"/>
                </a:cubicBezTo>
                <a:cubicBezTo>
                  <a:pt x="107405" y="1773646"/>
                  <a:pt x="103280" y="1788951"/>
                  <a:pt x="95794" y="1802675"/>
                </a:cubicBezTo>
                <a:cubicBezTo>
                  <a:pt x="72160" y="1846004"/>
                  <a:pt x="69582" y="1846304"/>
                  <a:pt x="43542" y="1872343"/>
                </a:cubicBezTo>
                <a:cubicBezTo>
                  <a:pt x="40639" y="1881052"/>
                  <a:pt x="37356" y="1889643"/>
                  <a:pt x="34834" y="1898469"/>
                </a:cubicBezTo>
                <a:cubicBezTo>
                  <a:pt x="21844" y="1943935"/>
                  <a:pt x="4396" y="2041950"/>
                  <a:pt x="0" y="2063932"/>
                </a:cubicBezTo>
                <a:cubicBezTo>
                  <a:pt x="2903" y="2124892"/>
                  <a:pt x="3640" y="2185994"/>
                  <a:pt x="8708" y="2246812"/>
                </a:cubicBezTo>
                <a:cubicBezTo>
                  <a:pt x="9470" y="2255960"/>
                  <a:pt x="14194" y="2264343"/>
                  <a:pt x="17417" y="2272938"/>
                </a:cubicBezTo>
                <a:cubicBezTo>
                  <a:pt x="22906" y="2287575"/>
                  <a:pt x="27843" y="2302498"/>
                  <a:pt x="34834" y="2316480"/>
                </a:cubicBezTo>
                <a:cubicBezTo>
                  <a:pt x="42404" y="2331619"/>
                  <a:pt x="52251" y="2345509"/>
                  <a:pt x="60960" y="2360023"/>
                </a:cubicBezTo>
                <a:cubicBezTo>
                  <a:pt x="79377" y="2433699"/>
                  <a:pt x="54287" y="2358723"/>
                  <a:pt x="95794" y="2420983"/>
                </a:cubicBezTo>
                <a:cubicBezTo>
                  <a:pt x="100886" y="2428621"/>
                  <a:pt x="98866" y="2439863"/>
                  <a:pt x="104502" y="2447109"/>
                </a:cubicBezTo>
                <a:cubicBezTo>
                  <a:pt x="151836" y="2507966"/>
                  <a:pt x="149497" y="2492426"/>
                  <a:pt x="209005" y="2525486"/>
                </a:cubicBezTo>
                <a:cubicBezTo>
                  <a:pt x="218154" y="2530569"/>
                  <a:pt x="226044" y="2537710"/>
                  <a:pt x="235131" y="2542903"/>
                </a:cubicBezTo>
                <a:cubicBezTo>
                  <a:pt x="246402" y="2549344"/>
                  <a:pt x="258694" y="2553879"/>
                  <a:pt x="269965" y="2560320"/>
                </a:cubicBezTo>
                <a:cubicBezTo>
                  <a:pt x="279053" y="2565513"/>
                  <a:pt x="286729" y="2573057"/>
                  <a:pt x="296091" y="2577738"/>
                </a:cubicBezTo>
                <a:cubicBezTo>
                  <a:pt x="304302" y="2581843"/>
                  <a:pt x="313780" y="2582830"/>
                  <a:pt x="322217" y="2586446"/>
                </a:cubicBezTo>
                <a:cubicBezTo>
                  <a:pt x="334149" y="2591560"/>
                  <a:pt x="345119" y="2598749"/>
                  <a:pt x="357051" y="2603863"/>
                </a:cubicBezTo>
                <a:cubicBezTo>
                  <a:pt x="365489" y="2607479"/>
                  <a:pt x="374966" y="2608467"/>
                  <a:pt x="383177" y="2612572"/>
                </a:cubicBezTo>
                <a:cubicBezTo>
                  <a:pt x="465435" y="2653702"/>
                  <a:pt x="393935" y="2627770"/>
                  <a:pt x="452845" y="2647406"/>
                </a:cubicBezTo>
                <a:cubicBezTo>
                  <a:pt x="464457" y="2656115"/>
                  <a:pt x="474698" y="2667041"/>
                  <a:pt x="487680" y="2673532"/>
                </a:cubicBezTo>
                <a:cubicBezTo>
                  <a:pt x="504101" y="2681742"/>
                  <a:pt x="522885" y="2684131"/>
                  <a:pt x="539931" y="2690949"/>
                </a:cubicBezTo>
                <a:cubicBezTo>
                  <a:pt x="617939" y="2722152"/>
                  <a:pt x="548524" y="2697452"/>
                  <a:pt x="627017" y="2717075"/>
                </a:cubicBezTo>
                <a:cubicBezTo>
                  <a:pt x="635922" y="2719301"/>
                  <a:pt x="644181" y="2723792"/>
                  <a:pt x="653142" y="2725783"/>
                </a:cubicBezTo>
                <a:cubicBezTo>
                  <a:pt x="670379" y="2729613"/>
                  <a:pt x="688079" y="2731029"/>
                  <a:pt x="705394" y="2734492"/>
                </a:cubicBezTo>
                <a:cubicBezTo>
                  <a:pt x="739747" y="2741362"/>
                  <a:pt x="746846" y="2747565"/>
                  <a:pt x="783771" y="2751909"/>
                </a:cubicBezTo>
                <a:cubicBezTo>
                  <a:pt x="818487" y="2755993"/>
                  <a:pt x="853440" y="2757715"/>
                  <a:pt x="888274" y="2760618"/>
                </a:cubicBezTo>
                <a:cubicBezTo>
                  <a:pt x="923108" y="2772229"/>
                  <a:pt x="959935" y="2779031"/>
                  <a:pt x="992777" y="2795452"/>
                </a:cubicBezTo>
                <a:cubicBezTo>
                  <a:pt x="1010194" y="2804161"/>
                  <a:pt x="1026853" y="2814588"/>
                  <a:pt x="1045028" y="2821578"/>
                </a:cubicBezTo>
                <a:cubicBezTo>
                  <a:pt x="1064752" y="2829164"/>
                  <a:pt x="1085789" y="2832780"/>
                  <a:pt x="1105988" y="2838995"/>
                </a:cubicBezTo>
                <a:cubicBezTo>
                  <a:pt x="1123536" y="2844394"/>
                  <a:pt x="1141104" y="2849821"/>
                  <a:pt x="1158240" y="2856412"/>
                </a:cubicBezTo>
                <a:cubicBezTo>
                  <a:pt x="1178874" y="2864348"/>
                  <a:pt x="1198674" y="2874327"/>
                  <a:pt x="1219200" y="2882538"/>
                </a:cubicBezTo>
                <a:cubicBezTo>
                  <a:pt x="1242228" y="2891749"/>
                  <a:pt x="1265840" y="2899452"/>
                  <a:pt x="1288868" y="2908663"/>
                </a:cubicBezTo>
                <a:cubicBezTo>
                  <a:pt x="1309394" y="2916874"/>
                  <a:pt x="1329072" y="2927178"/>
                  <a:pt x="1349828" y="2934789"/>
                </a:cubicBezTo>
                <a:cubicBezTo>
                  <a:pt x="1429912" y="2964153"/>
                  <a:pt x="1597042" y="3022123"/>
                  <a:pt x="1689462" y="3048000"/>
                </a:cubicBezTo>
                <a:cubicBezTo>
                  <a:pt x="1757074" y="3066931"/>
                  <a:pt x="1770676" y="3065215"/>
                  <a:pt x="1837508" y="3074126"/>
                </a:cubicBezTo>
                <a:lnTo>
                  <a:pt x="1898468" y="3082835"/>
                </a:lnTo>
                <a:cubicBezTo>
                  <a:pt x="1944914" y="3097349"/>
                  <a:pt x="1990946" y="3113258"/>
                  <a:pt x="2037805" y="3126378"/>
                </a:cubicBezTo>
                <a:cubicBezTo>
                  <a:pt x="2155586" y="3159357"/>
                  <a:pt x="2084378" y="3126876"/>
                  <a:pt x="2220685" y="3169920"/>
                </a:cubicBezTo>
                <a:cubicBezTo>
                  <a:pt x="2241766" y="3176577"/>
                  <a:pt x="2260825" y="3188610"/>
                  <a:pt x="2281645" y="3196046"/>
                </a:cubicBezTo>
                <a:cubicBezTo>
                  <a:pt x="2361802" y="3224673"/>
                  <a:pt x="2321215" y="3201423"/>
                  <a:pt x="2394857" y="3230880"/>
                </a:cubicBezTo>
                <a:cubicBezTo>
                  <a:pt x="2406910" y="3235701"/>
                  <a:pt x="2416943" y="3245846"/>
                  <a:pt x="2429691" y="3248298"/>
                </a:cubicBezTo>
                <a:cubicBezTo>
                  <a:pt x="2516534" y="3264999"/>
                  <a:pt x="2617639" y="3274059"/>
                  <a:pt x="2708365" y="3283132"/>
                </a:cubicBezTo>
                <a:lnTo>
                  <a:pt x="3056708" y="3274423"/>
                </a:lnTo>
                <a:cubicBezTo>
                  <a:pt x="3196244" y="3268267"/>
                  <a:pt x="3267226" y="3260338"/>
                  <a:pt x="3387634" y="3248298"/>
                </a:cubicBezTo>
                <a:cubicBezTo>
                  <a:pt x="3402148" y="3245395"/>
                  <a:pt x="3416539" y="3241785"/>
                  <a:pt x="3431177" y="3239589"/>
                </a:cubicBezTo>
                <a:cubicBezTo>
                  <a:pt x="3474619" y="3233073"/>
                  <a:pt x="3518475" y="3229394"/>
                  <a:pt x="3561805" y="3222172"/>
                </a:cubicBezTo>
                <a:cubicBezTo>
                  <a:pt x="3570860" y="3220663"/>
                  <a:pt x="3578876" y="3214972"/>
                  <a:pt x="3587931" y="3213463"/>
                </a:cubicBezTo>
                <a:cubicBezTo>
                  <a:pt x="3663424" y="3200881"/>
                  <a:pt x="3654105" y="3210369"/>
                  <a:pt x="3718560" y="3196046"/>
                </a:cubicBezTo>
                <a:cubicBezTo>
                  <a:pt x="3727521" y="3194055"/>
                  <a:pt x="3735780" y="3189564"/>
                  <a:pt x="3744685" y="3187338"/>
                </a:cubicBezTo>
                <a:cubicBezTo>
                  <a:pt x="3773370" y="3180167"/>
                  <a:pt x="3812008" y="3175097"/>
                  <a:pt x="3840480" y="3169920"/>
                </a:cubicBezTo>
                <a:cubicBezTo>
                  <a:pt x="3855043" y="3167272"/>
                  <a:pt x="3869663" y="3164802"/>
                  <a:pt x="3884022" y="3161212"/>
                </a:cubicBezTo>
                <a:cubicBezTo>
                  <a:pt x="3892928" y="3158986"/>
                  <a:pt x="3901116" y="3154145"/>
                  <a:pt x="3910148" y="3152503"/>
                </a:cubicBezTo>
                <a:cubicBezTo>
                  <a:pt x="3933174" y="3148316"/>
                  <a:pt x="3956594" y="3146698"/>
                  <a:pt x="3979817" y="3143795"/>
                </a:cubicBezTo>
                <a:cubicBezTo>
                  <a:pt x="4033111" y="3126029"/>
                  <a:pt x="3984172" y="3140445"/>
                  <a:pt x="4075611" y="3126378"/>
                </a:cubicBezTo>
                <a:cubicBezTo>
                  <a:pt x="4090241" y="3124127"/>
                  <a:pt x="4104640" y="3120572"/>
                  <a:pt x="4119154" y="3117669"/>
                </a:cubicBezTo>
                <a:cubicBezTo>
                  <a:pt x="4175731" y="3089381"/>
                  <a:pt x="4144667" y="3099895"/>
                  <a:pt x="4232365" y="3091543"/>
                </a:cubicBezTo>
                <a:cubicBezTo>
                  <a:pt x="4347308" y="3080596"/>
                  <a:pt x="4372431" y="3080963"/>
                  <a:pt x="4502331" y="3074126"/>
                </a:cubicBezTo>
                <a:lnTo>
                  <a:pt x="4754880" y="3082835"/>
                </a:lnTo>
                <a:cubicBezTo>
                  <a:pt x="4784015" y="3084329"/>
                  <a:pt x="4812792" y="3091543"/>
                  <a:pt x="4841965" y="3091543"/>
                </a:cubicBezTo>
                <a:cubicBezTo>
                  <a:pt x="4961018" y="3091543"/>
                  <a:pt x="5080000" y="3085738"/>
                  <a:pt x="5199017" y="3082835"/>
                </a:cubicBezTo>
                <a:cubicBezTo>
                  <a:pt x="5216434" y="3077029"/>
                  <a:pt x="5233188" y="3068609"/>
                  <a:pt x="5251268" y="3065418"/>
                </a:cubicBezTo>
                <a:cubicBezTo>
                  <a:pt x="5286701" y="3059165"/>
                  <a:pt x="5469936" y="3049029"/>
                  <a:pt x="5486400" y="3048000"/>
                </a:cubicBezTo>
                <a:cubicBezTo>
                  <a:pt x="5503817" y="3045097"/>
                  <a:pt x="5521171" y="3041789"/>
                  <a:pt x="5538651" y="3039292"/>
                </a:cubicBezTo>
                <a:cubicBezTo>
                  <a:pt x="5561820" y="3035982"/>
                  <a:pt x="5585188" y="3034142"/>
                  <a:pt x="5608320" y="3030583"/>
                </a:cubicBezTo>
                <a:cubicBezTo>
                  <a:pt x="5685569" y="3018699"/>
                  <a:pt x="5617707" y="3023967"/>
                  <a:pt x="5704114" y="3013166"/>
                </a:cubicBezTo>
                <a:cubicBezTo>
                  <a:pt x="5733062" y="3009548"/>
                  <a:pt x="5762171" y="3007361"/>
                  <a:pt x="5791200" y="3004458"/>
                </a:cubicBezTo>
                <a:cubicBezTo>
                  <a:pt x="5802811" y="2995749"/>
                  <a:pt x="5813432" y="2985533"/>
                  <a:pt x="5826034" y="2978332"/>
                </a:cubicBezTo>
                <a:cubicBezTo>
                  <a:pt x="5834004" y="2973777"/>
                  <a:pt x="5843722" y="2973239"/>
                  <a:pt x="5852160" y="2969623"/>
                </a:cubicBezTo>
                <a:cubicBezTo>
                  <a:pt x="5878529" y="2958322"/>
                  <a:pt x="5920031" y="2934451"/>
                  <a:pt x="5939245" y="2917372"/>
                </a:cubicBezTo>
                <a:cubicBezTo>
                  <a:pt x="5950385" y="2907469"/>
                  <a:pt x="5972655" y="2870598"/>
                  <a:pt x="5982788" y="2856412"/>
                </a:cubicBezTo>
                <a:cubicBezTo>
                  <a:pt x="5991224" y="2844601"/>
                  <a:pt x="6000591" y="2833469"/>
                  <a:pt x="6008914" y="2821578"/>
                </a:cubicBezTo>
                <a:cubicBezTo>
                  <a:pt x="6020918" y="2804429"/>
                  <a:pt x="6030671" y="2785672"/>
                  <a:pt x="6043748" y="2769326"/>
                </a:cubicBezTo>
                <a:cubicBezTo>
                  <a:pt x="6066971" y="2740297"/>
                  <a:pt x="6092796" y="2713171"/>
                  <a:pt x="6113417" y="2682240"/>
                </a:cubicBezTo>
                <a:cubicBezTo>
                  <a:pt x="6189917" y="2567491"/>
                  <a:pt x="6153482" y="2607341"/>
                  <a:pt x="6209211" y="2551612"/>
                </a:cubicBezTo>
                <a:cubicBezTo>
                  <a:pt x="6224800" y="2504848"/>
                  <a:pt x="6210157" y="2538739"/>
                  <a:pt x="6252754" y="2481943"/>
                </a:cubicBezTo>
                <a:cubicBezTo>
                  <a:pt x="6282882" y="2441772"/>
                  <a:pt x="6258656" y="2469203"/>
                  <a:pt x="6287588" y="2420983"/>
                </a:cubicBezTo>
                <a:cubicBezTo>
                  <a:pt x="6298358" y="2403033"/>
                  <a:pt x="6315802" y="2388590"/>
                  <a:pt x="6322422" y="2368732"/>
                </a:cubicBezTo>
                <a:cubicBezTo>
                  <a:pt x="6349424" y="2287729"/>
                  <a:pt x="6334565" y="2334065"/>
                  <a:pt x="6365965" y="2229395"/>
                </a:cubicBezTo>
                <a:cubicBezTo>
                  <a:pt x="6360159" y="2174241"/>
                  <a:pt x="6360329" y="2118125"/>
                  <a:pt x="6348548" y="2063932"/>
                </a:cubicBezTo>
                <a:cubicBezTo>
                  <a:pt x="6345465" y="2049749"/>
                  <a:pt x="6331714" y="2040248"/>
                  <a:pt x="6322422" y="2029098"/>
                </a:cubicBezTo>
                <a:cubicBezTo>
                  <a:pt x="6317166" y="2022790"/>
                  <a:pt x="6310261" y="2017988"/>
                  <a:pt x="6305005" y="2011680"/>
                </a:cubicBezTo>
                <a:cubicBezTo>
                  <a:pt x="6295713" y="2000530"/>
                  <a:pt x="6288523" y="1987694"/>
                  <a:pt x="6278880" y="1976846"/>
                </a:cubicBezTo>
                <a:cubicBezTo>
                  <a:pt x="6265243" y="1961504"/>
                  <a:pt x="6248854" y="1948751"/>
                  <a:pt x="6235337" y="1933303"/>
                </a:cubicBezTo>
                <a:cubicBezTo>
                  <a:pt x="6228445" y="1925426"/>
                  <a:pt x="6225321" y="1914579"/>
                  <a:pt x="6217920" y="1907178"/>
                </a:cubicBezTo>
                <a:cubicBezTo>
                  <a:pt x="6207657" y="1896915"/>
                  <a:pt x="6194419" y="1890119"/>
                  <a:pt x="6183085" y="1881052"/>
                </a:cubicBezTo>
                <a:cubicBezTo>
                  <a:pt x="6165381" y="1866889"/>
                  <a:pt x="6148730" y="1851428"/>
                  <a:pt x="6130834" y="1837509"/>
                </a:cubicBezTo>
                <a:cubicBezTo>
                  <a:pt x="6122572" y="1831083"/>
                  <a:pt x="6112970" y="1826518"/>
                  <a:pt x="6104708" y="1820092"/>
                </a:cubicBezTo>
                <a:cubicBezTo>
                  <a:pt x="6060692" y="1785857"/>
                  <a:pt x="6023955" y="1740526"/>
                  <a:pt x="5974080" y="1715589"/>
                </a:cubicBezTo>
                <a:cubicBezTo>
                  <a:pt x="5951360" y="1704230"/>
                  <a:pt x="5914841" y="1687084"/>
                  <a:pt x="5895702" y="1672046"/>
                </a:cubicBezTo>
                <a:cubicBezTo>
                  <a:pt x="5868216" y="1650450"/>
                  <a:pt x="5844811" y="1623974"/>
                  <a:pt x="5817325" y="1602378"/>
                </a:cubicBezTo>
                <a:cubicBezTo>
                  <a:pt x="5804015" y="1591920"/>
                  <a:pt x="5787730" y="1585841"/>
                  <a:pt x="5773782" y="1576252"/>
                </a:cubicBezTo>
                <a:cubicBezTo>
                  <a:pt x="5650345" y="1491388"/>
                  <a:pt x="5720586" y="1523622"/>
                  <a:pt x="5634445" y="1489166"/>
                </a:cubicBezTo>
                <a:cubicBezTo>
                  <a:pt x="5615185" y="1469905"/>
                  <a:pt x="5606444" y="1457747"/>
                  <a:pt x="5582194" y="1445623"/>
                </a:cubicBezTo>
                <a:cubicBezTo>
                  <a:pt x="5573983" y="1441518"/>
                  <a:pt x="5564777" y="1439818"/>
                  <a:pt x="5556068" y="1436915"/>
                </a:cubicBezTo>
                <a:cubicBezTo>
                  <a:pt x="5547359" y="1428206"/>
                  <a:pt x="5539964" y="1417947"/>
                  <a:pt x="5529942" y="1410789"/>
                </a:cubicBezTo>
                <a:cubicBezTo>
                  <a:pt x="5519378" y="1403243"/>
                  <a:pt x="5505081" y="1401683"/>
                  <a:pt x="5495108" y="1393372"/>
                </a:cubicBezTo>
                <a:cubicBezTo>
                  <a:pt x="5480589" y="1381273"/>
                  <a:pt x="5469845" y="1345812"/>
                  <a:pt x="5460274" y="1332412"/>
                </a:cubicBezTo>
                <a:cubicBezTo>
                  <a:pt x="5453116" y="1322390"/>
                  <a:pt x="5442032" y="1315747"/>
                  <a:pt x="5434148" y="1306286"/>
                </a:cubicBezTo>
                <a:cubicBezTo>
                  <a:pt x="5427448" y="1298245"/>
                  <a:pt x="5420982" y="1289724"/>
                  <a:pt x="5416731" y="1280160"/>
                </a:cubicBezTo>
                <a:cubicBezTo>
                  <a:pt x="5409275" y="1263383"/>
                  <a:pt x="5399314" y="1227909"/>
                  <a:pt x="5399314" y="1227909"/>
                </a:cubicBezTo>
                <a:cubicBezTo>
                  <a:pt x="5402217" y="1178560"/>
                  <a:pt x="5403103" y="1129052"/>
                  <a:pt x="5408022" y="1079863"/>
                </a:cubicBezTo>
                <a:cubicBezTo>
                  <a:pt x="5410503" y="1055056"/>
                  <a:pt x="5422515" y="1048552"/>
                  <a:pt x="5434148" y="1027612"/>
                </a:cubicBezTo>
                <a:cubicBezTo>
                  <a:pt x="5485488" y="935199"/>
                  <a:pt x="5438436" y="1008116"/>
                  <a:pt x="5477691" y="949235"/>
                </a:cubicBezTo>
                <a:cubicBezTo>
                  <a:pt x="5497646" y="869412"/>
                  <a:pt x="5481830" y="899483"/>
                  <a:pt x="5512525" y="853440"/>
                </a:cubicBezTo>
                <a:cubicBezTo>
                  <a:pt x="5534738" y="720161"/>
                  <a:pt x="5526428" y="784077"/>
                  <a:pt x="5538651" y="661852"/>
                </a:cubicBezTo>
                <a:cubicBezTo>
                  <a:pt x="5535748" y="606698"/>
                  <a:pt x="5542361" y="550205"/>
                  <a:pt x="5529942" y="496389"/>
                </a:cubicBezTo>
                <a:cubicBezTo>
                  <a:pt x="5518800" y="448105"/>
                  <a:pt x="5469818" y="424375"/>
                  <a:pt x="5434148" y="400595"/>
                </a:cubicBezTo>
                <a:cubicBezTo>
                  <a:pt x="5416731" y="388984"/>
                  <a:pt x="5401756" y="372379"/>
                  <a:pt x="5381897" y="365760"/>
                </a:cubicBezTo>
                <a:cubicBezTo>
                  <a:pt x="5344421" y="353269"/>
                  <a:pt x="5348870" y="356121"/>
                  <a:pt x="5303520" y="330926"/>
                </a:cubicBezTo>
                <a:cubicBezTo>
                  <a:pt x="5294371" y="325843"/>
                  <a:pt x="5286481" y="318702"/>
                  <a:pt x="5277394" y="313509"/>
                </a:cubicBezTo>
                <a:cubicBezTo>
                  <a:pt x="5266123" y="307068"/>
                  <a:pt x="5253362" y="303293"/>
                  <a:pt x="5242560" y="296092"/>
                </a:cubicBezTo>
                <a:cubicBezTo>
                  <a:pt x="5235728" y="291538"/>
                  <a:pt x="5232183" y="282899"/>
                  <a:pt x="5225142" y="278675"/>
                </a:cubicBezTo>
                <a:cubicBezTo>
                  <a:pt x="5217271" y="273952"/>
                  <a:pt x="5207352" y="273813"/>
                  <a:pt x="5199017" y="269966"/>
                </a:cubicBezTo>
                <a:cubicBezTo>
                  <a:pt x="5169549" y="256365"/>
                  <a:pt x="5138935" y="244426"/>
                  <a:pt x="5111931" y="226423"/>
                </a:cubicBezTo>
                <a:cubicBezTo>
                  <a:pt x="5077884" y="203725"/>
                  <a:pt x="5079759" y="203416"/>
                  <a:pt x="5033554" y="182880"/>
                </a:cubicBezTo>
                <a:cubicBezTo>
                  <a:pt x="5025166" y="179152"/>
                  <a:pt x="5016023" y="177395"/>
                  <a:pt x="5007428" y="174172"/>
                </a:cubicBezTo>
                <a:cubicBezTo>
                  <a:pt x="4992791" y="168683"/>
                  <a:pt x="4978715" y="161698"/>
                  <a:pt x="4963885" y="156755"/>
                </a:cubicBezTo>
                <a:cubicBezTo>
                  <a:pt x="4952530" y="152970"/>
                  <a:pt x="4940258" y="152249"/>
                  <a:pt x="4929051" y="148046"/>
                </a:cubicBezTo>
                <a:cubicBezTo>
                  <a:pt x="4916896" y="143488"/>
                  <a:pt x="4906866" y="133548"/>
                  <a:pt x="4894217" y="130629"/>
                </a:cubicBezTo>
                <a:cubicBezTo>
                  <a:pt x="4868604" y="124718"/>
                  <a:pt x="4841805" y="126020"/>
                  <a:pt x="4815840" y="121920"/>
                </a:cubicBezTo>
                <a:cubicBezTo>
                  <a:pt x="4624551" y="91716"/>
                  <a:pt x="4850372" y="112104"/>
                  <a:pt x="4589417" y="95795"/>
                </a:cubicBezTo>
                <a:lnTo>
                  <a:pt x="4545874" y="87086"/>
                </a:lnTo>
                <a:cubicBezTo>
                  <a:pt x="4528501" y="83927"/>
                  <a:pt x="4510859" y="82208"/>
                  <a:pt x="4493622" y="78378"/>
                </a:cubicBezTo>
                <a:cubicBezTo>
                  <a:pt x="4458571" y="70589"/>
                  <a:pt x="4424731" y="56847"/>
                  <a:pt x="4389120" y="52252"/>
                </a:cubicBezTo>
                <a:cubicBezTo>
                  <a:pt x="4334343" y="45184"/>
                  <a:pt x="4278765" y="47217"/>
                  <a:pt x="4223657" y="43543"/>
                </a:cubicBezTo>
                <a:cubicBezTo>
                  <a:pt x="4191665" y="41410"/>
                  <a:pt x="4159794" y="37738"/>
                  <a:pt x="4127862" y="34835"/>
                </a:cubicBezTo>
                <a:cubicBezTo>
                  <a:pt x="4113348" y="31932"/>
                  <a:pt x="4098680" y="29716"/>
                  <a:pt x="4084320" y="26126"/>
                </a:cubicBezTo>
                <a:cubicBezTo>
                  <a:pt x="4075414" y="23900"/>
                  <a:pt x="4067226" y="19060"/>
                  <a:pt x="4058194" y="17418"/>
                </a:cubicBezTo>
                <a:cubicBezTo>
                  <a:pt x="4035168" y="13231"/>
                  <a:pt x="4011693" y="12019"/>
                  <a:pt x="3988525" y="8709"/>
                </a:cubicBezTo>
                <a:cubicBezTo>
                  <a:pt x="3971045" y="6212"/>
                  <a:pt x="3953691" y="2903"/>
                  <a:pt x="3936274" y="0"/>
                </a:cubicBezTo>
                <a:cubicBezTo>
                  <a:pt x="3889828" y="2903"/>
                  <a:pt x="3843218" y="3837"/>
                  <a:pt x="3796937" y="8709"/>
                </a:cubicBezTo>
                <a:cubicBezTo>
                  <a:pt x="3787808" y="9670"/>
                  <a:pt x="3778781" y="12864"/>
                  <a:pt x="3770811" y="17418"/>
                </a:cubicBezTo>
                <a:cubicBezTo>
                  <a:pt x="3737177" y="36638"/>
                  <a:pt x="3731874" y="47546"/>
                  <a:pt x="3709851" y="78378"/>
                </a:cubicBezTo>
                <a:cubicBezTo>
                  <a:pt x="3703768" y="86895"/>
                  <a:pt x="3699835" y="97102"/>
                  <a:pt x="3692434" y="104503"/>
                </a:cubicBezTo>
                <a:cubicBezTo>
                  <a:pt x="3686023" y="110914"/>
                  <a:pt x="3638846" y="148715"/>
                  <a:pt x="3622765" y="156755"/>
                </a:cubicBezTo>
                <a:cubicBezTo>
                  <a:pt x="3610274" y="163000"/>
                  <a:pt x="3572962" y="171383"/>
                  <a:pt x="3561805" y="174172"/>
                </a:cubicBezTo>
                <a:lnTo>
                  <a:pt x="3309257" y="139338"/>
                </a:lnTo>
                <a:cubicBezTo>
                  <a:pt x="3236113" y="128582"/>
                  <a:pt x="3294142" y="133383"/>
                  <a:pt x="3213462" y="113212"/>
                </a:cubicBezTo>
                <a:cubicBezTo>
                  <a:pt x="3161498" y="100220"/>
                  <a:pt x="3190434" y="106471"/>
                  <a:pt x="3126377" y="95795"/>
                </a:cubicBezTo>
                <a:cubicBezTo>
                  <a:pt x="3045097" y="98698"/>
                  <a:pt x="2963554" y="97355"/>
                  <a:pt x="2882537" y="104503"/>
                </a:cubicBezTo>
                <a:cubicBezTo>
                  <a:pt x="2864249" y="106117"/>
                  <a:pt x="2830285" y="121920"/>
                  <a:pt x="2830285" y="121920"/>
                </a:cubicBezTo>
                <a:cubicBezTo>
                  <a:pt x="2821577" y="127726"/>
                  <a:pt x="2813521" y="134657"/>
                  <a:pt x="2804160" y="139338"/>
                </a:cubicBezTo>
                <a:cubicBezTo>
                  <a:pt x="2795949" y="143443"/>
                  <a:pt x="2785504" y="142710"/>
                  <a:pt x="2778034" y="148046"/>
                </a:cubicBezTo>
                <a:cubicBezTo>
                  <a:pt x="2675324" y="221409"/>
                  <a:pt x="2804292" y="152333"/>
                  <a:pt x="2708365" y="200298"/>
                </a:cubicBezTo>
                <a:cubicBezTo>
                  <a:pt x="2691239" y="225986"/>
                  <a:pt x="2689967" y="231595"/>
                  <a:pt x="2664822" y="252549"/>
                </a:cubicBezTo>
                <a:cubicBezTo>
                  <a:pt x="2656782" y="259249"/>
                  <a:pt x="2647405" y="264160"/>
                  <a:pt x="2638697" y="269966"/>
                </a:cubicBezTo>
                <a:cubicBezTo>
                  <a:pt x="2585090" y="350379"/>
                  <a:pt x="2653499" y="251464"/>
                  <a:pt x="2603862" y="313509"/>
                </a:cubicBezTo>
                <a:cubicBezTo>
                  <a:pt x="2597324" y="321682"/>
                  <a:pt x="2594618" y="333097"/>
                  <a:pt x="2586445" y="339635"/>
                </a:cubicBezTo>
                <a:cubicBezTo>
                  <a:pt x="2579277" y="345369"/>
                  <a:pt x="2569028" y="345440"/>
                  <a:pt x="2560320" y="348343"/>
                </a:cubicBezTo>
                <a:cubicBezTo>
                  <a:pt x="2526299" y="382362"/>
                  <a:pt x="2561996" y="351859"/>
                  <a:pt x="2516777" y="374469"/>
                </a:cubicBezTo>
                <a:cubicBezTo>
                  <a:pt x="2507416" y="379150"/>
                  <a:pt x="2500012" y="387205"/>
                  <a:pt x="2490651" y="391886"/>
                </a:cubicBezTo>
                <a:cubicBezTo>
                  <a:pt x="2476726" y="398848"/>
                  <a:pt x="2442719" y="405581"/>
                  <a:pt x="2429691" y="409303"/>
                </a:cubicBezTo>
                <a:cubicBezTo>
                  <a:pt x="2420864" y="411825"/>
                  <a:pt x="2412274" y="415109"/>
                  <a:pt x="2403565" y="418012"/>
                </a:cubicBezTo>
                <a:cubicBezTo>
                  <a:pt x="2382860" y="480131"/>
                  <a:pt x="2412218" y="405034"/>
                  <a:pt x="2368731" y="470263"/>
                </a:cubicBezTo>
                <a:cubicBezTo>
                  <a:pt x="2323508" y="538096"/>
                  <a:pt x="2341154" y="476069"/>
                  <a:pt x="2333897" y="496389"/>
                </a:cubicBezTo>
                <a:close/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54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9191" t="18540" r="30016" b="10000"/>
          <a:stretch>
            <a:fillRect/>
          </a:stretch>
        </p:blipFill>
        <p:spPr bwMode="auto">
          <a:xfrm>
            <a:off x="1439652" y="1340768"/>
            <a:ext cx="3050496" cy="268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536" y="4149080"/>
            <a:ext cx="8496944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Estudo realizado entre mulheres grávidas atendidas por 19 equipes de SF, em 14 bairros periféricos de Lages, SC.</a:t>
            </a:r>
          </a:p>
          <a:p>
            <a:pPr>
              <a:lnSpc>
                <a:spcPct val="150000"/>
              </a:lnSpc>
            </a:pPr>
            <a:r>
              <a:rPr lang="pt-BR" sz="2000" b="1" dirty="0"/>
              <a:t>N = 148 (idade entre 14 e 41 anos). Soroprevalência: IgG 16%. IgM 1%.</a:t>
            </a:r>
          </a:p>
          <a:p>
            <a:pPr>
              <a:lnSpc>
                <a:spcPct val="150000"/>
              </a:lnSpc>
            </a:pPr>
            <a:r>
              <a:rPr lang="pt-BR" sz="2000" b="1" dirty="0"/>
              <a:t>Fator de risco identificado: atividade de jardinagem.</a:t>
            </a:r>
            <a:endParaRPr lang="en-US" sz="2000" b="1" dirty="0"/>
          </a:p>
        </p:txBody>
      </p:sp>
      <p:sp>
        <p:nvSpPr>
          <p:cNvPr id="2" name="Retângulo 1"/>
          <p:cNvSpPr/>
          <p:nvPr/>
        </p:nvSpPr>
        <p:spPr>
          <a:xfrm>
            <a:off x="539552" y="6239053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Toxoplasma </a:t>
            </a:r>
            <a:r>
              <a:rPr lang="en-US" sz="1200" dirty="0" err="1"/>
              <a:t>gondii</a:t>
            </a:r>
            <a:r>
              <a:rPr lang="en-US" sz="1200" dirty="0"/>
              <a:t> </a:t>
            </a:r>
            <a:r>
              <a:rPr lang="en-US" sz="1200" dirty="0" err="1"/>
              <a:t>seropositivity</a:t>
            </a:r>
            <a:r>
              <a:rPr lang="en-US" sz="1200" dirty="0"/>
              <a:t> and risk factors in pregnant women followed up by </a:t>
            </a:r>
            <a:r>
              <a:rPr lang="pt-BR" sz="1200" dirty="0" err="1"/>
              <a:t>the</a:t>
            </a:r>
            <a:r>
              <a:rPr lang="pt-BR" sz="1200" dirty="0"/>
              <a:t> Family Health </a:t>
            </a:r>
            <a:r>
              <a:rPr lang="pt-BR" sz="1200" dirty="0" err="1"/>
              <a:t>Strategy.Rosiléia</a:t>
            </a:r>
            <a:r>
              <a:rPr lang="pt-BR" sz="1200" dirty="0"/>
              <a:t> Marinho de Quadros, Gino Chaves da Rocha et al. </a:t>
            </a:r>
            <a:r>
              <a:rPr lang="pt-BR" sz="1200" dirty="0" err="1"/>
              <a:t>Rev</a:t>
            </a:r>
            <a:r>
              <a:rPr lang="pt-BR" sz="1200" dirty="0"/>
              <a:t> </a:t>
            </a:r>
            <a:r>
              <a:rPr lang="pt-BR" sz="1200" dirty="0" err="1"/>
              <a:t>Soc</a:t>
            </a:r>
            <a:r>
              <a:rPr lang="pt-BR" sz="1200" dirty="0"/>
              <a:t> </a:t>
            </a:r>
            <a:r>
              <a:rPr lang="pt-BR" sz="1200" dirty="0" err="1"/>
              <a:t>Bras</a:t>
            </a:r>
            <a:r>
              <a:rPr lang="pt-BR" sz="1200" dirty="0"/>
              <a:t> </a:t>
            </a:r>
            <a:r>
              <a:rPr lang="pt-BR" sz="1200" dirty="0" err="1"/>
              <a:t>Med</a:t>
            </a:r>
            <a:r>
              <a:rPr lang="pt-BR" sz="1200" dirty="0"/>
              <a:t> </a:t>
            </a:r>
            <a:r>
              <a:rPr lang="pt-BR" sz="1200" dirty="0" err="1"/>
              <a:t>Trop</a:t>
            </a:r>
            <a:r>
              <a:rPr lang="pt-BR" sz="1200" dirty="0"/>
              <a:t> 2015, 48(3): 338-342</a:t>
            </a:r>
            <a:endParaRPr lang="en-US" sz="1200" dirty="0"/>
          </a:p>
          <a:p>
            <a:endParaRPr lang="pt-BR" sz="12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95536" y="274638"/>
            <a:ext cx="8291264" cy="51837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rgbClr val="0070C0"/>
                </a:solidFill>
                <a:latin typeface="+mn-lt"/>
              </a:rPr>
              <a:t>Estudo de soroprevalência em grávidas em Lages</a:t>
            </a:r>
          </a:p>
          <a:p>
            <a:pPr algn="ctr"/>
            <a:r>
              <a:rPr lang="pt-BR" sz="2800" b="1" dirty="0">
                <a:solidFill>
                  <a:srgbClr val="0070C0"/>
                </a:solidFill>
                <a:latin typeface="+mn-lt"/>
              </a:rPr>
              <a:t>Santa Catarina</a:t>
            </a:r>
          </a:p>
        </p:txBody>
      </p:sp>
    </p:spTree>
    <p:extLst>
      <p:ext uri="{BB962C8B-B14F-4D97-AF65-F5344CB8AC3E}">
        <p14:creationId xmlns:p14="http://schemas.microsoft.com/office/powerpoint/2010/main" val="1139750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8" y="600075"/>
            <a:ext cx="823912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4355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1109663"/>
            <a:ext cx="81534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796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-315416"/>
            <a:ext cx="8335838" cy="1325563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2060"/>
                </a:solidFill>
                <a:latin typeface="+mn-lt"/>
              </a:rPr>
              <a:t>Surto de toxoplasmose, Anápolis, GO, 2006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28650" y="1052736"/>
            <a:ext cx="4159374" cy="5472608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pt-BR" sz="2200" b="1" dirty="0"/>
              <a:t>Investigação ambiental:</a:t>
            </a:r>
          </a:p>
          <a:p>
            <a:pPr>
              <a:lnSpc>
                <a:spcPct val="150000"/>
              </a:lnSpc>
            </a:pPr>
            <a:r>
              <a:rPr lang="pt-BR" sz="2200" b="1" dirty="0"/>
              <a:t>O mesmo açougue onde o quibe cru da festa havia sido comprado, forneceu o alimento simultaneamente para um </a:t>
            </a:r>
            <a:r>
              <a:rPr lang="pt-BR" sz="2200" b="1" dirty="0">
                <a:solidFill>
                  <a:srgbClr val="0070C0"/>
                </a:solidFill>
              </a:rPr>
              <a:t>restaurante de Goiânia</a:t>
            </a:r>
            <a:r>
              <a:rPr lang="pt-BR" sz="2200" b="1" dirty="0"/>
              <a:t>.  </a:t>
            </a:r>
          </a:p>
          <a:p>
            <a:pPr lvl="1">
              <a:lnSpc>
                <a:spcPct val="150000"/>
              </a:lnSpc>
            </a:pPr>
            <a:r>
              <a:rPr lang="pt-BR" sz="2200" b="1" dirty="0"/>
              <a:t>27 indivíduos expostos, </a:t>
            </a:r>
            <a:r>
              <a:rPr lang="pt-BR" sz="2200" b="1" dirty="0">
                <a:solidFill>
                  <a:srgbClr val="002060"/>
                </a:solidFill>
              </a:rPr>
              <a:t>17 </a:t>
            </a:r>
            <a:r>
              <a:rPr lang="pt-BR" sz="2200" b="1" dirty="0">
                <a:solidFill>
                  <a:srgbClr val="0070C0"/>
                </a:solidFill>
              </a:rPr>
              <a:t>apresentaram toxoplasmose aguda </a:t>
            </a:r>
            <a:r>
              <a:rPr lang="pt-BR" sz="2200" b="1" dirty="0"/>
              <a:t>(Taxa de ataque de 63%).</a:t>
            </a:r>
          </a:p>
          <a:p>
            <a:pPr>
              <a:lnSpc>
                <a:spcPct val="150000"/>
              </a:lnSpc>
            </a:pPr>
            <a:r>
              <a:rPr lang="pt-BR" sz="2200" b="1" dirty="0"/>
              <a:t>Inspeção ambiental  no açougue feita 2 meses depois do surto. Coleta de amostras de quibe cru: negativas para </a:t>
            </a:r>
            <a:r>
              <a:rPr lang="pt-BR" sz="2200" b="1" i="1" dirty="0"/>
              <a:t>T. </a:t>
            </a:r>
            <a:r>
              <a:rPr lang="pt-BR" sz="2200" b="1" i="1" dirty="0" err="1"/>
              <a:t>gondii</a:t>
            </a:r>
            <a:r>
              <a:rPr lang="pt-BR" sz="2200" b="1" dirty="0"/>
              <a:t>.</a:t>
            </a:r>
          </a:p>
          <a:p>
            <a:endParaRPr lang="pt-BR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23452" y="2420888"/>
            <a:ext cx="3313510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28586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b="1" dirty="0">
                <a:solidFill>
                  <a:srgbClr val="0070C0"/>
                </a:solidFill>
                <a:latin typeface="+mn-lt"/>
              </a:rPr>
              <a:t>Surto de toxoplasmose associado à ingestão de água contaminada, Santa Isabel do Ivaí, PR, 2002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Nov 2001 a Jan 2002 – mais de 600 moradores da cidade com sinais clínicos sugestivos de toxoplasmose.</a:t>
            </a:r>
          </a:p>
          <a:p>
            <a:pPr>
              <a:lnSpc>
                <a:spcPct val="150000"/>
              </a:lnSpc>
            </a:pPr>
            <a:r>
              <a:rPr lang="pt-BR" sz="2400" b="1" dirty="0"/>
              <a:t>Mais de 300 com evidência sorológica de infecção aguda.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3930" y="1600200"/>
            <a:ext cx="320713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214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700088"/>
            <a:ext cx="814387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06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" y="609600"/>
            <a:ext cx="8039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80598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477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7043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166813"/>
            <a:ext cx="81153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0559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676275"/>
            <a:ext cx="813435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5265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661988"/>
            <a:ext cx="809625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1429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Importância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Infecção oportunista ou reativação de formas dormentes em </a:t>
            </a:r>
            <a:r>
              <a:rPr lang="pt-BR" dirty="0" err="1"/>
              <a:t>imunocomprometidos</a:t>
            </a:r>
            <a:r>
              <a:rPr lang="pt-BR" dirty="0"/>
              <a:t>.</a:t>
            </a:r>
          </a:p>
          <a:p>
            <a:pPr lvl="1"/>
            <a:r>
              <a:rPr lang="pt-BR" dirty="0"/>
              <a:t>Encefalite, meningite.</a:t>
            </a:r>
          </a:p>
          <a:p>
            <a:r>
              <a:rPr lang="pt-BR" dirty="0"/>
              <a:t>Infecção congênita.</a:t>
            </a:r>
          </a:p>
          <a:p>
            <a:pPr lvl="1"/>
            <a:r>
              <a:rPr lang="pt-BR" dirty="0"/>
              <a:t>Aborto espontâneo.</a:t>
            </a:r>
          </a:p>
          <a:p>
            <a:pPr lvl="1"/>
            <a:r>
              <a:rPr lang="pt-BR" dirty="0"/>
              <a:t>Natimorto.</a:t>
            </a:r>
          </a:p>
          <a:p>
            <a:pPr lvl="1"/>
            <a:r>
              <a:rPr lang="pt-BR" dirty="0"/>
              <a:t>Consequências neurológicas e/ou oculares.</a:t>
            </a:r>
          </a:p>
        </p:txBody>
      </p:sp>
    </p:spTree>
    <p:extLst>
      <p:ext uri="{BB962C8B-B14F-4D97-AF65-F5344CB8AC3E}">
        <p14:creationId xmlns:p14="http://schemas.microsoft.com/office/powerpoint/2010/main" val="24232431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7068" r="7068"/>
          <a:stretch>
            <a:fillRect/>
          </a:stretch>
        </p:blipFill>
        <p:spPr>
          <a:xfrm>
            <a:off x="457200" y="117686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402680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1037404"/>
            <a:ext cx="6413063" cy="58205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Ciclo</a:t>
            </a:r>
            <a:r>
              <a:rPr lang="fr-FR" dirty="0"/>
              <a:t> de vida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21696" y="88375"/>
            <a:ext cx="40613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Intracelular obrigatório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0" y="6513036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Sibley 2012</a:t>
            </a:r>
          </a:p>
        </p:txBody>
      </p:sp>
    </p:spTree>
    <p:extLst>
      <p:ext uri="{BB962C8B-B14F-4D97-AF65-F5344CB8AC3E}">
        <p14:creationId xmlns:p14="http://schemas.microsoft.com/office/powerpoint/2010/main" val="114030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Hospedeiros importantes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74700" y="1658938"/>
            <a:ext cx="8115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BR" sz="2200" b="1" dirty="0"/>
              <a:t>Gado bovino, suínos, ovinos, caprinos, roedores, galinhas e outras aves, que podem ser portadores de </a:t>
            </a:r>
            <a:r>
              <a:rPr lang="pt-BR" sz="2200" b="1" dirty="0">
                <a:solidFill>
                  <a:srgbClr val="C00000"/>
                </a:solidFill>
              </a:rPr>
              <a:t>cistos</a:t>
            </a:r>
            <a:r>
              <a:rPr lang="pt-BR" sz="2200" b="1" dirty="0"/>
              <a:t> em seus tecidos, especialmente nos músculos e no cérebro. 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14" y="3280069"/>
            <a:ext cx="1668897" cy="125167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76" y="3285232"/>
            <a:ext cx="1546592" cy="134810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76" y="4934482"/>
            <a:ext cx="2184594" cy="119658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2" y="5101885"/>
            <a:ext cx="1533184" cy="102918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108" y="5275677"/>
            <a:ext cx="1115616" cy="83671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400" y="3291417"/>
            <a:ext cx="646324" cy="66786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3" y="4201990"/>
            <a:ext cx="1182291" cy="83098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9"/>
          <a:srcRect l="24583" r="35565"/>
          <a:stretch/>
        </p:blipFill>
        <p:spPr>
          <a:xfrm>
            <a:off x="3914073" y="2737181"/>
            <a:ext cx="2246879" cy="376059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2480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História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1908: identificação (Nicolle, </a:t>
            </a:r>
            <a:r>
              <a:rPr lang="pt-BR" dirty="0" err="1"/>
              <a:t>Manceaux</a:t>
            </a:r>
            <a:r>
              <a:rPr lang="pt-BR" dirty="0"/>
              <a:t> e </a:t>
            </a:r>
            <a:r>
              <a:rPr lang="pt-BR" dirty="0" err="1"/>
              <a:t>Splendore</a:t>
            </a:r>
            <a:r>
              <a:rPr lang="pt-BR" dirty="0"/>
              <a:t>).</a:t>
            </a:r>
          </a:p>
          <a:p>
            <a:pPr lvl="1"/>
            <a:r>
              <a:rPr lang="pt-BR" dirty="0"/>
              <a:t>Roedor norte-africano (C. </a:t>
            </a:r>
            <a:r>
              <a:rPr lang="pt-BR" dirty="0" err="1"/>
              <a:t>gundi</a:t>
            </a:r>
            <a:r>
              <a:rPr lang="pt-BR" dirty="0"/>
              <a:t>)</a:t>
            </a:r>
          </a:p>
          <a:p>
            <a:r>
              <a:rPr lang="pt-BR" dirty="0"/>
              <a:t>Nome:</a:t>
            </a:r>
          </a:p>
          <a:p>
            <a:pPr lvl="1"/>
            <a:r>
              <a:rPr lang="pt-BR" dirty="0" err="1"/>
              <a:t>Toxon</a:t>
            </a:r>
            <a:r>
              <a:rPr lang="pt-BR" dirty="0"/>
              <a:t> (“arco”), Plasma (“moldado, formado”).</a:t>
            </a:r>
          </a:p>
          <a:p>
            <a:r>
              <a:rPr lang="pt-BR" dirty="0"/>
              <a:t>Transmissão:</a:t>
            </a:r>
          </a:p>
          <a:p>
            <a:pPr lvl="1"/>
            <a:r>
              <a:rPr lang="pt-BR" dirty="0"/>
              <a:t>1937: ingestão de carne infectada (roedores).</a:t>
            </a:r>
          </a:p>
          <a:p>
            <a:pPr lvl="1"/>
            <a:r>
              <a:rPr lang="pt-BR" dirty="0"/>
              <a:t>1961: identificação de oocistos nas fezes de gatos.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00" y="2319866"/>
            <a:ext cx="2105678" cy="14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Apicomplexa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7" y="1134337"/>
            <a:ext cx="7614506" cy="502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679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1608</Words>
  <Application>Microsoft Macintosh PowerPoint</Application>
  <PresentationFormat>On-screen Show (4:3)</PresentationFormat>
  <Paragraphs>213</Paragraphs>
  <Slides>50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ＭＳ Ｐゴシック</vt:lpstr>
      <vt:lpstr>Arial</vt:lpstr>
      <vt:lpstr>Arial Black</vt:lpstr>
      <vt:lpstr>Calibri</vt:lpstr>
      <vt:lpstr>msgothic</vt:lpstr>
      <vt:lpstr>Wingdings</vt:lpstr>
      <vt:lpstr>Thème Office</vt:lpstr>
      <vt:lpstr>Toxoplasma gondii</vt:lpstr>
      <vt:lpstr>Prevalência</vt:lpstr>
      <vt:lpstr>Estudo de soroprevalência e fatores de risco para a infecção no norte do Estado do Rio de Janeiro</vt:lpstr>
      <vt:lpstr>PowerPoint Presentation</vt:lpstr>
      <vt:lpstr>Importância</vt:lpstr>
      <vt:lpstr>Ciclo de vida</vt:lpstr>
      <vt:lpstr>Hospedeiros importantes</vt:lpstr>
      <vt:lpstr>História</vt:lpstr>
      <vt:lpstr>Apicomplexa</vt:lpstr>
      <vt:lpstr>PowerPoint Presentation</vt:lpstr>
      <vt:lpstr>Gliding com rastros</vt:lpstr>
      <vt:lpstr>Parasita com musculatura?</vt:lpstr>
      <vt:lpstr>Invasão</vt:lpstr>
      <vt:lpstr>T. gondi + HFF in vitro</vt:lpstr>
      <vt:lpstr>Modelo de invasão</vt:lpstr>
      <vt:lpstr>Evasão</vt:lpstr>
      <vt:lpstr>Manipulação da célula hospedeira</vt:lpstr>
      <vt:lpstr>Endodiogenia</vt:lpstr>
      <vt:lpstr>Multiplicação no vacúolo</vt:lpstr>
      <vt:lpstr>Egresso</vt:lpstr>
      <vt:lpstr>Toxoplasmose</vt:lpstr>
      <vt:lpstr>PowerPoint Presentation</vt:lpstr>
      <vt:lpstr>PowerPoint Presentation</vt:lpstr>
      <vt:lpstr>Diagnóstico parasitológico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Surto de toxoplasmose em Anápolis/Goiás </vt:lpstr>
      <vt:lpstr>Surto de toxoplasmose em Anápolis/Goiás Investigação do surto </vt:lpstr>
      <vt:lpstr>Surto de toxoplasmose em Anápolis/Goiás Investigação do surto </vt:lpstr>
      <vt:lpstr>PowerPoint Presentation</vt:lpstr>
      <vt:lpstr>PowerPoint Presentation</vt:lpstr>
      <vt:lpstr>PowerPoint Presentation</vt:lpstr>
      <vt:lpstr>PowerPoint Presentation</vt:lpstr>
      <vt:lpstr>Surto de toxoplasmose, Anápolis, GO, 2006</vt:lpstr>
      <vt:lpstr>Surto de toxoplasmose associado à ingestão de água contaminada, Santa Isabel do Ivaí, PR, 2002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Toxoplasma gondii</dc:title>
  <dc:creator>Daniel Bargieri</dc:creator>
  <cp:lastModifiedBy>Daniel Youssef Bargieri</cp:lastModifiedBy>
  <cp:revision>79</cp:revision>
  <dcterms:created xsi:type="dcterms:W3CDTF">2015-02-03T16:27:38Z</dcterms:created>
  <dcterms:modified xsi:type="dcterms:W3CDTF">2021-11-04T20:52:08Z</dcterms:modified>
</cp:coreProperties>
</file>