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58" y="-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25424" y="0"/>
            <a:ext cx="8039100" cy="6858000"/>
          </a:xfrm>
          <a:custGeom>
            <a:avLst/>
            <a:gdLst/>
            <a:ahLst/>
            <a:cxnLst/>
            <a:rect l="l" t="t" r="r" b="b"/>
            <a:pathLst>
              <a:path w="8039100" h="6858000">
                <a:moveTo>
                  <a:pt x="0" y="0"/>
                </a:moveTo>
                <a:lnTo>
                  <a:pt x="6816725" y="6857999"/>
                </a:lnTo>
              </a:path>
              <a:path w="8039100" h="6858000">
                <a:moveTo>
                  <a:pt x="1224026" y="0"/>
                </a:moveTo>
                <a:lnTo>
                  <a:pt x="80391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665476" y="0"/>
            <a:ext cx="9526905" cy="6858000"/>
          </a:xfrm>
          <a:custGeom>
            <a:avLst/>
            <a:gdLst/>
            <a:ahLst/>
            <a:cxnLst/>
            <a:rect l="l" t="t" r="r" b="b"/>
            <a:pathLst>
              <a:path w="9526905" h="6858000">
                <a:moveTo>
                  <a:pt x="0" y="0"/>
                </a:moveTo>
                <a:lnTo>
                  <a:pt x="6816725" y="6857999"/>
                </a:lnTo>
              </a:path>
              <a:path w="9526905" h="6858000">
                <a:moveTo>
                  <a:pt x="1219200" y="0"/>
                </a:moveTo>
                <a:lnTo>
                  <a:pt x="8035925" y="6857999"/>
                </a:lnTo>
              </a:path>
              <a:path w="9526905" h="6858000">
                <a:moveTo>
                  <a:pt x="2441575" y="0"/>
                </a:moveTo>
                <a:lnTo>
                  <a:pt x="9256649" y="6857999"/>
                </a:lnTo>
              </a:path>
              <a:path w="9526905" h="6858000">
                <a:moveTo>
                  <a:pt x="3662299" y="0"/>
                </a:moveTo>
                <a:lnTo>
                  <a:pt x="9526524" y="5899150"/>
                </a:lnTo>
              </a:path>
              <a:path w="9526905" h="6858000">
                <a:moveTo>
                  <a:pt x="4883150" y="0"/>
                </a:moveTo>
                <a:lnTo>
                  <a:pt x="9526524" y="4671949"/>
                </a:lnTo>
              </a:path>
              <a:path w="9526905" h="6858000">
                <a:moveTo>
                  <a:pt x="6107049" y="0"/>
                </a:moveTo>
                <a:lnTo>
                  <a:pt x="9526524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982199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1198225" y="0"/>
                </a:moveTo>
                <a:lnTo>
                  <a:pt x="12192000" y="1003300"/>
                </a:lnTo>
              </a:path>
              <a:path w="12192000" h="6858000">
                <a:moveTo>
                  <a:pt x="5829300" y="6857999"/>
                </a:moveTo>
                <a:lnTo>
                  <a:pt x="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  <a:path w="4615180" h="4631055">
                <a:moveTo>
                  <a:pt x="3398901" y="4630800"/>
                </a:moveTo>
                <a:lnTo>
                  <a:pt x="0" y="120497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0"/>
            <a:ext cx="11966575" cy="6858000"/>
          </a:xfrm>
          <a:custGeom>
            <a:avLst/>
            <a:gdLst/>
            <a:ahLst/>
            <a:cxnLst/>
            <a:rect l="l" t="t" r="r" b="b"/>
            <a:pathLst>
              <a:path w="11966575" h="6858000">
                <a:moveTo>
                  <a:pt x="987425" y="6857999"/>
                </a:moveTo>
                <a:lnTo>
                  <a:pt x="0" y="5864225"/>
                </a:lnTo>
              </a:path>
              <a:path w="11966575" h="6858000">
                <a:moveTo>
                  <a:pt x="11966575" y="0"/>
                </a:moveTo>
                <a:lnTo>
                  <a:pt x="514985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709926" y="0"/>
            <a:ext cx="8032750" cy="6858000"/>
          </a:xfrm>
          <a:custGeom>
            <a:avLst/>
            <a:gdLst/>
            <a:ahLst/>
            <a:cxnLst/>
            <a:rect l="l" t="t" r="r" b="b"/>
            <a:pathLst>
              <a:path w="8032750" h="6858000">
                <a:moveTo>
                  <a:pt x="8032750" y="0"/>
                </a:moveTo>
                <a:lnTo>
                  <a:pt x="1217549" y="6857999"/>
                </a:lnTo>
              </a:path>
              <a:path w="8032750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0"/>
            <a:ext cx="8307705" cy="6858000"/>
          </a:xfrm>
          <a:custGeom>
            <a:avLst/>
            <a:gdLst/>
            <a:ahLst/>
            <a:cxnLst/>
            <a:rect l="l" t="t" r="r" b="b"/>
            <a:pathLst>
              <a:path w="8307705" h="6858000">
                <a:moveTo>
                  <a:pt x="8307451" y="0"/>
                </a:moveTo>
                <a:lnTo>
                  <a:pt x="1490599" y="6857999"/>
                </a:lnTo>
              </a:path>
              <a:path w="8307705" h="6858000">
                <a:moveTo>
                  <a:pt x="7040626" y="0"/>
                </a:moveTo>
                <a:lnTo>
                  <a:pt x="225425" y="6857999"/>
                </a:lnTo>
              </a:path>
              <a:path w="8307705" h="6858000">
                <a:moveTo>
                  <a:pt x="5864225" y="0"/>
                </a:moveTo>
                <a:lnTo>
                  <a:pt x="0" y="5899150"/>
                </a:lnTo>
              </a:path>
              <a:path w="8307705" h="685800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3419475" y="0"/>
                </a:moveTo>
                <a:lnTo>
                  <a:pt x="0" y="3457575"/>
                </a:lnTo>
              </a:path>
              <a:path w="12192000" h="6858000">
                <a:moveTo>
                  <a:pt x="2209800" y="0"/>
                </a:moveTo>
                <a:lnTo>
                  <a:pt x="0" y="2227326"/>
                </a:lnTo>
              </a:path>
              <a:path w="12192000" h="6858000">
                <a:moveTo>
                  <a:pt x="993775" y="0"/>
                </a:moveTo>
                <a:lnTo>
                  <a:pt x="0" y="1003300"/>
                </a:lnTo>
              </a:path>
              <a:path w="12192000" h="6858000">
                <a:moveTo>
                  <a:pt x="6362700" y="6857999"/>
                </a:moveTo>
                <a:lnTo>
                  <a:pt x="1219200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9994899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  <a:path w="2197100" h="2206625">
                <a:moveTo>
                  <a:pt x="1209675" y="2206624"/>
                </a:moveTo>
                <a:lnTo>
                  <a:pt x="2197100" y="12128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295400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25424" y="0"/>
            <a:ext cx="8039100" cy="6858000"/>
          </a:xfrm>
          <a:custGeom>
            <a:avLst/>
            <a:gdLst/>
            <a:ahLst/>
            <a:cxnLst/>
            <a:rect l="l" t="t" r="r" b="b"/>
            <a:pathLst>
              <a:path w="8039100" h="6858000">
                <a:moveTo>
                  <a:pt x="0" y="0"/>
                </a:moveTo>
                <a:lnTo>
                  <a:pt x="6816725" y="6857999"/>
                </a:lnTo>
              </a:path>
              <a:path w="8039100" h="6858000">
                <a:moveTo>
                  <a:pt x="1224026" y="0"/>
                </a:moveTo>
                <a:lnTo>
                  <a:pt x="80391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665476" y="0"/>
            <a:ext cx="9526905" cy="6858000"/>
          </a:xfrm>
          <a:custGeom>
            <a:avLst/>
            <a:gdLst/>
            <a:ahLst/>
            <a:cxnLst/>
            <a:rect l="l" t="t" r="r" b="b"/>
            <a:pathLst>
              <a:path w="9526905" h="6858000">
                <a:moveTo>
                  <a:pt x="0" y="0"/>
                </a:moveTo>
                <a:lnTo>
                  <a:pt x="6816725" y="6857999"/>
                </a:lnTo>
              </a:path>
              <a:path w="9526905" h="6858000">
                <a:moveTo>
                  <a:pt x="1219200" y="0"/>
                </a:moveTo>
                <a:lnTo>
                  <a:pt x="8035925" y="6857999"/>
                </a:lnTo>
              </a:path>
              <a:path w="9526905" h="6858000">
                <a:moveTo>
                  <a:pt x="2441575" y="0"/>
                </a:moveTo>
                <a:lnTo>
                  <a:pt x="9256649" y="6857999"/>
                </a:lnTo>
              </a:path>
              <a:path w="9526905" h="6858000">
                <a:moveTo>
                  <a:pt x="3662299" y="0"/>
                </a:moveTo>
                <a:lnTo>
                  <a:pt x="9526524" y="5899150"/>
                </a:lnTo>
              </a:path>
              <a:path w="9526905" h="6858000">
                <a:moveTo>
                  <a:pt x="4883150" y="0"/>
                </a:moveTo>
                <a:lnTo>
                  <a:pt x="9526524" y="4671949"/>
                </a:lnTo>
              </a:path>
              <a:path w="9526905" h="6858000">
                <a:moveTo>
                  <a:pt x="6107049" y="0"/>
                </a:moveTo>
                <a:lnTo>
                  <a:pt x="9526524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982199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1198225" y="0"/>
                </a:moveTo>
                <a:lnTo>
                  <a:pt x="12192000" y="1003300"/>
                </a:lnTo>
              </a:path>
              <a:path w="12192000" h="6858000">
                <a:moveTo>
                  <a:pt x="5829300" y="6857999"/>
                </a:moveTo>
                <a:lnTo>
                  <a:pt x="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  <a:path w="4615180" h="4631055">
                <a:moveTo>
                  <a:pt x="3398901" y="4630800"/>
                </a:moveTo>
                <a:lnTo>
                  <a:pt x="0" y="120497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0"/>
            <a:ext cx="11966575" cy="6858000"/>
          </a:xfrm>
          <a:custGeom>
            <a:avLst/>
            <a:gdLst/>
            <a:ahLst/>
            <a:cxnLst/>
            <a:rect l="l" t="t" r="r" b="b"/>
            <a:pathLst>
              <a:path w="11966575" h="6858000">
                <a:moveTo>
                  <a:pt x="987425" y="6857999"/>
                </a:moveTo>
                <a:lnTo>
                  <a:pt x="0" y="5864225"/>
                </a:lnTo>
              </a:path>
              <a:path w="11966575" h="6858000">
                <a:moveTo>
                  <a:pt x="11966575" y="0"/>
                </a:moveTo>
                <a:lnTo>
                  <a:pt x="514985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709926" y="0"/>
            <a:ext cx="8032750" cy="6858000"/>
          </a:xfrm>
          <a:custGeom>
            <a:avLst/>
            <a:gdLst/>
            <a:ahLst/>
            <a:cxnLst/>
            <a:rect l="l" t="t" r="r" b="b"/>
            <a:pathLst>
              <a:path w="8032750" h="6858000">
                <a:moveTo>
                  <a:pt x="8032750" y="0"/>
                </a:moveTo>
                <a:lnTo>
                  <a:pt x="1217549" y="6857999"/>
                </a:lnTo>
              </a:path>
              <a:path w="8032750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0"/>
            <a:ext cx="8307705" cy="6858000"/>
          </a:xfrm>
          <a:custGeom>
            <a:avLst/>
            <a:gdLst/>
            <a:ahLst/>
            <a:cxnLst/>
            <a:rect l="l" t="t" r="r" b="b"/>
            <a:pathLst>
              <a:path w="8307705" h="6858000">
                <a:moveTo>
                  <a:pt x="8307451" y="0"/>
                </a:moveTo>
                <a:lnTo>
                  <a:pt x="1490599" y="6857999"/>
                </a:lnTo>
              </a:path>
              <a:path w="8307705" h="6858000">
                <a:moveTo>
                  <a:pt x="7040626" y="0"/>
                </a:moveTo>
                <a:lnTo>
                  <a:pt x="225425" y="6857999"/>
                </a:lnTo>
              </a:path>
              <a:path w="8307705" h="6858000">
                <a:moveTo>
                  <a:pt x="5864225" y="0"/>
                </a:moveTo>
                <a:lnTo>
                  <a:pt x="0" y="5899150"/>
                </a:lnTo>
              </a:path>
              <a:path w="8307705" h="685800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3419475" y="0"/>
                </a:moveTo>
                <a:lnTo>
                  <a:pt x="0" y="3457575"/>
                </a:lnTo>
              </a:path>
              <a:path w="12192000" h="6858000">
                <a:moveTo>
                  <a:pt x="2209800" y="0"/>
                </a:moveTo>
                <a:lnTo>
                  <a:pt x="0" y="2227326"/>
                </a:lnTo>
              </a:path>
              <a:path w="12192000" h="6858000">
                <a:moveTo>
                  <a:pt x="993775" y="0"/>
                </a:moveTo>
                <a:lnTo>
                  <a:pt x="0" y="1003300"/>
                </a:lnTo>
              </a:path>
              <a:path w="12192000" h="6858000">
                <a:moveTo>
                  <a:pt x="6362700" y="6857999"/>
                </a:moveTo>
                <a:lnTo>
                  <a:pt x="1219200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9994899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  <a:path w="2197100" h="2206625">
                <a:moveTo>
                  <a:pt x="1209675" y="2206624"/>
                </a:moveTo>
                <a:lnTo>
                  <a:pt x="2197100" y="12128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295400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9957" y="205816"/>
            <a:ext cx="8671560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8195" y="2419604"/>
            <a:ext cx="10770235" cy="2043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819076"/>
            <a:ext cx="0" cy="1039494"/>
          </a:xfrm>
          <a:custGeom>
            <a:avLst/>
            <a:gdLst/>
            <a:ahLst/>
            <a:cxnLst/>
            <a:rect l="l" t="t" r="r" b="b"/>
            <a:pathLst>
              <a:path h="1039495">
                <a:moveTo>
                  <a:pt x="0" y="0"/>
                </a:moveTo>
                <a:lnTo>
                  <a:pt x="0" y="10389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3825875"/>
          </a:xfrm>
          <a:custGeom>
            <a:avLst/>
            <a:gdLst/>
            <a:ahLst/>
            <a:cxnLst/>
            <a:rect l="l" t="t" r="r" b="b"/>
            <a:pathLst>
              <a:path h="3825875">
                <a:moveTo>
                  <a:pt x="0" y="0"/>
                </a:moveTo>
                <a:lnTo>
                  <a:pt x="0" y="382568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819076"/>
            <a:ext cx="0" cy="1039494"/>
          </a:xfrm>
          <a:custGeom>
            <a:avLst/>
            <a:gdLst/>
            <a:ahLst/>
            <a:cxnLst/>
            <a:rect l="l" t="t" r="r" b="b"/>
            <a:pathLst>
              <a:path h="1039495">
                <a:moveTo>
                  <a:pt x="0" y="0"/>
                </a:moveTo>
                <a:lnTo>
                  <a:pt x="0" y="10389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825875"/>
          </a:xfrm>
          <a:custGeom>
            <a:avLst/>
            <a:gdLst/>
            <a:ahLst/>
            <a:cxnLst/>
            <a:rect l="l" t="t" r="r" b="b"/>
            <a:pathLst>
              <a:path h="3825875">
                <a:moveTo>
                  <a:pt x="0" y="0"/>
                </a:moveTo>
                <a:lnTo>
                  <a:pt x="0" y="382568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3175" y="0"/>
            <a:ext cx="12188825" cy="6858000"/>
            <a:chOff x="3175" y="0"/>
            <a:chExt cx="12188825" cy="6858000"/>
          </a:xfrm>
        </p:grpSpPr>
        <p:sp>
          <p:nvSpPr>
            <p:cNvPr id="15" name="object 15"/>
            <p:cNvSpPr/>
            <p:nvPr/>
          </p:nvSpPr>
          <p:spPr>
            <a:xfrm>
              <a:off x="115824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75" y="385825"/>
              <a:ext cx="12188825" cy="4899025"/>
            </a:xfrm>
            <a:custGeom>
              <a:avLst/>
              <a:gdLst/>
              <a:ahLst/>
              <a:cxnLst/>
              <a:rect l="l" t="t" r="r" b="b"/>
              <a:pathLst>
                <a:path w="12188825" h="4899025">
                  <a:moveTo>
                    <a:pt x="0" y="0"/>
                  </a:moveTo>
                  <a:lnTo>
                    <a:pt x="12188825" y="0"/>
                  </a:lnTo>
                </a:path>
                <a:path w="12188825" h="4899025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4899025">
                  <a:moveTo>
                    <a:pt x="0" y="2449449"/>
                  </a:moveTo>
                  <a:lnTo>
                    <a:pt x="12188825" y="2449449"/>
                  </a:lnTo>
                </a:path>
                <a:path w="12188825" h="4899025">
                  <a:moveTo>
                    <a:pt x="0" y="3674999"/>
                  </a:moveTo>
                  <a:lnTo>
                    <a:pt x="132283" y="3674999"/>
                  </a:lnTo>
                </a:path>
                <a:path w="12188825" h="4899025">
                  <a:moveTo>
                    <a:pt x="2104466" y="3674999"/>
                  </a:moveTo>
                  <a:lnTo>
                    <a:pt x="12188825" y="3674999"/>
                  </a:lnTo>
                </a:path>
                <a:path w="12188825" h="4899025">
                  <a:moveTo>
                    <a:pt x="0" y="4899025"/>
                  </a:moveTo>
                  <a:lnTo>
                    <a:pt x="132283" y="4899025"/>
                  </a:lnTo>
                </a:path>
                <a:path w="12188825" h="4899025">
                  <a:moveTo>
                    <a:pt x="2104466" y="4899025"/>
                  </a:moveTo>
                  <a:lnTo>
                    <a:pt x="12188825" y="48990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9" name="object 19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40626" y="0"/>
                  </a:moveTo>
                  <a:lnTo>
                    <a:pt x="22542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07641" y="5294376"/>
              <a:ext cx="8789035" cy="0"/>
            </a:xfrm>
            <a:custGeom>
              <a:avLst/>
              <a:gdLst/>
              <a:ahLst/>
              <a:cxnLst/>
              <a:rect l="l" t="t" r="r" b="b"/>
              <a:pathLst>
                <a:path w="8789035">
                  <a:moveTo>
                    <a:pt x="0" y="0"/>
                  </a:moveTo>
                  <a:lnTo>
                    <a:pt x="8788958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186685" y="5750458"/>
            <a:ext cx="6633209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95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de Direito da Universidade 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Paulo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pt-BR" spc="-5" dirty="0" smtClean="0">
                <a:solidFill>
                  <a:srgbClr val="FF0000"/>
                </a:solidFill>
                <a:latin typeface="Verdana"/>
                <a:cs typeface="Verdana"/>
              </a:rPr>
              <a:t>21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de setembro de</a:t>
            </a:r>
            <a:r>
              <a:rPr sz="1800" spc="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10" dirty="0" smtClean="0">
                <a:solidFill>
                  <a:srgbClr val="FF0000"/>
                </a:solidFill>
                <a:latin typeface="Verdana"/>
                <a:cs typeface="Verdana"/>
              </a:rPr>
              <a:t>20</a:t>
            </a:r>
            <a:r>
              <a:rPr lang="pt-BR" sz="1800" spc="-10" dirty="0" smtClean="0">
                <a:solidFill>
                  <a:srgbClr val="FF0000"/>
                </a:solidFill>
                <a:latin typeface="Verdana"/>
                <a:cs typeface="Verdana"/>
              </a:rPr>
              <a:t>20</a:t>
            </a:r>
            <a:r>
              <a:rPr sz="1800" spc="-10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35458" y="3825684"/>
            <a:ext cx="1972183" cy="1993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065987" y="1968449"/>
            <a:ext cx="10720070" cy="3128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800"/>
              </a:lnSpc>
              <a:spcBef>
                <a:spcPts val="100"/>
              </a:spcBef>
            </a:pPr>
            <a:r>
              <a:rPr sz="3600" spc="-15" dirty="0">
                <a:solidFill>
                  <a:srgbClr val="2C2D2C"/>
                </a:solidFill>
                <a:latin typeface="Verdana"/>
                <a:cs typeface="Verdana"/>
              </a:rPr>
              <a:t>Pontos </a:t>
            </a:r>
            <a:r>
              <a:rPr sz="3600" dirty="0">
                <a:solidFill>
                  <a:srgbClr val="2C2D2C"/>
                </a:solidFill>
                <a:latin typeface="Verdana"/>
                <a:cs typeface="Verdana"/>
              </a:rPr>
              <a:t>n. 5 e 6 – </a:t>
            </a:r>
            <a:r>
              <a:rPr sz="3600" spc="-5" dirty="0">
                <a:solidFill>
                  <a:srgbClr val="2C2D2C"/>
                </a:solidFill>
                <a:latin typeface="Verdana"/>
                <a:cs typeface="Verdana"/>
              </a:rPr>
              <a:t>Qualificações </a:t>
            </a:r>
            <a:r>
              <a:rPr sz="3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36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3600" spc="-10" dirty="0">
                <a:solidFill>
                  <a:srgbClr val="2C2D2C"/>
                </a:solidFill>
                <a:latin typeface="Verdana"/>
                <a:cs typeface="Verdana"/>
              </a:rPr>
              <a:t>instrumentos</a:t>
            </a:r>
            <a:endParaRPr sz="3600">
              <a:latin typeface="Verdana"/>
              <a:cs typeface="Verdana"/>
            </a:endParaRPr>
          </a:p>
          <a:p>
            <a:pPr marL="17780" algn="ctr">
              <a:lnSpc>
                <a:spcPts val="3279"/>
              </a:lnSpc>
            </a:pPr>
            <a:r>
              <a:rPr sz="3600" spc="-5" dirty="0">
                <a:solidFill>
                  <a:srgbClr val="2C2D2C"/>
                </a:solidFill>
                <a:latin typeface="Verdana"/>
                <a:cs typeface="Verdana"/>
              </a:rPr>
              <a:t>de parcerias </a:t>
            </a:r>
            <a:r>
              <a:rPr sz="3600" dirty="0">
                <a:solidFill>
                  <a:srgbClr val="2C2D2C"/>
                </a:solidFill>
                <a:latin typeface="Verdana"/>
                <a:cs typeface="Verdana"/>
              </a:rPr>
              <a:t>com a </a:t>
            </a:r>
            <a:r>
              <a:rPr sz="3600" spc="-10" dirty="0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3600" spc="-5" dirty="0">
                <a:solidFill>
                  <a:srgbClr val="2C2D2C"/>
                </a:solidFill>
                <a:latin typeface="Verdana"/>
                <a:cs typeface="Verdana"/>
              </a:rPr>
              <a:t> Pública:</a:t>
            </a:r>
            <a:endParaRPr sz="3600">
              <a:latin typeface="Verdana"/>
              <a:cs typeface="Verdana"/>
            </a:endParaRPr>
          </a:p>
          <a:p>
            <a:pPr marL="10160" algn="ctr">
              <a:lnSpc>
                <a:spcPts val="3285"/>
              </a:lnSpc>
            </a:pPr>
            <a:r>
              <a:rPr sz="3600" spc="-5" dirty="0">
                <a:solidFill>
                  <a:srgbClr val="2C2D2C"/>
                </a:solidFill>
                <a:latin typeface="Verdana"/>
                <a:cs typeface="Verdana"/>
              </a:rPr>
              <a:t>legislação </a:t>
            </a:r>
            <a:r>
              <a:rPr sz="3600" dirty="0">
                <a:solidFill>
                  <a:srgbClr val="2C2D2C"/>
                </a:solidFill>
                <a:latin typeface="Verdana"/>
                <a:cs typeface="Verdana"/>
              </a:rPr>
              <a:t>e regime</a:t>
            </a:r>
            <a:r>
              <a:rPr sz="3600" spc="-5" dirty="0">
                <a:solidFill>
                  <a:srgbClr val="2C2D2C"/>
                </a:solidFill>
                <a:latin typeface="Verdana"/>
                <a:cs typeface="Verdana"/>
              </a:rPr>
              <a:t> jurídico</a:t>
            </a:r>
            <a:endParaRPr sz="3600">
              <a:latin typeface="Verdana"/>
              <a:cs typeface="Verdana"/>
            </a:endParaRPr>
          </a:p>
          <a:p>
            <a:pPr marL="307975" marR="311785" algn="ctr">
              <a:lnSpc>
                <a:spcPct val="76100"/>
              </a:lnSpc>
              <a:spcBef>
                <a:spcPts val="515"/>
              </a:spcBef>
            </a:pPr>
            <a:r>
              <a:rPr sz="3600" spc="-15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3600" spc="-10" dirty="0">
                <a:solidFill>
                  <a:srgbClr val="2C2D2C"/>
                </a:solidFill>
                <a:latin typeface="Verdana"/>
                <a:cs typeface="Verdana"/>
              </a:rPr>
              <a:t>Sociais </a:t>
            </a:r>
            <a:r>
              <a:rPr sz="3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3600" spc="-10" dirty="0">
                <a:solidFill>
                  <a:srgbClr val="2C2D2C"/>
                </a:solidFill>
                <a:latin typeface="Verdana"/>
                <a:cs typeface="Verdana"/>
              </a:rPr>
              <a:t>Contratos </a:t>
            </a:r>
            <a:r>
              <a:rPr sz="3600" spc="-5" dirty="0">
                <a:solidFill>
                  <a:srgbClr val="2C2D2C"/>
                </a:solidFill>
                <a:latin typeface="Verdana"/>
                <a:cs typeface="Verdana"/>
              </a:rPr>
              <a:t>de Gestão  </a:t>
            </a:r>
            <a:r>
              <a:rPr sz="3600" spc="-25" dirty="0">
                <a:solidFill>
                  <a:srgbClr val="2C2D2C"/>
                </a:solidFill>
                <a:latin typeface="Verdana"/>
                <a:cs typeface="Verdana"/>
              </a:rPr>
              <a:t>OSCIP’s </a:t>
            </a:r>
            <a:r>
              <a:rPr sz="3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3600" spc="-65" dirty="0">
                <a:solidFill>
                  <a:srgbClr val="2C2D2C"/>
                </a:solidFill>
                <a:latin typeface="Verdana"/>
                <a:cs typeface="Verdana"/>
              </a:rPr>
              <a:t>Termos </a:t>
            </a:r>
            <a:r>
              <a:rPr sz="3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3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3600" spc="-15" dirty="0">
                <a:solidFill>
                  <a:srgbClr val="2C2D2C"/>
                </a:solidFill>
                <a:latin typeface="Verdana"/>
                <a:cs typeface="Verdana"/>
              </a:rPr>
              <a:t>Parceria</a:t>
            </a:r>
            <a:endParaRPr sz="3600">
              <a:latin typeface="Verdana"/>
              <a:cs typeface="Verdana"/>
            </a:endParaRPr>
          </a:p>
          <a:p>
            <a:pPr marL="2052320">
              <a:lnSpc>
                <a:spcPct val="100000"/>
              </a:lnSpc>
              <a:spcBef>
                <a:spcPts val="3615"/>
              </a:spcBef>
            </a:pP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ROFESSOR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7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OLIVEIRA</a:t>
            </a:r>
            <a:endParaRPr sz="2250">
              <a:latin typeface="Verdana"/>
              <a:cs typeface="Verdana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Terceiro </a:t>
            </a:r>
            <a:r>
              <a:rPr dirty="0"/>
              <a:t>Setor e o</a:t>
            </a:r>
            <a:r>
              <a:rPr spc="-30" dirty="0"/>
              <a:t> </a:t>
            </a:r>
            <a:r>
              <a:rPr spc="5" dirty="0"/>
              <a:t>Direito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790950" y="1016889"/>
            <a:ext cx="49955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sz="5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3175" y="385825"/>
              <a:ext cx="12188825" cy="6124575"/>
            </a:xfrm>
            <a:custGeom>
              <a:avLst/>
              <a:gdLst/>
              <a:ahLst/>
              <a:cxnLst/>
              <a:rect l="l" t="t" r="r" b="b"/>
              <a:pathLst>
                <a:path w="12188825" h="6124575">
                  <a:moveTo>
                    <a:pt x="0" y="0"/>
                  </a:moveTo>
                  <a:lnTo>
                    <a:pt x="12188825" y="0"/>
                  </a:lnTo>
                </a:path>
                <a:path w="12188825" h="6124575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6124575">
                  <a:moveTo>
                    <a:pt x="0" y="2449449"/>
                  </a:moveTo>
                  <a:lnTo>
                    <a:pt x="12188825" y="2449449"/>
                  </a:lnTo>
                </a:path>
                <a:path w="12188825" h="6124575">
                  <a:moveTo>
                    <a:pt x="0" y="3674999"/>
                  </a:moveTo>
                  <a:lnTo>
                    <a:pt x="12188825" y="3674999"/>
                  </a:lnTo>
                </a:path>
                <a:path w="12188825" h="6124575">
                  <a:moveTo>
                    <a:pt x="0" y="4899025"/>
                  </a:moveTo>
                  <a:lnTo>
                    <a:pt x="12188825" y="4899025"/>
                  </a:lnTo>
                </a:path>
                <a:path w="12188825" h="6124575">
                  <a:moveTo>
                    <a:pt x="0" y="6124511"/>
                  </a:moveTo>
                  <a:lnTo>
                    <a:pt x="12188825" y="6124511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3112" y="17081"/>
              <a:ext cx="11874627" cy="40011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3112" y="17081"/>
              <a:ext cx="11875135" cy="400685"/>
            </a:xfrm>
            <a:custGeom>
              <a:avLst/>
              <a:gdLst/>
              <a:ahLst/>
              <a:cxnLst/>
              <a:rect l="l" t="t" r="r" b="b"/>
              <a:pathLst>
                <a:path w="11875135" h="400684">
                  <a:moveTo>
                    <a:pt x="0" y="400113"/>
                  </a:moveTo>
                  <a:lnTo>
                    <a:pt x="11874627" y="400113"/>
                  </a:lnTo>
                  <a:lnTo>
                    <a:pt x="11874627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201879" y="46989"/>
            <a:ext cx="4788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3.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OSCIP’s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e Termos de</a:t>
            </a:r>
            <a:r>
              <a:rPr sz="2000" b="1" i="1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Parcerias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09638" y="331088"/>
            <a:ext cx="5293360" cy="490855"/>
            <a:chOff x="209638" y="331088"/>
            <a:chExt cx="5293360" cy="490855"/>
          </a:xfrm>
        </p:grpSpPr>
        <p:sp>
          <p:nvSpPr>
            <p:cNvPr id="22" name="object 22"/>
            <p:cNvSpPr/>
            <p:nvPr/>
          </p:nvSpPr>
          <p:spPr>
            <a:xfrm>
              <a:off x="214553" y="331088"/>
              <a:ext cx="4762500" cy="26034"/>
            </a:xfrm>
            <a:custGeom>
              <a:avLst/>
              <a:gdLst/>
              <a:ahLst/>
              <a:cxnLst/>
              <a:rect l="l" t="t" r="r" b="b"/>
              <a:pathLst>
                <a:path w="4762500" h="26035">
                  <a:moveTo>
                    <a:pt x="4762449" y="0"/>
                  </a:moveTo>
                  <a:lnTo>
                    <a:pt x="0" y="0"/>
                  </a:lnTo>
                  <a:lnTo>
                    <a:pt x="0" y="25907"/>
                  </a:lnTo>
                  <a:lnTo>
                    <a:pt x="4762449" y="25907"/>
                  </a:lnTo>
                  <a:lnTo>
                    <a:pt x="47624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9638" y="800226"/>
              <a:ext cx="5293360" cy="21590"/>
            </a:xfrm>
            <a:custGeom>
              <a:avLst/>
              <a:gdLst/>
              <a:ahLst/>
              <a:cxnLst/>
              <a:rect l="l" t="t" r="r" b="b"/>
              <a:pathLst>
                <a:path w="5293360" h="21590">
                  <a:moveTo>
                    <a:pt x="5292890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5292890" y="21336"/>
                  </a:lnTo>
                  <a:lnTo>
                    <a:pt x="5292890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97002" y="494436"/>
            <a:ext cx="11725910" cy="2591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9.790,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de 23 de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março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de</a:t>
            </a:r>
            <a:r>
              <a:rPr sz="1600" b="1" spc="15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1999</a:t>
            </a:r>
            <a:endParaRPr sz="16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1600" b="1" spc="-5" dirty="0">
                <a:latin typeface="Verdana"/>
                <a:cs typeface="Verdana"/>
              </a:rPr>
              <a:t>Ementa: </a:t>
            </a:r>
            <a:r>
              <a:rPr sz="1600" spc="-5" dirty="0">
                <a:latin typeface="Verdana"/>
                <a:cs typeface="Verdana"/>
              </a:rPr>
              <a:t>dispõe sobre a qualificação de pessoas jurídicas de direito </a:t>
            </a:r>
            <a:r>
              <a:rPr sz="1600" spc="-10" dirty="0">
                <a:latin typeface="Verdana"/>
                <a:cs typeface="Verdana"/>
              </a:rPr>
              <a:t>privado, </a:t>
            </a:r>
            <a:r>
              <a:rPr sz="1600" spc="-5" dirty="0">
                <a:latin typeface="Verdana"/>
                <a:cs typeface="Verdana"/>
              </a:rPr>
              <a:t>sem </a:t>
            </a:r>
            <a:r>
              <a:rPr sz="1600" dirty="0">
                <a:latin typeface="Verdana"/>
                <a:cs typeface="Verdana"/>
              </a:rPr>
              <a:t>fins </a:t>
            </a:r>
            <a:r>
              <a:rPr sz="1600" spc="-10" dirty="0">
                <a:latin typeface="Verdana"/>
                <a:cs typeface="Verdana"/>
              </a:rPr>
              <a:t>lucrativos, </a:t>
            </a:r>
            <a:r>
              <a:rPr sz="1600" spc="-5" dirty="0">
                <a:latin typeface="Verdana"/>
                <a:cs typeface="Verdana"/>
              </a:rPr>
              <a:t>como  Organizações da Sociedade Civil de Interesse Público, institui e disciplina o </a:t>
            </a:r>
            <a:r>
              <a:rPr sz="1600" spc="-35" dirty="0">
                <a:latin typeface="Verdana"/>
                <a:cs typeface="Verdana"/>
              </a:rPr>
              <a:t>Termo </a:t>
            </a:r>
            <a:r>
              <a:rPr sz="1600" dirty="0">
                <a:latin typeface="Verdana"/>
                <a:cs typeface="Verdana"/>
              </a:rPr>
              <a:t>de </a:t>
            </a:r>
            <a:r>
              <a:rPr sz="1600" spc="-5" dirty="0">
                <a:latin typeface="Verdana"/>
                <a:cs typeface="Verdana"/>
              </a:rPr>
              <a:t>Parceria, e dá outras  </a:t>
            </a:r>
            <a:r>
              <a:rPr sz="1600" spc="-10" dirty="0">
                <a:latin typeface="Verdana"/>
                <a:cs typeface="Verdana"/>
              </a:rPr>
              <a:t>providências.</a:t>
            </a:r>
            <a:endParaRPr sz="16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1600" spc="-5" dirty="0">
                <a:latin typeface="Verdana"/>
                <a:cs typeface="Verdana"/>
              </a:rPr>
              <a:t>Art. 1.º </a:t>
            </a:r>
            <a:r>
              <a:rPr sz="1600" spc="-10" dirty="0">
                <a:latin typeface="Verdana"/>
                <a:cs typeface="Verdana"/>
              </a:rPr>
              <a:t>Podem </a:t>
            </a:r>
            <a:r>
              <a:rPr sz="1600" b="1" spc="-5" dirty="0">
                <a:latin typeface="Verdana"/>
                <a:cs typeface="Verdana"/>
              </a:rPr>
              <a:t>qualificar-se como Organizações da Sociedade Civil </a:t>
            </a:r>
            <a:r>
              <a:rPr sz="1600" b="1" dirty="0">
                <a:latin typeface="Verdana"/>
                <a:cs typeface="Verdana"/>
              </a:rPr>
              <a:t>de </a:t>
            </a:r>
            <a:r>
              <a:rPr sz="1600" b="1" spc="-5" dirty="0">
                <a:latin typeface="Verdana"/>
                <a:cs typeface="Verdana"/>
              </a:rPr>
              <a:t>Interesse Público as pessoas  jurídicas de direito privado sem fins lucrativos que tenham </a:t>
            </a:r>
            <a:r>
              <a:rPr sz="1600" b="1" dirty="0">
                <a:latin typeface="Verdana"/>
                <a:cs typeface="Verdana"/>
              </a:rPr>
              <a:t>sido </a:t>
            </a:r>
            <a:r>
              <a:rPr sz="1600" b="1" spc="-5" dirty="0">
                <a:latin typeface="Verdana"/>
                <a:cs typeface="Verdana"/>
              </a:rPr>
              <a:t>constituídas e </a:t>
            </a:r>
            <a:r>
              <a:rPr sz="1600" b="1" dirty="0">
                <a:latin typeface="Verdana"/>
                <a:cs typeface="Verdana"/>
              </a:rPr>
              <a:t>se </a:t>
            </a:r>
            <a:r>
              <a:rPr sz="1600" b="1" spc="-5" dirty="0">
                <a:latin typeface="Verdana"/>
                <a:cs typeface="Verdana"/>
              </a:rPr>
              <a:t>encontrem </a:t>
            </a:r>
            <a:r>
              <a:rPr sz="1600" b="1" spc="-10" dirty="0">
                <a:latin typeface="Verdana"/>
                <a:cs typeface="Verdana"/>
              </a:rPr>
              <a:t>em  </a:t>
            </a:r>
            <a:r>
              <a:rPr sz="1600" b="1" spc="-5" dirty="0">
                <a:latin typeface="Verdana"/>
                <a:cs typeface="Verdana"/>
              </a:rPr>
              <a:t>funcionamento regular há, </a:t>
            </a:r>
            <a:r>
              <a:rPr sz="1600" b="1" dirty="0">
                <a:latin typeface="Verdana"/>
                <a:cs typeface="Verdana"/>
              </a:rPr>
              <a:t>no </a:t>
            </a:r>
            <a:r>
              <a:rPr sz="1600" b="1" spc="-10" dirty="0">
                <a:latin typeface="Verdana"/>
                <a:cs typeface="Verdana"/>
              </a:rPr>
              <a:t>mínimo, </a:t>
            </a:r>
            <a:r>
              <a:rPr sz="1600" b="1" spc="-5" dirty="0">
                <a:latin typeface="Verdana"/>
                <a:cs typeface="Verdana"/>
              </a:rPr>
              <a:t>3 (três) anos, desde que </a:t>
            </a:r>
            <a:r>
              <a:rPr sz="1600" b="1" spc="-10" dirty="0">
                <a:latin typeface="Verdana"/>
                <a:cs typeface="Verdana"/>
              </a:rPr>
              <a:t>os </a:t>
            </a:r>
            <a:r>
              <a:rPr sz="1600" b="1" spc="-5" dirty="0">
                <a:latin typeface="Verdana"/>
                <a:cs typeface="Verdana"/>
              </a:rPr>
              <a:t>respectivos objetivos sociais e  </a:t>
            </a:r>
            <a:r>
              <a:rPr sz="1600" b="1" spc="-10" dirty="0">
                <a:latin typeface="Verdana"/>
                <a:cs typeface="Verdana"/>
              </a:rPr>
              <a:t>normas </a:t>
            </a:r>
            <a:r>
              <a:rPr sz="1600" b="1" spc="-5" dirty="0">
                <a:latin typeface="Verdana"/>
                <a:cs typeface="Verdana"/>
              </a:rPr>
              <a:t>estatutárias </a:t>
            </a:r>
            <a:r>
              <a:rPr sz="1600" b="1" spc="-10" dirty="0">
                <a:latin typeface="Verdana"/>
                <a:cs typeface="Verdana"/>
              </a:rPr>
              <a:t>atendam </a:t>
            </a:r>
            <a:r>
              <a:rPr sz="1600" b="1" spc="-5" dirty="0">
                <a:latin typeface="Verdana"/>
                <a:cs typeface="Verdana"/>
              </a:rPr>
              <a:t>aos </a:t>
            </a:r>
            <a:r>
              <a:rPr sz="1600" b="1" spc="-10" dirty="0">
                <a:latin typeface="Verdana"/>
                <a:cs typeface="Verdana"/>
              </a:rPr>
              <a:t>requisitos </a:t>
            </a:r>
            <a:r>
              <a:rPr sz="1600" b="1" spc="-5" dirty="0">
                <a:latin typeface="Verdana"/>
                <a:cs typeface="Verdana"/>
              </a:rPr>
              <a:t>instituídos </a:t>
            </a:r>
            <a:r>
              <a:rPr sz="1600" b="1" spc="-10" dirty="0">
                <a:latin typeface="Verdana"/>
                <a:cs typeface="Verdana"/>
              </a:rPr>
              <a:t>por esta</a:t>
            </a:r>
            <a:r>
              <a:rPr sz="1600" b="1" spc="280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Lei.</a:t>
            </a:r>
            <a:endParaRPr sz="1600">
              <a:latin typeface="Verdana"/>
              <a:cs typeface="Verdana"/>
            </a:endParaRPr>
          </a:p>
          <a:p>
            <a:pPr marL="17145" algn="just">
              <a:lnSpc>
                <a:spcPct val="100000"/>
              </a:lnSpc>
              <a:spcBef>
                <a:spcPts val="1125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Decreto 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3.100,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de 30 de junho de</a:t>
            </a:r>
            <a:r>
              <a:rPr sz="1600" b="1" spc="15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1999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64642" y="3045460"/>
            <a:ext cx="11783060" cy="3666490"/>
            <a:chOff x="164642" y="3045460"/>
            <a:chExt cx="11783060" cy="3666490"/>
          </a:xfrm>
        </p:grpSpPr>
        <p:sp>
          <p:nvSpPr>
            <p:cNvPr id="26" name="object 26"/>
            <p:cNvSpPr/>
            <p:nvPr/>
          </p:nvSpPr>
          <p:spPr>
            <a:xfrm>
              <a:off x="214553" y="3045460"/>
              <a:ext cx="5793105" cy="21590"/>
            </a:xfrm>
            <a:custGeom>
              <a:avLst/>
              <a:gdLst/>
              <a:ahLst/>
              <a:cxnLst/>
              <a:rect l="l" t="t" r="r" b="b"/>
              <a:pathLst>
                <a:path w="5793105" h="21589">
                  <a:moveTo>
                    <a:pt x="5792673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5792673" y="21336"/>
                  </a:lnTo>
                  <a:lnTo>
                    <a:pt x="5792673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7817" y="5138432"/>
              <a:ext cx="11776202" cy="15697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7817" y="5138432"/>
              <a:ext cx="11776710" cy="1569720"/>
            </a:xfrm>
            <a:custGeom>
              <a:avLst/>
              <a:gdLst/>
              <a:ahLst/>
              <a:cxnLst/>
              <a:rect l="l" t="t" r="r" b="b"/>
              <a:pathLst>
                <a:path w="11776710" h="1569720">
                  <a:moveTo>
                    <a:pt x="0" y="1569720"/>
                  </a:moveTo>
                  <a:lnTo>
                    <a:pt x="11776202" y="1569720"/>
                  </a:lnTo>
                  <a:lnTo>
                    <a:pt x="11776202" y="0"/>
                  </a:lnTo>
                  <a:lnTo>
                    <a:pt x="0" y="0"/>
                  </a:lnTo>
                  <a:lnTo>
                    <a:pt x="0" y="156972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01879" y="3137154"/>
            <a:ext cx="117265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Verdana"/>
                <a:cs typeface="Verdana"/>
              </a:rPr>
              <a:t>Ementa: </a:t>
            </a:r>
            <a:r>
              <a:rPr sz="1600" spc="-10" dirty="0">
                <a:latin typeface="Verdana"/>
                <a:cs typeface="Verdana"/>
              </a:rPr>
              <a:t>Regulamenta </a:t>
            </a:r>
            <a:r>
              <a:rPr sz="1600" spc="-5" dirty="0">
                <a:latin typeface="Verdana"/>
                <a:cs typeface="Verdana"/>
              </a:rPr>
              <a:t>a Lei no </a:t>
            </a:r>
            <a:r>
              <a:rPr sz="1600" dirty="0">
                <a:latin typeface="Verdana"/>
                <a:cs typeface="Verdana"/>
              </a:rPr>
              <a:t>9.790, </a:t>
            </a:r>
            <a:r>
              <a:rPr sz="1600" spc="-5" dirty="0">
                <a:latin typeface="Verdana"/>
                <a:cs typeface="Verdana"/>
              </a:rPr>
              <a:t>de </a:t>
            </a:r>
            <a:r>
              <a:rPr sz="1600" spc="-10" dirty="0">
                <a:latin typeface="Verdana"/>
                <a:cs typeface="Verdana"/>
              </a:rPr>
              <a:t>23 </a:t>
            </a:r>
            <a:r>
              <a:rPr sz="1600" spc="-5" dirty="0">
                <a:latin typeface="Verdana"/>
                <a:cs typeface="Verdana"/>
              </a:rPr>
              <a:t>de março de </a:t>
            </a:r>
            <a:r>
              <a:rPr sz="1600" spc="-10" dirty="0">
                <a:latin typeface="Verdana"/>
                <a:cs typeface="Verdana"/>
              </a:rPr>
              <a:t>1999, que </a:t>
            </a:r>
            <a:r>
              <a:rPr sz="1600" spc="-5" dirty="0">
                <a:latin typeface="Verdana"/>
                <a:cs typeface="Verdana"/>
              </a:rPr>
              <a:t>dispõe sobre a qualificação de pessoas  jurídicas</a:t>
            </a:r>
            <a:r>
              <a:rPr sz="1600" spc="37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de</a:t>
            </a:r>
            <a:r>
              <a:rPr sz="1600" spc="37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direito</a:t>
            </a:r>
            <a:r>
              <a:rPr sz="1600" spc="37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privado,</a:t>
            </a:r>
            <a:r>
              <a:rPr sz="1600" spc="37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sem</a:t>
            </a:r>
            <a:r>
              <a:rPr sz="1600" spc="37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fins</a:t>
            </a:r>
            <a:r>
              <a:rPr sz="1600" spc="37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lucrativos,</a:t>
            </a:r>
            <a:r>
              <a:rPr sz="1600" spc="38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como</a:t>
            </a:r>
            <a:r>
              <a:rPr sz="1600" spc="38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Organizações</a:t>
            </a:r>
            <a:r>
              <a:rPr sz="1600" spc="39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da</a:t>
            </a:r>
            <a:r>
              <a:rPr sz="1600" spc="37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Sociedade</a:t>
            </a:r>
            <a:r>
              <a:rPr sz="1600" spc="37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Civil</a:t>
            </a:r>
            <a:r>
              <a:rPr sz="1600" spc="37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de</a:t>
            </a:r>
            <a:r>
              <a:rPr sz="1600" spc="37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Interesse</a:t>
            </a:r>
            <a:r>
              <a:rPr sz="1600" spc="37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Público,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1879" y="3548277"/>
            <a:ext cx="11724640" cy="6654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600" spc="-10" dirty="0">
                <a:latin typeface="Verdana"/>
                <a:cs typeface="Verdana"/>
              </a:rPr>
              <a:t>institui </a:t>
            </a:r>
            <a:r>
              <a:rPr sz="1600" spc="-5" dirty="0">
                <a:latin typeface="Verdana"/>
                <a:cs typeface="Verdana"/>
              </a:rPr>
              <a:t>e </a:t>
            </a:r>
            <a:r>
              <a:rPr sz="1600" spc="-10" dirty="0">
                <a:latin typeface="Verdana"/>
                <a:cs typeface="Verdana"/>
              </a:rPr>
              <a:t>disciplina </a:t>
            </a:r>
            <a:r>
              <a:rPr sz="1600" spc="-5" dirty="0">
                <a:latin typeface="Verdana"/>
                <a:cs typeface="Verdana"/>
              </a:rPr>
              <a:t>o </a:t>
            </a:r>
            <a:r>
              <a:rPr sz="1600" spc="-40" dirty="0">
                <a:latin typeface="Verdana"/>
                <a:cs typeface="Verdana"/>
              </a:rPr>
              <a:t>Termo </a:t>
            </a:r>
            <a:r>
              <a:rPr sz="1600" spc="-5" dirty="0">
                <a:latin typeface="Verdana"/>
                <a:cs typeface="Verdana"/>
              </a:rPr>
              <a:t>de </a:t>
            </a:r>
            <a:r>
              <a:rPr sz="1600" spc="-10" dirty="0">
                <a:latin typeface="Verdana"/>
                <a:cs typeface="Verdana"/>
              </a:rPr>
              <a:t>Parceria, </a:t>
            </a:r>
            <a:r>
              <a:rPr sz="1600" spc="-5" dirty="0">
                <a:latin typeface="Verdana"/>
                <a:cs typeface="Verdana"/>
              </a:rPr>
              <a:t>e dá </a:t>
            </a:r>
            <a:r>
              <a:rPr sz="1600" spc="-10" dirty="0">
                <a:latin typeface="Verdana"/>
                <a:cs typeface="Verdana"/>
              </a:rPr>
              <a:t>outras</a:t>
            </a:r>
            <a:r>
              <a:rPr sz="1600" spc="26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providências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1057910" algn="l"/>
              </a:tabLst>
            </a:pPr>
            <a:r>
              <a:rPr sz="1600" spc="-5" dirty="0">
                <a:latin typeface="Verdana"/>
                <a:cs typeface="Verdana"/>
              </a:rPr>
              <a:t>Art.</a:t>
            </a:r>
            <a:r>
              <a:rPr sz="1600" spc="36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1.º	O</a:t>
            </a:r>
            <a:r>
              <a:rPr sz="1600" spc="375" dirty="0">
                <a:latin typeface="Verdana"/>
                <a:cs typeface="Verdana"/>
              </a:rPr>
              <a:t> </a:t>
            </a:r>
            <a:r>
              <a:rPr sz="1600" b="1" dirty="0">
                <a:latin typeface="Verdana"/>
                <a:cs typeface="Verdana"/>
              </a:rPr>
              <a:t>pedido</a:t>
            </a:r>
            <a:r>
              <a:rPr sz="1600" b="1" spc="385" dirty="0">
                <a:latin typeface="Verdana"/>
                <a:cs typeface="Verdana"/>
              </a:rPr>
              <a:t> </a:t>
            </a:r>
            <a:r>
              <a:rPr sz="1600" b="1" dirty="0">
                <a:latin typeface="Verdana"/>
                <a:cs typeface="Verdana"/>
              </a:rPr>
              <a:t>de</a:t>
            </a:r>
            <a:r>
              <a:rPr sz="1600" b="1" spc="380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qualificação</a:t>
            </a:r>
            <a:r>
              <a:rPr sz="1600" b="1" spc="390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como</a:t>
            </a:r>
            <a:r>
              <a:rPr sz="1600" b="1" spc="38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Organização</a:t>
            </a:r>
            <a:r>
              <a:rPr sz="1600" b="1" spc="400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da</a:t>
            </a:r>
            <a:r>
              <a:rPr sz="1600" b="1" spc="39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Sociedade</a:t>
            </a:r>
            <a:r>
              <a:rPr sz="1600" b="1" spc="38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Civil</a:t>
            </a:r>
            <a:r>
              <a:rPr sz="1600" b="1" spc="39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de</a:t>
            </a:r>
            <a:r>
              <a:rPr sz="1600" b="1" spc="380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Interesse</a:t>
            </a:r>
            <a:r>
              <a:rPr sz="1600" b="1" spc="390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Público</a:t>
            </a:r>
            <a:r>
              <a:rPr sz="1600" b="1" spc="38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será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1879" y="4188967"/>
            <a:ext cx="11725910" cy="2470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Verdana"/>
                <a:cs typeface="Verdana"/>
              </a:rPr>
              <a:t>dirigido</a:t>
            </a:r>
            <a:r>
              <a:rPr sz="1600" dirty="0">
                <a:latin typeface="Verdana"/>
                <a:cs typeface="Verdana"/>
              </a:rPr>
              <a:t>, </a:t>
            </a:r>
            <a:r>
              <a:rPr sz="1600" spc="-5" dirty="0">
                <a:latin typeface="Verdana"/>
                <a:cs typeface="Verdana"/>
              </a:rPr>
              <a:t>pela pessoa jurídica de direito </a:t>
            </a:r>
            <a:r>
              <a:rPr sz="1600" spc="-10" dirty="0">
                <a:latin typeface="Verdana"/>
                <a:cs typeface="Verdana"/>
              </a:rPr>
              <a:t>privado </a:t>
            </a:r>
            <a:r>
              <a:rPr sz="1600" dirty="0">
                <a:latin typeface="Verdana"/>
                <a:cs typeface="Verdana"/>
              </a:rPr>
              <a:t>sem fins </a:t>
            </a:r>
            <a:r>
              <a:rPr sz="1600" spc="-10" dirty="0">
                <a:latin typeface="Verdana"/>
                <a:cs typeface="Verdana"/>
              </a:rPr>
              <a:t>lucrativos </a:t>
            </a:r>
            <a:r>
              <a:rPr sz="1600" dirty="0">
                <a:latin typeface="Verdana"/>
                <a:cs typeface="Verdana"/>
              </a:rPr>
              <a:t>que </a:t>
            </a:r>
            <a:r>
              <a:rPr sz="1600" spc="-5" dirty="0">
                <a:latin typeface="Verdana"/>
                <a:cs typeface="Verdana"/>
              </a:rPr>
              <a:t>preencha </a:t>
            </a:r>
            <a:r>
              <a:rPr sz="1600" spc="5" dirty="0">
                <a:latin typeface="Verdana"/>
                <a:cs typeface="Verdana"/>
              </a:rPr>
              <a:t>os </a:t>
            </a:r>
            <a:r>
              <a:rPr sz="1600" spc="-5" dirty="0">
                <a:latin typeface="Verdana"/>
                <a:cs typeface="Verdana"/>
              </a:rPr>
              <a:t>requisitos </a:t>
            </a:r>
            <a:r>
              <a:rPr sz="1600" dirty="0">
                <a:latin typeface="Verdana"/>
                <a:cs typeface="Verdana"/>
              </a:rPr>
              <a:t>dos arts. </a:t>
            </a:r>
            <a:r>
              <a:rPr sz="1600" spc="-10" dirty="0">
                <a:latin typeface="Verdana"/>
                <a:cs typeface="Verdana"/>
              </a:rPr>
              <a:t>1o, 2o,  </a:t>
            </a:r>
            <a:r>
              <a:rPr sz="1600" dirty="0">
                <a:latin typeface="Verdana"/>
                <a:cs typeface="Verdana"/>
              </a:rPr>
              <a:t>3o </a:t>
            </a:r>
            <a:r>
              <a:rPr sz="1600" spc="-5" dirty="0">
                <a:latin typeface="Verdana"/>
                <a:cs typeface="Verdana"/>
              </a:rPr>
              <a:t>e </a:t>
            </a:r>
            <a:r>
              <a:rPr sz="1600" dirty="0">
                <a:latin typeface="Verdana"/>
                <a:cs typeface="Verdana"/>
              </a:rPr>
              <a:t>4o </a:t>
            </a:r>
            <a:r>
              <a:rPr sz="1600" spc="-5" dirty="0">
                <a:latin typeface="Verdana"/>
                <a:cs typeface="Verdana"/>
              </a:rPr>
              <a:t>da Lei no </a:t>
            </a:r>
            <a:r>
              <a:rPr sz="1600" dirty="0">
                <a:latin typeface="Verdana"/>
                <a:cs typeface="Verdana"/>
              </a:rPr>
              <a:t>9.790, </a:t>
            </a:r>
            <a:r>
              <a:rPr sz="1600" spc="-5" dirty="0">
                <a:latin typeface="Verdana"/>
                <a:cs typeface="Verdana"/>
              </a:rPr>
              <a:t>de </a:t>
            </a:r>
            <a:r>
              <a:rPr sz="1600" dirty="0">
                <a:latin typeface="Verdana"/>
                <a:cs typeface="Verdana"/>
              </a:rPr>
              <a:t>23 </a:t>
            </a:r>
            <a:r>
              <a:rPr sz="1600" spc="-5" dirty="0">
                <a:latin typeface="Verdana"/>
                <a:cs typeface="Verdana"/>
              </a:rPr>
              <a:t>de março de 1999, </a:t>
            </a:r>
            <a:r>
              <a:rPr sz="1600" b="1" spc="-5" dirty="0">
                <a:latin typeface="Verdana"/>
                <a:cs typeface="Verdana"/>
              </a:rPr>
              <a:t>ao Ministério </a:t>
            </a:r>
            <a:r>
              <a:rPr sz="1600" b="1" dirty="0">
                <a:latin typeface="Verdana"/>
                <a:cs typeface="Verdana"/>
              </a:rPr>
              <a:t>da </a:t>
            </a:r>
            <a:r>
              <a:rPr sz="1600" b="1" spc="-5" dirty="0">
                <a:latin typeface="Verdana"/>
                <a:cs typeface="Verdana"/>
              </a:rPr>
              <a:t>Justiça </a:t>
            </a:r>
            <a:r>
              <a:rPr sz="1600" dirty="0">
                <a:latin typeface="Verdana"/>
                <a:cs typeface="Verdana"/>
              </a:rPr>
              <a:t>por </a:t>
            </a:r>
            <a:r>
              <a:rPr sz="1600" spc="-5" dirty="0">
                <a:latin typeface="Verdana"/>
                <a:cs typeface="Verdana"/>
              </a:rPr>
              <a:t>meio </a:t>
            </a:r>
            <a:r>
              <a:rPr sz="1600" dirty="0">
                <a:latin typeface="Verdana"/>
                <a:cs typeface="Verdana"/>
              </a:rPr>
              <a:t>do </a:t>
            </a:r>
            <a:r>
              <a:rPr sz="1600" spc="-5" dirty="0">
                <a:latin typeface="Verdana"/>
                <a:cs typeface="Verdana"/>
              </a:rPr>
              <a:t>preenchimento de  requerimento escrito e apresentação de cópia </a:t>
            </a:r>
            <a:r>
              <a:rPr sz="1600" spc="-10" dirty="0">
                <a:latin typeface="Verdana"/>
                <a:cs typeface="Verdana"/>
              </a:rPr>
              <a:t>autenticada </a:t>
            </a:r>
            <a:r>
              <a:rPr sz="1600" spc="-5" dirty="0">
                <a:latin typeface="Verdana"/>
                <a:cs typeface="Verdana"/>
              </a:rPr>
              <a:t>dos </a:t>
            </a:r>
            <a:r>
              <a:rPr sz="1600" spc="-10" dirty="0">
                <a:latin typeface="Verdana"/>
                <a:cs typeface="Verdana"/>
              </a:rPr>
              <a:t>seguintes</a:t>
            </a:r>
            <a:r>
              <a:rPr sz="1600" spc="29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documentos: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Verdana"/>
              <a:cs typeface="Verdana"/>
            </a:endParaRPr>
          </a:p>
          <a:p>
            <a:pPr marL="57150" marR="67945" algn="just">
              <a:lnSpc>
                <a:spcPct val="100000"/>
              </a:lnSpc>
            </a:pP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“Ao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invés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sujeitar-se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juízo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conveniência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oportunidade do titular 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respectiva pasta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qualificação  de uma entidade como Organização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Sociedade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Interesse Público é vinculada: observadas  as exigências constantes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arts.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1.º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6.º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 Lei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9.790/99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entidade tem o direito público  subjetivo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obter a qualificação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Se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tornar organização social a entidade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deve gozar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simpatia  governamental,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tornar OSCIP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basta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atender requisitos objetivos, previamente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fixados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em lei” 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(MARTINS,</a:t>
            </a:r>
            <a:r>
              <a:rPr sz="16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2015)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4553" y="997585"/>
              <a:ext cx="9058910" cy="22860"/>
            </a:xfrm>
            <a:custGeom>
              <a:avLst/>
              <a:gdLst/>
              <a:ahLst/>
              <a:cxnLst/>
              <a:rect l="l" t="t" r="r" b="b"/>
              <a:pathLst>
                <a:path w="9058910" h="22859">
                  <a:moveTo>
                    <a:pt x="9058605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9058605" y="22860"/>
                  </a:lnTo>
                  <a:lnTo>
                    <a:pt x="9058605" y="0"/>
                  </a:lnTo>
                  <a:close/>
                </a:path>
              </a:pathLst>
            </a:custGeom>
            <a:solidFill>
              <a:srgbClr val="D15A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01879" y="741121"/>
            <a:ext cx="11718290" cy="461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Divergência Quanto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à Competência </a:t>
            </a: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para Atribuição do Título de</a:t>
            </a:r>
            <a:r>
              <a:rPr sz="1800" b="1" spc="3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OSCIP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700" dirty="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dirty="0">
                <a:latin typeface="Verdana"/>
                <a:cs typeface="Verdana"/>
              </a:rPr>
              <a:t>Inicialmente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o modelo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pensado para as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OSCIP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deveria ter qualificações apenas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por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parte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Ministério  da Justiça, </a:t>
            </a:r>
            <a:r>
              <a:rPr sz="1800" spc="-5" dirty="0">
                <a:latin typeface="Arial"/>
                <a:cs typeface="Arial"/>
              </a:rPr>
              <a:t>tanto que há quem entenda, a exemplo do </a:t>
            </a:r>
            <a:r>
              <a:rPr sz="1800" spc="-35" dirty="0">
                <a:latin typeface="Arial"/>
                <a:cs typeface="Arial"/>
              </a:rPr>
              <a:t>TCE-SP,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que:</a:t>
            </a:r>
            <a:endParaRPr sz="18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200"/>
              </a:spcBef>
            </a:pPr>
            <a:r>
              <a:rPr sz="1800" spc="-5" dirty="0">
                <a:latin typeface="Arial"/>
                <a:cs typeface="Arial"/>
              </a:rPr>
              <a:t>“Ainda que a </a:t>
            </a:r>
            <a:r>
              <a:rPr sz="1800" dirty="0">
                <a:latin typeface="Arial"/>
                <a:cs typeface="Arial"/>
              </a:rPr>
              <a:t>OSCIP </a:t>
            </a:r>
            <a:r>
              <a:rPr sz="1800" spc="-5" dirty="0">
                <a:latin typeface="Arial"/>
                <a:cs typeface="Arial"/>
              </a:rPr>
              <a:t>seja qualificada na órbita do Ministério da </a:t>
            </a:r>
            <a:r>
              <a:rPr sz="1800" dirty="0">
                <a:latin typeface="Arial"/>
                <a:cs typeface="Arial"/>
              </a:rPr>
              <a:t>Justiça, </a:t>
            </a:r>
            <a:r>
              <a:rPr sz="1800" spc="-5" dirty="0">
                <a:latin typeface="Arial"/>
                <a:cs typeface="Arial"/>
              </a:rPr>
              <a:t>ou seja, pelo Governo Federal, o </a:t>
            </a:r>
            <a:r>
              <a:rPr sz="1800" dirty="0">
                <a:latin typeface="Arial"/>
                <a:cs typeface="Arial"/>
              </a:rPr>
              <a:t>título  </a:t>
            </a:r>
            <a:r>
              <a:rPr sz="1800" spc="-5" dirty="0">
                <a:latin typeface="Arial"/>
                <a:cs typeface="Arial"/>
              </a:rPr>
              <a:t>dessa qualificação </a:t>
            </a:r>
            <a:r>
              <a:rPr sz="1800" dirty="0">
                <a:latin typeface="Arial"/>
                <a:cs typeface="Arial"/>
              </a:rPr>
              <a:t>tem </a:t>
            </a:r>
            <a:r>
              <a:rPr sz="1800" spc="-5" dirty="0">
                <a:latin typeface="Arial"/>
                <a:cs typeface="Arial"/>
              </a:rPr>
              <a:t>validade perante </a:t>
            </a:r>
            <a:r>
              <a:rPr sz="1800" dirty="0">
                <a:latin typeface="Arial"/>
                <a:cs typeface="Arial"/>
              </a:rPr>
              <a:t>toda a </a:t>
            </a:r>
            <a:r>
              <a:rPr sz="1800" spc="-5" dirty="0">
                <a:latin typeface="Arial"/>
                <a:cs typeface="Arial"/>
              </a:rPr>
              <a:t>estrutura federativa </a:t>
            </a:r>
            <a:r>
              <a:rPr sz="1800" spc="-10" dirty="0">
                <a:latin typeface="Arial"/>
                <a:cs typeface="Arial"/>
              </a:rPr>
              <a:t>nacional. Não </a:t>
            </a:r>
            <a:r>
              <a:rPr sz="1800" spc="-5" dirty="0">
                <a:latin typeface="Arial"/>
                <a:cs typeface="Arial"/>
              </a:rPr>
              <a:t>há necessidade de lei estadual  ou municipal </a:t>
            </a:r>
            <a:r>
              <a:rPr sz="1800" dirty="0">
                <a:latin typeface="Arial"/>
                <a:cs typeface="Arial"/>
              </a:rPr>
              <a:t>para </a:t>
            </a:r>
            <a:r>
              <a:rPr sz="1800" spc="-5" dirty="0">
                <a:latin typeface="Arial"/>
                <a:cs typeface="Arial"/>
              </a:rPr>
              <a:t>se autorizar a celebração do </a:t>
            </a:r>
            <a:r>
              <a:rPr sz="1800" spc="-40" dirty="0">
                <a:latin typeface="Arial"/>
                <a:cs typeface="Arial"/>
              </a:rPr>
              <a:t>Termo </a:t>
            </a:r>
            <a:r>
              <a:rPr sz="1800" spc="-5" dirty="0">
                <a:latin typeface="Arial"/>
                <a:cs typeface="Arial"/>
              </a:rPr>
              <a:t>de Parceria, pois a Lei n.º 9.790/99 </a:t>
            </a:r>
            <a:r>
              <a:rPr sz="1800" dirty="0">
                <a:latin typeface="Arial"/>
                <a:cs typeface="Arial"/>
              </a:rPr>
              <a:t>tem </a:t>
            </a:r>
            <a:r>
              <a:rPr sz="1800" spc="-5" dirty="0">
                <a:latin typeface="Arial"/>
                <a:cs typeface="Arial"/>
              </a:rPr>
              <a:t>caráter nacional.  Portanto, estados federados e Municípios, a par do Distrito Federal, estão aptos, desde logo, a celebrarem </a:t>
            </a:r>
            <a:r>
              <a:rPr sz="1800" spc="-35" dirty="0">
                <a:latin typeface="Arial"/>
                <a:cs typeface="Arial"/>
              </a:rPr>
              <a:t>Termos  </a:t>
            </a:r>
            <a:r>
              <a:rPr sz="1800" spc="-5" dirty="0">
                <a:latin typeface="Arial"/>
                <a:cs typeface="Arial"/>
              </a:rPr>
              <a:t>de Parceria </a:t>
            </a:r>
            <a:r>
              <a:rPr sz="1800" dirty="0">
                <a:latin typeface="Arial"/>
                <a:cs typeface="Arial"/>
              </a:rPr>
              <a:t>com </a:t>
            </a:r>
            <a:r>
              <a:rPr sz="1800" spc="-5" dirty="0">
                <a:latin typeface="Arial"/>
                <a:cs typeface="Arial"/>
              </a:rPr>
              <a:t>as </a:t>
            </a:r>
            <a:r>
              <a:rPr sz="1800" dirty="0">
                <a:latin typeface="Arial"/>
                <a:cs typeface="Arial"/>
              </a:rPr>
              <a:t>OSCIPs, </a:t>
            </a:r>
            <a:r>
              <a:rPr sz="1800" spc="-5" dirty="0">
                <a:latin typeface="Arial"/>
                <a:cs typeface="Arial"/>
              </a:rPr>
              <a:t>assim qualificadas, no desenvolvimento cooperado de objetivos </a:t>
            </a:r>
            <a:r>
              <a:rPr sz="1800" dirty="0">
                <a:latin typeface="Arial"/>
                <a:cs typeface="Arial"/>
              </a:rPr>
              <a:t>comuns.” </a:t>
            </a:r>
            <a:r>
              <a:rPr sz="1800" spc="-35" dirty="0">
                <a:latin typeface="Arial"/>
                <a:cs typeface="Arial"/>
              </a:rPr>
              <a:t>(TCESP.  </a:t>
            </a:r>
            <a:r>
              <a:rPr sz="1800" spc="-5" dirty="0">
                <a:latin typeface="Arial"/>
                <a:cs typeface="Arial"/>
              </a:rPr>
              <a:t>Financiamento das Ações e Serviços Públicos de </a:t>
            </a:r>
            <a:r>
              <a:rPr sz="1800" spc="-10" dirty="0">
                <a:latin typeface="Arial"/>
                <a:cs typeface="Arial"/>
              </a:rPr>
              <a:t>Saúde. </a:t>
            </a:r>
            <a:r>
              <a:rPr sz="1800" spc="-114" dirty="0">
                <a:latin typeface="Arial"/>
                <a:cs typeface="Arial"/>
              </a:rPr>
              <a:t>P.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35)</a:t>
            </a:r>
            <a:endParaRPr sz="18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5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No entanto,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há Estados e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Municípios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com legislações próprias</a:t>
            </a:r>
            <a:r>
              <a:rPr sz="1800" spc="-5" dirty="0">
                <a:latin typeface="Arial"/>
                <a:cs typeface="Arial"/>
              </a:rPr>
              <a:t>, por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exemplo:</a:t>
            </a:r>
            <a:endParaRPr sz="1800" dirty="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spcBef>
                <a:spcPts val="12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spc="-5" dirty="0">
                <a:latin typeface="Arial"/>
                <a:cs typeface="Arial"/>
              </a:rPr>
              <a:t>Estado de São Paulo: Lei estadual nº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11.598/03;</a:t>
            </a:r>
            <a:endParaRPr sz="1800" dirty="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spcBef>
                <a:spcPts val="12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800" spc="-5" dirty="0">
                <a:latin typeface="Arial"/>
                <a:cs typeface="Arial"/>
              </a:rPr>
              <a:t>Estado de Minas Gerais: </a:t>
            </a:r>
            <a:r>
              <a:rPr sz="1800" strike="sngStrike" spc="-5" dirty="0">
                <a:latin typeface="Arial"/>
                <a:cs typeface="Arial"/>
              </a:rPr>
              <a:t>Lei estadual nº</a:t>
            </a:r>
            <a:r>
              <a:rPr sz="1800" strike="sngStrike" spc="65" dirty="0">
                <a:latin typeface="Arial"/>
                <a:cs typeface="Arial"/>
              </a:rPr>
              <a:t> </a:t>
            </a:r>
            <a:r>
              <a:rPr sz="1800" strike="sngStrike" spc="-5" dirty="0" smtClean="0">
                <a:latin typeface="Arial"/>
                <a:cs typeface="Arial"/>
              </a:rPr>
              <a:t>14.870/03</a:t>
            </a:r>
            <a:r>
              <a:rPr lang="pt-BR" spc="-5" dirty="0">
                <a:latin typeface="Arial"/>
                <a:cs typeface="Arial"/>
              </a:rPr>
              <a:t> </a:t>
            </a:r>
            <a:r>
              <a:rPr lang="pt-BR" spc="-5" dirty="0" smtClean="0">
                <a:latin typeface="Arial"/>
                <a:cs typeface="Arial"/>
              </a:rPr>
              <a:t>(revogada pela Lei nº 23.081/18)</a:t>
            </a:r>
            <a:r>
              <a:rPr sz="1800" spc="-5" dirty="0" smtClean="0">
                <a:latin typeface="Arial"/>
                <a:cs typeface="Arial"/>
              </a:rPr>
              <a:t>;</a:t>
            </a:r>
            <a:endParaRPr sz="1800" dirty="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spcBef>
                <a:spcPts val="1205"/>
              </a:spcBef>
              <a:buSzPct val="94444"/>
              <a:buFont typeface="Wingdings"/>
              <a:buChar char=""/>
              <a:tabLst>
                <a:tab pos="193040" algn="l"/>
                <a:tab pos="1030605" algn="l"/>
              </a:tabLst>
            </a:pPr>
            <a:r>
              <a:rPr sz="1800" spc="-5" dirty="0">
                <a:latin typeface="Arial"/>
                <a:cs typeface="Arial"/>
              </a:rPr>
              <a:t>Estado	do Rio de Janeiro: Lei estadual nº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5501/09.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19937" y="13906"/>
            <a:ext cx="11881485" cy="407034"/>
            <a:chOff x="119937" y="13906"/>
            <a:chExt cx="11881485" cy="407034"/>
          </a:xfrm>
        </p:grpSpPr>
        <p:sp>
          <p:nvSpPr>
            <p:cNvPr id="22" name="object 22"/>
            <p:cNvSpPr/>
            <p:nvPr/>
          </p:nvSpPr>
          <p:spPr>
            <a:xfrm>
              <a:off x="123112" y="17081"/>
              <a:ext cx="11874627" cy="40011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3112" y="17081"/>
              <a:ext cx="11875135" cy="400685"/>
            </a:xfrm>
            <a:custGeom>
              <a:avLst/>
              <a:gdLst/>
              <a:ahLst/>
              <a:cxnLst/>
              <a:rect l="l" t="t" r="r" b="b"/>
              <a:pathLst>
                <a:path w="11875135" h="400684">
                  <a:moveTo>
                    <a:pt x="0" y="400113"/>
                  </a:moveTo>
                  <a:lnTo>
                    <a:pt x="11874627" y="400113"/>
                  </a:lnTo>
                  <a:lnTo>
                    <a:pt x="11874627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201879" y="46989"/>
            <a:ext cx="4788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3.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OSCIP’s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e Termos de</a:t>
            </a:r>
            <a:r>
              <a:rPr sz="2000" b="1" i="1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Parcerias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14553" y="331088"/>
            <a:ext cx="4762500" cy="26034"/>
          </a:xfrm>
          <a:custGeom>
            <a:avLst/>
            <a:gdLst/>
            <a:ahLst/>
            <a:cxnLst/>
            <a:rect l="l" t="t" r="r" b="b"/>
            <a:pathLst>
              <a:path w="4762500" h="26035">
                <a:moveTo>
                  <a:pt x="4762449" y="0"/>
                </a:moveTo>
                <a:lnTo>
                  <a:pt x="0" y="0"/>
                </a:lnTo>
                <a:lnTo>
                  <a:pt x="0" y="25907"/>
                </a:lnTo>
                <a:lnTo>
                  <a:pt x="4762449" y="25907"/>
                </a:lnTo>
                <a:lnTo>
                  <a:pt x="47624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369433"/>
            <a:ext cx="0" cy="1489075"/>
          </a:xfrm>
          <a:custGeom>
            <a:avLst/>
            <a:gdLst/>
            <a:ahLst/>
            <a:cxnLst/>
            <a:rect l="l" t="t" r="r" b="b"/>
            <a:pathLst>
              <a:path h="1489075">
                <a:moveTo>
                  <a:pt x="0" y="0"/>
                </a:moveTo>
                <a:lnTo>
                  <a:pt x="0" y="14885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2322830"/>
          </a:xfrm>
          <a:custGeom>
            <a:avLst/>
            <a:gdLst/>
            <a:ahLst/>
            <a:cxnLst/>
            <a:rect l="l" t="t" r="r" b="b"/>
            <a:pathLst>
              <a:path h="2322830">
                <a:moveTo>
                  <a:pt x="0" y="0"/>
                </a:moveTo>
                <a:lnTo>
                  <a:pt x="0" y="2322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369433"/>
            <a:ext cx="0" cy="1489075"/>
          </a:xfrm>
          <a:custGeom>
            <a:avLst/>
            <a:gdLst/>
            <a:ahLst/>
            <a:cxnLst/>
            <a:rect l="l" t="t" r="r" b="b"/>
            <a:pathLst>
              <a:path h="1489075">
                <a:moveTo>
                  <a:pt x="0" y="0"/>
                </a:moveTo>
                <a:lnTo>
                  <a:pt x="0" y="14885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2322830"/>
          </a:xfrm>
          <a:custGeom>
            <a:avLst/>
            <a:gdLst/>
            <a:ahLst/>
            <a:cxnLst/>
            <a:rect l="l" t="t" r="r" b="b"/>
            <a:pathLst>
              <a:path h="2322830">
                <a:moveTo>
                  <a:pt x="0" y="0"/>
                </a:moveTo>
                <a:lnTo>
                  <a:pt x="0" y="2322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5369433"/>
            <a:ext cx="0" cy="1489075"/>
          </a:xfrm>
          <a:custGeom>
            <a:avLst/>
            <a:gdLst/>
            <a:ahLst/>
            <a:cxnLst/>
            <a:rect l="l" t="t" r="r" b="b"/>
            <a:pathLst>
              <a:path h="1489075">
                <a:moveTo>
                  <a:pt x="0" y="0"/>
                </a:moveTo>
                <a:lnTo>
                  <a:pt x="0" y="14885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2322830"/>
          </a:xfrm>
          <a:custGeom>
            <a:avLst/>
            <a:gdLst/>
            <a:ahLst/>
            <a:cxnLst/>
            <a:rect l="l" t="t" r="r" b="b"/>
            <a:pathLst>
              <a:path h="2322830">
                <a:moveTo>
                  <a:pt x="0" y="0"/>
                </a:moveTo>
                <a:lnTo>
                  <a:pt x="0" y="2322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5369433"/>
            <a:ext cx="0" cy="1489075"/>
          </a:xfrm>
          <a:custGeom>
            <a:avLst/>
            <a:gdLst/>
            <a:ahLst/>
            <a:cxnLst/>
            <a:rect l="l" t="t" r="r" b="b"/>
            <a:pathLst>
              <a:path h="1489075">
                <a:moveTo>
                  <a:pt x="0" y="0"/>
                </a:moveTo>
                <a:lnTo>
                  <a:pt x="0" y="14885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2322830"/>
          </a:xfrm>
          <a:custGeom>
            <a:avLst/>
            <a:gdLst/>
            <a:ahLst/>
            <a:cxnLst/>
            <a:rect l="l" t="t" r="r" b="b"/>
            <a:pathLst>
              <a:path h="2322830">
                <a:moveTo>
                  <a:pt x="0" y="0"/>
                </a:moveTo>
                <a:lnTo>
                  <a:pt x="0" y="2322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5369433"/>
            <a:ext cx="0" cy="1489075"/>
          </a:xfrm>
          <a:custGeom>
            <a:avLst/>
            <a:gdLst/>
            <a:ahLst/>
            <a:cxnLst/>
            <a:rect l="l" t="t" r="r" b="b"/>
            <a:pathLst>
              <a:path h="1489075">
                <a:moveTo>
                  <a:pt x="0" y="0"/>
                </a:moveTo>
                <a:lnTo>
                  <a:pt x="0" y="14885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2322830"/>
          </a:xfrm>
          <a:custGeom>
            <a:avLst/>
            <a:gdLst/>
            <a:ahLst/>
            <a:cxnLst/>
            <a:rect l="l" t="t" r="r" b="b"/>
            <a:pathLst>
              <a:path h="2322830">
                <a:moveTo>
                  <a:pt x="0" y="0"/>
                </a:moveTo>
                <a:lnTo>
                  <a:pt x="0" y="2322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5369433"/>
            <a:ext cx="0" cy="1489075"/>
          </a:xfrm>
          <a:custGeom>
            <a:avLst/>
            <a:gdLst/>
            <a:ahLst/>
            <a:cxnLst/>
            <a:rect l="l" t="t" r="r" b="b"/>
            <a:pathLst>
              <a:path h="1489075">
                <a:moveTo>
                  <a:pt x="0" y="0"/>
                </a:moveTo>
                <a:lnTo>
                  <a:pt x="0" y="14885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2322830"/>
          </a:xfrm>
          <a:custGeom>
            <a:avLst/>
            <a:gdLst/>
            <a:ahLst/>
            <a:cxnLst/>
            <a:rect l="l" t="t" r="r" b="b"/>
            <a:pathLst>
              <a:path h="2322830">
                <a:moveTo>
                  <a:pt x="0" y="0"/>
                </a:moveTo>
                <a:lnTo>
                  <a:pt x="0" y="2322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5369433"/>
            <a:ext cx="0" cy="1489075"/>
          </a:xfrm>
          <a:custGeom>
            <a:avLst/>
            <a:gdLst/>
            <a:ahLst/>
            <a:cxnLst/>
            <a:rect l="l" t="t" r="r" b="b"/>
            <a:pathLst>
              <a:path h="1489075">
                <a:moveTo>
                  <a:pt x="0" y="0"/>
                </a:moveTo>
                <a:lnTo>
                  <a:pt x="0" y="14885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2322830"/>
          </a:xfrm>
          <a:custGeom>
            <a:avLst/>
            <a:gdLst/>
            <a:ahLst/>
            <a:cxnLst/>
            <a:rect l="l" t="t" r="r" b="b"/>
            <a:pathLst>
              <a:path h="2322830">
                <a:moveTo>
                  <a:pt x="0" y="0"/>
                </a:moveTo>
                <a:lnTo>
                  <a:pt x="0" y="2322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5369433"/>
            <a:ext cx="0" cy="1489075"/>
          </a:xfrm>
          <a:custGeom>
            <a:avLst/>
            <a:gdLst/>
            <a:ahLst/>
            <a:cxnLst/>
            <a:rect l="l" t="t" r="r" b="b"/>
            <a:pathLst>
              <a:path h="1489075">
                <a:moveTo>
                  <a:pt x="0" y="0"/>
                </a:moveTo>
                <a:lnTo>
                  <a:pt x="0" y="14885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2322830"/>
          </a:xfrm>
          <a:custGeom>
            <a:avLst/>
            <a:gdLst/>
            <a:ahLst/>
            <a:cxnLst/>
            <a:rect l="l" t="t" r="r" b="b"/>
            <a:pathLst>
              <a:path h="2322830">
                <a:moveTo>
                  <a:pt x="0" y="0"/>
                </a:moveTo>
                <a:lnTo>
                  <a:pt x="0" y="2322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5369433"/>
            <a:ext cx="0" cy="1489075"/>
          </a:xfrm>
          <a:custGeom>
            <a:avLst/>
            <a:gdLst/>
            <a:ahLst/>
            <a:cxnLst/>
            <a:rect l="l" t="t" r="r" b="b"/>
            <a:pathLst>
              <a:path h="1489075">
                <a:moveTo>
                  <a:pt x="0" y="0"/>
                </a:moveTo>
                <a:lnTo>
                  <a:pt x="0" y="14885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2322830"/>
          </a:xfrm>
          <a:custGeom>
            <a:avLst/>
            <a:gdLst/>
            <a:ahLst/>
            <a:cxnLst/>
            <a:rect l="l" t="t" r="r" b="b"/>
            <a:pathLst>
              <a:path h="2322830">
                <a:moveTo>
                  <a:pt x="0" y="0"/>
                </a:moveTo>
                <a:lnTo>
                  <a:pt x="0" y="2322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5369433"/>
            <a:ext cx="0" cy="1489075"/>
          </a:xfrm>
          <a:custGeom>
            <a:avLst/>
            <a:gdLst/>
            <a:ahLst/>
            <a:cxnLst/>
            <a:rect l="l" t="t" r="r" b="b"/>
            <a:pathLst>
              <a:path h="1489075">
                <a:moveTo>
                  <a:pt x="0" y="0"/>
                </a:moveTo>
                <a:lnTo>
                  <a:pt x="0" y="14885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2322830"/>
            <a:chOff x="3175" y="0"/>
            <a:chExt cx="12188825" cy="2322830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2322830"/>
            </a:xfrm>
            <a:custGeom>
              <a:avLst/>
              <a:gdLst/>
              <a:ahLst/>
              <a:cxnLst/>
              <a:rect l="l" t="t" r="r" b="b"/>
              <a:pathLst>
                <a:path h="2322830">
                  <a:moveTo>
                    <a:pt x="0" y="0"/>
                  </a:moveTo>
                  <a:lnTo>
                    <a:pt x="0" y="23224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1225550"/>
            </a:xfrm>
            <a:custGeom>
              <a:avLst/>
              <a:gdLst/>
              <a:ahLst/>
              <a:cxnLst/>
              <a:rect l="l" t="t" r="r" b="b"/>
              <a:pathLst>
                <a:path w="12188825" h="1225550">
                  <a:moveTo>
                    <a:pt x="0" y="0"/>
                  </a:moveTo>
                  <a:lnTo>
                    <a:pt x="12188825" y="0"/>
                  </a:lnTo>
                </a:path>
                <a:path w="12188825" h="1225550">
                  <a:moveTo>
                    <a:pt x="0" y="1225550"/>
                  </a:moveTo>
                  <a:lnTo>
                    <a:pt x="12188825" y="12255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2835275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>
                <a:moveTo>
                  <a:pt x="0" y="0"/>
                </a:moveTo>
                <a:lnTo>
                  <a:pt x="1199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4060825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>
                <a:moveTo>
                  <a:pt x="0" y="0"/>
                </a:moveTo>
                <a:lnTo>
                  <a:pt x="1199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5284851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>
                <a:moveTo>
                  <a:pt x="0" y="0"/>
                </a:moveTo>
                <a:lnTo>
                  <a:pt x="1199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97739" y="5284851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26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0" name="object 30"/>
            <p:cNvSpPr/>
            <p:nvPr/>
          </p:nvSpPr>
          <p:spPr>
            <a:xfrm>
              <a:off x="3175" y="6510337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14553" y="726185"/>
              <a:ext cx="2819400" cy="509270"/>
            </a:xfrm>
            <a:custGeom>
              <a:avLst/>
              <a:gdLst/>
              <a:ahLst/>
              <a:cxnLst/>
              <a:rect l="l" t="t" r="r" b="b"/>
              <a:pathLst>
                <a:path w="2819400" h="509269">
                  <a:moveTo>
                    <a:pt x="2087880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2087880" y="21336"/>
                  </a:lnTo>
                  <a:lnTo>
                    <a:pt x="2087880" y="0"/>
                  </a:lnTo>
                  <a:close/>
                </a:path>
                <a:path w="2819400" h="509269">
                  <a:moveTo>
                    <a:pt x="2819400" y="487680"/>
                  </a:moveTo>
                  <a:lnTo>
                    <a:pt x="0" y="487680"/>
                  </a:lnTo>
                  <a:lnTo>
                    <a:pt x="0" y="509016"/>
                  </a:lnTo>
                  <a:lnTo>
                    <a:pt x="2819400" y="509016"/>
                  </a:lnTo>
                  <a:lnTo>
                    <a:pt x="2819400" y="48768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3112" y="17081"/>
              <a:ext cx="11874627" cy="4001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3112" y="17081"/>
              <a:ext cx="11875135" cy="400685"/>
            </a:xfrm>
            <a:custGeom>
              <a:avLst/>
              <a:gdLst/>
              <a:ahLst/>
              <a:cxnLst/>
              <a:rect l="l" t="t" r="r" b="b"/>
              <a:pathLst>
                <a:path w="11875135" h="400684">
                  <a:moveTo>
                    <a:pt x="0" y="400113"/>
                  </a:moveTo>
                  <a:lnTo>
                    <a:pt x="11874627" y="400113"/>
                  </a:lnTo>
                  <a:lnTo>
                    <a:pt x="11874627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201879" y="46989"/>
            <a:ext cx="47885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3.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OSCIP’s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e Termos de</a:t>
            </a:r>
            <a:r>
              <a:rPr sz="2000" b="1" i="1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Parcerias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19937" y="331088"/>
            <a:ext cx="11894820" cy="6510020"/>
            <a:chOff x="119937" y="331088"/>
            <a:chExt cx="11894820" cy="6510020"/>
          </a:xfrm>
        </p:grpSpPr>
        <p:sp>
          <p:nvSpPr>
            <p:cNvPr id="50" name="object 50"/>
            <p:cNvSpPr/>
            <p:nvPr/>
          </p:nvSpPr>
          <p:spPr>
            <a:xfrm>
              <a:off x="214553" y="331088"/>
              <a:ext cx="4762500" cy="26034"/>
            </a:xfrm>
            <a:custGeom>
              <a:avLst/>
              <a:gdLst/>
              <a:ahLst/>
              <a:cxnLst/>
              <a:rect l="l" t="t" r="r" b="b"/>
              <a:pathLst>
                <a:path w="4762500" h="26035">
                  <a:moveTo>
                    <a:pt x="4762449" y="0"/>
                  </a:moveTo>
                  <a:lnTo>
                    <a:pt x="0" y="0"/>
                  </a:lnTo>
                  <a:lnTo>
                    <a:pt x="0" y="25907"/>
                  </a:lnTo>
                  <a:lnTo>
                    <a:pt x="4762449" y="25907"/>
                  </a:lnTo>
                  <a:lnTo>
                    <a:pt x="47624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23112" y="2322449"/>
              <a:ext cx="11875135" cy="3047365"/>
            </a:xfrm>
            <a:custGeom>
              <a:avLst/>
              <a:gdLst/>
              <a:ahLst/>
              <a:cxnLst/>
              <a:rect l="l" t="t" r="r" b="b"/>
              <a:pathLst>
                <a:path w="11875135" h="3047365">
                  <a:moveTo>
                    <a:pt x="11874627" y="0"/>
                  </a:moveTo>
                  <a:lnTo>
                    <a:pt x="0" y="0"/>
                  </a:lnTo>
                  <a:lnTo>
                    <a:pt x="0" y="3046984"/>
                  </a:lnTo>
                  <a:lnTo>
                    <a:pt x="11874627" y="3046984"/>
                  </a:lnTo>
                  <a:lnTo>
                    <a:pt x="1187462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23112" y="5514454"/>
              <a:ext cx="11888216" cy="13234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3112" y="5514454"/>
              <a:ext cx="11888470" cy="1323975"/>
            </a:xfrm>
            <a:custGeom>
              <a:avLst/>
              <a:gdLst/>
              <a:ahLst/>
              <a:cxnLst/>
              <a:rect l="l" t="t" r="r" b="b"/>
              <a:pathLst>
                <a:path w="11888470" h="1323975">
                  <a:moveTo>
                    <a:pt x="0" y="1323467"/>
                  </a:moveTo>
                  <a:lnTo>
                    <a:pt x="11888216" y="1323467"/>
                  </a:lnTo>
                  <a:lnTo>
                    <a:pt x="11888216" y="0"/>
                  </a:lnTo>
                  <a:lnTo>
                    <a:pt x="0" y="0"/>
                  </a:lnTo>
                  <a:lnTo>
                    <a:pt x="0" y="1323467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26287" y="497204"/>
            <a:ext cx="12145645" cy="5319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265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Termo de</a:t>
            </a:r>
            <a:r>
              <a:rPr sz="1600" b="1" spc="2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Parceria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Verdana"/>
              <a:cs typeface="Verdana"/>
            </a:endParaRPr>
          </a:p>
          <a:p>
            <a:pPr marL="88265" algn="just">
              <a:lnSpc>
                <a:spcPct val="100000"/>
              </a:lnSpc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</a:t>
            </a:r>
            <a:r>
              <a:rPr sz="1600" b="1" spc="8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9.790/99</a:t>
            </a:r>
            <a:endParaRPr sz="1600">
              <a:latin typeface="Verdana"/>
              <a:cs typeface="Verdana"/>
            </a:endParaRPr>
          </a:p>
          <a:p>
            <a:pPr marL="88265" marR="344170" algn="just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9.º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Fica instituído 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Termo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Parceria,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assim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considerado 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instrumento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passível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firmado </a:t>
            </a:r>
            <a:r>
              <a:rPr sz="1600" b="1" spc="5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Poder Público 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entidades qualificadas como Organizações da Sociedade Civil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Interesse  Público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destinado à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formação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vínculo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cooperação entre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partes,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fomento e a execução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das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atividades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interesse público previstas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no art. 3.º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desta</a:t>
            </a:r>
            <a:r>
              <a:rPr sz="1600" b="1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Lei.</a:t>
            </a:r>
            <a:endParaRPr sz="1600">
              <a:latin typeface="Verdana"/>
              <a:cs typeface="Verdana"/>
            </a:endParaRPr>
          </a:p>
          <a:p>
            <a:pPr marL="88265" marR="5080">
              <a:lnSpc>
                <a:spcPct val="100000"/>
              </a:lnSpc>
              <a:spcBef>
                <a:spcPts val="1180"/>
              </a:spcBef>
              <a:tabLst>
                <a:tab pos="1213231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“é importante ressaltar 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os termos de parceria celebrados com entidades privadas qualificadas como  OSCIP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são acordos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administrativos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colaborativos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ajustados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entre 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Público e entidades</a:t>
            </a:r>
            <a:r>
              <a:rPr sz="16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privadas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 sem 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spc="-5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 </a:t>
            </a:r>
            <a:r>
              <a:rPr sz="1600" u="sng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fins lucrativos. São acordos utilizados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viabilizar a concertação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administrativa,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têm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função principal  instituir e disciplinar vínculos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colaboração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Estado e a sociedade civil, estando presente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ambos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casos a atividade de fomento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parte do Estado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Cumpre ressaltar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OSCIP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deve  atuar de forma distinta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Poder Público parceiro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ou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seja,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deve ser clara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separação entre os serviços  públicos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prestados</a:t>
            </a:r>
            <a:r>
              <a:rPr sz="16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entidade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pública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atividades</a:t>
            </a:r>
            <a:r>
              <a:rPr sz="16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desenvolvidas</a:t>
            </a:r>
            <a:r>
              <a:rPr sz="16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OSCIP.</a:t>
            </a:r>
            <a:r>
              <a:rPr sz="16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acordo</a:t>
            </a:r>
            <a:r>
              <a:rPr sz="16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com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spc="-5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 </a:t>
            </a:r>
            <a:r>
              <a:rPr sz="1600" u="sng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OSCIP’s,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entidade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assim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qualificada há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expressar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sua dedicação às atividades enumeradas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parágrafo  único 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3.º 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9.790/99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intermédio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(i) 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realização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projetos, programas e 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planos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ações correlatas,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(ii)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 doação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recursos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físicos,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humanos e financeiros,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ainda (iii)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através</a:t>
            </a:r>
            <a:r>
              <a:rPr sz="1600" b="1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b="1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prestação</a:t>
            </a:r>
            <a:r>
              <a:rPr sz="1600" b="1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serviços</a:t>
            </a:r>
            <a:r>
              <a:rPr sz="1600" b="1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intermediários</a:t>
            </a:r>
            <a:r>
              <a:rPr sz="1600" b="1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apoio</a:t>
            </a:r>
            <a:r>
              <a:rPr sz="1600" b="1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outras</a:t>
            </a:r>
            <a:r>
              <a:rPr sz="1600" b="1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organizações</a:t>
            </a:r>
            <a:r>
              <a:rPr sz="1600" b="1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sem</a:t>
            </a:r>
            <a:r>
              <a:rPr sz="1600" b="1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fins</a:t>
            </a:r>
            <a:r>
              <a:rPr sz="1600" b="1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lucrativos</a:t>
            </a:r>
            <a:r>
              <a:rPr sz="1600" b="1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600">
              <a:latin typeface="Verdana"/>
              <a:cs typeface="Verdana"/>
            </a:endParaRPr>
          </a:p>
          <a:p>
            <a:pPr marL="88265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órgãos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setor público 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atuem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áreas afins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(JUSTINO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OLIVEIRA,</a:t>
            </a:r>
            <a:r>
              <a:rPr sz="1600" spc="4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2005:15)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Verdana"/>
              <a:cs typeface="Verdana"/>
            </a:endParaRPr>
          </a:p>
          <a:p>
            <a:pPr marL="88265">
              <a:lnSpc>
                <a:spcPct val="100000"/>
              </a:lnSpc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Decreto Federal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n.º</a:t>
            </a:r>
            <a:r>
              <a:rPr sz="1600" b="1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3.100/99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14553" y="5775083"/>
            <a:ext cx="3374390" cy="21590"/>
          </a:xfrm>
          <a:custGeom>
            <a:avLst/>
            <a:gdLst/>
            <a:ahLst/>
            <a:cxnLst/>
            <a:rect l="l" t="t" r="r" b="b"/>
            <a:pathLst>
              <a:path w="3374390" h="21589">
                <a:moveTo>
                  <a:pt x="3374085" y="0"/>
                </a:moveTo>
                <a:lnTo>
                  <a:pt x="0" y="0"/>
                </a:lnTo>
                <a:lnTo>
                  <a:pt x="0" y="21336"/>
                </a:lnTo>
                <a:lnTo>
                  <a:pt x="3374085" y="21336"/>
                </a:lnTo>
                <a:lnTo>
                  <a:pt x="3374085" y="0"/>
                </a:lnTo>
                <a:close/>
              </a:path>
            </a:pathLst>
          </a:custGeom>
          <a:solidFill>
            <a:srgbClr val="2C2D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01879" y="6035141"/>
            <a:ext cx="114731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Parceria,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deverá</a:t>
            </a:r>
            <a:r>
              <a:rPr sz="1600" b="1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</a:t>
            </a:r>
            <a:r>
              <a:rPr sz="1600" b="1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feita</a:t>
            </a:r>
            <a:r>
              <a:rPr sz="1600" b="1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600" b="1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meio</a:t>
            </a:r>
            <a:r>
              <a:rPr sz="1600" b="1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publicação</a:t>
            </a:r>
            <a:r>
              <a:rPr sz="1600" b="1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edital</a:t>
            </a:r>
            <a:r>
              <a:rPr sz="1600" b="1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concursos</a:t>
            </a:r>
            <a:r>
              <a:rPr sz="1600" b="1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projetos</a:t>
            </a:r>
            <a:r>
              <a:rPr sz="1600" b="1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pelo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órgão</a:t>
            </a:r>
            <a:r>
              <a:rPr sz="16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1879" y="5791301"/>
            <a:ext cx="1180655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80645" algn="r">
              <a:lnSpc>
                <a:spcPct val="100000"/>
              </a:lnSpc>
              <a:spcBef>
                <a:spcPts val="95"/>
              </a:spcBef>
              <a:tabLst>
                <a:tab pos="104076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1600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23.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escolha</a:t>
            </a:r>
            <a:r>
              <a:rPr sz="1600" b="1" spc="3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Organização</a:t>
            </a:r>
            <a:r>
              <a:rPr sz="1600" spc="3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spc="3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Sociedade</a:t>
            </a:r>
            <a:r>
              <a:rPr sz="1600" spc="3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r>
              <a:rPr sz="1600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3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Interesse</a:t>
            </a:r>
            <a:r>
              <a:rPr sz="1600" spc="3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Público,</a:t>
            </a:r>
            <a:r>
              <a:rPr sz="1600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r>
              <a:rPr sz="16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3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celebração</a:t>
            </a:r>
            <a:r>
              <a:rPr sz="16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3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Termo</a:t>
            </a:r>
            <a:r>
              <a:rPr sz="1600" spc="3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600">
              <a:latin typeface="Verdana"/>
              <a:cs typeface="Verdana"/>
            </a:endParaRPr>
          </a:p>
          <a:p>
            <a:pPr marL="11367135" marR="80645" indent="92710" algn="r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tal  ção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6287" y="6278981"/>
            <a:ext cx="114541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parceiro</a:t>
            </a:r>
            <a:r>
              <a:rPr sz="16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r>
              <a:rPr sz="1600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obtenção</a:t>
            </a:r>
            <a:r>
              <a:rPr sz="1600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bens</a:t>
            </a:r>
            <a:r>
              <a:rPr sz="16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serviços</a:t>
            </a:r>
            <a:r>
              <a:rPr sz="16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r>
              <a:rPr sz="16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realização</a:t>
            </a:r>
            <a:r>
              <a:rPr sz="16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atividades,</a:t>
            </a:r>
            <a:r>
              <a:rPr sz="16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eventos,</a:t>
            </a:r>
            <a:r>
              <a:rPr sz="16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consultoria,</a:t>
            </a:r>
            <a:r>
              <a:rPr sz="1600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coopera</a:t>
            </a:r>
            <a:endParaRPr sz="1600">
              <a:latin typeface="Verdana"/>
              <a:cs typeface="Verdana"/>
            </a:endParaRPr>
          </a:p>
          <a:p>
            <a:pPr marL="88265">
              <a:lnSpc>
                <a:spcPct val="100000"/>
              </a:lnSpc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técnica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assessoria.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9059" y="2672283"/>
            <a:ext cx="80010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4. Quando</a:t>
            </a:r>
            <a:r>
              <a:rPr sz="4800" b="1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comparativo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173406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5">
                <a:moveTo>
                  <a:pt x="0" y="0"/>
                </a:moveTo>
                <a:lnTo>
                  <a:pt x="0" y="684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1278890"/>
          </a:xfrm>
          <a:custGeom>
            <a:avLst/>
            <a:gdLst/>
            <a:ahLst/>
            <a:cxnLst/>
            <a:rect l="l" t="t" r="r" b="b"/>
            <a:pathLst>
              <a:path h="1278890">
                <a:moveTo>
                  <a:pt x="0" y="0"/>
                </a:moveTo>
                <a:lnTo>
                  <a:pt x="0" y="12787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173406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5">
                <a:moveTo>
                  <a:pt x="0" y="0"/>
                </a:moveTo>
                <a:lnTo>
                  <a:pt x="0" y="684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1278890"/>
          </a:xfrm>
          <a:custGeom>
            <a:avLst/>
            <a:gdLst/>
            <a:ahLst/>
            <a:cxnLst/>
            <a:rect l="l" t="t" r="r" b="b"/>
            <a:pathLst>
              <a:path h="1278890">
                <a:moveTo>
                  <a:pt x="0" y="0"/>
                </a:moveTo>
                <a:lnTo>
                  <a:pt x="0" y="12787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173406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5">
                <a:moveTo>
                  <a:pt x="0" y="0"/>
                </a:moveTo>
                <a:lnTo>
                  <a:pt x="0" y="684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1278890"/>
          </a:xfrm>
          <a:custGeom>
            <a:avLst/>
            <a:gdLst/>
            <a:ahLst/>
            <a:cxnLst/>
            <a:rect l="l" t="t" r="r" b="b"/>
            <a:pathLst>
              <a:path h="1278890">
                <a:moveTo>
                  <a:pt x="0" y="0"/>
                </a:moveTo>
                <a:lnTo>
                  <a:pt x="0" y="12787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6173406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5">
                <a:moveTo>
                  <a:pt x="0" y="0"/>
                </a:moveTo>
                <a:lnTo>
                  <a:pt x="0" y="684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1278890"/>
          </a:xfrm>
          <a:custGeom>
            <a:avLst/>
            <a:gdLst/>
            <a:ahLst/>
            <a:cxnLst/>
            <a:rect l="l" t="t" r="r" b="b"/>
            <a:pathLst>
              <a:path h="1278890">
                <a:moveTo>
                  <a:pt x="0" y="0"/>
                </a:moveTo>
                <a:lnTo>
                  <a:pt x="0" y="12787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6173406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5">
                <a:moveTo>
                  <a:pt x="0" y="0"/>
                </a:moveTo>
                <a:lnTo>
                  <a:pt x="0" y="684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1278890"/>
          </a:xfrm>
          <a:custGeom>
            <a:avLst/>
            <a:gdLst/>
            <a:ahLst/>
            <a:cxnLst/>
            <a:rect l="l" t="t" r="r" b="b"/>
            <a:pathLst>
              <a:path h="1278890">
                <a:moveTo>
                  <a:pt x="0" y="0"/>
                </a:moveTo>
                <a:lnTo>
                  <a:pt x="0" y="12787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173406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5">
                <a:moveTo>
                  <a:pt x="0" y="0"/>
                </a:moveTo>
                <a:lnTo>
                  <a:pt x="0" y="684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1278890"/>
          </a:xfrm>
          <a:custGeom>
            <a:avLst/>
            <a:gdLst/>
            <a:ahLst/>
            <a:cxnLst/>
            <a:rect l="l" t="t" r="r" b="b"/>
            <a:pathLst>
              <a:path h="1278890">
                <a:moveTo>
                  <a:pt x="0" y="0"/>
                </a:moveTo>
                <a:lnTo>
                  <a:pt x="0" y="12787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6173406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5">
                <a:moveTo>
                  <a:pt x="0" y="0"/>
                </a:moveTo>
                <a:lnTo>
                  <a:pt x="0" y="684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1278890"/>
          </a:xfrm>
          <a:custGeom>
            <a:avLst/>
            <a:gdLst/>
            <a:ahLst/>
            <a:cxnLst/>
            <a:rect l="l" t="t" r="r" b="b"/>
            <a:pathLst>
              <a:path h="1278890">
                <a:moveTo>
                  <a:pt x="0" y="0"/>
                </a:moveTo>
                <a:lnTo>
                  <a:pt x="0" y="12787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6173406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5">
                <a:moveTo>
                  <a:pt x="0" y="0"/>
                </a:moveTo>
                <a:lnTo>
                  <a:pt x="0" y="684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1278890"/>
          </a:xfrm>
          <a:custGeom>
            <a:avLst/>
            <a:gdLst/>
            <a:ahLst/>
            <a:cxnLst/>
            <a:rect l="l" t="t" r="r" b="b"/>
            <a:pathLst>
              <a:path h="1278890">
                <a:moveTo>
                  <a:pt x="0" y="0"/>
                </a:moveTo>
                <a:lnTo>
                  <a:pt x="0" y="12787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6173406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5">
                <a:moveTo>
                  <a:pt x="0" y="0"/>
                </a:moveTo>
                <a:lnTo>
                  <a:pt x="0" y="684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1278890"/>
          </a:xfrm>
          <a:custGeom>
            <a:avLst/>
            <a:gdLst/>
            <a:ahLst/>
            <a:cxnLst/>
            <a:rect l="l" t="t" r="r" b="b"/>
            <a:pathLst>
              <a:path h="1278890">
                <a:moveTo>
                  <a:pt x="0" y="0"/>
                </a:moveTo>
                <a:lnTo>
                  <a:pt x="0" y="12787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6173406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5">
                <a:moveTo>
                  <a:pt x="0" y="0"/>
                </a:moveTo>
                <a:lnTo>
                  <a:pt x="0" y="684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1278890"/>
            <a:chOff x="3175" y="0"/>
            <a:chExt cx="12188825" cy="1278890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1278890"/>
            </a:xfrm>
            <a:custGeom>
              <a:avLst/>
              <a:gdLst/>
              <a:ahLst/>
              <a:cxnLst/>
              <a:rect l="l" t="t" r="r" b="b"/>
              <a:pathLst>
                <a:path h="1278890">
                  <a:moveTo>
                    <a:pt x="0" y="0"/>
                  </a:moveTo>
                  <a:lnTo>
                    <a:pt x="0" y="1278724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1611375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66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809856" y="1611375"/>
            <a:ext cx="382270" cy="0"/>
          </a:xfrm>
          <a:custGeom>
            <a:avLst/>
            <a:gdLst/>
            <a:ahLst/>
            <a:cxnLst/>
            <a:rect l="l" t="t" r="r" b="b"/>
            <a:pathLst>
              <a:path w="382270">
                <a:moveTo>
                  <a:pt x="0" y="0"/>
                </a:moveTo>
                <a:lnTo>
                  <a:pt x="3821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2832595"/>
            <a:ext cx="2936240" cy="635"/>
          </a:xfrm>
          <a:custGeom>
            <a:avLst/>
            <a:gdLst/>
            <a:ahLst/>
            <a:cxnLst/>
            <a:rect l="l" t="t" r="r" b="b"/>
            <a:pathLst>
              <a:path w="2936240" h="635">
                <a:moveTo>
                  <a:pt x="0" y="507"/>
                </a:moveTo>
                <a:lnTo>
                  <a:pt x="2935732" y="507"/>
                </a:lnTo>
              </a:path>
              <a:path w="2936240" h="635">
                <a:moveTo>
                  <a:pt x="0" y="0"/>
                </a:moveTo>
                <a:lnTo>
                  <a:pt x="2935732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809856" y="2832607"/>
            <a:ext cx="382270" cy="0"/>
          </a:xfrm>
          <a:custGeom>
            <a:avLst/>
            <a:gdLst/>
            <a:ahLst/>
            <a:cxnLst/>
            <a:rect l="l" t="t" r="r" b="b"/>
            <a:pathLst>
              <a:path w="382270">
                <a:moveTo>
                  <a:pt x="0" y="0"/>
                </a:moveTo>
                <a:lnTo>
                  <a:pt x="382143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2835782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669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809856" y="2835782"/>
            <a:ext cx="382270" cy="0"/>
          </a:xfrm>
          <a:custGeom>
            <a:avLst/>
            <a:gdLst/>
            <a:ahLst/>
            <a:cxnLst/>
            <a:rect l="l" t="t" r="r" b="b"/>
            <a:pathLst>
              <a:path w="382270">
                <a:moveTo>
                  <a:pt x="0" y="0"/>
                </a:moveTo>
                <a:lnTo>
                  <a:pt x="382143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66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809856" y="4060825"/>
            <a:ext cx="382270" cy="0"/>
          </a:xfrm>
          <a:custGeom>
            <a:avLst/>
            <a:gdLst/>
            <a:ahLst/>
            <a:cxnLst/>
            <a:rect l="l" t="t" r="r" b="b"/>
            <a:pathLst>
              <a:path w="382270">
                <a:moveTo>
                  <a:pt x="0" y="0"/>
                </a:moveTo>
                <a:lnTo>
                  <a:pt x="38214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5" y="5282615"/>
            <a:ext cx="2936240" cy="1270"/>
          </a:xfrm>
          <a:custGeom>
            <a:avLst/>
            <a:gdLst/>
            <a:ahLst/>
            <a:cxnLst/>
            <a:rect l="l" t="t" r="r" b="b"/>
            <a:pathLst>
              <a:path w="2936240" h="1270">
                <a:moveTo>
                  <a:pt x="0" y="952"/>
                </a:moveTo>
                <a:lnTo>
                  <a:pt x="2935732" y="952"/>
                </a:lnTo>
              </a:path>
              <a:path w="2936240" h="1270">
                <a:moveTo>
                  <a:pt x="0" y="0"/>
                </a:moveTo>
                <a:lnTo>
                  <a:pt x="2935732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809856" y="5282628"/>
            <a:ext cx="382270" cy="0"/>
          </a:xfrm>
          <a:custGeom>
            <a:avLst/>
            <a:gdLst/>
            <a:ahLst/>
            <a:cxnLst/>
            <a:rect l="l" t="t" r="r" b="b"/>
            <a:pathLst>
              <a:path w="382270">
                <a:moveTo>
                  <a:pt x="0" y="0"/>
                </a:moveTo>
                <a:lnTo>
                  <a:pt x="382143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5" y="5285803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669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809856" y="5285803"/>
            <a:ext cx="382270" cy="0"/>
          </a:xfrm>
          <a:custGeom>
            <a:avLst/>
            <a:gdLst/>
            <a:ahLst/>
            <a:cxnLst/>
            <a:rect l="l" t="t" r="r" b="b"/>
            <a:pathLst>
              <a:path w="382270">
                <a:moveTo>
                  <a:pt x="0" y="0"/>
                </a:moveTo>
                <a:lnTo>
                  <a:pt x="382143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9" name="object 39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609600" y="6165850"/>
            <a:ext cx="10972800" cy="11430"/>
            <a:chOff x="609600" y="6165850"/>
            <a:chExt cx="10972800" cy="11430"/>
          </a:xfrm>
        </p:grpSpPr>
        <p:sp>
          <p:nvSpPr>
            <p:cNvPr id="53" name="object 53"/>
            <p:cNvSpPr/>
            <p:nvPr/>
          </p:nvSpPr>
          <p:spPr>
            <a:xfrm>
              <a:off x="609600" y="6169628"/>
              <a:ext cx="2329815" cy="0"/>
            </a:xfrm>
            <a:custGeom>
              <a:avLst/>
              <a:gdLst/>
              <a:ahLst/>
              <a:cxnLst/>
              <a:rect l="l" t="t" r="r" b="b"/>
              <a:pathLst>
                <a:path w="2329815">
                  <a:moveTo>
                    <a:pt x="0" y="0"/>
                  </a:moveTo>
                  <a:lnTo>
                    <a:pt x="2329307" y="0"/>
                  </a:lnTo>
                </a:path>
              </a:pathLst>
            </a:custGeom>
            <a:ln w="7556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09600" y="6172803"/>
              <a:ext cx="10972800" cy="3810"/>
            </a:xfrm>
            <a:custGeom>
              <a:avLst/>
              <a:gdLst/>
              <a:ahLst/>
              <a:cxnLst/>
              <a:rect l="l" t="t" r="r" b="b"/>
              <a:pathLst>
                <a:path w="10972800" h="3810">
                  <a:moveTo>
                    <a:pt x="0" y="0"/>
                  </a:moveTo>
                  <a:lnTo>
                    <a:pt x="6499479" y="0"/>
                  </a:lnTo>
                </a:path>
                <a:path w="10972800" h="3810">
                  <a:moveTo>
                    <a:pt x="0" y="3778"/>
                  </a:moveTo>
                  <a:lnTo>
                    <a:pt x="10972800" y="3778"/>
                  </a:lnTo>
                </a:path>
              </a:pathLst>
            </a:custGeom>
            <a:ln w="3175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/>
          <p:nvPr/>
        </p:nvSpPr>
        <p:spPr>
          <a:xfrm>
            <a:off x="527494" y="2833116"/>
            <a:ext cx="11289030" cy="0"/>
          </a:xfrm>
          <a:custGeom>
            <a:avLst/>
            <a:gdLst/>
            <a:ahLst/>
            <a:cxnLst/>
            <a:rect l="l" t="t" r="r" b="b"/>
            <a:pathLst>
              <a:path w="11289030">
                <a:moveTo>
                  <a:pt x="0" y="0"/>
                </a:moveTo>
                <a:lnTo>
                  <a:pt x="112887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7494" y="5283580"/>
            <a:ext cx="11289030" cy="0"/>
          </a:xfrm>
          <a:custGeom>
            <a:avLst/>
            <a:gdLst/>
            <a:ahLst/>
            <a:cxnLst/>
            <a:rect l="l" t="t" r="r" b="b"/>
            <a:pathLst>
              <a:path w="11289030">
                <a:moveTo>
                  <a:pt x="0" y="0"/>
                </a:moveTo>
                <a:lnTo>
                  <a:pt x="112887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7494" y="1278636"/>
            <a:ext cx="11289030" cy="0"/>
          </a:xfrm>
          <a:custGeom>
            <a:avLst/>
            <a:gdLst/>
            <a:ahLst/>
            <a:cxnLst/>
            <a:rect l="l" t="t" r="r" b="b"/>
            <a:pathLst>
              <a:path w="11289030">
                <a:moveTo>
                  <a:pt x="0" y="0"/>
                </a:moveTo>
                <a:lnTo>
                  <a:pt x="112887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7494" y="6173406"/>
            <a:ext cx="11289030" cy="0"/>
          </a:xfrm>
          <a:custGeom>
            <a:avLst/>
            <a:gdLst/>
            <a:ahLst/>
            <a:cxnLst/>
            <a:rect l="l" t="t" r="r" b="b"/>
            <a:pathLst>
              <a:path w="11289030">
                <a:moveTo>
                  <a:pt x="0" y="0"/>
                </a:moveTo>
                <a:lnTo>
                  <a:pt x="1128871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522731" y="1278636"/>
          <a:ext cx="11285220" cy="4898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9825"/>
                <a:gridCol w="4170045"/>
                <a:gridCol w="4705350"/>
              </a:tblGrid>
              <a:tr h="4402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5A3D"/>
                    </a:solidFill>
                  </a:tcPr>
                </a:tc>
                <a:tc>
                  <a:txBody>
                    <a:bodyPr/>
                    <a:lstStyle/>
                    <a:p>
                      <a:pPr marL="1449705">
                        <a:lnSpc>
                          <a:spcPts val="17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OSCIP’s (Termo</a:t>
                      </a:r>
                      <a:r>
                        <a:rPr sz="1600" b="1" spc="6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1558290">
                        <a:lnSpc>
                          <a:spcPts val="178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Parceira)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5A3D"/>
                    </a:solidFill>
                  </a:tcPr>
                </a:tc>
                <a:tc>
                  <a:txBody>
                    <a:bodyPr/>
                    <a:lstStyle/>
                    <a:p>
                      <a:pPr marL="900430" algn="ctr">
                        <a:lnSpc>
                          <a:spcPts val="17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Organização Social (Contrato</a:t>
                      </a:r>
                      <a:r>
                        <a:rPr sz="1600" b="1" spc="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de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175" algn="ctr">
                        <a:lnSpc>
                          <a:spcPts val="178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Gestão)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5A3D"/>
                    </a:solidFill>
                  </a:tcPr>
                </a:tc>
              </a:tr>
              <a:tr h="1092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51435" marR="286385">
                        <a:lnSpc>
                          <a:spcPts val="1700"/>
                        </a:lnSpc>
                      </a:pPr>
                      <a:r>
                        <a:rPr sz="1600" b="1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Competência para  Conferir </a:t>
                      </a:r>
                      <a:r>
                        <a:rPr sz="1600" b="1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600" b="1" spc="3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Título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DD1CE"/>
                    </a:solidFill>
                  </a:tcPr>
                </a:tc>
                <a:tc>
                  <a:txBody>
                    <a:bodyPr/>
                    <a:lstStyle/>
                    <a:p>
                      <a:pPr marL="51435" marR="69215">
                        <a:lnSpc>
                          <a:spcPct val="88400"/>
                        </a:lnSpc>
                        <a:spcBef>
                          <a:spcPts val="50"/>
                        </a:spcBef>
                      </a:pP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O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Ministério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da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Justiça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confere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título de  </a:t>
                      </a:r>
                      <a:r>
                        <a:rPr sz="1600" spc="-4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OSCIP,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que </a:t>
                      </a:r>
                      <a:r>
                        <a:rPr sz="1600" spc="-1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vale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para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todo o território  nacional.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DD1CE"/>
                    </a:solidFill>
                  </a:tcPr>
                </a:tc>
                <a:tc>
                  <a:txBody>
                    <a:bodyPr/>
                    <a:lstStyle/>
                    <a:p>
                      <a:pPr marL="52069" marR="537845">
                        <a:lnSpc>
                          <a:spcPct val="88400"/>
                        </a:lnSpc>
                        <a:spcBef>
                          <a:spcPts val="50"/>
                        </a:spcBef>
                      </a:pP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Cada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ente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federativo deve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ter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legislação 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própria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para poder qualificar entidades 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como</a:t>
                      </a:r>
                      <a:r>
                        <a:rPr sz="1600" spc="2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OS.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DD1CE"/>
                    </a:solidFill>
                  </a:tcPr>
                </a:tc>
              </a:tr>
              <a:tr h="1100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51435">
                        <a:lnSpc>
                          <a:spcPts val="1814"/>
                        </a:lnSpc>
                        <a:spcBef>
                          <a:spcPts val="5"/>
                        </a:spcBef>
                      </a:pPr>
                      <a:r>
                        <a:rPr sz="1600" b="1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Qualificação</a:t>
                      </a:r>
                      <a:r>
                        <a:rPr sz="1600" b="1" spc="5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da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51435">
                        <a:lnSpc>
                          <a:spcPts val="1814"/>
                        </a:lnSpc>
                      </a:pPr>
                      <a:r>
                        <a:rPr sz="1600" b="1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Entidade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AE8"/>
                    </a:solidFill>
                  </a:tcPr>
                </a:tc>
                <a:tc>
                  <a:txBody>
                    <a:bodyPr/>
                    <a:lstStyle/>
                    <a:p>
                      <a:pPr marL="51435" marR="295275">
                        <a:lnSpc>
                          <a:spcPct val="884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É um ato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vinculado,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pois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preenchidos 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os requisitos, </a:t>
                      </a:r>
                      <a:r>
                        <a:rPr sz="1600" u="sng" spc="-5" dirty="0">
                          <a:solidFill>
                            <a:srgbClr val="2C2D2C"/>
                          </a:solidFill>
                          <a:uFill>
                            <a:solidFill>
                              <a:srgbClr val="2C2D2C"/>
                            </a:solidFill>
                          </a:uFill>
                          <a:latin typeface="Verdana"/>
                          <a:cs typeface="Verdana"/>
                        </a:rPr>
                        <a:t>a </a:t>
                      </a:r>
                      <a:r>
                        <a:rPr sz="1600" u="sng" spc="-10" dirty="0">
                          <a:solidFill>
                            <a:srgbClr val="2C2D2C"/>
                          </a:solidFill>
                          <a:uFill>
                            <a:solidFill>
                              <a:srgbClr val="2C2D2C"/>
                            </a:solidFill>
                          </a:uFill>
                          <a:latin typeface="Verdana"/>
                          <a:cs typeface="Verdana"/>
                        </a:rPr>
                        <a:t>qualificação </a:t>
                      </a:r>
                      <a:r>
                        <a:rPr sz="1600" u="sng" spc="-5" dirty="0">
                          <a:solidFill>
                            <a:srgbClr val="2C2D2C"/>
                          </a:solidFill>
                          <a:uFill>
                            <a:solidFill>
                              <a:srgbClr val="2C2D2C"/>
                            </a:solidFill>
                          </a:uFill>
                          <a:latin typeface="Verdana"/>
                          <a:cs typeface="Verdana"/>
                        </a:rPr>
                        <a:t>é um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u="sng" spc="-10" dirty="0">
                          <a:solidFill>
                            <a:srgbClr val="2C2D2C"/>
                          </a:solidFill>
                          <a:uFill>
                            <a:solidFill>
                              <a:srgbClr val="2C2D2C"/>
                            </a:solidFill>
                          </a:uFill>
                          <a:latin typeface="Verdana"/>
                          <a:cs typeface="Verdana"/>
                        </a:rPr>
                        <a:t>direito </a:t>
                      </a:r>
                      <a:r>
                        <a:rPr sz="1600" u="sng" spc="-5" dirty="0">
                          <a:solidFill>
                            <a:srgbClr val="2C2D2C"/>
                          </a:solidFill>
                          <a:uFill>
                            <a:solidFill>
                              <a:srgbClr val="2C2D2C"/>
                            </a:solidFill>
                          </a:uFill>
                          <a:latin typeface="Verdana"/>
                          <a:cs typeface="Verdana"/>
                        </a:rPr>
                        <a:t>exigível </a:t>
                      </a:r>
                      <a:r>
                        <a:rPr sz="1600" u="sng" spc="-10" dirty="0">
                          <a:solidFill>
                            <a:srgbClr val="2C2D2C"/>
                          </a:solidFill>
                          <a:uFill>
                            <a:solidFill>
                              <a:srgbClr val="2C2D2C"/>
                            </a:solidFill>
                          </a:uFill>
                          <a:latin typeface="Verdana"/>
                          <a:cs typeface="Verdana"/>
                        </a:rPr>
                        <a:t>pela</a:t>
                      </a:r>
                      <a:r>
                        <a:rPr sz="1600" u="sng" spc="55" dirty="0">
                          <a:solidFill>
                            <a:srgbClr val="2C2D2C"/>
                          </a:solidFill>
                          <a:uFill>
                            <a:solidFill>
                              <a:srgbClr val="2C2D2C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u="sng" spc="-10" dirty="0">
                          <a:solidFill>
                            <a:srgbClr val="2C2D2C"/>
                          </a:solidFill>
                          <a:uFill>
                            <a:solidFill>
                              <a:srgbClr val="2C2D2C"/>
                            </a:solidFill>
                          </a:uFill>
                          <a:latin typeface="Verdana"/>
                          <a:cs typeface="Verdana"/>
                        </a:rPr>
                        <a:t>entidade.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AE8"/>
                    </a:solidFill>
                  </a:tcPr>
                </a:tc>
                <a:tc>
                  <a:txBody>
                    <a:bodyPr/>
                    <a:lstStyle/>
                    <a:p>
                      <a:pPr marL="52069" marR="457834">
                        <a:lnSpc>
                          <a:spcPct val="884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É um ato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que depende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do juízo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de  conveniência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e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oportunidade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do chefe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do  </a:t>
                      </a:r>
                      <a:r>
                        <a:rPr sz="1600" spc="-1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Executivo.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AE8"/>
                    </a:solidFill>
                  </a:tcPr>
                </a:tc>
              </a:tr>
              <a:tr h="1350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51435" marR="559435">
                        <a:lnSpc>
                          <a:spcPts val="1700"/>
                        </a:lnSpc>
                        <a:spcBef>
                          <a:spcPts val="1475"/>
                        </a:spcBef>
                      </a:pPr>
                      <a:r>
                        <a:rPr sz="1600" b="1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600" b="1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600" b="1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sq</a:t>
                      </a:r>
                      <a:r>
                        <a:rPr sz="1600" b="1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ual</a:t>
                      </a:r>
                      <a:r>
                        <a:rPr sz="1600" b="1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600" b="1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600" b="1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600" b="1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aç</a:t>
                      </a:r>
                      <a:r>
                        <a:rPr sz="1600" b="1" spc="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ã</a:t>
                      </a:r>
                      <a:r>
                        <a:rPr sz="1600" b="1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o  </a:t>
                      </a:r>
                      <a:r>
                        <a:rPr sz="1600" b="1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Posterior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DD1CE"/>
                    </a:solidFill>
                  </a:tcPr>
                </a:tc>
                <a:tc>
                  <a:txBody>
                    <a:bodyPr/>
                    <a:lstStyle/>
                    <a:p>
                      <a:pPr marL="51435" marR="290830">
                        <a:lnSpc>
                          <a:spcPct val="88500"/>
                        </a:lnSpc>
                        <a:spcBef>
                          <a:spcPts val="50"/>
                        </a:spcBef>
                      </a:pP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Prejudica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qualquer </a:t>
                      </a:r>
                      <a:r>
                        <a:rPr sz="1600" spc="-4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Termo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Parceria 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vigente em território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nacional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e a 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impede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de firmar</a:t>
                      </a:r>
                      <a:r>
                        <a:rPr sz="1600" spc="5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novos.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DD1CE"/>
                    </a:solidFill>
                  </a:tcPr>
                </a:tc>
                <a:tc>
                  <a:txBody>
                    <a:bodyPr/>
                    <a:lstStyle/>
                    <a:p>
                      <a:pPr marL="52069" marR="161925">
                        <a:lnSpc>
                          <a:spcPct val="88600"/>
                        </a:lnSpc>
                        <a:spcBef>
                          <a:spcPts val="50"/>
                        </a:spcBef>
                      </a:pP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Prejudica a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entidade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apenas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perante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aquele 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determinado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ente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federado,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não afetando a 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continuidade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de suas atividades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junto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aos 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demais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entes</a:t>
                      </a:r>
                      <a:r>
                        <a:rPr sz="1600" spc="4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federados.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DD1CE"/>
                    </a:solidFill>
                  </a:tcPr>
                </a:tc>
              </a:tr>
              <a:tr h="911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Licitação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7EAE8"/>
                    </a:solidFill>
                  </a:tcPr>
                </a:tc>
                <a:tc>
                  <a:txBody>
                    <a:bodyPr/>
                    <a:lstStyle/>
                    <a:p>
                      <a:pPr marL="51435" marR="317500">
                        <a:lnSpc>
                          <a:spcPts val="1710"/>
                        </a:lnSpc>
                        <a:spcBef>
                          <a:spcPts val="235"/>
                        </a:spcBef>
                      </a:pP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Necessidade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de concurso de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projetos  (art.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23 do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Decreto</a:t>
                      </a:r>
                      <a:r>
                        <a:rPr sz="1600" spc="4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3.100/1999)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7EAE8"/>
                    </a:solidFill>
                  </a:tcPr>
                </a:tc>
                <a:tc>
                  <a:txBody>
                    <a:bodyPr/>
                    <a:lstStyle/>
                    <a:p>
                      <a:pPr marL="52069" marR="46990">
                        <a:lnSpc>
                          <a:spcPts val="1710"/>
                        </a:lnSpc>
                        <a:spcBef>
                          <a:spcPts val="235"/>
                        </a:spcBef>
                      </a:pP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Possibilidade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dispensa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licitação pública  (art.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24, </a:t>
                      </a:r>
                      <a:r>
                        <a:rPr sz="1600" spc="-5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XXIV,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Lei</a:t>
                      </a:r>
                      <a:r>
                        <a:rPr sz="1600" spc="8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8.666/1993)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Procedimento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público, impessoal </a:t>
                      </a:r>
                      <a:r>
                        <a:rPr sz="1600" spc="-5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600" spc="16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solidFill>
                            <a:srgbClr val="2C2D2C"/>
                          </a:solidFill>
                          <a:latin typeface="Verdana"/>
                          <a:cs typeface="Verdana"/>
                        </a:rPr>
                        <a:t>objetivo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7EAE8"/>
                    </a:solidFill>
                  </a:tcPr>
                </a:tc>
              </a:tr>
            </a:tbl>
          </a:graphicData>
        </a:graphic>
      </p:graphicFrame>
      <p:sp>
        <p:nvSpPr>
          <p:cNvPr id="60" name="object 60"/>
          <p:cNvSpPr txBox="1"/>
          <p:nvPr/>
        </p:nvSpPr>
        <p:spPr>
          <a:xfrm>
            <a:off x="3123945" y="657859"/>
            <a:ext cx="57283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A33E27"/>
                </a:solidFill>
                <a:latin typeface="Verdana"/>
                <a:cs typeface="Verdana"/>
              </a:rPr>
              <a:t>Contrato de </a:t>
            </a: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Gestão </a:t>
            </a:r>
            <a:r>
              <a:rPr sz="2000" b="1" dirty="0">
                <a:solidFill>
                  <a:srgbClr val="A33E27"/>
                </a:solidFill>
                <a:latin typeface="Verdana"/>
                <a:cs typeface="Verdana"/>
              </a:rPr>
              <a:t>x Termo de</a:t>
            </a:r>
            <a:r>
              <a:rPr sz="2000" b="1" spc="-6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A33E27"/>
                </a:solidFill>
                <a:latin typeface="Verdana"/>
                <a:cs typeface="Verdana"/>
              </a:rPr>
              <a:t>parceria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136392" y="941705"/>
            <a:ext cx="5789930" cy="26034"/>
          </a:xfrm>
          <a:custGeom>
            <a:avLst/>
            <a:gdLst/>
            <a:ahLst/>
            <a:cxnLst/>
            <a:rect l="l" t="t" r="r" b="b"/>
            <a:pathLst>
              <a:path w="5789930" h="26034">
                <a:moveTo>
                  <a:pt x="5789676" y="0"/>
                </a:moveTo>
                <a:lnTo>
                  <a:pt x="0" y="0"/>
                </a:lnTo>
                <a:lnTo>
                  <a:pt x="0" y="25908"/>
                </a:lnTo>
                <a:lnTo>
                  <a:pt x="5789676" y="25908"/>
                </a:lnTo>
                <a:lnTo>
                  <a:pt x="5789676" y="0"/>
                </a:lnTo>
                <a:close/>
              </a:path>
            </a:pathLst>
          </a:custGeom>
          <a:solidFill>
            <a:srgbClr val="A33E2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2" name="object 62"/>
          <p:cNvGrpSpPr/>
          <p:nvPr/>
        </p:nvGrpSpPr>
        <p:grpSpPr>
          <a:xfrm>
            <a:off x="119937" y="13906"/>
            <a:ext cx="11881485" cy="407034"/>
            <a:chOff x="119937" y="13906"/>
            <a:chExt cx="11881485" cy="407034"/>
          </a:xfrm>
        </p:grpSpPr>
        <p:sp>
          <p:nvSpPr>
            <p:cNvPr id="63" name="object 63"/>
            <p:cNvSpPr/>
            <p:nvPr/>
          </p:nvSpPr>
          <p:spPr>
            <a:xfrm>
              <a:off x="123112" y="17081"/>
              <a:ext cx="11874627" cy="4001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23112" y="17081"/>
              <a:ext cx="11875135" cy="400685"/>
            </a:xfrm>
            <a:custGeom>
              <a:avLst/>
              <a:gdLst/>
              <a:ahLst/>
              <a:cxnLst/>
              <a:rect l="l" t="t" r="r" b="b"/>
              <a:pathLst>
                <a:path w="11875135" h="400684">
                  <a:moveTo>
                    <a:pt x="0" y="400113"/>
                  </a:moveTo>
                  <a:lnTo>
                    <a:pt x="11874627" y="400113"/>
                  </a:lnTo>
                  <a:lnTo>
                    <a:pt x="11874627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201879" y="46989"/>
            <a:ext cx="32988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4.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Quadro</a:t>
            </a:r>
            <a:r>
              <a:rPr sz="2000" b="1" i="1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comparativo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14553" y="331088"/>
            <a:ext cx="3274060" cy="26034"/>
          </a:xfrm>
          <a:custGeom>
            <a:avLst/>
            <a:gdLst/>
            <a:ahLst/>
            <a:cxnLst/>
            <a:rect l="l" t="t" r="r" b="b"/>
            <a:pathLst>
              <a:path w="3274060" h="26035">
                <a:moveTo>
                  <a:pt x="3273501" y="0"/>
                </a:moveTo>
                <a:lnTo>
                  <a:pt x="0" y="0"/>
                </a:lnTo>
                <a:lnTo>
                  <a:pt x="0" y="25907"/>
                </a:lnTo>
                <a:lnTo>
                  <a:pt x="3273501" y="25907"/>
                </a:lnTo>
                <a:lnTo>
                  <a:pt x="3273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532587" y="245490"/>
            <a:ext cx="27082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D15A3D"/>
                </a:solidFill>
                <a:latin typeface="Verdana"/>
                <a:cs typeface="Verdana"/>
              </a:rPr>
              <a:t>Referências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8195" y="1084325"/>
            <a:ext cx="10767695" cy="936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1825"/>
              </a:lnSpc>
              <a:spcBef>
                <a:spcPts val="95"/>
              </a:spcBef>
              <a:buClr>
                <a:srgbClr val="D15A3D"/>
              </a:buClr>
              <a:buFont typeface="Arial"/>
              <a:buChar char="▪"/>
              <a:tabLst>
                <a:tab pos="240665" algn="l"/>
                <a:tab pos="24130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BRESSER PEREIRA, Luiz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Carlos.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reforma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gerencial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Brasil.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Revista</a:t>
            </a:r>
            <a:r>
              <a:rPr sz="1600" spc="5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1600">
              <a:latin typeface="Verdana"/>
              <a:cs typeface="Verdana"/>
            </a:endParaRPr>
          </a:p>
          <a:p>
            <a:pPr marL="240665">
              <a:lnSpc>
                <a:spcPts val="1825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Serviço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Público, Brasília,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a. 49, n. 1,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5-42, </a:t>
            </a:r>
            <a:r>
              <a:rPr sz="1600" spc="-35" dirty="0">
                <a:solidFill>
                  <a:srgbClr val="2C2D2C"/>
                </a:solidFill>
                <a:latin typeface="Verdana"/>
                <a:cs typeface="Verdana"/>
              </a:rPr>
              <a:t>jan./mar.</a:t>
            </a:r>
            <a:r>
              <a:rPr sz="16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1998.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605"/>
              </a:spcBef>
              <a:buClr>
                <a:srgbClr val="D15A3D"/>
              </a:buClr>
              <a:buFont typeface="Arial"/>
              <a:buChar char="▪"/>
              <a:tabLst>
                <a:tab pos="240665" algn="l"/>
                <a:tab pos="24130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JUSTINO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OLIVEIRA,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Gustavo Henrique. Contrato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Gestão.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Paulo: </a:t>
            </a:r>
            <a:r>
              <a:rPr sz="1600" spc="-100" dirty="0">
                <a:solidFill>
                  <a:srgbClr val="2C2D2C"/>
                </a:solidFill>
                <a:latin typeface="Verdana"/>
                <a:cs typeface="Verdana"/>
              </a:rPr>
              <a:t>RT,</a:t>
            </a:r>
            <a:r>
              <a:rPr sz="1600" spc="3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2008.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8195" y="2200148"/>
            <a:ext cx="977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D15A3D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9495" y="2439356"/>
            <a:ext cx="4241800" cy="0"/>
          </a:xfrm>
          <a:custGeom>
            <a:avLst/>
            <a:gdLst/>
            <a:ahLst/>
            <a:cxnLst/>
            <a:rect l="l" t="t" r="r" b="b"/>
            <a:pathLst>
              <a:path w="4241800">
                <a:moveTo>
                  <a:pt x="0" y="0"/>
                </a:moveTo>
                <a:lnTo>
                  <a:pt x="4241480" y="0"/>
                </a:lnTo>
              </a:path>
            </a:pathLst>
          </a:custGeom>
          <a:ln w="11958">
            <a:solidFill>
              <a:srgbClr val="2B2C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769865" y="2200148"/>
            <a:ext cx="62953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2570" algn="l"/>
                <a:tab pos="1764030" algn="l"/>
                <a:tab pos="2169160" algn="l"/>
                <a:tab pos="3368675" algn="l"/>
                <a:tab pos="3952240" algn="l"/>
                <a:tab pos="4354830" algn="l"/>
                <a:tab pos="546798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ga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iza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çõ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Civi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esse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P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ic</a:t>
            </a:r>
            <a:r>
              <a:rPr sz="1600" spc="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40665" marR="5080">
              <a:lnSpc>
                <a:spcPts val="1730"/>
              </a:lnSpc>
              <a:spcBef>
                <a:spcPts val="310"/>
              </a:spcBef>
            </a:pPr>
            <a:r>
              <a:rPr spc="-5" dirty="0"/>
              <a:t>termo de </a:t>
            </a:r>
            <a:r>
              <a:rPr dirty="0"/>
              <a:t>parceria </a:t>
            </a:r>
            <a:r>
              <a:rPr spc="-5" dirty="0"/>
              <a:t>e licitação. </a:t>
            </a:r>
            <a:r>
              <a:rPr spc="-10" dirty="0"/>
              <a:t>Revista </a:t>
            </a:r>
            <a:r>
              <a:rPr spc="-5" dirty="0"/>
              <a:t>Eletrônica sobre a </a:t>
            </a:r>
            <a:r>
              <a:rPr spc="-10" dirty="0"/>
              <a:t>Reforma </a:t>
            </a:r>
            <a:r>
              <a:rPr dirty="0"/>
              <a:t>do </a:t>
            </a:r>
            <a:r>
              <a:rPr spc="-5" dirty="0"/>
              <a:t>Estado, </a:t>
            </a:r>
            <a:r>
              <a:rPr spc="-30" dirty="0"/>
              <a:t>Salvador, </a:t>
            </a:r>
            <a:r>
              <a:rPr spc="-10" dirty="0"/>
              <a:t>Instituto </a:t>
            </a:r>
            <a:r>
              <a:rPr spc="5" dirty="0"/>
              <a:t>de  </a:t>
            </a:r>
            <a:r>
              <a:rPr spc="-10" dirty="0"/>
              <a:t>Direito Público </a:t>
            </a:r>
            <a:r>
              <a:rPr spc="-5" dirty="0"/>
              <a:t>da Bahia, n. </a:t>
            </a:r>
            <a:r>
              <a:rPr dirty="0"/>
              <a:t>2, </a:t>
            </a:r>
            <a:r>
              <a:rPr spc="-10" dirty="0"/>
              <a:t>junho/julho/agosto,</a:t>
            </a:r>
            <a:r>
              <a:rPr spc="200" dirty="0"/>
              <a:t> </a:t>
            </a:r>
            <a:r>
              <a:rPr dirty="0"/>
              <a:t>2005.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/>
          </a:p>
          <a:p>
            <a:pPr marL="240665" marR="10160" indent="-228600" algn="just">
              <a:lnSpc>
                <a:spcPts val="173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</a:tabLst>
            </a:pPr>
            <a:r>
              <a:rPr spc="-10" dirty="0"/>
              <a:t>MARTINS, </a:t>
            </a:r>
            <a:r>
              <a:rPr spc="-5" dirty="0"/>
              <a:t>Ricardo </a:t>
            </a:r>
            <a:r>
              <a:rPr dirty="0"/>
              <a:t>Marcondes. </a:t>
            </a:r>
            <a:r>
              <a:rPr spc="-5" dirty="0"/>
              <a:t>Natureza jurídica </a:t>
            </a:r>
            <a:r>
              <a:rPr dirty="0"/>
              <a:t>das </a:t>
            </a:r>
            <a:r>
              <a:rPr spc="-5" dirty="0"/>
              <a:t>Organizações </a:t>
            </a:r>
            <a:r>
              <a:rPr dirty="0"/>
              <a:t>Sociais </a:t>
            </a:r>
            <a:r>
              <a:rPr spc="-5" dirty="0"/>
              <a:t>e das Organizações da  Sociedade Civil de Interesse Público. Fórum de Contratação e </a:t>
            </a:r>
            <a:r>
              <a:rPr spc="-10" dirty="0"/>
              <a:t>Gestão </a:t>
            </a:r>
            <a:r>
              <a:rPr spc="-5" dirty="0"/>
              <a:t>Pública. Belo Horizonte: </a:t>
            </a:r>
            <a:r>
              <a:rPr dirty="0"/>
              <a:t>Fórum,  2015. </a:t>
            </a:r>
            <a:r>
              <a:rPr spc="-10" dirty="0"/>
              <a:t>p.</a:t>
            </a:r>
            <a:r>
              <a:rPr spc="-30" dirty="0"/>
              <a:t> </a:t>
            </a:r>
            <a:r>
              <a:rPr spc="-5" dirty="0"/>
              <a:t>1-29.</a:t>
            </a:r>
          </a:p>
          <a:p>
            <a:pPr marL="241300" indent="-228600">
              <a:lnSpc>
                <a:spcPts val="1825"/>
              </a:lnSpc>
              <a:spcBef>
                <a:spcPts val="1580"/>
              </a:spcBef>
              <a:buClr>
                <a:srgbClr val="D15A3D"/>
              </a:buClr>
              <a:buFont typeface="Arial"/>
              <a:buChar char="▪"/>
              <a:tabLst>
                <a:tab pos="240665" algn="l"/>
                <a:tab pos="241300" algn="l"/>
              </a:tabLst>
            </a:pPr>
            <a:r>
              <a:rPr spc="-10" dirty="0"/>
              <a:t>MODESTO,</a:t>
            </a:r>
            <a:r>
              <a:rPr spc="260" dirty="0"/>
              <a:t> </a:t>
            </a:r>
            <a:r>
              <a:rPr spc="-10" dirty="0"/>
              <a:t>Paulo</a:t>
            </a:r>
            <a:r>
              <a:rPr spc="270" dirty="0"/>
              <a:t> </a:t>
            </a:r>
            <a:r>
              <a:rPr spc="-5" dirty="0"/>
              <a:t>Eduardo</a:t>
            </a:r>
            <a:r>
              <a:rPr spc="270" dirty="0"/>
              <a:t> </a:t>
            </a:r>
            <a:r>
              <a:rPr spc="-5" dirty="0"/>
              <a:t>Garrido.</a:t>
            </a:r>
            <a:r>
              <a:rPr spc="265" dirty="0"/>
              <a:t> </a:t>
            </a:r>
            <a:r>
              <a:rPr spc="-5" dirty="0"/>
              <a:t>Reforma</a:t>
            </a:r>
            <a:r>
              <a:rPr spc="275" dirty="0"/>
              <a:t> </a:t>
            </a:r>
            <a:r>
              <a:rPr spc="-5" dirty="0"/>
              <a:t>do</a:t>
            </a:r>
            <a:r>
              <a:rPr spc="265" dirty="0"/>
              <a:t> </a:t>
            </a:r>
            <a:r>
              <a:rPr dirty="0"/>
              <a:t>marco</a:t>
            </a:r>
            <a:r>
              <a:rPr spc="275" dirty="0"/>
              <a:t> </a:t>
            </a:r>
            <a:r>
              <a:rPr spc="-5" dirty="0"/>
              <a:t>legal</a:t>
            </a:r>
            <a:r>
              <a:rPr spc="275" dirty="0"/>
              <a:t> </a:t>
            </a:r>
            <a:r>
              <a:rPr spc="-5" dirty="0"/>
              <a:t>do</a:t>
            </a:r>
            <a:r>
              <a:rPr spc="270" dirty="0"/>
              <a:t> </a:t>
            </a:r>
            <a:r>
              <a:rPr spc="-25" dirty="0"/>
              <a:t>Terceiro</a:t>
            </a:r>
            <a:r>
              <a:rPr spc="275" dirty="0"/>
              <a:t> </a:t>
            </a:r>
            <a:r>
              <a:rPr spc="-5" dirty="0"/>
              <a:t>Setor</a:t>
            </a:r>
            <a:r>
              <a:rPr spc="270" dirty="0"/>
              <a:t> </a:t>
            </a:r>
            <a:r>
              <a:rPr spc="-5" dirty="0"/>
              <a:t>no</a:t>
            </a:r>
            <a:r>
              <a:rPr spc="270" dirty="0"/>
              <a:t> </a:t>
            </a:r>
            <a:r>
              <a:rPr spc="-5" dirty="0"/>
              <a:t>Brasil.</a:t>
            </a:r>
            <a:r>
              <a:rPr spc="260" dirty="0"/>
              <a:t> </a:t>
            </a:r>
            <a:r>
              <a:rPr spc="-10" dirty="0"/>
              <a:t>Revista</a:t>
            </a:r>
            <a:r>
              <a:rPr spc="275" dirty="0"/>
              <a:t> </a:t>
            </a:r>
            <a:r>
              <a:rPr spc="-5" dirty="0"/>
              <a:t>de</a:t>
            </a:r>
          </a:p>
          <a:p>
            <a:pPr marL="240665">
              <a:lnSpc>
                <a:spcPts val="1825"/>
              </a:lnSpc>
            </a:pPr>
            <a:r>
              <a:rPr spc="-10" dirty="0"/>
              <a:t>Direito Administrativo, Rio </a:t>
            </a:r>
            <a:r>
              <a:rPr spc="-5" dirty="0"/>
              <a:t>de </a:t>
            </a:r>
            <a:r>
              <a:rPr spc="-10" dirty="0"/>
              <a:t>Janeiro, </a:t>
            </a:r>
            <a:r>
              <a:rPr dirty="0"/>
              <a:t>214: 55-68, </a:t>
            </a:r>
            <a:r>
              <a:rPr spc="-10" dirty="0"/>
              <a:t>out./dez.</a:t>
            </a:r>
            <a:r>
              <a:rPr spc="160" dirty="0"/>
              <a:t> </a:t>
            </a:r>
            <a:r>
              <a:rPr dirty="0"/>
              <a:t>1998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202429" y="689609"/>
            <a:ext cx="37299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z="3200" b="1" spc="-8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42313" y="1835277"/>
            <a:ext cx="9207500" cy="23945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69900" marR="5080" indent="-457834">
              <a:lnSpc>
                <a:spcPts val="2590"/>
              </a:lnSpc>
              <a:spcBef>
                <a:spcPts val="425"/>
              </a:spcBef>
              <a:buClr>
                <a:srgbClr val="D15A3D"/>
              </a:buClr>
              <a:buAutoNum type="arabicPeriod"/>
              <a:tabLst>
                <a:tab pos="470534" algn="l"/>
                <a:tab pos="2478405" algn="l"/>
                <a:tab pos="5250815" algn="l"/>
                <a:tab pos="6216015" algn="l"/>
                <a:tab pos="8077200" algn="l"/>
                <a:tab pos="8849995" algn="l"/>
              </a:tabLst>
            </a:pPr>
            <a:r>
              <a:rPr sz="2400" spc="-2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vi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ade	ad</a:t>
            </a:r>
            <a:r>
              <a:rPr sz="2400" spc="1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is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400" spc="-4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400" spc="-6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	de	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omento	e	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qualificações/titulações.</a:t>
            </a:r>
            <a:endParaRPr sz="2400">
              <a:latin typeface="Verdana"/>
              <a:cs typeface="Verdana"/>
            </a:endParaRPr>
          </a:p>
          <a:p>
            <a:pPr marL="469900" indent="-457834">
              <a:lnSpc>
                <a:spcPct val="100000"/>
              </a:lnSpc>
              <a:spcBef>
                <a:spcPts val="1475"/>
              </a:spcBef>
              <a:buClr>
                <a:srgbClr val="D15A3D"/>
              </a:buClr>
              <a:buAutoNum type="arabicPeriod"/>
              <a:tabLst>
                <a:tab pos="470534" algn="l"/>
              </a:tabLst>
            </a:pP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Sociais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Contratos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4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Gestão</a:t>
            </a:r>
            <a:endParaRPr sz="2400">
              <a:latin typeface="Verdana"/>
              <a:cs typeface="Verdana"/>
            </a:endParaRPr>
          </a:p>
          <a:p>
            <a:pPr marL="469900" indent="-457834">
              <a:lnSpc>
                <a:spcPct val="100000"/>
              </a:lnSpc>
              <a:spcBef>
                <a:spcPts val="1515"/>
              </a:spcBef>
              <a:buClr>
                <a:srgbClr val="D15A3D"/>
              </a:buClr>
              <a:buAutoNum type="arabicPeriod"/>
              <a:tabLst>
                <a:tab pos="470534" algn="l"/>
              </a:tabLst>
            </a:pPr>
            <a:r>
              <a:rPr sz="2400" spc="-20" dirty="0">
                <a:solidFill>
                  <a:srgbClr val="2C2D2C"/>
                </a:solidFill>
                <a:latin typeface="Verdana"/>
                <a:cs typeface="Verdana"/>
              </a:rPr>
              <a:t>OSCIP’s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45" dirty="0">
                <a:solidFill>
                  <a:srgbClr val="2C2D2C"/>
                </a:solidFill>
                <a:latin typeface="Verdana"/>
                <a:cs typeface="Verdana"/>
              </a:rPr>
              <a:t>Termos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4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Parceria</a:t>
            </a:r>
            <a:endParaRPr sz="2400">
              <a:latin typeface="Verdana"/>
              <a:cs typeface="Verdana"/>
            </a:endParaRPr>
          </a:p>
          <a:p>
            <a:pPr marL="469900" indent="-457834">
              <a:lnSpc>
                <a:spcPct val="100000"/>
              </a:lnSpc>
              <a:spcBef>
                <a:spcPts val="1515"/>
              </a:spcBef>
              <a:buClr>
                <a:srgbClr val="D15A3D"/>
              </a:buClr>
              <a:buAutoNum type="arabicPeriod"/>
              <a:tabLst>
                <a:tab pos="470534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Quadro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comparativo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059" y="2257170"/>
            <a:ext cx="11565255" cy="123825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 marR="5080">
              <a:lnSpc>
                <a:spcPts val="4390"/>
              </a:lnSpc>
              <a:spcBef>
                <a:spcPts val="880"/>
              </a:spcBef>
              <a:tabLst>
                <a:tab pos="784225" algn="l"/>
              </a:tabLst>
            </a:pP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1.	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Atividade </a:t>
            </a: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administrativa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de  fomento </a:t>
            </a: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e as</a:t>
            </a:r>
            <a:r>
              <a:rPr sz="4300" b="1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qualificações/titulações</a:t>
            </a:r>
            <a:endParaRPr sz="4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5689" y="153606"/>
              <a:ext cx="11736070" cy="40011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5689" y="153606"/>
              <a:ext cx="11736070" cy="400685"/>
            </a:xfrm>
            <a:custGeom>
              <a:avLst/>
              <a:gdLst/>
              <a:ahLst/>
              <a:cxnLst/>
              <a:rect l="l" t="t" r="r" b="b"/>
              <a:pathLst>
                <a:path w="11736070" h="400684">
                  <a:moveTo>
                    <a:pt x="0" y="400113"/>
                  </a:moveTo>
                  <a:lnTo>
                    <a:pt x="11736070" y="400113"/>
                  </a:lnTo>
                  <a:lnTo>
                    <a:pt x="11736070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284479" y="183642"/>
            <a:ext cx="97923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1.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Atividade administrativa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fomento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e as</a:t>
            </a:r>
            <a:r>
              <a:rPr sz="2000" b="1" i="1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qualificações/titulações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02514" y="467487"/>
            <a:ext cx="11811635" cy="5847080"/>
            <a:chOff x="202514" y="467487"/>
            <a:chExt cx="11811635" cy="5847080"/>
          </a:xfrm>
        </p:grpSpPr>
        <p:sp>
          <p:nvSpPr>
            <p:cNvPr id="22" name="object 22"/>
            <p:cNvSpPr/>
            <p:nvPr/>
          </p:nvSpPr>
          <p:spPr>
            <a:xfrm>
              <a:off x="297129" y="467487"/>
              <a:ext cx="9767570" cy="26034"/>
            </a:xfrm>
            <a:custGeom>
              <a:avLst/>
              <a:gdLst/>
              <a:ahLst/>
              <a:cxnLst/>
              <a:rect l="l" t="t" r="r" b="b"/>
              <a:pathLst>
                <a:path w="9767570" h="26034">
                  <a:moveTo>
                    <a:pt x="9767366" y="0"/>
                  </a:moveTo>
                  <a:lnTo>
                    <a:pt x="0" y="0"/>
                  </a:lnTo>
                  <a:lnTo>
                    <a:pt x="0" y="25908"/>
                  </a:lnTo>
                  <a:lnTo>
                    <a:pt x="9767366" y="25908"/>
                  </a:lnTo>
                  <a:lnTo>
                    <a:pt x="97673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7129" y="997585"/>
              <a:ext cx="6419215" cy="21590"/>
            </a:xfrm>
            <a:custGeom>
              <a:avLst/>
              <a:gdLst/>
              <a:ahLst/>
              <a:cxnLst/>
              <a:rect l="l" t="t" r="r" b="b"/>
              <a:pathLst>
                <a:path w="6419215" h="21590">
                  <a:moveTo>
                    <a:pt x="6419138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6419138" y="21336"/>
                  </a:lnTo>
                  <a:lnTo>
                    <a:pt x="6419138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5689" y="4249255"/>
              <a:ext cx="11805285" cy="20620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05689" y="4249255"/>
              <a:ext cx="11805285" cy="2062480"/>
            </a:xfrm>
            <a:custGeom>
              <a:avLst/>
              <a:gdLst/>
              <a:ahLst/>
              <a:cxnLst/>
              <a:rect l="l" t="t" r="r" b="b"/>
              <a:pathLst>
                <a:path w="11805285" h="2062479">
                  <a:moveTo>
                    <a:pt x="0" y="2062099"/>
                  </a:moveTo>
                  <a:lnTo>
                    <a:pt x="11805285" y="2062099"/>
                  </a:lnTo>
                  <a:lnTo>
                    <a:pt x="11805285" y="0"/>
                  </a:lnTo>
                  <a:lnTo>
                    <a:pt x="0" y="0"/>
                  </a:lnTo>
                  <a:lnTo>
                    <a:pt x="0" y="2062099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798307" y="4753737"/>
              <a:ext cx="4044950" cy="21590"/>
            </a:xfrm>
            <a:custGeom>
              <a:avLst/>
              <a:gdLst/>
              <a:ahLst/>
              <a:cxnLst/>
              <a:rect l="l" t="t" r="r" b="b"/>
              <a:pathLst>
                <a:path w="4044950" h="21589">
                  <a:moveTo>
                    <a:pt x="4044696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4044696" y="21336"/>
                  </a:lnTo>
                  <a:lnTo>
                    <a:pt x="4044696" y="0"/>
                  </a:lnTo>
                  <a:close/>
                </a:path>
              </a:pathLst>
            </a:custGeom>
            <a:solidFill>
              <a:srgbClr val="2C2D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84479" y="692048"/>
            <a:ext cx="11649710" cy="55657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Plano Diretor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da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Reforma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do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Aparelho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do Estado</a:t>
            </a:r>
            <a:r>
              <a:rPr sz="1600" b="1" spc="28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(1995)</a:t>
            </a:r>
            <a:endParaRPr sz="16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Transformação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administração pública burocrática em gerencial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spc="3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eficiente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spc="-45" dirty="0">
                <a:solidFill>
                  <a:srgbClr val="2C2D2C"/>
                </a:solidFill>
                <a:latin typeface="Verdana"/>
                <a:cs typeface="Verdana"/>
              </a:rPr>
              <a:t>Três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dimensões:</a:t>
            </a:r>
            <a:endParaRPr sz="1600">
              <a:latin typeface="Verdana"/>
              <a:cs typeface="Verdana"/>
            </a:endParaRPr>
          </a:p>
          <a:p>
            <a:pPr marL="355600" marR="76200" indent="-342900" algn="just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5560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Dimensão institucional-legal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descentralização da estrutura organizacional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aparelho 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–  separação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tarefas estatais entre serviços exclusivos e serviços não exclusivos - por meio 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criação 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novos formatos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organizacionais: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agências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executivas,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regulatórias 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organizações</a:t>
            </a:r>
            <a:r>
              <a:rPr sz="1600" b="1" spc="4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sociais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600">
              <a:latin typeface="Verdana"/>
              <a:cs typeface="Verdana"/>
            </a:endParaRPr>
          </a:p>
          <a:p>
            <a:pPr marL="355600" marR="76835" indent="-342900" algn="just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5560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Dimensão de gestão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: responsabilização dos gestores – controle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resultado, competição administrada e  o controle</a:t>
            </a:r>
            <a:r>
              <a:rPr sz="16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social;</a:t>
            </a:r>
            <a:endParaRPr sz="1600">
              <a:latin typeface="Verdana"/>
              <a:cs typeface="Verdana"/>
            </a:endParaRPr>
          </a:p>
          <a:p>
            <a:pPr marL="355600" indent="-342900" algn="just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35560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Dimensão cultural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mudança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mentalidade, visando passar 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desconfiança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generalizada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6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caracteriza</a:t>
            </a:r>
            <a:endParaRPr sz="1600">
              <a:latin typeface="Verdana"/>
              <a:cs typeface="Verdana"/>
            </a:endParaRPr>
          </a:p>
          <a:p>
            <a:pPr marL="355600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administração burocrática para uma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confiança </a:t>
            </a:r>
            <a:r>
              <a:rPr sz="1600" spc="-45" dirty="0">
                <a:solidFill>
                  <a:srgbClr val="2C2D2C"/>
                </a:solidFill>
                <a:latin typeface="Verdana"/>
                <a:cs typeface="Verdana"/>
              </a:rPr>
              <a:t>maior,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própria 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600" spc="4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gerencial.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(BRESSER,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1998)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estratégia da reforma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se apoia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na publicização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serviços não-exclusivos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ou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seja, na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absorção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setor público não-estatal, onde, uma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vez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fomentados pelo Estado,  assumirão 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forma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organizações sociais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Essa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forma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parceria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entre sociedade e Estado, além de  viabilizar a ação pública com mais agilidade e maior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alcance,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torna mais fácil 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direto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 controle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social,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mediante  a participação,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conselhos de administração,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diversos segmentos beneficiários envolvidos.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organizações nesse setor gozam 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autonomia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administrativa muito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maior 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aquela possível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dentro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 aparelho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Estado. 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compensação, seus dirigentes são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chamados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assumir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maior,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conjunto com a sociedade, na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gestão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instituição. (BRESSER,</a:t>
            </a:r>
            <a:r>
              <a:rPr sz="1600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1998)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795901"/>
            <a:ext cx="0" cy="2062480"/>
          </a:xfrm>
          <a:custGeom>
            <a:avLst/>
            <a:gdLst/>
            <a:ahLst/>
            <a:cxnLst/>
            <a:rect l="l" t="t" r="r" b="b"/>
            <a:pathLst>
              <a:path h="2062479">
                <a:moveTo>
                  <a:pt x="0" y="0"/>
                </a:moveTo>
                <a:lnTo>
                  <a:pt x="0" y="20620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3472815"/>
          </a:xfrm>
          <a:custGeom>
            <a:avLst/>
            <a:gdLst/>
            <a:ahLst/>
            <a:cxnLst/>
            <a:rect l="l" t="t" r="r" b="b"/>
            <a:pathLst>
              <a:path h="3472815">
                <a:moveTo>
                  <a:pt x="0" y="0"/>
                </a:moveTo>
                <a:lnTo>
                  <a:pt x="0" y="34724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795901"/>
            <a:ext cx="0" cy="2062480"/>
          </a:xfrm>
          <a:custGeom>
            <a:avLst/>
            <a:gdLst/>
            <a:ahLst/>
            <a:cxnLst/>
            <a:rect l="l" t="t" r="r" b="b"/>
            <a:pathLst>
              <a:path h="2062479">
                <a:moveTo>
                  <a:pt x="0" y="0"/>
                </a:moveTo>
                <a:lnTo>
                  <a:pt x="0" y="20620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472815"/>
          </a:xfrm>
          <a:custGeom>
            <a:avLst/>
            <a:gdLst/>
            <a:ahLst/>
            <a:cxnLst/>
            <a:rect l="l" t="t" r="r" b="b"/>
            <a:pathLst>
              <a:path h="3472815">
                <a:moveTo>
                  <a:pt x="0" y="0"/>
                </a:moveTo>
                <a:lnTo>
                  <a:pt x="0" y="34724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795901"/>
            <a:ext cx="0" cy="2062480"/>
          </a:xfrm>
          <a:custGeom>
            <a:avLst/>
            <a:gdLst/>
            <a:ahLst/>
            <a:cxnLst/>
            <a:rect l="l" t="t" r="r" b="b"/>
            <a:pathLst>
              <a:path h="2062479">
                <a:moveTo>
                  <a:pt x="0" y="0"/>
                </a:moveTo>
                <a:lnTo>
                  <a:pt x="0" y="20620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3472815"/>
          </a:xfrm>
          <a:custGeom>
            <a:avLst/>
            <a:gdLst/>
            <a:ahLst/>
            <a:cxnLst/>
            <a:rect l="l" t="t" r="r" b="b"/>
            <a:pathLst>
              <a:path h="3472815">
                <a:moveTo>
                  <a:pt x="0" y="0"/>
                </a:moveTo>
                <a:lnTo>
                  <a:pt x="0" y="34724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4795901"/>
            <a:ext cx="0" cy="2062480"/>
          </a:xfrm>
          <a:custGeom>
            <a:avLst/>
            <a:gdLst/>
            <a:ahLst/>
            <a:cxnLst/>
            <a:rect l="l" t="t" r="r" b="b"/>
            <a:pathLst>
              <a:path h="2062479">
                <a:moveTo>
                  <a:pt x="0" y="0"/>
                </a:moveTo>
                <a:lnTo>
                  <a:pt x="0" y="20620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3472815"/>
          </a:xfrm>
          <a:custGeom>
            <a:avLst/>
            <a:gdLst/>
            <a:ahLst/>
            <a:cxnLst/>
            <a:rect l="l" t="t" r="r" b="b"/>
            <a:pathLst>
              <a:path h="3472815">
                <a:moveTo>
                  <a:pt x="0" y="0"/>
                </a:moveTo>
                <a:lnTo>
                  <a:pt x="0" y="34724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4795901"/>
            <a:ext cx="0" cy="2062480"/>
          </a:xfrm>
          <a:custGeom>
            <a:avLst/>
            <a:gdLst/>
            <a:ahLst/>
            <a:cxnLst/>
            <a:rect l="l" t="t" r="r" b="b"/>
            <a:pathLst>
              <a:path h="2062479">
                <a:moveTo>
                  <a:pt x="0" y="0"/>
                </a:moveTo>
                <a:lnTo>
                  <a:pt x="0" y="20620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3472815"/>
          </a:xfrm>
          <a:custGeom>
            <a:avLst/>
            <a:gdLst/>
            <a:ahLst/>
            <a:cxnLst/>
            <a:rect l="l" t="t" r="r" b="b"/>
            <a:pathLst>
              <a:path h="3472815">
                <a:moveTo>
                  <a:pt x="0" y="0"/>
                </a:moveTo>
                <a:lnTo>
                  <a:pt x="0" y="34724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4795901"/>
            <a:ext cx="0" cy="2062480"/>
          </a:xfrm>
          <a:custGeom>
            <a:avLst/>
            <a:gdLst/>
            <a:ahLst/>
            <a:cxnLst/>
            <a:rect l="l" t="t" r="r" b="b"/>
            <a:pathLst>
              <a:path h="2062479">
                <a:moveTo>
                  <a:pt x="0" y="0"/>
                </a:moveTo>
                <a:lnTo>
                  <a:pt x="0" y="20620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3472815"/>
          </a:xfrm>
          <a:custGeom>
            <a:avLst/>
            <a:gdLst/>
            <a:ahLst/>
            <a:cxnLst/>
            <a:rect l="l" t="t" r="r" b="b"/>
            <a:pathLst>
              <a:path h="3472815">
                <a:moveTo>
                  <a:pt x="0" y="0"/>
                </a:moveTo>
                <a:lnTo>
                  <a:pt x="0" y="34724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4795901"/>
            <a:ext cx="0" cy="2062480"/>
          </a:xfrm>
          <a:custGeom>
            <a:avLst/>
            <a:gdLst/>
            <a:ahLst/>
            <a:cxnLst/>
            <a:rect l="l" t="t" r="r" b="b"/>
            <a:pathLst>
              <a:path h="2062479">
                <a:moveTo>
                  <a:pt x="0" y="0"/>
                </a:moveTo>
                <a:lnTo>
                  <a:pt x="0" y="20620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3472815"/>
          </a:xfrm>
          <a:custGeom>
            <a:avLst/>
            <a:gdLst/>
            <a:ahLst/>
            <a:cxnLst/>
            <a:rect l="l" t="t" r="r" b="b"/>
            <a:pathLst>
              <a:path h="3472815">
                <a:moveTo>
                  <a:pt x="0" y="0"/>
                </a:moveTo>
                <a:lnTo>
                  <a:pt x="0" y="34724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4795901"/>
            <a:ext cx="0" cy="2062480"/>
          </a:xfrm>
          <a:custGeom>
            <a:avLst/>
            <a:gdLst/>
            <a:ahLst/>
            <a:cxnLst/>
            <a:rect l="l" t="t" r="r" b="b"/>
            <a:pathLst>
              <a:path h="2062479">
                <a:moveTo>
                  <a:pt x="0" y="0"/>
                </a:moveTo>
                <a:lnTo>
                  <a:pt x="0" y="20620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3472815"/>
          </a:xfrm>
          <a:custGeom>
            <a:avLst/>
            <a:gdLst/>
            <a:ahLst/>
            <a:cxnLst/>
            <a:rect l="l" t="t" r="r" b="b"/>
            <a:pathLst>
              <a:path h="3472815">
                <a:moveTo>
                  <a:pt x="0" y="0"/>
                </a:moveTo>
                <a:lnTo>
                  <a:pt x="0" y="34724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4795901"/>
            <a:ext cx="0" cy="2062480"/>
          </a:xfrm>
          <a:custGeom>
            <a:avLst/>
            <a:gdLst/>
            <a:ahLst/>
            <a:cxnLst/>
            <a:rect l="l" t="t" r="r" b="b"/>
            <a:pathLst>
              <a:path h="2062479">
                <a:moveTo>
                  <a:pt x="0" y="0"/>
                </a:moveTo>
                <a:lnTo>
                  <a:pt x="0" y="20620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3472815"/>
          </a:xfrm>
          <a:custGeom>
            <a:avLst/>
            <a:gdLst/>
            <a:ahLst/>
            <a:cxnLst/>
            <a:rect l="l" t="t" r="r" b="b"/>
            <a:pathLst>
              <a:path h="3472815">
                <a:moveTo>
                  <a:pt x="0" y="0"/>
                </a:moveTo>
                <a:lnTo>
                  <a:pt x="0" y="347243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4795901"/>
            <a:ext cx="0" cy="2062480"/>
          </a:xfrm>
          <a:custGeom>
            <a:avLst/>
            <a:gdLst/>
            <a:ahLst/>
            <a:cxnLst/>
            <a:rect l="l" t="t" r="r" b="b"/>
            <a:pathLst>
              <a:path h="2062479">
                <a:moveTo>
                  <a:pt x="0" y="0"/>
                </a:moveTo>
                <a:lnTo>
                  <a:pt x="0" y="20620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3472815"/>
            <a:chOff x="3175" y="0"/>
            <a:chExt cx="12188825" cy="3472815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3472815"/>
            </a:xfrm>
            <a:custGeom>
              <a:avLst/>
              <a:gdLst/>
              <a:ahLst/>
              <a:cxnLst/>
              <a:rect l="l" t="t" r="r" b="b"/>
              <a:pathLst>
                <a:path h="3472815">
                  <a:moveTo>
                    <a:pt x="0" y="0"/>
                  </a:moveTo>
                  <a:lnTo>
                    <a:pt x="0" y="3472434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2449830"/>
            </a:xfrm>
            <a:custGeom>
              <a:avLst/>
              <a:gdLst/>
              <a:ahLst/>
              <a:cxnLst/>
              <a:rect l="l" t="t" r="r" b="b"/>
              <a:pathLst>
                <a:path w="12188825" h="2449830">
                  <a:moveTo>
                    <a:pt x="0" y="0"/>
                  </a:moveTo>
                  <a:lnTo>
                    <a:pt x="12188825" y="0"/>
                  </a:lnTo>
                </a:path>
                <a:path w="12188825" h="2449830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2449830">
                  <a:moveTo>
                    <a:pt x="0" y="2449449"/>
                  </a:moveTo>
                  <a:lnTo>
                    <a:pt x="12188825" y="24494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406082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941759" y="4060825"/>
            <a:ext cx="250825" cy="0"/>
          </a:xfrm>
          <a:custGeom>
            <a:avLst/>
            <a:gdLst/>
            <a:ahLst/>
            <a:cxnLst/>
            <a:rect l="l" t="t" r="r" b="b"/>
            <a:pathLst>
              <a:path w="250825">
                <a:moveTo>
                  <a:pt x="0" y="0"/>
                </a:moveTo>
                <a:lnTo>
                  <a:pt x="25024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0" name="object 30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05689" y="153606"/>
              <a:ext cx="11736070" cy="4001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05689" y="153606"/>
              <a:ext cx="11736070" cy="400685"/>
            </a:xfrm>
            <a:custGeom>
              <a:avLst/>
              <a:gdLst/>
              <a:ahLst/>
              <a:cxnLst/>
              <a:rect l="l" t="t" r="r" b="b"/>
              <a:pathLst>
                <a:path w="11736070" h="400684">
                  <a:moveTo>
                    <a:pt x="0" y="400113"/>
                  </a:moveTo>
                  <a:lnTo>
                    <a:pt x="11736070" y="400113"/>
                  </a:lnTo>
                  <a:lnTo>
                    <a:pt x="11736070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284479" y="183642"/>
            <a:ext cx="97923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1.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Atividade administrativa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fomento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e as</a:t>
            </a:r>
            <a:r>
              <a:rPr sz="2000" b="1" i="1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qualificações/titulações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297129" y="467487"/>
            <a:ext cx="11552555" cy="2009775"/>
            <a:chOff x="297129" y="467487"/>
            <a:chExt cx="11552555" cy="2009775"/>
          </a:xfrm>
        </p:grpSpPr>
        <p:sp>
          <p:nvSpPr>
            <p:cNvPr id="47" name="object 47"/>
            <p:cNvSpPr/>
            <p:nvPr/>
          </p:nvSpPr>
          <p:spPr>
            <a:xfrm>
              <a:off x="297129" y="467487"/>
              <a:ext cx="9767570" cy="26034"/>
            </a:xfrm>
            <a:custGeom>
              <a:avLst/>
              <a:gdLst/>
              <a:ahLst/>
              <a:cxnLst/>
              <a:rect l="l" t="t" r="r" b="b"/>
              <a:pathLst>
                <a:path w="9767570" h="26034">
                  <a:moveTo>
                    <a:pt x="9767366" y="0"/>
                  </a:moveTo>
                  <a:lnTo>
                    <a:pt x="0" y="0"/>
                  </a:lnTo>
                  <a:lnTo>
                    <a:pt x="0" y="25908"/>
                  </a:lnTo>
                  <a:lnTo>
                    <a:pt x="9767366" y="25908"/>
                  </a:lnTo>
                  <a:lnTo>
                    <a:pt x="97673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97129" y="964818"/>
              <a:ext cx="11552555" cy="509270"/>
            </a:xfrm>
            <a:custGeom>
              <a:avLst/>
              <a:gdLst/>
              <a:ahLst/>
              <a:cxnLst/>
              <a:rect l="l" t="t" r="r" b="b"/>
              <a:pathLst>
                <a:path w="11552555" h="509269">
                  <a:moveTo>
                    <a:pt x="8705139" y="487680"/>
                  </a:moveTo>
                  <a:lnTo>
                    <a:pt x="0" y="487680"/>
                  </a:lnTo>
                  <a:lnTo>
                    <a:pt x="0" y="509016"/>
                  </a:lnTo>
                  <a:lnTo>
                    <a:pt x="8705139" y="509016"/>
                  </a:lnTo>
                  <a:lnTo>
                    <a:pt x="8705139" y="487680"/>
                  </a:lnTo>
                  <a:close/>
                </a:path>
                <a:path w="11552555" h="509269">
                  <a:moveTo>
                    <a:pt x="11551971" y="243840"/>
                  </a:moveTo>
                  <a:lnTo>
                    <a:pt x="0" y="243840"/>
                  </a:lnTo>
                  <a:lnTo>
                    <a:pt x="0" y="265176"/>
                  </a:lnTo>
                  <a:lnTo>
                    <a:pt x="11551971" y="265176"/>
                  </a:lnTo>
                  <a:lnTo>
                    <a:pt x="11551971" y="243840"/>
                  </a:lnTo>
                  <a:close/>
                </a:path>
                <a:path w="11552555" h="509269">
                  <a:moveTo>
                    <a:pt x="11551971" y="0"/>
                  </a:moveTo>
                  <a:lnTo>
                    <a:pt x="7127799" y="0"/>
                  </a:lnTo>
                  <a:lnTo>
                    <a:pt x="7127799" y="21336"/>
                  </a:lnTo>
                  <a:lnTo>
                    <a:pt x="11551971" y="21336"/>
                  </a:lnTo>
                  <a:lnTo>
                    <a:pt x="11551971" y="0"/>
                  </a:lnTo>
                  <a:close/>
                </a:path>
              </a:pathLst>
            </a:custGeom>
            <a:solidFill>
              <a:srgbClr val="2C2D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97129" y="2455798"/>
              <a:ext cx="4427855" cy="21590"/>
            </a:xfrm>
            <a:custGeom>
              <a:avLst/>
              <a:gdLst/>
              <a:ahLst/>
              <a:cxnLst/>
              <a:rect l="l" t="t" r="r" b="b"/>
              <a:pathLst>
                <a:path w="4427855" h="21589">
                  <a:moveTo>
                    <a:pt x="4427270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4427270" y="21336"/>
                  </a:lnTo>
                  <a:lnTo>
                    <a:pt x="4427270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284479" y="735837"/>
            <a:ext cx="11581130" cy="2567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255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“ao lado do Estado regulador – a concepção 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financiador,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concentrado na atividade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fomento,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entendida como atividade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estímulo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 pressão, realizada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modo não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coativo,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sobre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cidadãos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 grupos sociais, para imprimir um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determinado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sentido a suas atuações.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meio de subvenções,  isenções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fiscais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créditos, 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não obriga nem impõe; oferece e necessita de colaboração do particular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atividade fomentada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seja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levada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caso”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(ORTIZ,</a:t>
            </a:r>
            <a:r>
              <a:rPr sz="16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1999:290)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Titulações/Certificações/Qualificações</a:t>
            </a:r>
            <a:endParaRPr sz="160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600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podem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pleitear títulos, certificações e qualificações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Poder  Público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desde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cumpridos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requisitos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previstos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lei,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fim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receber benefícios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facilitar o  acesso 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recursos</a:t>
            </a:r>
            <a:r>
              <a:rPr sz="1600" b="1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5689" y="3472434"/>
            <a:ext cx="11736070" cy="13239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44450" rIns="0" bIns="0" rtlCol="0">
            <a:spAutoFit/>
          </a:bodyPr>
          <a:lstStyle/>
          <a:p>
            <a:pPr marL="91440" marR="83185" algn="just">
              <a:lnSpc>
                <a:spcPct val="100000"/>
              </a:lnSpc>
              <a:spcBef>
                <a:spcPts val="35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“busca-se com 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concessão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títulos jurídicos distinguir as entidades beneficiadas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inseri-las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um regime jurídico específico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;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busca-se,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também, padronizar 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tratamento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normativo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dispensado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elas e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estabelecer controles sobre determinados aspectos da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atividade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das entidades qualificadas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A  titulação atribui, de fato, uma qualidade à pessoa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jurídica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recebe, 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permite diferenciá-la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das demais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regime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jurídico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estará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submetida.”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(MODESTO,</a:t>
            </a:r>
            <a:r>
              <a:rPr sz="1600" spc="2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1998:57)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25855" y="5560263"/>
            <a:ext cx="2408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1.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Utilidade</a:t>
            </a:r>
            <a:r>
              <a:rPr sz="1600" b="1" spc="-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Pública¹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870452" y="5560263"/>
            <a:ext cx="72580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3.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Organização da sociedade civil de interesse público</a:t>
            </a:r>
            <a:r>
              <a:rPr sz="1600" b="1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(OSCIP)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84479" y="5102478"/>
            <a:ext cx="1216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Quais</a:t>
            </a:r>
            <a:r>
              <a:rPr sz="1600" b="1" spc="-3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são: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97129" y="5330316"/>
            <a:ext cx="1191895" cy="21590"/>
          </a:xfrm>
          <a:custGeom>
            <a:avLst/>
            <a:gdLst/>
            <a:ahLst/>
            <a:cxnLst/>
            <a:rect l="l" t="t" r="r" b="b"/>
            <a:pathLst>
              <a:path w="1191895" h="21589">
                <a:moveTo>
                  <a:pt x="1191818" y="0"/>
                </a:moveTo>
                <a:lnTo>
                  <a:pt x="0" y="0"/>
                </a:lnTo>
                <a:lnTo>
                  <a:pt x="0" y="21336"/>
                </a:lnTo>
                <a:lnTo>
                  <a:pt x="1191818" y="21336"/>
                </a:lnTo>
                <a:lnTo>
                  <a:pt x="1191818" y="0"/>
                </a:lnTo>
                <a:close/>
              </a:path>
            </a:pathLst>
          </a:custGeom>
          <a:solidFill>
            <a:srgbClr val="A33E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09117" y="5804103"/>
            <a:ext cx="11245850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95"/>
              </a:spcBef>
              <a:tabLst>
                <a:tab pos="3373754" algn="l"/>
              </a:tabLst>
            </a:pP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2.</a:t>
            </a:r>
            <a:r>
              <a:rPr sz="1600" b="1" spc="4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Organização</a:t>
            </a:r>
            <a:r>
              <a:rPr sz="1600" b="1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Social	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4.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Certificado de entidade beneficente de assistência social</a:t>
            </a:r>
            <a:r>
              <a:rPr sz="1600" b="1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(CEBAS)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1.</a:t>
            </a:r>
            <a:r>
              <a:rPr sz="12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Embora</a:t>
            </a:r>
            <a:r>
              <a:rPr sz="12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revogado</a:t>
            </a:r>
            <a:r>
              <a:rPr sz="12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título</a:t>
            </a:r>
            <a:r>
              <a:rPr sz="12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2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utilidade</a:t>
            </a:r>
            <a:r>
              <a:rPr sz="12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pública</a:t>
            </a:r>
            <a:r>
              <a:rPr sz="12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federal</a:t>
            </a:r>
            <a:r>
              <a:rPr sz="12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(Lei</a:t>
            </a:r>
            <a:r>
              <a:rPr sz="12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n.º</a:t>
            </a:r>
            <a:r>
              <a:rPr sz="12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91/35)</a:t>
            </a:r>
            <a:r>
              <a:rPr sz="12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12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2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n.º</a:t>
            </a:r>
            <a:r>
              <a:rPr sz="12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13.019/14,</a:t>
            </a:r>
            <a:r>
              <a:rPr sz="12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ainda</a:t>
            </a:r>
            <a:r>
              <a:rPr sz="12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remanescem</a:t>
            </a:r>
            <a:r>
              <a:rPr sz="12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12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sistema</a:t>
            </a:r>
            <a:r>
              <a:rPr sz="12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normativo</a:t>
            </a:r>
            <a:r>
              <a:rPr sz="12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2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utilidade pública estadual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utilidade pública</a:t>
            </a:r>
            <a:r>
              <a:rPr sz="12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municipal.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059" y="2257170"/>
            <a:ext cx="10986770" cy="123825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 marR="5080">
              <a:lnSpc>
                <a:spcPts val="4390"/>
              </a:lnSpc>
              <a:spcBef>
                <a:spcPts val="880"/>
              </a:spcBef>
            </a:pPr>
            <a:r>
              <a:rPr sz="4300" b="1" dirty="0">
                <a:solidFill>
                  <a:srgbClr val="FFFFFF"/>
                </a:solidFill>
                <a:latin typeface="Verdana"/>
                <a:cs typeface="Verdana"/>
              </a:rPr>
              <a:t>2.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Organizações Sociais </a:t>
            </a: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e Contratos 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de Gestão</a:t>
            </a:r>
            <a:endParaRPr sz="4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84888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1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4294505"/>
          </a:xfrm>
          <a:custGeom>
            <a:avLst/>
            <a:gdLst/>
            <a:ahLst/>
            <a:cxnLst/>
            <a:rect l="l" t="t" r="r" b="b"/>
            <a:pathLst>
              <a:path h="4294505">
                <a:moveTo>
                  <a:pt x="0" y="0"/>
                </a:moveTo>
                <a:lnTo>
                  <a:pt x="0" y="42942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84888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1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4294505"/>
          </a:xfrm>
          <a:custGeom>
            <a:avLst/>
            <a:gdLst/>
            <a:ahLst/>
            <a:cxnLst/>
            <a:rect l="l" t="t" r="r" b="b"/>
            <a:pathLst>
              <a:path h="4294505">
                <a:moveTo>
                  <a:pt x="0" y="0"/>
                </a:moveTo>
                <a:lnTo>
                  <a:pt x="0" y="42942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84888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1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4294505"/>
          </a:xfrm>
          <a:custGeom>
            <a:avLst/>
            <a:gdLst/>
            <a:ahLst/>
            <a:cxnLst/>
            <a:rect l="l" t="t" r="r" b="b"/>
            <a:pathLst>
              <a:path h="4294505">
                <a:moveTo>
                  <a:pt x="0" y="0"/>
                </a:moveTo>
                <a:lnTo>
                  <a:pt x="0" y="42942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684888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1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4294505"/>
          </a:xfrm>
          <a:custGeom>
            <a:avLst/>
            <a:gdLst/>
            <a:ahLst/>
            <a:cxnLst/>
            <a:rect l="l" t="t" r="r" b="b"/>
            <a:pathLst>
              <a:path h="4294505">
                <a:moveTo>
                  <a:pt x="0" y="0"/>
                </a:moveTo>
                <a:lnTo>
                  <a:pt x="0" y="42942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684888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1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4294505"/>
          </a:xfrm>
          <a:custGeom>
            <a:avLst/>
            <a:gdLst/>
            <a:ahLst/>
            <a:cxnLst/>
            <a:rect l="l" t="t" r="r" b="b"/>
            <a:pathLst>
              <a:path h="4294505">
                <a:moveTo>
                  <a:pt x="0" y="0"/>
                </a:moveTo>
                <a:lnTo>
                  <a:pt x="0" y="42942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84888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1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4294505"/>
          </a:xfrm>
          <a:custGeom>
            <a:avLst/>
            <a:gdLst/>
            <a:ahLst/>
            <a:cxnLst/>
            <a:rect l="l" t="t" r="r" b="b"/>
            <a:pathLst>
              <a:path h="4294505">
                <a:moveTo>
                  <a:pt x="0" y="0"/>
                </a:moveTo>
                <a:lnTo>
                  <a:pt x="0" y="42942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684888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1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4294505"/>
          </a:xfrm>
          <a:custGeom>
            <a:avLst/>
            <a:gdLst/>
            <a:ahLst/>
            <a:cxnLst/>
            <a:rect l="l" t="t" r="r" b="b"/>
            <a:pathLst>
              <a:path h="4294505">
                <a:moveTo>
                  <a:pt x="0" y="0"/>
                </a:moveTo>
                <a:lnTo>
                  <a:pt x="0" y="42942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684888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1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4294505"/>
          </a:xfrm>
          <a:custGeom>
            <a:avLst/>
            <a:gdLst/>
            <a:ahLst/>
            <a:cxnLst/>
            <a:rect l="l" t="t" r="r" b="b"/>
            <a:pathLst>
              <a:path h="4294505">
                <a:moveTo>
                  <a:pt x="0" y="0"/>
                </a:moveTo>
                <a:lnTo>
                  <a:pt x="0" y="42942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684888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1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4294505"/>
          </a:xfrm>
          <a:custGeom>
            <a:avLst/>
            <a:gdLst/>
            <a:ahLst/>
            <a:cxnLst/>
            <a:rect l="l" t="t" r="r" b="b"/>
            <a:pathLst>
              <a:path h="4294505">
                <a:moveTo>
                  <a:pt x="0" y="0"/>
                </a:moveTo>
                <a:lnTo>
                  <a:pt x="0" y="429427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684888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1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4294505"/>
            <a:chOff x="3175" y="0"/>
            <a:chExt cx="12188825" cy="4294505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4294505"/>
            </a:xfrm>
            <a:custGeom>
              <a:avLst/>
              <a:gdLst/>
              <a:ahLst/>
              <a:cxnLst/>
              <a:rect l="l" t="t" r="r" b="b"/>
              <a:pathLst>
                <a:path h="4294505">
                  <a:moveTo>
                    <a:pt x="0" y="0"/>
                  </a:moveTo>
                  <a:lnTo>
                    <a:pt x="0" y="429427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3675379"/>
            </a:xfrm>
            <a:custGeom>
              <a:avLst/>
              <a:gdLst/>
              <a:ahLst/>
              <a:cxnLst/>
              <a:rect l="l" t="t" r="r" b="b"/>
              <a:pathLst>
                <a:path w="12188825" h="3675379">
                  <a:moveTo>
                    <a:pt x="0" y="0"/>
                  </a:moveTo>
                  <a:lnTo>
                    <a:pt x="12188825" y="0"/>
                  </a:lnTo>
                </a:path>
                <a:path w="12188825" h="3675379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3675379">
                  <a:moveTo>
                    <a:pt x="0" y="2449449"/>
                  </a:moveTo>
                  <a:lnTo>
                    <a:pt x="12188825" y="2449449"/>
                  </a:lnTo>
                </a:path>
                <a:path w="12188825" h="3675379">
                  <a:moveTo>
                    <a:pt x="0" y="3674999"/>
                  </a:moveTo>
                  <a:lnTo>
                    <a:pt x="12188825" y="3674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528485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600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6510337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600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28" name="object 28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0" y="2227199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577201" y="2227199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09638" y="800226"/>
              <a:ext cx="4794885" cy="21590"/>
            </a:xfrm>
            <a:custGeom>
              <a:avLst/>
              <a:gdLst/>
              <a:ahLst/>
              <a:cxnLst/>
              <a:rect l="l" t="t" r="r" b="b"/>
              <a:pathLst>
                <a:path w="4794885" h="21590">
                  <a:moveTo>
                    <a:pt x="4794542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4794542" y="21336"/>
                  </a:lnTo>
                  <a:lnTo>
                    <a:pt x="4794542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09181" y="0"/>
              <a:ext cx="11883517" cy="4001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9181" y="0"/>
              <a:ext cx="11884025" cy="400685"/>
            </a:xfrm>
            <a:custGeom>
              <a:avLst/>
              <a:gdLst/>
              <a:ahLst/>
              <a:cxnLst/>
              <a:rect l="l" t="t" r="r" b="b"/>
              <a:pathLst>
                <a:path w="11884025" h="400685">
                  <a:moveTo>
                    <a:pt x="0" y="400113"/>
                  </a:moveTo>
                  <a:lnTo>
                    <a:pt x="11883517" y="400113"/>
                  </a:lnTo>
                  <a:lnTo>
                    <a:pt x="11883517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187858" y="29972"/>
            <a:ext cx="66376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2. Organizações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Sociais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Contratos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2000" b="1" i="1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Gestão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09181" y="313943"/>
            <a:ext cx="11884025" cy="6535420"/>
            <a:chOff x="109181" y="313943"/>
            <a:chExt cx="11884025" cy="6535420"/>
          </a:xfrm>
        </p:grpSpPr>
        <p:sp>
          <p:nvSpPr>
            <p:cNvPr id="46" name="object 46"/>
            <p:cNvSpPr/>
            <p:nvPr/>
          </p:nvSpPr>
          <p:spPr>
            <a:xfrm>
              <a:off x="200621" y="313943"/>
              <a:ext cx="6614795" cy="26034"/>
            </a:xfrm>
            <a:custGeom>
              <a:avLst/>
              <a:gdLst/>
              <a:ahLst/>
              <a:cxnLst/>
              <a:rect l="l" t="t" r="r" b="b"/>
              <a:pathLst>
                <a:path w="6614795" h="26035">
                  <a:moveTo>
                    <a:pt x="6614198" y="0"/>
                  </a:moveTo>
                  <a:lnTo>
                    <a:pt x="0" y="0"/>
                  </a:lnTo>
                  <a:lnTo>
                    <a:pt x="0" y="25907"/>
                  </a:lnTo>
                  <a:lnTo>
                    <a:pt x="6614198" y="25907"/>
                  </a:lnTo>
                  <a:lnTo>
                    <a:pt x="66141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00621" y="4216399"/>
              <a:ext cx="4006850" cy="21590"/>
            </a:xfrm>
            <a:custGeom>
              <a:avLst/>
              <a:gdLst/>
              <a:ahLst/>
              <a:cxnLst/>
              <a:rect l="l" t="t" r="r" b="b"/>
              <a:pathLst>
                <a:path w="4006850" h="21589">
                  <a:moveTo>
                    <a:pt x="4006634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4006634" y="21336"/>
                  </a:lnTo>
                  <a:lnTo>
                    <a:pt x="4006634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09181" y="4294279"/>
              <a:ext cx="11884025" cy="2554605"/>
            </a:xfrm>
            <a:custGeom>
              <a:avLst/>
              <a:gdLst/>
              <a:ahLst/>
              <a:cxnLst/>
              <a:rect l="l" t="t" r="r" b="b"/>
              <a:pathLst>
                <a:path w="11884025" h="2554604">
                  <a:moveTo>
                    <a:pt x="11883517" y="0"/>
                  </a:moveTo>
                  <a:lnTo>
                    <a:pt x="0" y="0"/>
                  </a:lnTo>
                  <a:lnTo>
                    <a:pt x="0" y="2554605"/>
                  </a:lnTo>
                  <a:lnTo>
                    <a:pt x="11883517" y="2554605"/>
                  </a:lnTo>
                  <a:lnTo>
                    <a:pt x="1188351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00621" y="3046729"/>
              <a:ext cx="3961129" cy="21590"/>
            </a:xfrm>
            <a:custGeom>
              <a:avLst/>
              <a:gdLst/>
              <a:ahLst/>
              <a:cxnLst/>
              <a:rect l="l" t="t" r="r" b="b"/>
              <a:pathLst>
                <a:path w="3961129" h="21589">
                  <a:moveTo>
                    <a:pt x="3960914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3960914" y="21336"/>
                  </a:lnTo>
                  <a:lnTo>
                    <a:pt x="3960914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87858" y="494436"/>
            <a:ext cx="12082145" cy="62966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1590" algn="just">
              <a:lnSpc>
                <a:spcPct val="100000"/>
              </a:lnSpc>
              <a:spcBef>
                <a:spcPts val="700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9.637,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15 de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maio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de</a:t>
            </a:r>
            <a:r>
              <a:rPr sz="1600" b="1" spc="14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1998</a:t>
            </a:r>
            <a:endParaRPr sz="1600">
              <a:latin typeface="Verdana"/>
              <a:cs typeface="Verdana"/>
            </a:endParaRPr>
          </a:p>
          <a:p>
            <a:pPr marL="21590" marR="350520" algn="just">
              <a:lnSpc>
                <a:spcPct val="100000"/>
              </a:lnSpc>
              <a:spcBef>
                <a:spcPts val="600"/>
              </a:spcBef>
            </a:pPr>
            <a:r>
              <a:rPr sz="1600" b="1" spc="-5" dirty="0">
                <a:latin typeface="Verdana"/>
                <a:cs typeface="Verdana"/>
              </a:rPr>
              <a:t>Ementa: </a:t>
            </a:r>
            <a:r>
              <a:rPr sz="1600" dirty="0">
                <a:latin typeface="Verdana"/>
                <a:cs typeface="Verdana"/>
              </a:rPr>
              <a:t>dispõe </a:t>
            </a:r>
            <a:r>
              <a:rPr sz="1600" spc="-5" dirty="0">
                <a:latin typeface="Verdana"/>
                <a:cs typeface="Verdana"/>
              </a:rPr>
              <a:t>sobre a qualificação de entidades como organizações sociais, a criação do Programa Nacional </a:t>
            </a:r>
            <a:r>
              <a:rPr sz="1600" spc="5" dirty="0">
                <a:latin typeface="Verdana"/>
                <a:cs typeface="Verdana"/>
              </a:rPr>
              <a:t>de  </a:t>
            </a:r>
            <a:r>
              <a:rPr sz="1600" spc="-5" dirty="0">
                <a:latin typeface="Verdana"/>
                <a:cs typeface="Verdana"/>
              </a:rPr>
              <a:t>Publicização, a extinção </a:t>
            </a:r>
            <a:r>
              <a:rPr sz="1600" dirty="0">
                <a:latin typeface="Verdana"/>
                <a:cs typeface="Verdana"/>
              </a:rPr>
              <a:t>dos órgãos </a:t>
            </a:r>
            <a:r>
              <a:rPr sz="1600" spc="-5" dirty="0">
                <a:latin typeface="Verdana"/>
                <a:cs typeface="Verdana"/>
              </a:rPr>
              <a:t>e entidades que menciona e a </a:t>
            </a:r>
            <a:r>
              <a:rPr sz="1600" dirty="0">
                <a:latin typeface="Verdana"/>
                <a:cs typeface="Verdana"/>
              </a:rPr>
              <a:t>absorção </a:t>
            </a:r>
            <a:r>
              <a:rPr sz="1600" spc="-5" dirty="0">
                <a:latin typeface="Verdana"/>
                <a:cs typeface="Verdana"/>
              </a:rPr>
              <a:t>de </a:t>
            </a:r>
            <a:r>
              <a:rPr sz="1600" dirty="0">
                <a:latin typeface="Verdana"/>
                <a:cs typeface="Verdana"/>
              </a:rPr>
              <a:t>suas </a:t>
            </a:r>
            <a:r>
              <a:rPr sz="1600" spc="-5" dirty="0">
                <a:latin typeface="Verdana"/>
                <a:cs typeface="Verdana"/>
              </a:rPr>
              <a:t>atividades por organizações  sociais, e dá </a:t>
            </a:r>
            <a:r>
              <a:rPr sz="1600" spc="-10" dirty="0">
                <a:latin typeface="Verdana"/>
                <a:cs typeface="Verdana"/>
              </a:rPr>
              <a:t>outras</a:t>
            </a:r>
            <a:r>
              <a:rPr sz="1600" spc="7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providências.</a:t>
            </a:r>
            <a:endParaRPr sz="1600">
              <a:latin typeface="Verdana"/>
              <a:cs typeface="Verdana"/>
            </a:endParaRPr>
          </a:p>
          <a:p>
            <a:pPr marL="21590" marR="349885" algn="just">
              <a:lnSpc>
                <a:spcPct val="100000"/>
              </a:lnSpc>
              <a:spcBef>
                <a:spcPts val="600"/>
              </a:spcBef>
            </a:pPr>
            <a:r>
              <a:rPr sz="1600" spc="-5" dirty="0">
                <a:latin typeface="Verdana"/>
                <a:cs typeface="Verdana"/>
              </a:rPr>
              <a:t>Art. 1.º O </a:t>
            </a:r>
            <a:r>
              <a:rPr sz="1600" spc="-15" dirty="0">
                <a:latin typeface="Verdana"/>
                <a:cs typeface="Verdana"/>
              </a:rPr>
              <a:t>Poder </a:t>
            </a:r>
            <a:r>
              <a:rPr sz="1600" spc="-10" dirty="0">
                <a:latin typeface="Verdana"/>
                <a:cs typeface="Verdana"/>
              </a:rPr>
              <a:t>Executivo </a:t>
            </a:r>
            <a:r>
              <a:rPr sz="1600" b="1" spc="-5" dirty="0">
                <a:latin typeface="Verdana"/>
                <a:cs typeface="Verdana"/>
              </a:rPr>
              <a:t>poderá qualificar como organizações sociais pessoas jurídicas de direito  </a:t>
            </a:r>
            <a:r>
              <a:rPr sz="1600" b="1" dirty="0">
                <a:latin typeface="Verdana"/>
                <a:cs typeface="Verdana"/>
              </a:rPr>
              <a:t>privado, </a:t>
            </a:r>
            <a:r>
              <a:rPr sz="1600" b="1" spc="-10" dirty="0">
                <a:latin typeface="Verdana"/>
                <a:cs typeface="Verdana"/>
              </a:rPr>
              <a:t>sem </a:t>
            </a:r>
            <a:r>
              <a:rPr sz="1600" b="1" spc="-5" dirty="0">
                <a:latin typeface="Verdana"/>
                <a:cs typeface="Verdana"/>
              </a:rPr>
              <a:t>fins lucrativos, cujas atividades sejam </a:t>
            </a:r>
            <a:r>
              <a:rPr sz="1600" b="1" dirty="0">
                <a:latin typeface="Verdana"/>
                <a:cs typeface="Verdana"/>
              </a:rPr>
              <a:t>dirigidas </a:t>
            </a:r>
            <a:r>
              <a:rPr sz="1600" b="1" spc="-5" dirty="0">
                <a:latin typeface="Verdana"/>
                <a:cs typeface="Verdana"/>
              </a:rPr>
              <a:t>ao ensino, à pesquisa científica, </a:t>
            </a:r>
            <a:r>
              <a:rPr sz="1600" b="1" spc="5" dirty="0">
                <a:latin typeface="Verdana"/>
                <a:cs typeface="Verdana"/>
              </a:rPr>
              <a:t>ao  </a:t>
            </a:r>
            <a:r>
              <a:rPr sz="1600" b="1" spc="-5" dirty="0">
                <a:latin typeface="Verdana"/>
                <a:cs typeface="Verdana"/>
              </a:rPr>
              <a:t>desenvolvimento tecnológico, à proteção e preservação do meio ambiente, à cultura e à </a:t>
            </a:r>
            <a:r>
              <a:rPr sz="1600" b="1" dirty="0">
                <a:latin typeface="Verdana"/>
                <a:cs typeface="Verdana"/>
              </a:rPr>
              <a:t>saúde</a:t>
            </a:r>
            <a:r>
              <a:rPr sz="1600" dirty="0">
                <a:latin typeface="Verdana"/>
                <a:cs typeface="Verdana"/>
              </a:rPr>
              <a:t>,  </a:t>
            </a:r>
            <a:r>
              <a:rPr sz="1600" spc="-5" dirty="0">
                <a:latin typeface="Verdana"/>
                <a:cs typeface="Verdana"/>
              </a:rPr>
              <a:t>atendidos aos requisitos </a:t>
            </a:r>
            <a:r>
              <a:rPr sz="1600" spc="-10" dirty="0">
                <a:latin typeface="Verdana"/>
                <a:cs typeface="Verdana"/>
              </a:rPr>
              <a:t>previstos nesta</a:t>
            </a:r>
            <a:r>
              <a:rPr sz="1600" spc="16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Lei.</a:t>
            </a:r>
            <a:endParaRPr sz="1600">
              <a:latin typeface="Verdana"/>
              <a:cs typeface="Verdana"/>
            </a:endParaRPr>
          </a:p>
          <a:p>
            <a:pPr marL="12700" marR="370205" algn="just">
              <a:lnSpc>
                <a:spcPct val="100000"/>
              </a:lnSpc>
              <a:spcBef>
                <a:spcPts val="1130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Ato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administrativo discricionário</a:t>
            </a:r>
            <a:r>
              <a:rPr sz="1600" b="1" u="heavy" spc="-5" dirty="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: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2.º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(...) II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haver aprovação,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quanto à conveniência e  oportunidade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sua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qualificação como organização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Ministro ou titular de órgão supervisor ou  regulador 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área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atividade correspondente ao seu objeto social e do Ministro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Administração </a:t>
            </a:r>
            <a:r>
              <a:rPr sz="1600" spc="5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Reforma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Estado.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Programa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Nacional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de</a:t>
            </a:r>
            <a:r>
              <a:rPr sz="1600" b="1" spc="12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Publicização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745"/>
              </a:spcBef>
              <a:tabLst>
                <a:tab pos="295910" algn="l"/>
                <a:tab pos="1109980" algn="l"/>
                <a:tab pos="2192020" algn="l"/>
                <a:tab pos="2234565" algn="l"/>
                <a:tab pos="2661285" algn="l"/>
                <a:tab pos="2859405" algn="l"/>
                <a:tab pos="3437254" algn="l"/>
                <a:tab pos="3957320" algn="l"/>
                <a:tab pos="4339590" algn="l"/>
                <a:tab pos="4607560" algn="l"/>
                <a:tab pos="5284470" algn="l"/>
                <a:tab pos="5369560" algn="l"/>
                <a:tab pos="5777230" algn="l"/>
                <a:tab pos="6871334" algn="l"/>
                <a:tab pos="7093584" algn="l"/>
                <a:tab pos="7255509" algn="l"/>
                <a:tab pos="8147050" algn="l"/>
                <a:tab pos="8263255" algn="l"/>
                <a:tab pos="8735695" algn="l"/>
                <a:tab pos="8761095" algn="l"/>
                <a:tab pos="9538335" algn="l"/>
                <a:tab pos="9744075" algn="l"/>
                <a:tab pos="10000615" algn="l"/>
                <a:tab pos="10672445" algn="l"/>
                <a:tab pos="11291570" algn="l"/>
                <a:tab pos="11464925" algn="l"/>
                <a:tab pos="1206881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organização social foi inicialmente concebida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atuar como instrumento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publicização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nome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estranho,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escolhido	pelos	mentores	da	reforma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administrativa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Estado,	para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designar	a	transferência	de  atividades 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em setores como educação, saúde,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cultura,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ciência e tecnologia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 setor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privado,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mas  designado de público não estatal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setor –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compreende instituições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sem fins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lucrativos </a:t>
            </a:r>
            <a:r>
              <a:rPr sz="16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–</a:t>
            </a:r>
            <a:r>
              <a:rPr sz="16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mediante </a:t>
            </a:r>
            <a:r>
              <a:rPr sz="1600" b="1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sng" spc="-5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 </a:t>
            </a:r>
            <a:r>
              <a:rPr sz="1600" b="1" u="sng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	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    </a:t>
            </a:r>
            <a:r>
              <a:rPr sz="1600" b="1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	transformações		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entes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públicos,	como		as	fundações	públicas,		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	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entes	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privados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sem	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fins  lucrativos,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as chamadas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organizações sociais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” (ROCHA,</a:t>
            </a:r>
            <a:r>
              <a:rPr sz="1600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2006:101)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“Todavia,</a:t>
            </a:r>
            <a:r>
              <a:rPr sz="16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mas</a:t>
            </a:r>
            <a:r>
              <a:rPr sz="16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6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fomento</a:t>
            </a:r>
            <a:r>
              <a:rPr sz="16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uma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atividade</a:t>
            </a:r>
            <a:r>
              <a:rPr sz="16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interesse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r>
              <a:rPr sz="16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prestada</a:t>
            </a:r>
            <a:r>
              <a:rPr sz="16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6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entidades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sem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fins</a:t>
            </a:r>
            <a:r>
              <a:rPr sz="16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lucrativos,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tabLst>
                <a:tab pos="12068810" algn="l"/>
              </a:tabLst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600" b="1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contratos</a:t>
            </a:r>
            <a:r>
              <a:rPr sz="1600" b="1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gestão</a:t>
            </a:r>
            <a:r>
              <a:rPr sz="1600" b="1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têm</a:t>
            </a:r>
            <a:r>
              <a:rPr sz="1600" b="1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sido</a:t>
            </a:r>
            <a:r>
              <a:rPr sz="1600" b="1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usados</a:t>
            </a:r>
            <a:r>
              <a:rPr sz="1600" b="1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como</a:t>
            </a:r>
            <a:r>
              <a:rPr sz="1600" b="1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forma</a:t>
            </a:r>
            <a:r>
              <a:rPr sz="1600" b="1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transferência</a:t>
            </a:r>
            <a:r>
              <a:rPr sz="1600" b="1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b="1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gerenciamento</a:t>
            </a:r>
            <a:r>
              <a:rPr sz="1600" b="1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unidades </a:t>
            </a:r>
            <a:r>
              <a:rPr sz="1600" b="1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sng" spc="-5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 </a:t>
            </a:r>
            <a:r>
              <a:rPr sz="1600" b="1" u="sng" dirty="0">
                <a:solidFill>
                  <a:srgbClr val="2C2D2C"/>
                </a:solidFill>
                <a:uFill>
                  <a:solidFill>
                    <a:srgbClr val="D9D9D9"/>
                  </a:solidFill>
                </a:uFill>
                <a:latin typeface="Verdana"/>
                <a:cs typeface="Verdana"/>
              </a:rPr>
              <a:t>	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públicas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(TCU,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Acórdão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n.º</a:t>
            </a:r>
            <a:r>
              <a:rPr sz="16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352/2016)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748257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3947795"/>
          </a:xfrm>
          <a:custGeom>
            <a:avLst/>
            <a:gdLst/>
            <a:ahLst/>
            <a:cxnLst/>
            <a:rect l="l" t="t" r="r" b="b"/>
            <a:pathLst>
              <a:path h="3947795">
                <a:moveTo>
                  <a:pt x="0" y="0"/>
                </a:moveTo>
                <a:lnTo>
                  <a:pt x="0" y="39475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748257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947795"/>
          </a:xfrm>
          <a:custGeom>
            <a:avLst/>
            <a:gdLst/>
            <a:ahLst/>
            <a:cxnLst/>
            <a:rect l="l" t="t" r="r" b="b"/>
            <a:pathLst>
              <a:path h="3947795">
                <a:moveTo>
                  <a:pt x="0" y="0"/>
                </a:moveTo>
                <a:lnTo>
                  <a:pt x="0" y="39475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748257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3947795"/>
          </a:xfrm>
          <a:custGeom>
            <a:avLst/>
            <a:gdLst/>
            <a:ahLst/>
            <a:cxnLst/>
            <a:rect l="l" t="t" r="r" b="b"/>
            <a:pathLst>
              <a:path h="3947795">
                <a:moveTo>
                  <a:pt x="0" y="0"/>
                </a:moveTo>
                <a:lnTo>
                  <a:pt x="0" y="39475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6748257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3947795"/>
          </a:xfrm>
          <a:custGeom>
            <a:avLst/>
            <a:gdLst/>
            <a:ahLst/>
            <a:cxnLst/>
            <a:rect l="l" t="t" r="r" b="b"/>
            <a:pathLst>
              <a:path h="3947795">
                <a:moveTo>
                  <a:pt x="0" y="0"/>
                </a:moveTo>
                <a:lnTo>
                  <a:pt x="0" y="39475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6748257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4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3947795"/>
          </a:xfrm>
          <a:custGeom>
            <a:avLst/>
            <a:gdLst/>
            <a:ahLst/>
            <a:cxnLst/>
            <a:rect l="l" t="t" r="r" b="b"/>
            <a:pathLst>
              <a:path h="3947795">
                <a:moveTo>
                  <a:pt x="0" y="0"/>
                </a:moveTo>
                <a:lnTo>
                  <a:pt x="0" y="39475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781153"/>
            <a:ext cx="0" cy="77470"/>
          </a:xfrm>
          <a:custGeom>
            <a:avLst/>
            <a:gdLst/>
            <a:ahLst/>
            <a:cxnLst/>
            <a:rect l="l" t="t" r="r" b="b"/>
            <a:pathLst>
              <a:path h="77470">
                <a:moveTo>
                  <a:pt x="0" y="0"/>
                </a:moveTo>
                <a:lnTo>
                  <a:pt x="0" y="768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3980815"/>
          </a:xfrm>
          <a:custGeom>
            <a:avLst/>
            <a:gdLst/>
            <a:ahLst/>
            <a:cxnLst/>
            <a:rect l="l" t="t" r="r" b="b"/>
            <a:pathLst>
              <a:path h="3980815">
                <a:moveTo>
                  <a:pt x="0" y="0"/>
                </a:moveTo>
                <a:lnTo>
                  <a:pt x="0" y="398042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6781153"/>
            <a:ext cx="0" cy="77470"/>
          </a:xfrm>
          <a:custGeom>
            <a:avLst/>
            <a:gdLst/>
            <a:ahLst/>
            <a:cxnLst/>
            <a:rect l="l" t="t" r="r" b="b"/>
            <a:pathLst>
              <a:path h="77470">
                <a:moveTo>
                  <a:pt x="0" y="0"/>
                </a:moveTo>
                <a:lnTo>
                  <a:pt x="0" y="768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3980815"/>
          </a:xfrm>
          <a:custGeom>
            <a:avLst/>
            <a:gdLst/>
            <a:ahLst/>
            <a:cxnLst/>
            <a:rect l="l" t="t" r="r" b="b"/>
            <a:pathLst>
              <a:path h="3980815">
                <a:moveTo>
                  <a:pt x="0" y="0"/>
                </a:moveTo>
                <a:lnTo>
                  <a:pt x="0" y="398042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6781153"/>
            <a:ext cx="0" cy="77470"/>
          </a:xfrm>
          <a:custGeom>
            <a:avLst/>
            <a:gdLst/>
            <a:ahLst/>
            <a:cxnLst/>
            <a:rect l="l" t="t" r="r" b="b"/>
            <a:pathLst>
              <a:path h="77470">
                <a:moveTo>
                  <a:pt x="0" y="0"/>
                </a:moveTo>
                <a:lnTo>
                  <a:pt x="0" y="768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3980815"/>
          </a:xfrm>
          <a:custGeom>
            <a:avLst/>
            <a:gdLst/>
            <a:ahLst/>
            <a:cxnLst/>
            <a:rect l="l" t="t" r="r" b="b"/>
            <a:pathLst>
              <a:path h="3980815">
                <a:moveTo>
                  <a:pt x="0" y="0"/>
                </a:moveTo>
                <a:lnTo>
                  <a:pt x="0" y="398042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6781153"/>
            <a:ext cx="0" cy="77470"/>
          </a:xfrm>
          <a:custGeom>
            <a:avLst/>
            <a:gdLst/>
            <a:ahLst/>
            <a:cxnLst/>
            <a:rect l="l" t="t" r="r" b="b"/>
            <a:pathLst>
              <a:path h="77470">
                <a:moveTo>
                  <a:pt x="0" y="0"/>
                </a:moveTo>
                <a:lnTo>
                  <a:pt x="0" y="768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3980815"/>
          </a:xfrm>
          <a:custGeom>
            <a:avLst/>
            <a:gdLst/>
            <a:ahLst/>
            <a:cxnLst/>
            <a:rect l="l" t="t" r="r" b="b"/>
            <a:pathLst>
              <a:path h="3980815">
                <a:moveTo>
                  <a:pt x="0" y="0"/>
                </a:moveTo>
                <a:lnTo>
                  <a:pt x="0" y="398042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6781153"/>
            <a:ext cx="0" cy="77470"/>
          </a:xfrm>
          <a:custGeom>
            <a:avLst/>
            <a:gdLst/>
            <a:ahLst/>
            <a:cxnLst/>
            <a:rect l="l" t="t" r="r" b="b"/>
            <a:pathLst>
              <a:path h="77470">
                <a:moveTo>
                  <a:pt x="0" y="0"/>
                </a:moveTo>
                <a:lnTo>
                  <a:pt x="0" y="7684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3980815"/>
            <a:chOff x="3175" y="0"/>
            <a:chExt cx="12188825" cy="3980815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3980815"/>
            </a:xfrm>
            <a:custGeom>
              <a:avLst/>
              <a:gdLst/>
              <a:ahLst/>
              <a:cxnLst/>
              <a:rect l="l" t="t" r="r" b="b"/>
              <a:pathLst>
                <a:path h="3980815">
                  <a:moveTo>
                    <a:pt x="0" y="0"/>
                  </a:moveTo>
                  <a:lnTo>
                    <a:pt x="0" y="3980422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2449830"/>
            </a:xfrm>
            <a:custGeom>
              <a:avLst/>
              <a:gdLst/>
              <a:ahLst/>
              <a:cxnLst/>
              <a:rect l="l" t="t" r="r" b="b"/>
              <a:pathLst>
                <a:path w="12188825" h="2449830">
                  <a:moveTo>
                    <a:pt x="0" y="0"/>
                  </a:moveTo>
                  <a:lnTo>
                    <a:pt x="12188825" y="0"/>
                  </a:lnTo>
                </a:path>
                <a:path w="12188825" h="2449830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2449830">
                  <a:moveTo>
                    <a:pt x="0" y="2449449"/>
                  </a:moveTo>
                  <a:lnTo>
                    <a:pt x="12188825" y="24494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4060825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671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77140" y="4060825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983719" y="406082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5284851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671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77140" y="5284851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83719" y="5284851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6510337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671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77140" y="6510337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983719" y="6510337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5" name="object 3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077140" y="6172200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>
                  <a:moveTo>
                    <a:pt x="0" y="0"/>
                  </a:moveTo>
                  <a:lnTo>
                    <a:pt x="52514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31330" y="804037"/>
              <a:ext cx="4794885" cy="21590"/>
            </a:xfrm>
            <a:custGeom>
              <a:avLst/>
              <a:gdLst/>
              <a:ahLst/>
              <a:cxnLst/>
              <a:rect l="l" t="t" r="r" b="b"/>
              <a:pathLst>
                <a:path w="4794885" h="21590">
                  <a:moveTo>
                    <a:pt x="4794440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4794440" y="21336"/>
                  </a:lnTo>
                  <a:lnTo>
                    <a:pt x="4794440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23112" y="17081"/>
              <a:ext cx="11874627" cy="4001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23112" y="17081"/>
              <a:ext cx="11875135" cy="400685"/>
            </a:xfrm>
            <a:custGeom>
              <a:avLst/>
              <a:gdLst/>
              <a:ahLst/>
              <a:cxnLst/>
              <a:rect l="l" t="t" r="r" b="b"/>
              <a:pathLst>
                <a:path w="11875135" h="400684">
                  <a:moveTo>
                    <a:pt x="0" y="400113"/>
                  </a:moveTo>
                  <a:lnTo>
                    <a:pt x="11874627" y="400113"/>
                  </a:lnTo>
                  <a:lnTo>
                    <a:pt x="11874627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201879" y="46989"/>
            <a:ext cx="66376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2. Organizações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Sociais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Contratos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2000" b="1" i="1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Gestão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36715" y="331088"/>
            <a:ext cx="11819890" cy="6417310"/>
            <a:chOff x="136715" y="331088"/>
            <a:chExt cx="11819890" cy="6417310"/>
          </a:xfrm>
        </p:grpSpPr>
        <p:sp>
          <p:nvSpPr>
            <p:cNvPr id="54" name="object 54"/>
            <p:cNvSpPr/>
            <p:nvPr/>
          </p:nvSpPr>
          <p:spPr>
            <a:xfrm>
              <a:off x="214553" y="331088"/>
              <a:ext cx="6614159" cy="26034"/>
            </a:xfrm>
            <a:custGeom>
              <a:avLst/>
              <a:gdLst/>
              <a:ahLst/>
              <a:cxnLst/>
              <a:rect l="l" t="t" r="r" b="b"/>
              <a:pathLst>
                <a:path w="6614159" h="26035">
                  <a:moveTo>
                    <a:pt x="6614109" y="0"/>
                  </a:moveTo>
                  <a:lnTo>
                    <a:pt x="0" y="0"/>
                  </a:lnTo>
                  <a:lnTo>
                    <a:pt x="0" y="25907"/>
                  </a:lnTo>
                  <a:lnTo>
                    <a:pt x="6614109" y="25907"/>
                  </a:lnTo>
                  <a:lnTo>
                    <a:pt x="6614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39890" y="1793113"/>
              <a:ext cx="11813159" cy="15697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39890" y="1793113"/>
              <a:ext cx="11813540" cy="1569720"/>
            </a:xfrm>
            <a:custGeom>
              <a:avLst/>
              <a:gdLst/>
              <a:ahLst/>
              <a:cxnLst/>
              <a:rect l="l" t="t" r="r" b="b"/>
              <a:pathLst>
                <a:path w="11813540" h="1569720">
                  <a:moveTo>
                    <a:pt x="0" y="1569719"/>
                  </a:moveTo>
                  <a:lnTo>
                    <a:pt x="11813159" y="1569719"/>
                  </a:lnTo>
                  <a:lnTo>
                    <a:pt x="11813159" y="0"/>
                  </a:lnTo>
                  <a:lnTo>
                    <a:pt x="0" y="0"/>
                  </a:lnTo>
                  <a:lnTo>
                    <a:pt x="0" y="1569719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39890" y="3578212"/>
              <a:ext cx="5937250" cy="3693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39890" y="3578212"/>
              <a:ext cx="5937250" cy="369570"/>
            </a:xfrm>
            <a:custGeom>
              <a:avLst/>
              <a:gdLst/>
              <a:ahLst/>
              <a:cxnLst/>
              <a:rect l="l" t="t" r="r" b="b"/>
              <a:pathLst>
                <a:path w="5937250" h="369570">
                  <a:moveTo>
                    <a:pt x="0" y="369328"/>
                  </a:moveTo>
                  <a:lnTo>
                    <a:pt x="5937250" y="369328"/>
                  </a:lnTo>
                  <a:lnTo>
                    <a:pt x="5937250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31330" y="3866134"/>
              <a:ext cx="2014855" cy="22860"/>
            </a:xfrm>
            <a:custGeom>
              <a:avLst/>
              <a:gdLst/>
              <a:ahLst/>
              <a:cxnLst/>
              <a:rect l="l" t="t" r="r" b="b"/>
              <a:pathLst>
                <a:path w="2014855" h="22860">
                  <a:moveTo>
                    <a:pt x="2014664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2014664" y="22860"/>
                  </a:lnTo>
                  <a:lnTo>
                    <a:pt x="20146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39890" y="3947525"/>
              <a:ext cx="5937250" cy="2800985"/>
            </a:xfrm>
            <a:custGeom>
              <a:avLst/>
              <a:gdLst/>
              <a:ahLst/>
              <a:cxnLst/>
              <a:rect l="l" t="t" r="r" b="b"/>
              <a:pathLst>
                <a:path w="5937250" h="2800984">
                  <a:moveTo>
                    <a:pt x="5937250" y="0"/>
                  </a:moveTo>
                  <a:lnTo>
                    <a:pt x="0" y="0"/>
                  </a:lnTo>
                  <a:lnTo>
                    <a:pt x="0" y="2800731"/>
                  </a:lnTo>
                  <a:lnTo>
                    <a:pt x="5937250" y="2800731"/>
                  </a:lnTo>
                  <a:lnTo>
                    <a:pt x="593725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218643" y="3979926"/>
            <a:ext cx="57772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661670" algn="l"/>
                <a:tab pos="1025525" algn="l"/>
                <a:tab pos="1411605" algn="l"/>
                <a:tab pos="1818639" algn="l"/>
                <a:tab pos="2679700" algn="l"/>
                <a:tab pos="4112260" algn="l"/>
                <a:tab pos="4194810" algn="l"/>
                <a:tab pos="4699000" algn="l"/>
                <a:tab pos="4868545" algn="l"/>
                <a:tab pos="562864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ão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inc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nal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é  j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ad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pa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men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ente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	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pa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er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18643" y="4467859"/>
            <a:ext cx="5780405" cy="2219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interpretação conforme à Constituição à Lei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n.º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9.637/98 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24, XXIV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 Lei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n.º 8.666/93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incluído pela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n.º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9.648/98,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(i)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procedimento de  qualificação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seja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conduzido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forma pública,  objetiva e impessoal,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 observância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princípios  do caput 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37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85" dirty="0">
                <a:solidFill>
                  <a:srgbClr val="2C2D2C"/>
                </a:solidFill>
                <a:latin typeface="Verdana"/>
                <a:cs typeface="Verdana"/>
              </a:rPr>
              <a:t>CF,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(ii)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celebração do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contrato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gestão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seja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conduzida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forma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pública, objetiva e impessoal,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 observância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princípios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caput do 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37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CF;</a:t>
            </a:r>
            <a:r>
              <a:rPr sz="16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6126479" y="3575037"/>
            <a:ext cx="5860415" cy="375920"/>
            <a:chOff x="6126479" y="3575037"/>
            <a:chExt cx="5860415" cy="375920"/>
          </a:xfrm>
        </p:grpSpPr>
        <p:sp>
          <p:nvSpPr>
            <p:cNvPr id="64" name="object 64"/>
            <p:cNvSpPr/>
            <p:nvPr/>
          </p:nvSpPr>
          <p:spPr>
            <a:xfrm>
              <a:off x="6129654" y="3578212"/>
              <a:ext cx="5854064" cy="3693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129654" y="3578212"/>
              <a:ext cx="5854065" cy="369570"/>
            </a:xfrm>
            <a:custGeom>
              <a:avLst/>
              <a:gdLst/>
              <a:ahLst/>
              <a:cxnLst/>
              <a:rect l="l" t="t" r="r" b="b"/>
              <a:pathLst>
                <a:path w="5854065" h="369570">
                  <a:moveTo>
                    <a:pt x="0" y="369328"/>
                  </a:moveTo>
                  <a:lnTo>
                    <a:pt x="5854064" y="369328"/>
                  </a:lnTo>
                  <a:lnTo>
                    <a:pt x="5854064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218643" y="497738"/>
            <a:ext cx="11720195" cy="34124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9.637,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15 de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maio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de</a:t>
            </a:r>
            <a:r>
              <a:rPr sz="1600" b="1" spc="14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1998</a:t>
            </a:r>
            <a:endParaRPr sz="16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605"/>
              </a:spcBef>
            </a:pPr>
            <a:r>
              <a:rPr sz="1600" spc="-5" dirty="0">
                <a:latin typeface="Verdana"/>
                <a:cs typeface="Verdana"/>
              </a:rPr>
              <a:t>Art. 5.º </a:t>
            </a:r>
            <a:r>
              <a:rPr sz="1600" spc="-20" dirty="0">
                <a:latin typeface="Verdana"/>
                <a:cs typeface="Verdana"/>
              </a:rPr>
              <a:t>Para </a:t>
            </a:r>
            <a:r>
              <a:rPr sz="1600" spc="5" dirty="0">
                <a:latin typeface="Verdana"/>
                <a:cs typeface="Verdana"/>
              </a:rPr>
              <a:t>os </a:t>
            </a:r>
            <a:r>
              <a:rPr sz="1600" spc="-5" dirty="0">
                <a:latin typeface="Verdana"/>
                <a:cs typeface="Verdana"/>
              </a:rPr>
              <a:t>efeitos desta Lei, </a:t>
            </a:r>
            <a:r>
              <a:rPr sz="1600" b="1" spc="-5" dirty="0">
                <a:latin typeface="Verdana"/>
                <a:cs typeface="Verdana"/>
              </a:rPr>
              <a:t>entende-se </a:t>
            </a:r>
            <a:r>
              <a:rPr sz="1600" b="1" dirty="0">
                <a:latin typeface="Verdana"/>
                <a:cs typeface="Verdana"/>
              </a:rPr>
              <a:t>por </a:t>
            </a:r>
            <a:r>
              <a:rPr sz="1600" b="1" spc="-5" dirty="0">
                <a:latin typeface="Verdana"/>
                <a:cs typeface="Verdana"/>
              </a:rPr>
              <a:t>contrato </a:t>
            </a:r>
            <a:r>
              <a:rPr sz="1600" b="1" dirty="0">
                <a:latin typeface="Verdana"/>
                <a:cs typeface="Verdana"/>
              </a:rPr>
              <a:t>de </a:t>
            </a:r>
            <a:r>
              <a:rPr sz="1600" b="1" spc="-5" dirty="0">
                <a:latin typeface="Verdana"/>
                <a:cs typeface="Verdana"/>
              </a:rPr>
              <a:t>gestão o instrumento firmado entre o </a:t>
            </a:r>
            <a:r>
              <a:rPr sz="1600" b="1" spc="-10" dirty="0">
                <a:latin typeface="Verdana"/>
                <a:cs typeface="Verdana"/>
              </a:rPr>
              <a:t>Poder  </a:t>
            </a:r>
            <a:r>
              <a:rPr sz="1600" b="1" spc="-5" dirty="0">
                <a:latin typeface="Verdana"/>
                <a:cs typeface="Verdana"/>
              </a:rPr>
              <a:t>Público e a entidade qualificada como organização </a:t>
            </a:r>
            <a:r>
              <a:rPr sz="1600" b="1" dirty="0">
                <a:latin typeface="Verdana"/>
                <a:cs typeface="Verdana"/>
              </a:rPr>
              <a:t>social</a:t>
            </a:r>
            <a:r>
              <a:rPr sz="1600" dirty="0">
                <a:latin typeface="Verdana"/>
                <a:cs typeface="Verdana"/>
              </a:rPr>
              <a:t>, com </a:t>
            </a:r>
            <a:r>
              <a:rPr sz="1600" spc="-5" dirty="0">
                <a:latin typeface="Verdana"/>
                <a:cs typeface="Verdana"/>
              </a:rPr>
              <a:t>vistas à </a:t>
            </a:r>
            <a:r>
              <a:rPr sz="1600" dirty="0">
                <a:latin typeface="Verdana"/>
                <a:cs typeface="Verdana"/>
              </a:rPr>
              <a:t>formação </a:t>
            </a:r>
            <a:r>
              <a:rPr sz="1600" spc="-5" dirty="0">
                <a:latin typeface="Verdana"/>
                <a:cs typeface="Verdana"/>
              </a:rPr>
              <a:t>de </a:t>
            </a:r>
            <a:r>
              <a:rPr sz="1600" dirty="0">
                <a:latin typeface="Verdana"/>
                <a:cs typeface="Verdana"/>
              </a:rPr>
              <a:t>parceria </a:t>
            </a:r>
            <a:r>
              <a:rPr sz="1600" spc="-5" dirty="0">
                <a:latin typeface="Verdana"/>
                <a:cs typeface="Verdana"/>
              </a:rPr>
              <a:t>entre </a:t>
            </a:r>
            <a:r>
              <a:rPr sz="1600" spc="5" dirty="0">
                <a:latin typeface="Verdana"/>
                <a:cs typeface="Verdana"/>
              </a:rPr>
              <a:t>as  </a:t>
            </a:r>
            <a:r>
              <a:rPr sz="1600" spc="-5" dirty="0">
                <a:latin typeface="Verdana"/>
                <a:cs typeface="Verdana"/>
              </a:rPr>
              <a:t>partes </a:t>
            </a:r>
            <a:r>
              <a:rPr sz="1600" b="1" spc="-10" dirty="0">
                <a:latin typeface="Verdana"/>
                <a:cs typeface="Verdana"/>
              </a:rPr>
              <a:t>para fomento </a:t>
            </a:r>
            <a:r>
              <a:rPr sz="1600" b="1" spc="-5" dirty="0">
                <a:latin typeface="Verdana"/>
                <a:cs typeface="Verdana"/>
              </a:rPr>
              <a:t>e </a:t>
            </a:r>
            <a:r>
              <a:rPr sz="1600" b="1" spc="-10" dirty="0">
                <a:latin typeface="Verdana"/>
                <a:cs typeface="Verdana"/>
              </a:rPr>
              <a:t>execução </a:t>
            </a:r>
            <a:r>
              <a:rPr sz="1600" b="1" spc="-5" dirty="0">
                <a:latin typeface="Verdana"/>
                <a:cs typeface="Verdana"/>
              </a:rPr>
              <a:t>de </a:t>
            </a:r>
            <a:r>
              <a:rPr sz="1600" b="1" spc="-10" dirty="0">
                <a:latin typeface="Verdana"/>
                <a:cs typeface="Verdana"/>
              </a:rPr>
              <a:t>atividades relativas </a:t>
            </a:r>
            <a:r>
              <a:rPr sz="1600" b="1" spc="-5" dirty="0">
                <a:latin typeface="Verdana"/>
                <a:cs typeface="Verdana"/>
              </a:rPr>
              <a:t>às áreas relacionadas no art.</a:t>
            </a:r>
            <a:r>
              <a:rPr sz="1600" b="1" spc="480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1.º</a:t>
            </a:r>
            <a:r>
              <a:rPr sz="1600" spc="-5" dirty="0"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  <a:p>
            <a:pPr marL="12700" marR="67310" algn="just">
              <a:lnSpc>
                <a:spcPct val="100000"/>
              </a:lnSpc>
              <a:spcBef>
                <a:spcPts val="156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contratos de gestão que configuram acordos administrativos colaborativos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envolvem,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lado,  órgãos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administrativas,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outro, entidades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privadas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sem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lucrativos.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600" spc="-35" dirty="0">
                <a:solidFill>
                  <a:srgbClr val="2C2D2C"/>
                </a:solidFill>
                <a:latin typeface="Verdana"/>
                <a:cs typeface="Verdana"/>
              </a:rPr>
              <a:t>Também 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se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inserem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perspectiva contemporânea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 consensual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porém no enfoque das  relações Administração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Pública-particular,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têm por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fim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instituir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vínculos de colaboração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Estado e a  sociedade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finalidade desses vínculos colaborativos é promover 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efetivação do direito ao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desenvolvimento, principalmente por meio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 realização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serviços sociais.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(...)”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(OLIVEIRA,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2008.)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tabLst>
                <a:tab pos="6002655" algn="l"/>
              </a:tabLst>
            </a:pP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ADI</a:t>
            </a:r>
            <a:r>
              <a:rPr sz="1800" b="1" i="1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FFFFFF"/>
                </a:solidFill>
                <a:latin typeface="Verdana"/>
                <a:cs typeface="Verdana"/>
              </a:rPr>
              <a:t>1923</a:t>
            </a:r>
            <a:r>
              <a:rPr sz="1800" b="1" i="1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FFFFFF"/>
                </a:solidFill>
                <a:latin typeface="Verdana"/>
                <a:cs typeface="Verdana"/>
              </a:rPr>
              <a:t>(STF)	</a:t>
            </a: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Acórdão n.º 2057/2016</a:t>
            </a:r>
            <a:r>
              <a:rPr sz="1800" b="1" i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FFFFFF"/>
                </a:solidFill>
                <a:latin typeface="Verdana"/>
                <a:cs typeface="Verdana"/>
              </a:rPr>
              <a:t>(TCU)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6129654" y="3866134"/>
            <a:ext cx="5854065" cy="2915285"/>
            <a:chOff x="6129654" y="3866134"/>
            <a:chExt cx="5854065" cy="2915285"/>
          </a:xfrm>
        </p:grpSpPr>
        <p:sp>
          <p:nvSpPr>
            <p:cNvPr id="68" name="object 68"/>
            <p:cNvSpPr/>
            <p:nvPr/>
          </p:nvSpPr>
          <p:spPr>
            <a:xfrm>
              <a:off x="6221094" y="3866134"/>
              <a:ext cx="3880485" cy="22860"/>
            </a:xfrm>
            <a:custGeom>
              <a:avLst/>
              <a:gdLst/>
              <a:ahLst/>
              <a:cxnLst/>
              <a:rect l="l" t="t" r="r" b="b"/>
              <a:pathLst>
                <a:path w="3880484" h="22860">
                  <a:moveTo>
                    <a:pt x="3880104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880104" y="22860"/>
                  </a:lnTo>
                  <a:lnTo>
                    <a:pt x="38801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129654" y="3980422"/>
              <a:ext cx="5854065" cy="2800985"/>
            </a:xfrm>
            <a:custGeom>
              <a:avLst/>
              <a:gdLst/>
              <a:ahLst/>
              <a:cxnLst/>
              <a:rect l="l" t="t" r="r" b="b"/>
              <a:pathLst>
                <a:path w="5854065" h="2800984">
                  <a:moveTo>
                    <a:pt x="5854064" y="0"/>
                  </a:moveTo>
                  <a:lnTo>
                    <a:pt x="0" y="0"/>
                  </a:lnTo>
                  <a:lnTo>
                    <a:pt x="0" y="2800731"/>
                  </a:lnTo>
                  <a:lnTo>
                    <a:pt x="5854064" y="2800731"/>
                  </a:lnTo>
                  <a:lnTo>
                    <a:pt x="5854064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6129654" y="3980422"/>
            <a:ext cx="5854065" cy="280098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92075" marR="81915" algn="just">
              <a:lnSpc>
                <a:spcPct val="100000"/>
              </a:lnSpc>
              <a:spcBef>
                <a:spcPts val="35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jurisprudência consolidada do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Contas  da União (e.g.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Acórdãos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3.239/2013 e 352/2016,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ambos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Plenário) é no sentido 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reconhecer a </a:t>
            </a:r>
            <a:r>
              <a:rPr sz="1600" b="1" spc="5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possibilidade de realização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contratos de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gestão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sociais.</a:t>
            </a:r>
            <a:r>
              <a:rPr sz="16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600">
              <a:latin typeface="Verdana"/>
              <a:cs typeface="Verdana"/>
            </a:endParaRPr>
          </a:p>
          <a:p>
            <a:pPr marL="92075" marR="82550" algn="just">
              <a:lnSpc>
                <a:spcPct val="100000"/>
              </a:lnSpc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4.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utilização de contratos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gestão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com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sociais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prestação 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serviços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públicos de saúde é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opção discricionária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governante, cuja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valoração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cresce em importância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momentos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retração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econômica 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queda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na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arrecadação.</a:t>
            </a:r>
            <a:r>
              <a:rPr sz="16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9059" y="2672283"/>
            <a:ext cx="110858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3.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OSCIP’s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e Termos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4800" b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Parceria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2163</Words>
  <Application>Microsoft Office PowerPoint</Application>
  <PresentationFormat>Personalizar</PresentationFormat>
  <Paragraphs>131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Office Theme</vt:lpstr>
      <vt:lpstr>Terceiro Setor e o Direito</vt:lpstr>
      <vt:lpstr>Sumário de aula</vt:lpstr>
      <vt:lpstr>Apresentação do PowerPoint</vt:lpstr>
      <vt:lpstr>1. Atividade administrativa de fomento e as qualificações/titulações</vt:lpstr>
      <vt:lpstr>1. Atividade administrativa de fomento e as qualificações/titulações</vt:lpstr>
      <vt:lpstr>Apresentação do PowerPoint</vt:lpstr>
      <vt:lpstr>2. Organizações Sociais e Contratos de Gestão</vt:lpstr>
      <vt:lpstr>2. Organizações Sociais e Contratos de Gestão</vt:lpstr>
      <vt:lpstr>3. OSCIP’s e Termos de Parceria</vt:lpstr>
      <vt:lpstr>3. OSCIP’s e Termos de Parcerias</vt:lpstr>
      <vt:lpstr>3. OSCIP’s e Termos de Parcerias</vt:lpstr>
      <vt:lpstr>3. OSCIP’s e Termos de Parcerias</vt:lpstr>
      <vt:lpstr>4. Quando comparativo</vt:lpstr>
      <vt:lpstr>4. Quadro comparativo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Setor e o Direito</dc:title>
  <dc:creator>Carolina Filipini</dc:creator>
  <cp:lastModifiedBy>Usuário do Windows</cp:lastModifiedBy>
  <cp:revision>2</cp:revision>
  <dcterms:created xsi:type="dcterms:W3CDTF">2020-08-07T16:46:08Z</dcterms:created>
  <dcterms:modified xsi:type="dcterms:W3CDTF">2020-08-07T17:00:14Z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2020-08-07T00:00:00Z</vt:filetime>
  </property>
</Properties>
</file>