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5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69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68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01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71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11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4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12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92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61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82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23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B1810-A41F-4F1D-B817-34265B6625C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AD57-DBC7-4133-AF66-3FB675696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22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d.ufrpe.br/acervo-digital-eadtec/node/66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pesquisa norte-americana; </a:t>
            </a:r>
            <a:r>
              <a:rPr lang="pt-BR"/>
              <a:t>Lasswell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Textos:</a:t>
            </a:r>
          </a:p>
          <a:p>
            <a:pPr algn="l"/>
            <a:r>
              <a:rPr lang="pt-BR" dirty="0"/>
              <a:t>* A pesquisa norte-americana (Carlos Alberto de Araújo)</a:t>
            </a:r>
            <a:br>
              <a:rPr lang="pt-BR" dirty="0"/>
            </a:br>
            <a:br>
              <a:rPr lang="pt-BR" dirty="0"/>
            </a:br>
            <a:r>
              <a:rPr lang="pt-BR" dirty="0"/>
              <a:t>* A estrutura e a função da comunicação na sociedade (Harold D. </a:t>
            </a:r>
            <a:r>
              <a:rPr lang="pt-BR" dirty="0" err="1"/>
              <a:t>Lasswell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7486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Carl </a:t>
            </a:r>
            <a:r>
              <a:rPr lang="pt-BR" dirty="0" err="1"/>
              <a:t>Hovland</a:t>
            </a:r>
            <a:r>
              <a:rPr lang="pt-BR" dirty="0"/>
              <a:t>  (principal representante)</a:t>
            </a:r>
            <a:br>
              <a:rPr lang="pt-BR" dirty="0"/>
            </a:br>
            <a:endParaRPr lang="pt-BR" dirty="0"/>
          </a:p>
          <a:p>
            <a:r>
              <a:rPr lang="pt-BR" dirty="0"/>
              <a:t>“Ao se debruçarem sobre os fenômenos psicológicos individuais que constituem a relação comunicativa, os estudiosos desta corrente perceberam que, entre a ação dos meios e os efeitos, atuava uma série de processos psicológicos, tais como o interesse em obter determinada informação, a preferência por determinado tipo de meio, a predisposição a determinados assuntos, as diferentes capacidades de memorização.”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1778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modelo teórico é semelhante, mas o quadro analítico é mais complexo.</a:t>
            </a:r>
          </a:p>
          <a:p>
            <a:r>
              <a:rPr lang="pt-BR" dirty="0"/>
              <a:t>“Ainda dentro dessa corrente, um segundo campo de estudos procurou estabelecer fatores para garantir uma organização ótima das mensagens, de forma à atender às finalidades persuasivas.” (p. 127)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85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4" r="23218"/>
          <a:stretch/>
        </p:blipFill>
        <p:spPr>
          <a:xfrm>
            <a:off x="179512" y="594066"/>
            <a:ext cx="3920837" cy="564324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283968" y="260648"/>
            <a:ext cx="4392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Dale</a:t>
            </a:r>
            <a:r>
              <a:rPr lang="pt-BR" dirty="0"/>
              <a:t> Carnegie cedo percebeu que o êxito tem pouco a ver com conhecimentos profissionais. O mundo pertence a quem consegue expressar as suas ideias, assumir a liderança e entusiasmar os outros. Com base nesta crença, construiu um formidável império na área da formação, hoje presente em 80 países. </a:t>
            </a:r>
            <a:r>
              <a:rPr lang="pt-BR" b="1" dirty="0"/>
              <a:t>Como Fazer Amigos e Influenciar Pessoas é o mais bem sucedido livro da história da literatura motivacional. Publicado em 1937, tornou-se num imediato </a:t>
            </a:r>
            <a:r>
              <a:rPr lang="pt-BR" b="1" dirty="0" err="1"/>
              <a:t>bestseller</a:t>
            </a:r>
            <a:r>
              <a:rPr lang="pt-BR" b="1" dirty="0"/>
              <a:t>, esgotou sucessivas edições, foi traduzido em 47 línguas, e ainda hoje vende centenas de milhares de exemplares</a:t>
            </a:r>
            <a:r>
              <a:rPr lang="pt-BR" dirty="0"/>
              <a:t>. O autor sabia que a chave do êxito nas </a:t>
            </a:r>
            <a:r>
              <a:rPr lang="pt-BR" dirty="0" err="1"/>
              <a:t>actividades</a:t>
            </a:r>
            <a:r>
              <a:rPr lang="pt-BR" dirty="0"/>
              <a:t> profissionais era o relacionamento pessoal. Com base na sua experiência aperfeiçoou este eficaz método para o sucesso, ainda hoje </a:t>
            </a:r>
            <a:r>
              <a:rPr lang="pt-BR" dirty="0" err="1"/>
              <a:t>actual</a:t>
            </a:r>
            <a:r>
              <a:rPr lang="pt-BR" dirty="0"/>
              <a:t>, que começa com as três técnicas fundamentais para lidar com as pessoas, e logo a seguir propõe seis formas de fazer com que os outros gostem de nós, doze maneiras para convencer e nove para liderar.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6237312"/>
            <a:ext cx="3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Companhia editora nacional 1950</a:t>
            </a:r>
          </a:p>
        </p:txBody>
      </p:sp>
    </p:spTree>
    <p:extLst>
      <p:ext uri="{BB962C8B-B14F-4D97-AF65-F5344CB8AC3E}">
        <p14:creationId xmlns:p14="http://schemas.microsoft.com/office/powerpoint/2010/main" val="2016139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“Teoria dos efeitos limitados”:</a:t>
            </a:r>
          </a:p>
          <a:p>
            <a:r>
              <a:rPr lang="pt-BR" dirty="0"/>
              <a:t>Abordagens psicológicas e sociológicas;</a:t>
            </a:r>
          </a:p>
          <a:p>
            <a:r>
              <a:rPr lang="pt-BR" dirty="0"/>
              <a:t>1) Kurt Lewin: “(...) interessado nas relações dos indivíduos dentro de grupos e seus processos de decisão, nos efeitos das pressões, normas e atribuições do grupo no comportamento e atitude de seus membros”.</a:t>
            </a:r>
          </a:p>
          <a:p>
            <a:r>
              <a:rPr lang="pt-BR" dirty="0"/>
              <a:t>Discípulo Leon </a:t>
            </a:r>
            <a:r>
              <a:rPr lang="pt-BR" dirty="0" err="1"/>
              <a:t>Festinger</a:t>
            </a:r>
            <a:r>
              <a:rPr lang="pt-BR" dirty="0"/>
              <a:t>: Teoria da dissonância cognitiva: modos de perceber.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2) Paul </a:t>
            </a:r>
            <a:r>
              <a:rPr lang="pt-BR" dirty="0" err="1"/>
              <a:t>Lazarsfeld</a:t>
            </a:r>
            <a:r>
              <a:rPr lang="pt-BR" dirty="0"/>
              <a:t>: reações imediatas dos conteúdos da comunicação de massa (Ibope / Métricas).</a:t>
            </a:r>
          </a:p>
          <a:p>
            <a:r>
              <a:rPr lang="pt-BR" dirty="0"/>
              <a:t>Estudos sobre a composição diferenciada dos públicos e seus modelos de consumo da comunicação de massa. Livros importantes: </a:t>
            </a:r>
            <a:r>
              <a:rPr lang="pt-BR" i="1" dirty="0"/>
              <a:t>The </a:t>
            </a:r>
            <a:r>
              <a:rPr lang="pt-BR" i="1" dirty="0" err="1"/>
              <a:t>People´s</a:t>
            </a:r>
            <a:r>
              <a:rPr lang="pt-BR" i="1" dirty="0"/>
              <a:t> </a:t>
            </a:r>
            <a:r>
              <a:rPr lang="pt-BR" i="1" dirty="0" err="1"/>
              <a:t>Choice</a:t>
            </a:r>
            <a:r>
              <a:rPr lang="pt-BR" dirty="0"/>
              <a:t> (1944); </a:t>
            </a:r>
            <a:r>
              <a:rPr lang="pt-BR" i="1" dirty="0" err="1"/>
              <a:t>Personal</a:t>
            </a:r>
            <a:r>
              <a:rPr lang="pt-BR" i="1" dirty="0"/>
              <a:t> </a:t>
            </a:r>
            <a:r>
              <a:rPr lang="pt-BR" i="1" dirty="0" err="1"/>
              <a:t>Influence</a:t>
            </a:r>
            <a:r>
              <a:rPr lang="pt-BR" i="1" dirty="0"/>
              <a:t>: The </a:t>
            </a:r>
            <a:r>
              <a:rPr lang="pt-BR" i="1" dirty="0" err="1"/>
              <a:t>Part</a:t>
            </a:r>
            <a:r>
              <a:rPr lang="pt-BR" i="1" dirty="0"/>
              <a:t> </a:t>
            </a:r>
            <a:r>
              <a:rPr lang="pt-BR" i="1" dirty="0" err="1"/>
              <a:t>Played</a:t>
            </a:r>
            <a:r>
              <a:rPr lang="pt-BR" i="1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people</a:t>
            </a:r>
            <a:r>
              <a:rPr lang="pt-BR" i="1" dirty="0"/>
              <a:t> in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flow</a:t>
            </a:r>
            <a:r>
              <a:rPr lang="pt-BR" i="1" dirty="0"/>
              <a:t> os </a:t>
            </a:r>
            <a:r>
              <a:rPr lang="pt-BR" i="1" dirty="0" err="1"/>
              <a:t>mass</a:t>
            </a:r>
            <a:r>
              <a:rPr lang="pt-BR" i="1" dirty="0"/>
              <a:t> communication</a:t>
            </a:r>
            <a:r>
              <a:rPr lang="pt-BR" dirty="0"/>
              <a:t> (55).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792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Descoberta dos “líderes de opinião”: indivíduo que influencia outros na tomada de decisão; modelo “</a:t>
            </a:r>
            <a:r>
              <a:rPr lang="pt-BR" i="1" dirty="0" err="1"/>
              <a:t>two-step</a:t>
            </a:r>
            <a:r>
              <a:rPr lang="pt-BR" i="1" dirty="0"/>
              <a:t> </a:t>
            </a:r>
            <a:r>
              <a:rPr lang="pt-BR" i="1" dirty="0" err="1"/>
              <a:t>flow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communication</a:t>
            </a:r>
            <a:r>
              <a:rPr lang="pt-BR" dirty="0"/>
              <a:t>” – comunicação como um processo que se dá em um fluxo de 2 níveis: dos meios aos líderes e dos líderes aos demais. (p. 128).</a:t>
            </a:r>
          </a:p>
          <a:p>
            <a:r>
              <a:rPr lang="pt-BR" dirty="0"/>
              <a:t>Inclusão dos contextos sociais em que vivem os indivíduos.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682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Variação: “enfoque fenomênico”. </a:t>
            </a:r>
            <a:r>
              <a:rPr lang="pt-BR" dirty="0" err="1"/>
              <a:t>Klapper</a:t>
            </a:r>
            <a:r>
              <a:rPr lang="pt-BR" dirty="0"/>
              <a:t>, aluno de </a:t>
            </a:r>
            <a:r>
              <a:rPr lang="pt-BR" dirty="0" err="1"/>
              <a:t>Lazarsfeld</a:t>
            </a:r>
            <a:r>
              <a:rPr lang="pt-BR" dirty="0"/>
              <a:t>: incorporação de cada vez mais componentes “</a:t>
            </a:r>
            <a:r>
              <a:rPr lang="pt-BR" dirty="0" err="1"/>
              <a:t>extramedia</a:t>
            </a:r>
            <a:r>
              <a:rPr lang="pt-BR" dirty="0"/>
              <a:t>” nos estudos.</a:t>
            </a:r>
          </a:p>
          <a:p>
            <a:r>
              <a:rPr lang="pt-BR" dirty="0"/>
              <a:t>Esta corrente vai dialogar mais com as outras relegadas à “marginalidade”: </a:t>
            </a:r>
            <a:r>
              <a:rPr lang="pt-BR" dirty="0" err="1"/>
              <a:t>Interacionismo</a:t>
            </a:r>
            <a:r>
              <a:rPr lang="pt-BR" dirty="0"/>
              <a:t> simbólico, Semiótica, </a:t>
            </a:r>
            <a:r>
              <a:rPr lang="pt-BR" dirty="0" err="1"/>
              <a:t>Palo</a:t>
            </a:r>
            <a:r>
              <a:rPr lang="pt-BR" dirty="0"/>
              <a:t> Alto; Europa: Corrente </a:t>
            </a:r>
            <a:r>
              <a:rPr lang="pt-BR" dirty="0" err="1"/>
              <a:t>cultorológica</a:t>
            </a:r>
            <a:r>
              <a:rPr lang="pt-BR" dirty="0"/>
              <a:t> francesa, Semiologia, Cultural </a:t>
            </a:r>
            <a:r>
              <a:rPr lang="pt-BR" dirty="0" err="1"/>
              <a:t>Studies</a:t>
            </a:r>
            <a:r>
              <a:rPr lang="pt-BR" dirty="0"/>
              <a:t> de Birmingham.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7390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Katz, </a:t>
            </a:r>
            <a:r>
              <a:rPr lang="pt-BR" dirty="0" err="1"/>
              <a:t>Blumler</a:t>
            </a:r>
            <a:r>
              <a:rPr lang="pt-BR" dirty="0"/>
              <a:t> e Elliott (70): o eixo se desloca da pergunta “o que os meios fazem com as pessoas” para pensar no uso que as pessoas fazem dos meios. </a:t>
            </a:r>
          </a:p>
          <a:p>
            <a:r>
              <a:rPr lang="pt-BR" dirty="0"/>
              <a:t>Surge a ideia da “leitura negociada”.</a:t>
            </a:r>
          </a:p>
          <a:p>
            <a:r>
              <a:rPr lang="pt-BR" dirty="0"/>
              <a:t>Outra abordagem: </a:t>
            </a:r>
            <a:r>
              <a:rPr lang="pt-BR" i="1" dirty="0"/>
              <a:t>Agenda Setting</a:t>
            </a:r>
            <a:r>
              <a:rPr lang="pt-BR" dirty="0"/>
              <a:t>, “Teoria dos efeitos a longo prazo.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0893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Katz, </a:t>
            </a:r>
            <a:r>
              <a:rPr lang="pt-BR" dirty="0" err="1"/>
              <a:t>Blumler</a:t>
            </a:r>
            <a:r>
              <a:rPr lang="pt-BR" dirty="0"/>
              <a:t> e Elliott (70): o eixo se desloca da pergunta “o que os meios fazem com as pessoas” para pensar no uso que as pessoas fazem dos meios. </a:t>
            </a:r>
          </a:p>
          <a:p>
            <a:r>
              <a:rPr lang="pt-BR" dirty="0"/>
              <a:t>Surge a ideia da “leitura negociada”.</a:t>
            </a:r>
          </a:p>
          <a:p>
            <a:r>
              <a:rPr lang="pt-BR" dirty="0"/>
              <a:t>Outra abordagem: </a:t>
            </a:r>
            <a:r>
              <a:rPr lang="pt-BR" i="1" dirty="0"/>
              <a:t>Agenda Setting</a:t>
            </a:r>
            <a:r>
              <a:rPr lang="pt-BR" dirty="0"/>
              <a:t>, “Teoria dos efeitos a longo prazo”.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884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ação dos meios não age pela formação de opinião, mas como alteradores da estrutura cognitiva das pessoas.</a:t>
            </a:r>
          </a:p>
          <a:p>
            <a:r>
              <a:rPr lang="pt-BR" dirty="0"/>
              <a:t>“É o modo de cada indivíduo conhecer o mundo que é modificado a partir da ação dos meios de comunicação de massa – ação esta que passa a ser compreendida como um “agendamento”, a colocação de temas e assuntos na sociedade”. (p. 129)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1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Contexto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Pós 2 Grandes Guerras Mundiais;</a:t>
            </a:r>
          </a:p>
          <a:p>
            <a:r>
              <a:rPr lang="pt-BR" dirty="0"/>
              <a:t>Popularização dos meios de comunicação de massa  final do século XIX / XX: rádio e imprensa;</a:t>
            </a:r>
          </a:p>
          <a:p>
            <a:r>
              <a:rPr lang="pt-BR" dirty="0"/>
              <a:t>Ascensão do nazismo e fascismos coincidem com a ascensão do cinema e a propaganda nos meios de comunicação de massa.</a:t>
            </a:r>
          </a:p>
        </p:txBody>
      </p:sp>
    </p:spTree>
    <p:extLst>
      <p:ext uri="{BB962C8B-B14F-4D97-AF65-F5344CB8AC3E}">
        <p14:creationId xmlns:p14="http://schemas.microsoft.com/office/powerpoint/2010/main" val="1953630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Características das 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1) Orientação </a:t>
            </a:r>
            <a:r>
              <a:rPr lang="pt-BR" dirty="0" err="1"/>
              <a:t>empiricista</a:t>
            </a:r>
            <a:r>
              <a:rPr lang="pt-BR" dirty="0"/>
              <a:t> dos estudos; pesquisa quantitativa;</a:t>
            </a:r>
          </a:p>
          <a:p>
            <a:r>
              <a:rPr lang="pt-BR" dirty="0"/>
              <a:t>2) Orientação pragmática, mais política do que científica. Demandas instrumentais do Estado, Forças Armadas, grandes monopólios dos meios de comunicação.</a:t>
            </a:r>
          </a:p>
          <a:p>
            <a:r>
              <a:rPr lang="pt-BR" dirty="0"/>
              <a:t>3) Objeto de estudo prioritariamente para a comunicação midiática.</a:t>
            </a:r>
          </a:p>
          <a:p>
            <a:r>
              <a:rPr lang="pt-BR" dirty="0"/>
              <a:t>4) Modelo comunicativo que fundamenta todos os estudos.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964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estrutura e a função da comunicação na sociedade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Lasswell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5881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Descrição do ato comunicacional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   Quem</a:t>
            </a:r>
            <a:br>
              <a:rPr lang="pt-BR" dirty="0"/>
            </a:br>
            <a:r>
              <a:rPr lang="pt-BR" dirty="0"/>
              <a:t>	Diz o quê</a:t>
            </a:r>
          </a:p>
          <a:p>
            <a:pPr marL="0" indent="0">
              <a:buNone/>
            </a:pPr>
            <a:r>
              <a:rPr lang="pt-BR" dirty="0"/>
              <a:t>Em que canal</a:t>
            </a:r>
          </a:p>
          <a:p>
            <a:pPr marL="0" indent="0">
              <a:buNone/>
            </a:pPr>
            <a:r>
              <a:rPr lang="pt-BR" dirty="0"/>
              <a:t>Para quem</a:t>
            </a:r>
          </a:p>
          <a:p>
            <a:pPr marL="0" indent="0">
              <a:buNone/>
            </a:pPr>
            <a:r>
              <a:rPr lang="pt-BR" dirty="0"/>
              <a:t>Com que efeito?</a:t>
            </a:r>
          </a:p>
        </p:txBody>
      </p:sp>
    </p:spTree>
    <p:extLst>
      <p:ext uri="{BB962C8B-B14F-4D97-AF65-F5344CB8AC3E}">
        <p14:creationId xmlns:p14="http://schemas.microsoft.com/office/powerpoint/2010/main" val="2038400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Processo de atenção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Processo de atenção mundial:</a:t>
            </a:r>
          </a:p>
          <a:p>
            <a:r>
              <a:rPr lang="pt-BR" dirty="0"/>
              <a:t>Estruturas de atenção</a:t>
            </a:r>
          </a:p>
          <a:p>
            <a:r>
              <a:rPr lang="pt-BR" dirty="0"/>
              <a:t>“Editores, jornalistas e oradores vinculam-se à reação interna. Educadores, família, escola, transmitem a herança social.” (p. 108).</a:t>
            </a:r>
          </a:p>
          <a:p>
            <a:r>
              <a:rPr lang="pt-BR" dirty="0"/>
              <a:t>Sistemas automáticos de reação (corporal): o mesmo aconteceria a </a:t>
            </a:r>
            <a:r>
              <a:rPr lang="pt-BR" dirty="0" err="1"/>
              <a:t>msgs</a:t>
            </a:r>
            <a:r>
              <a:rPr lang="pt-BR" dirty="0"/>
              <a:t> enviadas pelo Estado; nas famílias, vizinhanças, </a:t>
            </a:r>
            <a:r>
              <a:rPr lang="pt-BR" dirty="0" err="1"/>
              <a:t>etc</a:t>
            </a:r>
            <a:r>
              <a:rPr lang="pt-BR" dirty="0"/>
              <a:t>; e que a maior parte do processo educacional é conduzido da mesma forma. :-O – p. 109</a:t>
            </a:r>
          </a:p>
        </p:txBody>
      </p:sp>
    </p:spTree>
    <p:extLst>
      <p:ext uri="{BB962C8B-B14F-4D97-AF65-F5344CB8AC3E}">
        <p14:creationId xmlns:p14="http://schemas.microsoft.com/office/powerpoint/2010/main" val="1719438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Necessidades e Valores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Pesquisa a partir da dados e valores fornecidos pela linguagem e outros atos de comunicação: “categorias de relações que são objetos de satisfação reconhecidos”.</a:t>
            </a:r>
          </a:p>
          <a:p>
            <a:r>
              <a:rPr lang="pt-BR" dirty="0"/>
              <a:t>“É possível estabelecer uma lista de valores (grupo, indivíduo) presentes em qualquer grupo selecionado pelo estudo”. P. 111</a:t>
            </a:r>
          </a:p>
          <a:p>
            <a:r>
              <a:rPr lang="pt-BR" dirty="0"/>
              <a:t>“(...) A ideologia é comunicada à geração ascendente por meio de agências especializadas, como o lar a escola”.</a:t>
            </a:r>
          </a:p>
        </p:txBody>
      </p:sp>
    </p:spTree>
    <p:extLst>
      <p:ext uri="{BB962C8B-B14F-4D97-AF65-F5344CB8AC3E}">
        <p14:creationId xmlns:p14="http://schemas.microsoft.com/office/powerpoint/2010/main" val="1356343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Conflito social 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Elemento no poder se apoia na comunicação como um meio para preservá-lo.</a:t>
            </a:r>
          </a:p>
          <a:p>
            <a:r>
              <a:rPr lang="pt-BR" dirty="0"/>
              <a:t>Função da comunicação: informar o que a “outra parte</a:t>
            </a:r>
            <a:r>
              <a:rPr lang="pt-BR"/>
              <a:t>”  faz e sobre </a:t>
            </a:r>
            <a:r>
              <a:rPr lang="pt-BR" dirty="0"/>
              <a:t>o seu poder;</a:t>
            </a:r>
          </a:p>
          <a:p>
            <a:r>
              <a:rPr lang="pt-BR" dirty="0"/>
              <a:t>Anonimato (espionagem);</a:t>
            </a:r>
          </a:p>
          <a:p>
            <a:r>
              <a:rPr lang="pt-BR" dirty="0" err="1"/>
              <a:t>Wikileaks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4682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Comunicação eficiente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comunicação é eficiente quando os julgamentos racionais são facilitados (princípio da razão argumentativa, de Habermas).</a:t>
            </a:r>
          </a:p>
          <a:p>
            <a:r>
              <a:rPr lang="pt-BR" dirty="0"/>
              <a:t>“Um julgamento racional implementa objetivos vinculados a valores.” (p. 113)</a:t>
            </a:r>
          </a:p>
          <a:p>
            <a:r>
              <a:rPr lang="pt-BR" dirty="0"/>
              <a:t> </a:t>
            </a:r>
            <a:r>
              <a:rPr lang="pt-BR" dirty="0" err="1"/>
              <a:t>Kerckhove</a:t>
            </a:r>
            <a:r>
              <a:rPr lang="pt-BR" dirty="0"/>
              <a:t>: “O impacto social da Internet como um sistema límbico ”. </a:t>
            </a:r>
            <a:r>
              <a:rPr lang="pt-BR" b="1" dirty="0" err="1"/>
              <a:t>MATRIZes</a:t>
            </a:r>
            <a:r>
              <a:rPr lang="pt-BR" dirty="0"/>
              <a:t>. V. 9 - Nº 1 jan./jun. 2015 S</a:t>
            </a:r>
          </a:p>
        </p:txBody>
      </p:sp>
    </p:spTree>
    <p:extLst>
      <p:ext uri="{BB962C8B-B14F-4D97-AF65-F5344CB8AC3E}">
        <p14:creationId xmlns:p14="http://schemas.microsoft.com/office/powerpoint/2010/main" val="2746725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Comunicação eficiente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Jornalismo e a interpretação sensacionalista que reduz crises políticas à conflito “intenso e irônico”. (p. 113).</a:t>
            </a:r>
          </a:p>
          <a:p>
            <a:r>
              <a:rPr lang="pt-BR" dirty="0"/>
              <a:t>Transmissão de valores de poder, riqueza e respeito para a comunidade como um todo (p. 114).</a:t>
            </a:r>
          </a:p>
        </p:txBody>
      </p:sp>
    </p:spTree>
    <p:extLst>
      <p:ext uri="{BB962C8B-B14F-4D97-AF65-F5344CB8AC3E}">
        <p14:creationId xmlns:p14="http://schemas.microsoft.com/office/powerpoint/2010/main" val="975227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Pesquisa em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“Cada agente é um vértice de fatores de ambiente de predisposição. Quem quer que esteja desempenhando uma função de articulação (relay) está apto a ser examinado do ponto de vista das ‘entradas’ e ‘saídas’ (input/output).”</a:t>
            </a:r>
          </a:p>
          <a:p>
            <a:r>
              <a:rPr lang="pt-BR" dirty="0"/>
              <a:t>Relay</a:t>
            </a:r>
            <a:r>
              <a:rPr lang="pt-BR"/>
              <a:t>: retransmissão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825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Agregados de atenção e públicos; (p. 115)</a:t>
            </a:r>
          </a:p>
          <a:p>
            <a:r>
              <a:rPr lang="pt-BR" dirty="0"/>
              <a:t>Grupos de sentimento e públicos:</a:t>
            </a:r>
          </a:p>
          <a:p>
            <a:r>
              <a:rPr lang="pt-BR" dirty="0"/>
              <a:t>“Durante uma guerra ou crise bélica, por exemplo, os habitantes de uma região são inexoravelmente levados a impor certas orientações da vida pública a outros. Dado que o resultado do conflito depende da violência, e não do debate, não há um público sob tais condições. O que há é uma rede de grupos de sentimento, que atuam como multidões e, portanto, não toleram dissenção.” (p. 166)</a:t>
            </a:r>
          </a:p>
        </p:txBody>
      </p:sp>
    </p:spTree>
    <p:extLst>
      <p:ext uri="{BB962C8B-B14F-4D97-AF65-F5344CB8AC3E}">
        <p14:creationId xmlns:p14="http://schemas.microsoft.com/office/powerpoint/2010/main" val="88344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9" y="255208"/>
            <a:ext cx="7704991" cy="533403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27449" y="5877272"/>
            <a:ext cx="770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</a:t>
            </a:r>
            <a:r>
              <a:rPr lang="pt-BR" dirty="0">
                <a:hlinkClick r:id="rId3"/>
              </a:rPr>
              <a:t> http://www.ead.ufrpe.br/acervo-digital-eadtec/node/665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8721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“Produção de públicos calculáveis”: </a:t>
            </a:r>
            <a:r>
              <a:rPr lang="pt-BR" dirty="0" err="1"/>
              <a:t>Gillispie</a:t>
            </a:r>
            <a:r>
              <a:rPr lang="pt-BR" dirty="0"/>
              <a:t>, “The </a:t>
            </a:r>
            <a:r>
              <a:rPr lang="pt-BR" dirty="0" err="1"/>
              <a:t>relevance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algorithm</a:t>
            </a:r>
            <a:r>
              <a:rPr lang="pt-BR" dirty="0"/>
              <a:t>”.</a:t>
            </a:r>
          </a:p>
          <a:p>
            <a:r>
              <a:rPr lang="pt-BR" dirty="0"/>
              <a:t>“Diz-se, com </a:t>
            </a:r>
            <a:r>
              <a:rPr lang="pt-BR" dirty="0" err="1"/>
              <a:t>frequencia</a:t>
            </a:r>
            <a:r>
              <a:rPr lang="pt-BR" dirty="0"/>
              <a:t>, na teoria democrática, que a opinião pública racional depende do esclarecimento.” p. 116</a:t>
            </a:r>
          </a:p>
          <a:p>
            <a:r>
              <a:rPr lang="pt-BR" dirty="0"/>
              <a:t>“Um objetivo viável para a sociedade democrática é o esclarecimento equivalente entre o </a:t>
            </a:r>
            <a:r>
              <a:rPr lang="pt-BR" b="1" dirty="0"/>
              <a:t>perito, o líder e o leigo</a:t>
            </a:r>
            <a:r>
              <a:rPr lang="pt-BR" dirty="0"/>
              <a:t>”. P. 117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5260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processo de comunicação na sociedade desempenha três funções:</a:t>
            </a:r>
          </a:p>
          <a:p>
            <a:r>
              <a:rPr lang="pt-BR" dirty="0"/>
              <a:t>A) Vigilância sobre o meio ambiente;</a:t>
            </a:r>
          </a:p>
          <a:p>
            <a:r>
              <a:rPr lang="pt-BR" dirty="0"/>
              <a:t>B) Correlação dos componentes da sociedade;</a:t>
            </a:r>
          </a:p>
          <a:p>
            <a:r>
              <a:rPr lang="pt-BR" dirty="0"/>
              <a:t>C) Transmissão de </a:t>
            </a:r>
            <a:r>
              <a:rPr lang="pt-BR"/>
              <a:t>herança social.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997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Início do século XX:</a:t>
            </a:r>
          </a:p>
          <a:p>
            <a:r>
              <a:rPr lang="pt-BR" dirty="0" err="1"/>
              <a:t>Peirce</a:t>
            </a:r>
            <a:r>
              <a:rPr lang="pt-BR" dirty="0"/>
              <a:t> – Semiótica</a:t>
            </a:r>
          </a:p>
          <a:p>
            <a:r>
              <a:rPr lang="pt-BR" dirty="0"/>
              <a:t>H. </a:t>
            </a:r>
            <a:r>
              <a:rPr lang="pt-BR" dirty="0" err="1"/>
              <a:t>Blumer</a:t>
            </a:r>
            <a:r>
              <a:rPr lang="pt-BR" dirty="0"/>
              <a:t>, M. </a:t>
            </a:r>
            <a:r>
              <a:rPr lang="pt-BR" dirty="0" err="1"/>
              <a:t>Mead</a:t>
            </a:r>
            <a:r>
              <a:rPr lang="pt-BR" dirty="0"/>
              <a:t>: Escola de Chicago e o “</a:t>
            </a:r>
            <a:r>
              <a:rPr lang="pt-BR" dirty="0" err="1"/>
              <a:t>interacionismo</a:t>
            </a:r>
            <a:r>
              <a:rPr lang="pt-BR" dirty="0"/>
              <a:t> simbólico”, do qual a Escola de </a:t>
            </a:r>
            <a:r>
              <a:rPr lang="pt-BR" dirty="0" err="1"/>
              <a:t>Palo</a:t>
            </a:r>
            <a:r>
              <a:rPr lang="pt-BR" dirty="0"/>
              <a:t> Alto (1940) é herdeira;</a:t>
            </a:r>
          </a:p>
          <a:p>
            <a:r>
              <a:rPr lang="pt-BR" dirty="0"/>
              <a:t>Mass Communication </a:t>
            </a:r>
            <a:r>
              <a:rPr lang="pt-BR" dirty="0" err="1"/>
              <a:t>Research</a:t>
            </a:r>
            <a:r>
              <a:rPr lang="pt-BR" dirty="0"/>
              <a:t>: efeito das mídias nas pessoas. </a:t>
            </a:r>
            <a:r>
              <a:rPr lang="pt-BR" dirty="0" err="1"/>
              <a:t>Lasswell</a:t>
            </a:r>
            <a:r>
              <a:rPr lang="pt-BR" dirty="0"/>
              <a:t> – “Propaganda </a:t>
            </a:r>
            <a:r>
              <a:rPr lang="pt-BR" dirty="0" err="1"/>
              <a:t>Techniques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World War”. Funcionalismo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36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Teoria Matemática da Comunicação – Shannon e Weaver;</a:t>
            </a:r>
          </a:p>
          <a:p>
            <a:r>
              <a:rPr lang="pt-BR" dirty="0"/>
              <a:t>Efeitos no indivíduo: “Teoria Hipodérmica” (termo criado por </a:t>
            </a:r>
            <a:r>
              <a:rPr lang="pt-BR" dirty="0" err="1"/>
              <a:t>Lasswell</a:t>
            </a:r>
            <a:r>
              <a:rPr lang="pt-BR" dirty="0"/>
              <a:t>). </a:t>
            </a:r>
          </a:p>
          <a:p>
            <a:r>
              <a:rPr lang="pt-BR" dirty="0"/>
              <a:t>Outras denominações (apontadas por De </a:t>
            </a:r>
            <a:r>
              <a:rPr lang="pt-BR" dirty="0" err="1"/>
              <a:t>Fleur</a:t>
            </a:r>
            <a:r>
              <a:rPr lang="pt-BR" dirty="0"/>
              <a:t> e Ball-</a:t>
            </a:r>
            <a:r>
              <a:rPr lang="pt-BR" dirty="0" err="1"/>
              <a:t>Rokeach</a:t>
            </a:r>
            <a:r>
              <a:rPr lang="pt-BR" dirty="0"/>
              <a:t>, 1993): “Teoria da bala mágica”; “Teoria da Correia da Transmissão”.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737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Teoria Hipodérmica:</a:t>
            </a:r>
          </a:p>
          <a:p>
            <a:r>
              <a:rPr lang="pt-BR" dirty="0"/>
              <a:t>Ancorados nas teorias de </a:t>
            </a:r>
            <a:r>
              <a:rPr lang="pt-BR" b="1" dirty="0"/>
              <a:t>sociedade de massa </a:t>
            </a:r>
            <a:r>
              <a:rPr lang="pt-BR" dirty="0"/>
              <a:t>(Le Bon e Ortega y </a:t>
            </a:r>
            <a:r>
              <a:rPr lang="pt-BR" dirty="0" err="1"/>
              <a:t>Gasset</a:t>
            </a:r>
            <a:r>
              <a:rPr lang="pt-BR" dirty="0"/>
              <a:t>)</a:t>
            </a:r>
          </a:p>
          <a:p>
            <a:r>
              <a:rPr lang="pt-BR" b="1" dirty="0"/>
              <a:t>Teorias Behavioristas</a:t>
            </a:r>
            <a:r>
              <a:rPr lang="pt-BR" dirty="0"/>
              <a:t>; reação humana é reposta a estímulos externos: Pavlov e Skinner</a:t>
            </a:r>
          </a:p>
          <a:p>
            <a:r>
              <a:rPr lang="pt-BR" dirty="0" err="1"/>
              <a:t>Hipo</a:t>
            </a:r>
            <a:r>
              <a:rPr lang="pt-BR" dirty="0"/>
              <a:t> = baixo; redução; derme = pele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416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Modelo comunicativo: um processo iniciado nos meios de comunicação atinge os indivíduos provocando determinados efeitos.</a:t>
            </a:r>
          </a:p>
          <a:p>
            <a:r>
              <a:rPr lang="pt-BR" dirty="0"/>
              <a:t>P. 126 do texto 1: “Os indivíduos são vistos como seres indiferenciados e totalmente passivos, expostos aos estímulos vindo dos meios”.</a:t>
            </a:r>
          </a:p>
          <a:p>
            <a:r>
              <a:rPr lang="pt-BR" dirty="0"/>
              <a:t>Quantidade de </a:t>
            </a:r>
            <a:r>
              <a:rPr lang="pt-BR" dirty="0" err="1"/>
              <a:t>msgs</a:t>
            </a:r>
            <a:r>
              <a:rPr lang="pt-BR" dirty="0"/>
              <a:t> de violência nos meios </a:t>
            </a:r>
            <a:r>
              <a:rPr lang="pt-BR" dirty="0">
                <a:sym typeface="Wingdings" panose="05000000000000000000" pitchFamily="2" charset="2"/>
              </a:rPr>
              <a:t> atitude violentas por parte do público, especialmente do público jovem.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07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Já ouviram esta tese?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48880"/>
            <a:ext cx="4824536" cy="361840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868144" y="2852936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Game em 1ª pessoa</a:t>
            </a:r>
          </a:p>
          <a:p>
            <a:r>
              <a:rPr lang="pt-BR" sz="3200" b="1" dirty="0"/>
              <a:t>DOOM</a:t>
            </a:r>
          </a:p>
        </p:txBody>
      </p:sp>
    </p:spTree>
    <p:extLst>
      <p:ext uri="{BB962C8B-B14F-4D97-AF65-F5344CB8AC3E}">
        <p14:creationId xmlns:p14="http://schemas.microsoft.com/office/powerpoint/2010/main" val="405864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Pesquisas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Estas pesquisas muitas vezes eram financiadas por empresas.</a:t>
            </a:r>
          </a:p>
          <a:p>
            <a:r>
              <a:rPr lang="pt-BR" dirty="0"/>
              <a:t>Para superar este modelo, investigações empírico-experimentais: “abordagem de persuasão”.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1060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1600</Words>
  <Application>Microsoft Office PowerPoint</Application>
  <PresentationFormat>Apresentação na tela (4:3)</PresentationFormat>
  <Paragraphs>116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4" baseType="lpstr">
      <vt:lpstr>Arial</vt:lpstr>
      <vt:lpstr>Calibri</vt:lpstr>
      <vt:lpstr>Tema do Office</vt:lpstr>
      <vt:lpstr>A pesquisa norte-americana; Lasswell</vt:lpstr>
      <vt:lpstr>Contexto</vt:lpstr>
      <vt:lpstr>Apresentação do PowerPoint</vt:lpstr>
      <vt:lpstr>Pesquisas</vt:lpstr>
      <vt:lpstr>Pesquisas</vt:lpstr>
      <vt:lpstr>Pesquisas</vt:lpstr>
      <vt:lpstr>Pesquisas</vt:lpstr>
      <vt:lpstr>Pesquisas</vt:lpstr>
      <vt:lpstr>Pesquisas</vt:lpstr>
      <vt:lpstr>Pesquisas</vt:lpstr>
      <vt:lpstr>Pesquisas</vt:lpstr>
      <vt:lpstr>Apresentação do PowerPoint</vt:lpstr>
      <vt:lpstr>Pesquisas</vt:lpstr>
      <vt:lpstr>Pesquisas</vt:lpstr>
      <vt:lpstr>Pesquisas</vt:lpstr>
      <vt:lpstr>Pesquisas</vt:lpstr>
      <vt:lpstr>Pesquisas</vt:lpstr>
      <vt:lpstr>Pesquisas</vt:lpstr>
      <vt:lpstr>Pesquisas</vt:lpstr>
      <vt:lpstr>Características das pesquisas</vt:lpstr>
      <vt:lpstr>A estrutura e a função da comunicação na sociedade</vt:lpstr>
      <vt:lpstr>Descrição do ato comunicacional</vt:lpstr>
      <vt:lpstr>Processo de atenção</vt:lpstr>
      <vt:lpstr>Necessidades e Valores</vt:lpstr>
      <vt:lpstr>Conflito social e comunicação</vt:lpstr>
      <vt:lpstr>Comunicação eficiente</vt:lpstr>
      <vt:lpstr>Comunicação eficiente</vt:lpstr>
      <vt:lpstr>Pesquisa em Comunicação</vt:lpstr>
      <vt:lpstr>Público</vt:lpstr>
      <vt:lpstr>Público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pesquisa norte-americana; Lasswell</dc:title>
  <dc:creator>Dosvald1</dc:creator>
  <cp:lastModifiedBy>Daniela Osvald Ramos</cp:lastModifiedBy>
  <cp:revision>64</cp:revision>
  <dcterms:created xsi:type="dcterms:W3CDTF">2018-03-29T20:17:18Z</dcterms:created>
  <dcterms:modified xsi:type="dcterms:W3CDTF">2019-08-29T23:31:06Z</dcterms:modified>
</cp:coreProperties>
</file>