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64" r:id="rId3"/>
    <p:sldId id="272" r:id="rId4"/>
    <p:sldId id="273" r:id="rId5"/>
    <p:sldId id="258" r:id="rId6"/>
    <p:sldId id="266" r:id="rId7"/>
    <p:sldId id="267" r:id="rId8"/>
    <p:sldId id="259" r:id="rId9"/>
    <p:sldId id="260" r:id="rId10"/>
    <p:sldId id="271" r:id="rId11"/>
    <p:sldId id="262" r:id="rId12"/>
    <p:sldId id="265" r:id="rId13"/>
    <p:sldId id="269" r:id="rId14"/>
    <p:sldId id="274" r:id="rId15"/>
    <p:sldId id="270" r:id="rId16"/>
    <p:sldId id="26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59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34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758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26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73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97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5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81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87008" y="1348111"/>
            <a:ext cx="11417985" cy="4001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1741683" y="147618"/>
            <a:ext cx="9192413" cy="320115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 sz="1500">
                <a:latin typeface="Trebuchet MS" pitchFamily="34" charset="0"/>
              </a:defRPr>
            </a:lvl2pPr>
            <a:lvl3pPr>
              <a:defRPr sz="1500">
                <a:latin typeface="Trebuchet MS" pitchFamily="34" charset="0"/>
              </a:defRPr>
            </a:lvl3pPr>
            <a:lvl4pPr>
              <a:defRPr sz="1500">
                <a:latin typeface="Trebuchet MS" pitchFamily="34" charset="0"/>
              </a:defRPr>
            </a:lvl4pPr>
            <a:lvl5pPr>
              <a:defRPr sz="1500">
                <a:latin typeface="Trebuchet MS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1741683" y="387698"/>
            <a:ext cx="9192413" cy="320115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 sz="1500">
                <a:latin typeface="Trebuchet MS" pitchFamily="34" charset="0"/>
              </a:defRPr>
            </a:lvl2pPr>
            <a:lvl3pPr>
              <a:defRPr sz="1500">
                <a:latin typeface="Trebuchet MS" pitchFamily="34" charset="0"/>
              </a:defRPr>
            </a:lvl3pPr>
            <a:lvl4pPr>
              <a:defRPr sz="1500">
                <a:latin typeface="Trebuchet MS" pitchFamily="34" charset="0"/>
              </a:defRPr>
            </a:lvl4pPr>
            <a:lvl5pPr>
              <a:defRPr sz="1500">
                <a:latin typeface="Trebuchet MS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2"/>
          </p:nvPr>
        </p:nvSpPr>
        <p:spPr>
          <a:xfrm>
            <a:off x="1741683" y="707836"/>
            <a:ext cx="9192413" cy="320115"/>
          </a:xfrm>
          <a:prstGeom prst="rect">
            <a:avLst/>
          </a:prstGeom>
        </p:spPr>
        <p:txBody>
          <a:bodyPr/>
          <a:lstStyle>
            <a:lvl1pPr>
              <a:buNone/>
              <a:defRPr sz="1500" b="1" baseline="0"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 sz="1500">
                <a:latin typeface="Trebuchet MS" pitchFamily="34" charset="0"/>
              </a:defRPr>
            </a:lvl2pPr>
            <a:lvl3pPr>
              <a:defRPr sz="1500">
                <a:latin typeface="Trebuchet MS" pitchFamily="34" charset="0"/>
              </a:defRPr>
            </a:lvl3pPr>
            <a:lvl4pPr>
              <a:defRPr sz="1500">
                <a:latin typeface="Trebuchet MS" pitchFamily="34" charset="0"/>
              </a:defRPr>
            </a:lvl4pPr>
            <a:lvl5pPr>
              <a:defRPr sz="1500">
                <a:latin typeface="Trebuchet MS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3"/>
          </p:nvPr>
        </p:nvSpPr>
        <p:spPr>
          <a:xfrm>
            <a:off x="5708950" y="1828327"/>
            <a:ext cx="6096004" cy="2000846"/>
          </a:xfrm>
          <a:prstGeom prst="rect">
            <a:avLst/>
          </a:prstGeom>
        </p:spPr>
        <p:txBody>
          <a:bodyPr/>
          <a:lstStyle>
            <a:lvl1pPr marL="0" indent="380916" algn="just">
              <a:lnSpc>
                <a:spcPts val="1905"/>
              </a:lnSpc>
              <a:spcBef>
                <a:spcPts val="0"/>
              </a:spcBef>
              <a:buNone/>
              <a:defRPr sz="1300">
                <a:latin typeface="Trebuchet MS" pitchFamily="34" charset="0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4"/>
          </p:nvPr>
        </p:nvSpPr>
        <p:spPr>
          <a:xfrm>
            <a:off x="387049" y="1828327"/>
            <a:ext cx="5225143" cy="20008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15"/>
          </p:nvPr>
        </p:nvSpPr>
        <p:spPr>
          <a:xfrm>
            <a:off x="387049" y="3909203"/>
            <a:ext cx="11417905" cy="2641113"/>
          </a:xfrm>
          <a:prstGeom prst="rect">
            <a:avLst/>
          </a:prstGeom>
        </p:spPr>
        <p:txBody>
          <a:bodyPr/>
          <a:lstStyle>
            <a:lvl1pPr marL="0" marR="0" indent="380916" algn="l" defTabSz="914160" rtl="0" eaLnBrk="1" fontAlgn="auto" latinLnBrk="0" hangingPunct="1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latin typeface="Trebuchet MS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299978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66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4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11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45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26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74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2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52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1191-0F03-4A40-9BA0-B3192483808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1B7D8E-D374-4CF5-8268-F6DBAFD902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038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3179" y="653143"/>
            <a:ext cx="8635929" cy="2653110"/>
          </a:xfrm>
        </p:spPr>
        <p:txBody>
          <a:bodyPr/>
          <a:lstStyle/>
          <a:p>
            <a:pPr algn="ctr"/>
            <a:r>
              <a:rPr lang="pt-BR" dirty="0" smtClean="0"/>
              <a:t>URBANIDADE e os FUNDAMENTOS DA CIDADE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6" y="4050832"/>
            <a:ext cx="9322041" cy="2349967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r>
              <a:rPr lang="pt-BR" sz="8000" b="1" dirty="0" smtClean="0"/>
              <a:t>IEB </a:t>
            </a:r>
            <a:r>
              <a:rPr lang="pt-BR" sz="8000" b="1" dirty="0" smtClean="0"/>
              <a:t>5025 - </a:t>
            </a:r>
            <a:r>
              <a:rPr lang="pt-BR" sz="8000" b="1" dirty="0" smtClean="0"/>
              <a:t>  </a:t>
            </a:r>
            <a:r>
              <a:rPr lang="pt-BR" sz="8000" b="1" dirty="0"/>
              <a:t>A urbanidade e a imagem da metrópole de São Paulo como fatores de sua produção e</a:t>
            </a:r>
            <a:br>
              <a:rPr lang="pt-BR" sz="8000" b="1" dirty="0"/>
            </a:br>
            <a:r>
              <a:rPr lang="pt-BR" sz="8000" b="1" dirty="0"/>
              <a:t>interpretação</a:t>
            </a:r>
            <a:r>
              <a:rPr lang="pt-BR" sz="8000" b="1" dirty="0"/>
              <a:t> </a:t>
            </a:r>
            <a:br>
              <a:rPr lang="pt-BR" sz="8000" b="1" dirty="0"/>
            </a:br>
            <a:endParaRPr lang="pt-BR" sz="8000" b="1" dirty="0" smtClean="0"/>
          </a:p>
          <a:p>
            <a:r>
              <a:rPr lang="pt-BR" sz="8000" b="1" dirty="0" smtClean="0"/>
              <a:t>Programa Culturas e Identidades Brasileiras do</a:t>
            </a:r>
          </a:p>
          <a:p>
            <a:r>
              <a:rPr lang="pt-BR" sz="8000" b="1" dirty="0" smtClean="0"/>
              <a:t>Instituto </a:t>
            </a:r>
            <a:r>
              <a:rPr lang="pt-BR" sz="8000" b="1" dirty="0"/>
              <a:t>de Estudos </a:t>
            </a:r>
            <a:r>
              <a:rPr lang="pt-BR" sz="8000" b="1" dirty="0" smtClean="0"/>
              <a:t>Brasileiros</a:t>
            </a:r>
          </a:p>
          <a:p>
            <a:r>
              <a:rPr lang="pt-BR" sz="8000" b="1" dirty="0" smtClean="0"/>
              <a:t>Jaime Oliva</a:t>
            </a:r>
            <a:endParaRPr lang="pt-BR" sz="8000" b="1" dirty="0"/>
          </a:p>
          <a:p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2745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3096" y="131298"/>
            <a:ext cx="8596668" cy="769034"/>
          </a:xfrm>
        </p:spPr>
        <p:txBody>
          <a:bodyPr/>
          <a:lstStyle/>
          <a:p>
            <a:pPr algn="ctr"/>
            <a:r>
              <a:rPr lang="pt-BR" dirty="0" smtClean="0"/>
              <a:t>SUBÚRBIOS RETICULARES – em rede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69" y="900332"/>
            <a:ext cx="11258122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0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38846" y="432437"/>
            <a:ext cx="7467600" cy="74307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chemeClr val="bg1"/>
                </a:solidFill>
              </a:rPr>
              <a:t>TIPOS DE ESPAÇOS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417638"/>
            <a:ext cx="8003232" cy="5056314"/>
          </a:xfrm>
        </p:spPr>
        <p:txBody>
          <a:bodyPr/>
          <a:lstStyle/>
          <a:p>
            <a:endParaRPr lang="pt-BR" dirty="0" smtClean="0"/>
          </a:p>
          <a:p>
            <a:pPr marL="540000" indent="0">
              <a:buNone/>
            </a:pPr>
            <a:r>
              <a:rPr lang="pt-BR" sz="2000" b="1" dirty="0"/>
              <a:t>REDES</a:t>
            </a:r>
          </a:p>
          <a:p>
            <a:pPr marL="540000" indent="0">
              <a:buNone/>
            </a:pPr>
            <a:r>
              <a:rPr lang="pt-BR" sz="2000" b="1" dirty="0"/>
              <a:t>GEOGRÁFICAS</a:t>
            </a:r>
          </a:p>
          <a:p>
            <a:pPr marL="72000" indent="-342900"/>
            <a:r>
              <a:rPr lang="pt-BR" sz="2000" dirty="0"/>
              <a:t>LACUNARES</a:t>
            </a:r>
          </a:p>
          <a:p>
            <a:pPr marL="72000" indent="-342900"/>
            <a:r>
              <a:rPr lang="pt-BR" sz="2000" dirty="0"/>
              <a:t>DESCONTÍNUOS</a:t>
            </a:r>
          </a:p>
          <a:p>
            <a:pPr marL="72000" indent="-342900"/>
            <a:r>
              <a:rPr lang="pt-BR" sz="2000" dirty="0"/>
              <a:t>TOPOLÓGICOS</a:t>
            </a:r>
          </a:p>
          <a:p>
            <a:pPr marL="72000" indent="-342900"/>
            <a:r>
              <a:rPr lang="pt-BR" sz="2000" dirty="0"/>
              <a:t>MEDIDOS SEGUNDO </a:t>
            </a:r>
          </a:p>
          <a:p>
            <a:pPr marL="72000" indent="0">
              <a:buNone/>
            </a:pPr>
            <a:r>
              <a:rPr lang="pt-BR" sz="2000" dirty="0"/>
              <a:t>NÍVEIS DE </a:t>
            </a:r>
          </a:p>
          <a:p>
            <a:pPr marL="72000" indent="0">
              <a:buNone/>
            </a:pPr>
            <a:r>
              <a:rPr lang="pt-BR" sz="2000" dirty="0"/>
              <a:t>CONECTIVIDADE</a:t>
            </a:r>
          </a:p>
          <a:p>
            <a:pPr marL="882900" indent="-342900"/>
            <a:endParaRPr lang="pt-BR" dirty="0"/>
          </a:p>
          <a:p>
            <a:pPr marL="882900" indent="-342900"/>
            <a:endParaRPr lang="pt-BR" b="1" dirty="0" smtClean="0"/>
          </a:p>
          <a:p>
            <a:pPr marL="882900" indent="-342900"/>
            <a:endParaRPr lang="pt-BR" b="1" dirty="0"/>
          </a:p>
        </p:txBody>
      </p:sp>
      <p:pic>
        <p:nvPicPr>
          <p:cNvPr id="5" name="Imagem 1" descr="redecondomínio019.jpg"/>
          <p:cNvPicPr>
            <a:picLocks noChangeAspect="1"/>
          </p:cNvPicPr>
          <p:nvPr/>
        </p:nvPicPr>
        <p:blipFill>
          <a:blip r:embed="rId2" cstate="print"/>
          <a:srcRect l="6522" t="10181" r="14381"/>
          <a:stretch>
            <a:fillRect/>
          </a:stretch>
        </p:blipFill>
        <p:spPr bwMode="auto">
          <a:xfrm>
            <a:off x="5000050" y="1517603"/>
            <a:ext cx="6429950" cy="471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O URBANO: um sistema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7463" y="1196751"/>
            <a:ext cx="10371907" cy="48252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/>
              <a:t>Ordem espacial citadina tradicional: contiguidade territorial e evidente delimitação entre a cidade e seu exterior. A cidade que se opõem ao campo desaparece e o rural vai junto nessa desaparição. </a:t>
            </a:r>
          </a:p>
          <a:p>
            <a:pPr algn="just"/>
            <a:r>
              <a:rPr lang="pt-BR" sz="2800" dirty="0"/>
              <a:t>Cidade e urbano não mais coincidem. Por quê?  </a:t>
            </a:r>
          </a:p>
          <a:p>
            <a:pPr algn="just"/>
            <a:r>
              <a:rPr lang="pt-BR" sz="2800" dirty="0"/>
              <a:t>Presença dos </a:t>
            </a:r>
            <a:r>
              <a:rPr lang="pt-BR" sz="2800" b="1" dirty="0"/>
              <a:t>espaços reticulares </a:t>
            </a:r>
            <a:r>
              <a:rPr lang="pt-BR" sz="2800" dirty="0"/>
              <a:t>que levaram ao fim da exclusividade do  modelo citadino territorial. </a:t>
            </a:r>
          </a:p>
          <a:p>
            <a:pPr algn="just" hangingPunct="0"/>
            <a:r>
              <a:rPr lang="pt-BR" sz="2800" dirty="0"/>
              <a:t>Componentes do sistema: cidade propriamente (núcleo denso; periurbano – subúrbios americanos; campo urbanizado)</a:t>
            </a:r>
          </a:p>
          <a:p>
            <a:pPr algn="just"/>
            <a:r>
              <a:rPr lang="pt-BR" sz="2800" dirty="0"/>
              <a:t>Novas Escalas do Urbano:  local </a:t>
            </a:r>
            <a:r>
              <a:rPr lang="pt-BR" sz="2800" dirty="0">
                <a:cs typeface="Arial"/>
              </a:rPr>
              <a:t>→ cidade∕metrópole Regional → Megalópole </a:t>
            </a:r>
            <a:endParaRPr lang="pt-BR" sz="2800" dirty="0"/>
          </a:p>
          <a:p>
            <a:pPr hangingPunct="0"/>
            <a:endParaRPr lang="pt-BR" sz="2800" dirty="0"/>
          </a:p>
          <a:p>
            <a:pPr hangingPunct="0"/>
            <a:endParaRPr lang="pt-BR" sz="1100" dirty="0"/>
          </a:p>
          <a:p>
            <a:endParaRPr lang="pt-PT" sz="1100" i="1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2430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3941"/>
              </p:ext>
            </p:extLst>
          </p:nvPr>
        </p:nvGraphicFramePr>
        <p:xfrm>
          <a:off x="1920240" y="548680"/>
          <a:ext cx="8660674" cy="587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289"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bg1"/>
                          </a:solidFill>
                        </a:rPr>
                        <a:t>GRADIENTES DE URBANIDADE (do</a:t>
                      </a:r>
                      <a:r>
                        <a:rPr lang="pt-BR" sz="2800" baseline="0" dirty="0" smtClean="0">
                          <a:solidFill>
                            <a:schemeClr val="bg1"/>
                          </a:solidFill>
                        </a:rPr>
                        <a:t> sistema urbano)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289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Central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Núcleo denso</a:t>
                      </a:r>
                      <a:r>
                        <a:rPr lang="pt-BR" sz="2800" baseline="0" dirty="0" smtClean="0"/>
                        <a:t> - território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289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Suburbano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Núcleo denso - território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03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Periurbano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Espaço reticular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03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Infra-urbano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Espaço reticular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03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Meta-urbano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Espaço reticular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1289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Paraurbano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Espaço reticular</a:t>
                      </a:r>
                    </a:p>
                    <a:p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5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340495" cy="853440"/>
          </a:xfrm>
        </p:spPr>
        <p:txBody>
          <a:bodyPr/>
          <a:lstStyle/>
          <a:p>
            <a:pPr algn="ctr"/>
            <a:r>
              <a:rPr lang="pt-BR" dirty="0" smtClean="0"/>
              <a:t>UM OLHAR PARA AS SOCIEDADES CONTEMPORÂNEAS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447" y="1567543"/>
            <a:ext cx="11508375" cy="4937760"/>
          </a:xfrm>
        </p:spPr>
        <p:txBody>
          <a:bodyPr/>
          <a:lstStyle/>
          <a:p>
            <a:r>
              <a:rPr lang="pt-BR" dirty="0" smtClean="0"/>
              <a:t>UM ÂNGULO DE VISAGEM:</a:t>
            </a:r>
          </a:p>
          <a:p>
            <a:pPr algn="ctr"/>
            <a:r>
              <a:rPr lang="pt-BR" dirty="0" smtClean="0"/>
              <a:t>A CONTRAPOSIÇÃO (a dialética): Mundo vivido e sistemas  (HABERMAS)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750423" y="2888677"/>
            <a:ext cx="2325189" cy="1045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MUNDO VIVIDO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850777" y="2879185"/>
            <a:ext cx="2664824" cy="955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SISTEMAS</a:t>
            </a:r>
            <a:endParaRPr lang="pt-BR" dirty="0"/>
          </a:p>
        </p:txBody>
      </p:sp>
      <p:cxnSp>
        <p:nvCxnSpPr>
          <p:cNvPr id="8" name="Conector de Seta Reta 7"/>
          <p:cNvCxnSpPr>
            <a:stCxn id="4" idx="3"/>
          </p:cNvCxnSpPr>
          <p:nvPr/>
        </p:nvCxnSpPr>
        <p:spPr>
          <a:xfrm flipH="1">
            <a:off x="1750423" y="3780665"/>
            <a:ext cx="340516" cy="60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00447" y="4454577"/>
            <a:ext cx="1672044" cy="82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Fundamentos da cidade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142307" y="4454576"/>
            <a:ext cx="1423853" cy="82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Urbanidade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735977" y="4454576"/>
            <a:ext cx="1632858" cy="82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Razão comunicativa</a:t>
            </a:r>
            <a:endParaRPr lang="pt-BR" dirty="0"/>
          </a:p>
        </p:txBody>
      </p:sp>
      <p:cxnSp>
        <p:nvCxnSpPr>
          <p:cNvPr id="13" name="Conector de Seta Reta 12"/>
          <p:cNvCxnSpPr>
            <a:stCxn id="4" idx="4"/>
          </p:cNvCxnSpPr>
          <p:nvPr/>
        </p:nvCxnSpPr>
        <p:spPr>
          <a:xfrm flipH="1">
            <a:off x="2899954" y="3933706"/>
            <a:ext cx="13064" cy="45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3866606" y="3749040"/>
            <a:ext cx="352697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6609805" y="4454576"/>
            <a:ext cx="2246812" cy="82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Funcionalidade instrumental da cidade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9287691" y="4454576"/>
            <a:ext cx="2155372" cy="82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Razão (pensamento) técnica</a:t>
            </a:r>
            <a:endParaRPr lang="pt-BR" dirty="0"/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7850777" y="3834702"/>
            <a:ext cx="352697" cy="554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10110651" y="3867430"/>
            <a:ext cx="254726" cy="482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4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4272" y="330201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A AÇÃO HUMANA e a URBANIDADE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10413032" cy="4457336"/>
          </a:xfrm>
        </p:spPr>
        <p:txBody>
          <a:bodyPr/>
          <a:lstStyle/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03920"/>
              </p:ext>
            </p:extLst>
          </p:nvPr>
        </p:nvGraphicFramePr>
        <p:xfrm>
          <a:off x="1214846" y="1371600"/>
          <a:ext cx="9875520" cy="4911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920">
                  <a:extLst>
                    <a:ext uri="{9D8B030D-6E8A-4147-A177-3AD203B41FA5}">
                      <a16:colId xmlns:a16="http://schemas.microsoft.com/office/drawing/2014/main" val="921488127"/>
                    </a:ext>
                  </a:extLst>
                </a:gridCol>
                <a:gridCol w="3493761">
                  <a:extLst>
                    <a:ext uri="{9D8B030D-6E8A-4147-A177-3AD203B41FA5}">
                      <a16:colId xmlns:a16="http://schemas.microsoft.com/office/drawing/2014/main" val="3183025138"/>
                    </a:ext>
                  </a:extLst>
                </a:gridCol>
                <a:gridCol w="3291839">
                  <a:extLst>
                    <a:ext uri="{9D8B030D-6E8A-4147-A177-3AD203B41FA5}">
                      <a16:colId xmlns:a16="http://schemas.microsoft.com/office/drawing/2014/main" val="2713091625"/>
                    </a:ext>
                  </a:extLst>
                </a:gridCol>
              </a:tblGrid>
              <a:tr h="1133454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Figuras formais (estatais) da ação humana na cidade (a no ambiente urbano de um modo geral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815333"/>
                  </a:ext>
                </a:extLst>
              </a:tr>
              <a:tr h="113345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 smtClean="0"/>
                        <a:t>Tipo de ação </a:t>
                      </a:r>
                      <a:endParaRPr lang="pt-B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 smtClean="0"/>
                        <a:t>Tipo</a:t>
                      </a:r>
                      <a:r>
                        <a:rPr lang="pt-BR" sz="2400" i="1" baseline="0" dirty="0" smtClean="0"/>
                        <a:t> de pensamento </a:t>
                      </a:r>
                      <a:endParaRPr lang="pt-B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 smtClean="0"/>
                        <a:t>Relação</a:t>
                      </a:r>
                      <a:r>
                        <a:rPr lang="pt-BR" sz="2400" i="1" baseline="0" dirty="0" smtClean="0"/>
                        <a:t> com a urbanidade</a:t>
                      </a:r>
                      <a:endParaRPr lang="pt-BR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87110"/>
                  </a:ext>
                </a:extLst>
              </a:tr>
              <a:tr h="8815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Políticas públicas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Técnico/comunicacional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Relativo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640712"/>
                  </a:ext>
                </a:extLst>
              </a:tr>
              <a:tr h="8815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Gestão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Técnico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Frágil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06323"/>
                  </a:ext>
                </a:extLst>
              </a:tr>
              <a:tr h="8815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Planejamento 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Técnico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Frágil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56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31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3" t="5773" b="6199"/>
          <a:stretch>
            <a:fillRect/>
          </a:stretch>
        </p:blipFill>
        <p:spPr bwMode="auto">
          <a:xfrm>
            <a:off x="1541417" y="764703"/>
            <a:ext cx="9170126" cy="60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991544" y="11663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666699"/>
                </a:solidFill>
                <a:latin typeface="+mj-lt"/>
              </a:rPr>
              <a:t>Modelos de Cidade, segundo sua urbanidade</a:t>
            </a:r>
          </a:p>
        </p:txBody>
      </p:sp>
    </p:spTree>
    <p:extLst>
      <p:ext uri="{BB962C8B-B14F-4D97-AF65-F5344CB8AC3E}">
        <p14:creationId xmlns:p14="http://schemas.microsoft.com/office/powerpoint/2010/main" val="35412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692697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5400" dirty="0"/>
              <a:t>DEFINIÇÕES:</a:t>
            </a:r>
            <a:r>
              <a:rPr lang="pt-BR" dirty="0" smtClean="0"/>
              <a:t> </a:t>
            </a:r>
          </a:p>
          <a:p>
            <a:pPr algn="ctr">
              <a:buNone/>
            </a:pPr>
            <a:r>
              <a:rPr lang="pt-BR" sz="4000" dirty="0"/>
              <a:t>CIDADE, RURAL, ESCALAS DO URBANO, </a:t>
            </a:r>
            <a:r>
              <a:rPr lang="pt-BR" sz="4000" dirty="0" smtClean="0"/>
              <a:t>SISTEMA </a:t>
            </a:r>
            <a:r>
              <a:rPr lang="pt-BR" sz="4000" dirty="0"/>
              <a:t>URBANO, GRADIENTES DE URBANIDADE, REDES E TERRITÓRIOS</a:t>
            </a:r>
          </a:p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9949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2992" y="387531"/>
            <a:ext cx="8596668" cy="788126"/>
          </a:xfrm>
        </p:spPr>
        <p:txBody>
          <a:bodyPr/>
          <a:lstStyle/>
          <a:p>
            <a:pPr algn="ctr"/>
            <a:r>
              <a:rPr lang="pt-BR" dirty="0" smtClean="0"/>
              <a:t>Fundamentos da cidade?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" y="1175657"/>
            <a:ext cx="11756571" cy="5055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i="1" dirty="0"/>
              <a:t>Comecemos com uma importante percepção do filósofo Claude </a:t>
            </a:r>
            <a:r>
              <a:rPr lang="pt-BR" sz="2400" i="1" dirty="0" err="1" smtClean="0"/>
              <a:t>Lefort</a:t>
            </a:r>
            <a:r>
              <a:rPr lang="pt-BR" sz="2400" i="1" dirty="0" smtClean="0"/>
              <a:t>. </a:t>
            </a:r>
            <a:r>
              <a:rPr lang="pt-BR" sz="2400" i="1" dirty="0"/>
              <a:t>Ele </a:t>
            </a:r>
            <a:r>
              <a:rPr lang="pt-BR" sz="2400" i="1" dirty="0" smtClean="0"/>
              <a:t>demanda que </a:t>
            </a:r>
            <a:r>
              <a:rPr lang="pt-BR" sz="2400" i="1" dirty="0"/>
              <a:t>se reflita sobre os paradoxos de uma sociedade que não dispõe mais </a:t>
            </a:r>
            <a:r>
              <a:rPr lang="pt-BR" sz="2400" i="1" dirty="0" smtClean="0"/>
              <a:t>das representações </a:t>
            </a:r>
            <a:r>
              <a:rPr lang="pt-BR" sz="2400" i="1" dirty="0"/>
              <a:t>de suas origens, de seus fins, de seus limites, e que é, ao mesmo </a:t>
            </a:r>
            <a:r>
              <a:rPr lang="pt-BR" sz="2400" i="1" dirty="0" smtClean="0"/>
              <a:t>tempo, assediada </a:t>
            </a:r>
            <a:r>
              <a:rPr lang="pt-BR" sz="2400" i="1" dirty="0"/>
              <a:t>constantemente pela questão de </a:t>
            </a:r>
            <a:r>
              <a:rPr lang="pt-BR" sz="2400" i="1" dirty="0" smtClean="0"/>
              <a:t>seu desenvolvimento </a:t>
            </a:r>
            <a:r>
              <a:rPr lang="pt-BR" sz="2400" i="1" dirty="0"/>
              <a:t>social, pelo </a:t>
            </a:r>
            <a:r>
              <a:rPr lang="pt-BR" sz="2400" i="1" dirty="0" smtClean="0"/>
              <a:t>seu projeto </a:t>
            </a:r>
            <a:r>
              <a:rPr lang="pt-BR" sz="2400" i="1" dirty="0"/>
              <a:t>de transformação, pela conquista de seu </a:t>
            </a:r>
            <a:r>
              <a:rPr lang="pt-BR" sz="2400" i="1" dirty="0" smtClean="0"/>
              <a:t>auto engendramento. </a:t>
            </a:r>
            <a:r>
              <a:rPr lang="pt-BR" sz="2400" i="1" dirty="0"/>
              <a:t>Como </a:t>
            </a:r>
            <a:r>
              <a:rPr lang="pt-BR" sz="2400" i="1" dirty="0" smtClean="0"/>
              <a:t>orientar socialmente </a:t>
            </a:r>
            <a:r>
              <a:rPr lang="pt-BR" sz="2400" i="1" dirty="0"/>
              <a:t>nossas vidas sem algumas representações das referências fundantes </a:t>
            </a:r>
            <a:r>
              <a:rPr lang="pt-BR" sz="2400" i="1" dirty="0" smtClean="0"/>
              <a:t>da própria </a:t>
            </a:r>
            <a:r>
              <a:rPr lang="pt-BR" sz="2400" i="1" dirty="0"/>
              <a:t>vida social? </a:t>
            </a:r>
            <a:r>
              <a:rPr lang="pt-BR" sz="2400" i="1" dirty="0"/>
              <a:t/>
            </a:r>
            <a:br>
              <a:rPr lang="pt-BR" sz="2400" i="1" dirty="0"/>
            </a:br>
            <a:r>
              <a:rPr lang="fr-FR" sz="2400" dirty="0"/>
              <a:t>LEFORT, Claude. </a:t>
            </a:r>
            <a:r>
              <a:rPr lang="fr-FR" sz="2400" i="1" dirty="0"/>
              <a:t>Éléments d’une critique de la bureaucratie</a:t>
            </a:r>
            <a:r>
              <a:rPr lang="fr-FR" sz="2400" dirty="0"/>
              <a:t>. Genève: Librairie Droz, 1971</a:t>
            </a:r>
            <a:r>
              <a:rPr lang="fr-FR" sz="2400" dirty="0"/>
              <a:t> </a:t>
            </a:r>
            <a:br>
              <a:rPr lang="fr-F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0248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70264"/>
            <a:ext cx="11301306" cy="1018902"/>
          </a:xfrm>
        </p:spPr>
        <p:txBody>
          <a:bodyPr/>
          <a:lstStyle/>
          <a:p>
            <a:pPr algn="ctr"/>
            <a:r>
              <a:rPr lang="pt-BR" dirty="0" smtClean="0"/>
              <a:t>GEOTIPO: ESTRUTURADOR DE SOCIEDADE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58537"/>
            <a:ext cx="11000860" cy="5055326"/>
          </a:xfrm>
        </p:spPr>
        <p:txBody>
          <a:bodyPr>
            <a:normAutofit/>
          </a:bodyPr>
          <a:lstStyle/>
          <a:p>
            <a:r>
              <a:rPr lang="pt-BR" dirty="0" smtClean="0"/>
              <a:t> A COPRESENÇA (a eliminação da distância como meio mais efetivo para promover e estabilizar os contatos) implica numa revolução da vida humana. </a:t>
            </a:r>
          </a:p>
          <a:p>
            <a:r>
              <a:rPr lang="pt-BR" dirty="0" smtClean="0"/>
              <a:t>Inaugura a aventura do “VIVER JUNTOS”</a:t>
            </a:r>
          </a:p>
          <a:p>
            <a:r>
              <a:rPr lang="pt-BR" dirty="0" smtClean="0"/>
              <a:t>A REGULAÇÃO  da copresença está na origem, na organização e no regramento das PRÁTICAS ESPACIAIS (que são práticas sociais)</a:t>
            </a:r>
          </a:p>
          <a:p>
            <a:r>
              <a:rPr lang="pt-BR" dirty="0" smtClean="0"/>
              <a:t>Quais as PROXIMIDADES ACEITÁVEIS?</a:t>
            </a:r>
          </a:p>
          <a:p>
            <a:r>
              <a:rPr lang="pt-BR" dirty="0" smtClean="0"/>
              <a:t>Quais os bons PROCEDIMENTOS DE VIZINHANÇA?</a:t>
            </a:r>
          </a:p>
          <a:p>
            <a:r>
              <a:rPr lang="pt-BR" dirty="0" smtClean="0"/>
              <a:t>Quais os padrões relacionais (de “civilidade”) necessários de RECOHECIMENTO DO OUTRO?</a:t>
            </a:r>
          </a:p>
          <a:p>
            <a:endParaRPr lang="pt-BR" dirty="0" smtClean="0"/>
          </a:p>
          <a:p>
            <a:pPr algn="ctr"/>
            <a:r>
              <a:rPr lang="pt-BR" sz="2800" dirty="0" smtClean="0"/>
              <a:t>ESSA GESTÃO COLETIVA E POLÍTICA DA COPRESENÇA É UM PODEROSO VETOR DE ESTRUTURAÇÃO DAS SOCIEDADES (das organizações sociais)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791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420" y="143690"/>
            <a:ext cx="8596668" cy="98987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 QUE É CIDADE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11" y="1345474"/>
            <a:ext cx="11234058" cy="5329646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“Pode-se, então, dizer que a cidade constitui uma das respostas possíveis desenvolvidas pelos grupos humanos à questão da distância: ela é uma configuração espacial fundada sobre a escolha inicial de privilegiar a </a:t>
            </a:r>
            <a:r>
              <a:rPr lang="pt-BR" sz="2800" i="1" dirty="0" smtClean="0"/>
              <a:t>copresença</a:t>
            </a:r>
            <a:r>
              <a:rPr lang="pt-BR" sz="2800" dirty="0" smtClean="0"/>
              <a:t>.Trata-se de arranjar os seres, as coisas, as matérias de maneira que a proximidade de contato topográfico prevaleça e permita facilmente, para um operador qualquer (individual e coletivo), aceder ao máximo de realidades sociais com o mínimo de tempo e de custo (social, econômico, simbólico e de poder dispor dessas realidades.”</a:t>
            </a:r>
          </a:p>
          <a:p>
            <a:pPr algn="ctr">
              <a:buNone/>
            </a:pPr>
            <a:r>
              <a:rPr lang="pt-BR" sz="2800" dirty="0" smtClean="0"/>
              <a:t>(</a:t>
            </a:r>
            <a:r>
              <a:rPr lang="pt-BR" sz="2800" i="1" dirty="0" smtClean="0"/>
              <a:t>Michel </a:t>
            </a:r>
            <a:r>
              <a:rPr lang="pt-BR" sz="2800" i="1" dirty="0" err="1" smtClean="0"/>
              <a:t>Lussault</a:t>
            </a:r>
            <a:r>
              <a:rPr lang="pt-BR" sz="2800" i="1" dirty="0" smtClean="0"/>
              <a:t>. </a:t>
            </a:r>
            <a:r>
              <a:rPr lang="pt-BR" sz="2800" i="1" dirty="0" err="1" smtClean="0"/>
              <a:t>L’Homme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Spatial</a:t>
            </a:r>
            <a:r>
              <a:rPr lang="pt-BR" sz="2800" dirty="0" smtClean="0"/>
              <a:t>)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389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081361"/>
              </p:ext>
            </p:extLst>
          </p:nvPr>
        </p:nvGraphicFramePr>
        <p:xfrm>
          <a:off x="496390" y="195833"/>
          <a:ext cx="11325498" cy="653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7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41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Modos de vida na sociedade contemporânea: Rural e Urbano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>
                          <a:latin typeface="Arial"/>
                          <a:ea typeface="Times New Roman"/>
                        </a:rPr>
                        <a:t>Dimensão </a:t>
                      </a:r>
                      <a:endParaRPr lang="pt-BR" sz="15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Rural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Urbano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605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Econômica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Dominada por atividades agropecuárias, envolvendo praticamente todos os habitantes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Grande diversidade de atividades (indústrias, comércio, serviços, artes, esportes, pesquisa científica etc)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472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Forças produtivas</a:t>
                      </a:r>
                      <a:endParaRPr lang="pt-BR" sz="15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 natureza é a força produtiva (solo, água, por exemplo) e a ela o ser humano acrescenta seu trabalho; o tempo dominante é o da natureza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 trabalho humano é a força produtiva dominante. A natureza aqui não tem importância; o tempo dominante é o criado pelo ser humano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605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Povoamento e habitação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Dispersão para livrar terras; baixas densidades demográficas; moradia no local de trabalho.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Concentração populacional, maiores densidades demográficas; separação local de moradia e local do trabalho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NewBaskerville-Roman"/>
                        </a:rPr>
                        <a:t> </a:t>
                      </a:r>
                      <a:endParaRPr lang="pt-BR" sz="15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418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Composição populacional /social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Poucas etnias, nacionalidades, classes sociais, profissões; imigração incomum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Múltiplas etnias, nacionalidades, classes sociais, profissões; imigração é regra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1472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Mobilidade social 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Poucas mudanças de status social; tendência é a permanência nas mesmas classes e profissões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Grande potencial de mobilidade social, mais oportunidades e mudanças profissionais; possibilidades de empreender, mudança de classe social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1472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Exposição às informações e as relações sociais em geral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Acesso a quantidades inferiores de informações de outras realidades; acesso a um baixo número de pessoas nas relações sociais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Exposição a uma infinidade de informações locais e de outras realidades; contato direto e indireto com um conjunto enorme de pessoas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548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Conexão espacial</a:t>
                      </a:r>
                      <a:endParaRPr lang="pt-BR" sz="15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Baixo número de conexões espaciais com outras realidades; grau maior de isolamento geográfico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Repleto de conexões espaciais (transportes, meios de comunicações e informações) com outras realidades; integração geográfica elevada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105716"/>
              </p:ext>
            </p:extLst>
          </p:nvPr>
        </p:nvGraphicFramePr>
        <p:xfrm>
          <a:off x="627017" y="33321"/>
          <a:ext cx="10959737" cy="668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1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91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Times New Roman"/>
                        </a:rPr>
                        <a:t>Modos de Vida na sociedade contemporânea: Rural e Campo Modernizado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Arial"/>
                          <a:ea typeface="Times New Roman"/>
                        </a:rPr>
                        <a:t>Dimensão </a:t>
                      </a:r>
                      <a:endParaRPr lang="pt-BR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/>
                          <a:ea typeface="Times New Roman"/>
                        </a:rPr>
                        <a:t>Rural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Times New Roman"/>
                        </a:rPr>
                        <a:t>Campo </a:t>
                      </a:r>
                      <a:r>
                        <a:rPr lang="pt-BR" sz="1600" b="1" dirty="0" smtClean="0">
                          <a:latin typeface="Arial"/>
                          <a:ea typeface="Times New Roman"/>
                        </a:rPr>
                        <a:t>Urbanizado </a:t>
                      </a:r>
                      <a:endParaRPr lang="pt-BR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804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Forças produtivas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 natureza é a força produtiva principal e a ela o ser humano acrescenta seu trabalho; o tempo dominante é o da natureza.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 trabalho e a inteligência humana, por meio da tecnologia é a força produtiva dominante. A natureza perdeu importância; os ritmos do tempo já são mais humanos.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9217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Povoamento e habitação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Dispersão para livrar terras; baixas densidades demográficas; moradia no local de trabalho.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Baixas densidades demográficas, porém separação local de moradia e local do trabalho; trabalhadores moram nas cidades.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NewBaskerville-Roman"/>
                        </a:rPr>
                        <a:t> 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699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Mobilidade social 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Poucas mudanças de status social; tendência é a permanência nas mesmas classes e profissões.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Potencial de mobilidade social, mais oportunidades profissionais associadas à produção agropecuária tecnológica.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804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Exposição às informações e às relações sociais 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Exposição a quantidades inferiores de informações de outras realidades; acesso a um baixo número de pessoas nas relações sociais.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Vida urbana dos trabalhadores, logo, exposição a uma infinidade de informações locais e de outras realidades; contato direto com um conjunto enorme de pessoas.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4643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Conexão espacial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Baixo número de conexões espaciais com outras realidades; grau maior de isolamento geográfico.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Repleto de conexões espaciais (transportes, meios de comunicações) com outras realidades; integração geográfica elevada.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4583113" y="1773239"/>
            <a:ext cx="3194050" cy="8794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3" tIns="48376" rIns="96753" bIns="48376" anchor="ctr"/>
          <a:lstStyle/>
          <a:p>
            <a:pPr algn="ctr">
              <a:defRPr/>
            </a:pPr>
            <a:r>
              <a:rPr lang="pt-BR" sz="2100" b="1" dirty="0">
                <a:latin typeface="Trebuchet MS" pitchFamily="34" charset="0"/>
              </a:rPr>
              <a:t>ESPAÇO </a:t>
            </a:r>
            <a:endParaRPr lang="pt-BR" sz="1300" dirty="0"/>
          </a:p>
        </p:txBody>
      </p:sp>
      <p:sp>
        <p:nvSpPr>
          <p:cNvPr id="27" name="Elipse 26"/>
          <p:cNvSpPr/>
          <p:nvPr/>
        </p:nvSpPr>
        <p:spPr>
          <a:xfrm>
            <a:off x="4151314" y="3357563"/>
            <a:ext cx="1887537" cy="12001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6753" tIns="48376" rIns="96753" bIns="48376" anchor="ctr"/>
          <a:lstStyle/>
          <a:p>
            <a:pPr algn="ctr">
              <a:defRPr/>
            </a:pPr>
            <a:r>
              <a:rPr lang="pt-BR" sz="1300" b="1" dirty="0">
                <a:latin typeface="Trebuchet MS" pitchFamily="34" charset="0"/>
              </a:rPr>
              <a:t>PAISAGEM</a:t>
            </a:r>
            <a:endParaRPr lang="pt-BR" sz="1300" b="1" baseline="30000" dirty="0">
              <a:latin typeface="Trebuchet MS" pitchFamily="34" charset="0"/>
            </a:endParaRPr>
          </a:p>
          <a:p>
            <a:pPr algn="ctr">
              <a:defRPr/>
            </a:pPr>
            <a:r>
              <a:rPr lang="pt-BR" sz="1200" b="1" dirty="0">
                <a:latin typeface="Trebuchet MS" pitchFamily="34" charset="0"/>
              </a:rPr>
              <a:t>(Apreensão visual de parte do espaço)</a:t>
            </a:r>
            <a:endParaRPr lang="pt-BR" sz="1200" b="1" dirty="0"/>
          </a:p>
        </p:txBody>
      </p:sp>
      <p:sp>
        <p:nvSpPr>
          <p:cNvPr id="28" name="Retângulo 27"/>
          <p:cNvSpPr/>
          <p:nvPr/>
        </p:nvSpPr>
        <p:spPr>
          <a:xfrm>
            <a:off x="1847850" y="3716339"/>
            <a:ext cx="1885950" cy="12017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6753" tIns="48376" rIns="96753" bIns="48376" anchor="ctr"/>
          <a:lstStyle/>
          <a:p>
            <a:pPr algn="ctr">
              <a:defRPr/>
            </a:pPr>
            <a:r>
              <a:rPr lang="pt-BR" sz="1300" b="1" dirty="0">
                <a:latin typeface="Trebuchet MS" pitchFamily="34" charset="0"/>
              </a:rPr>
              <a:t>TERRITÓRIO</a:t>
            </a:r>
            <a:r>
              <a:rPr lang="pt-BR" sz="1300" b="1" baseline="30000" dirty="0">
                <a:latin typeface="Trebuchet MS" pitchFamily="34" charset="0"/>
              </a:rPr>
              <a:t>)</a:t>
            </a:r>
          </a:p>
          <a:p>
            <a:pPr algn="ctr">
              <a:defRPr/>
            </a:pPr>
            <a:r>
              <a:rPr lang="pt-BR" sz="1200" b="1" dirty="0">
                <a:latin typeface="Trebuchet MS" pitchFamily="34" charset="0"/>
              </a:rPr>
              <a:t>(Expressão da contiguidade construída)</a:t>
            </a:r>
            <a:endParaRPr lang="pt-BR" sz="1200" dirty="0"/>
          </a:p>
        </p:txBody>
      </p:sp>
      <p:sp>
        <p:nvSpPr>
          <p:cNvPr id="29" name="Retângulo 28"/>
          <p:cNvSpPr/>
          <p:nvPr/>
        </p:nvSpPr>
        <p:spPr>
          <a:xfrm>
            <a:off x="8184233" y="3284985"/>
            <a:ext cx="1959429" cy="12005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6753" tIns="48376" rIns="96753" bIns="48376" anchor="ctr"/>
          <a:lstStyle/>
          <a:p>
            <a:pPr algn="ctr">
              <a:defRPr/>
            </a:pPr>
            <a:r>
              <a:rPr lang="pt-BR" sz="1300" b="1" dirty="0">
                <a:latin typeface="Trebuchet MS" pitchFamily="34" charset="0"/>
              </a:rPr>
              <a:t>REDE GEOGRÁFICA</a:t>
            </a:r>
          </a:p>
          <a:p>
            <a:pPr algn="ctr">
              <a:defRPr/>
            </a:pPr>
            <a:r>
              <a:rPr lang="pt-BR" sz="1200" b="1" dirty="0">
                <a:latin typeface="Trebuchet MS" pitchFamily="34" charset="0"/>
              </a:rPr>
              <a:t>(Tipo de espaço que articula pontos – áreas - por meio de linhas – vias)</a:t>
            </a:r>
            <a:endParaRPr lang="pt-BR" sz="1200" dirty="0"/>
          </a:p>
        </p:txBody>
      </p:sp>
      <p:sp>
        <p:nvSpPr>
          <p:cNvPr id="30" name="Elipse 29"/>
          <p:cNvSpPr/>
          <p:nvPr/>
        </p:nvSpPr>
        <p:spPr>
          <a:xfrm>
            <a:off x="6096001" y="3213101"/>
            <a:ext cx="1814513" cy="15208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6753" tIns="48376" rIns="96753" bIns="48376" anchor="ctr"/>
          <a:lstStyle/>
          <a:p>
            <a:pPr algn="ctr">
              <a:defRPr/>
            </a:pPr>
            <a:r>
              <a:rPr lang="pt-BR" sz="1300" b="1" dirty="0">
                <a:latin typeface="Trebuchet MS" pitchFamily="34" charset="0"/>
              </a:rPr>
              <a:t>ESCALA </a:t>
            </a:r>
            <a:r>
              <a:rPr lang="pt-BR" sz="1200" b="1" dirty="0">
                <a:latin typeface="Trebuchet MS" pitchFamily="34" charset="0"/>
              </a:rPr>
              <a:t>(Dimensão: de recortes espaciais; da espacialidade dos fenômenos)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935414" y="5157789"/>
            <a:ext cx="2757487" cy="8794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3" tIns="48376" rIns="96753" bIns="48376" anchor="ctr"/>
          <a:lstStyle/>
          <a:p>
            <a:pPr algn="ctr">
              <a:defRPr/>
            </a:pPr>
            <a:r>
              <a:rPr lang="pt-BR" sz="1300" b="1" dirty="0">
                <a:latin typeface="Trebuchet MS" pitchFamily="34" charset="0"/>
              </a:rPr>
              <a:t>Região </a:t>
            </a:r>
            <a:r>
              <a:rPr lang="pt-BR" sz="1200" b="1" dirty="0">
                <a:latin typeface="Trebuchet MS" pitchFamily="34" charset="0"/>
              </a:rPr>
              <a:t> (um recorte geográfico; uma dimensão escalar, entre outras)</a:t>
            </a:r>
            <a:endParaRPr lang="pt-BR" sz="1300" dirty="0"/>
          </a:p>
        </p:txBody>
      </p:sp>
      <p:sp>
        <p:nvSpPr>
          <p:cNvPr id="19" name="Retângulo 18"/>
          <p:cNvSpPr/>
          <p:nvPr/>
        </p:nvSpPr>
        <p:spPr>
          <a:xfrm>
            <a:off x="7104064" y="5229226"/>
            <a:ext cx="2903537" cy="881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3" tIns="48376" rIns="96753" bIns="48376" anchor="ctr"/>
          <a:lstStyle/>
          <a:p>
            <a:pPr algn="ctr">
              <a:defRPr/>
            </a:pPr>
            <a:r>
              <a:rPr lang="pt-BR" sz="1300" b="1" dirty="0">
                <a:latin typeface="Trebuchet MS" pitchFamily="34" charset="0"/>
              </a:rPr>
              <a:t>Lugar </a:t>
            </a:r>
            <a:r>
              <a:rPr lang="pt-BR" sz="1200" b="1" dirty="0">
                <a:latin typeface="Trebuchet MS" pitchFamily="34" charset="0"/>
              </a:rPr>
              <a:t>(um recorte geográfico; uma dimensão escalar; a escala local)</a:t>
            </a:r>
            <a:endParaRPr lang="pt-BR" sz="1200" b="1" dirty="0"/>
          </a:p>
        </p:txBody>
      </p:sp>
      <p:cxnSp>
        <p:nvCxnSpPr>
          <p:cNvPr id="23" name="Conector de seta reta 22"/>
          <p:cNvCxnSpPr/>
          <p:nvPr/>
        </p:nvCxnSpPr>
        <p:spPr>
          <a:xfrm rot="10800000" flipV="1">
            <a:off x="3359151" y="2781300"/>
            <a:ext cx="1452563" cy="774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26" idx="3"/>
          </p:cNvCxnSpPr>
          <p:nvPr/>
        </p:nvCxnSpPr>
        <p:spPr>
          <a:xfrm>
            <a:off x="7777164" y="2211388"/>
            <a:ext cx="942975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10800000" flipV="1">
            <a:off x="6311901" y="4797425"/>
            <a:ext cx="290513" cy="16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7391401" y="4868864"/>
            <a:ext cx="290513" cy="16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Seta para baixo 35"/>
          <p:cNvSpPr/>
          <p:nvPr/>
        </p:nvSpPr>
        <p:spPr>
          <a:xfrm>
            <a:off x="5087939" y="2852738"/>
            <a:ext cx="46037" cy="23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3" tIns="48376" rIns="96753" bIns="48376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Seta para baixo 36"/>
          <p:cNvSpPr/>
          <p:nvPr/>
        </p:nvSpPr>
        <p:spPr>
          <a:xfrm>
            <a:off x="6959601" y="2852738"/>
            <a:ext cx="47625" cy="23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3" tIns="48376" rIns="96753" bIns="48376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2640012" y="420242"/>
            <a:ext cx="734377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/>
              <a:t>Uma estrutura teórica para os espaços de nossas vidas</a:t>
            </a:r>
          </a:p>
        </p:txBody>
      </p:sp>
    </p:spTree>
    <p:extLst>
      <p:ext uri="{BB962C8B-B14F-4D97-AF65-F5344CB8AC3E}">
        <p14:creationId xmlns:p14="http://schemas.microsoft.com/office/powerpoint/2010/main" val="2038007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422545" y="218344"/>
            <a:ext cx="8596668" cy="87471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chemeClr val="bg1"/>
                </a:solidFill>
              </a:rPr>
              <a:t>TIPOS DE ESPAÇOS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1919289" y="1484313"/>
            <a:ext cx="4321175" cy="460851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ctr">
              <a:buFontTx/>
              <a:buNone/>
            </a:pPr>
            <a:r>
              <a:rPr lang="pt-BR" b="1" dirty="0" smtClean="0"/>
              <a:t>TERRITÓRIOS </a:t>
            </a:r>
          </a:p>
          <a:p>
            <a:r>
              <a:rPr lang="pt-BR" dirty="0" smtClean="0">
                <a:cs typeface="Arial" pitchFamily="34" charset="0"/>
              </a:rPr>
              <a:t>CONTÍGUOS </a:t>
            </a:r>
          </a:p>
          <a:p>
            <a:r>
              <a:rPr lang="pt-BR" dirty="0" smtClean="0">
                <a:cs typeface="Arial" pitchFamily="34" charset="0"/>
              </a:rPr>
              <a:t>CONTÍNUOS </a:t>
            </a:r>
          </a:p>
          <a:p>
            <a:r>
              <a:rPr lang="pt-BR" dirty="0" smtClean="0">
                <a:cs typeface="Arial" pitchFamily="34" charset="0"/>
              </a:rPr>
              <a:t>TOPOGRÁFICOS  </a:t>
            </a:r>
          </a:p>
          <a:p>
            <a:r>
              <a:rPr lang="pt-BR" dirty="0" smtClean="0">
                <a:cs typeface="Arial" pitchFamily="34" charset="0"/>
              </a:rPr>
              <a:t>MEDIDOS EM </a:t>
            </a:r>
          </a:p>
          <a:p>
            <a:pPr lvl="1">
              <a:buFontTx/>
              <a:buNone/>
            </a:pPr>
            <a:r>
              <a:rPr lang="pt-BR" sz="3200" dirty="0">
                <a:cs typeface="Arial" pitchFamily="34" charset="0"/>
              </a:rPr>
              <a:t>METROS, </a:t>
            </a:r>
          </a:p>
          <a:p>
            <a:pPr lvl="1">
              <a:buFontTx/>
              <a:buNone/>
            </a:pPr>
            <a:r>
              <a:rPr lang="pt-BR" sz="3200" dirty="0">
                <a:cs typeface="Arial" pitchFamily="34" charset="0"/>
              </a:rPr>
              <a:t>QUILÔMETROS </a:t>
            </a:r>
          </a:p>
          <a:p>
            <a:pPr>
              <a:buFontTx/>
              <a:buNone/>
            </a:pPr>
            <a:endParaRPr lang="pt-BR" b="1" dirty="0" smtClean="0">
              <a:cs typeface="Arial" pitchFamily="34" charset="0"/>
            </a:endParaRPr>
          </a:p>
          <a:p>
            <a:endParaRPr lang="en-US" dirty="0" smtClean="0"/>
          </a:p>
        </p:txBody>
      </p:sp>
      <p:pic>
        <p:nvPicPr>
          <p:cNvPr id="11268" name="Imagem 10" descr="_Folha 51_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487" y="1236879"/>
            <a:ext cx="3683726" cy="554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63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1200</Words>
  <Application>Microsoft Office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NewBaskerville-Roman</vt:lpstr>
      <vt:lpstr>Times New Roman</vt:lpstr>
      <vt:lpstr>Trebuchet MS</vt:lpstr>
      <vt:lpstr>Verdana</vt:lpstr>
      <vt:lpstr>Wingdings 3</vt:lpstr>
      <vt:lpstr>Facetado</vt:lpstr>
      <vt:lpstr>URBANIDADE e os FUNDAMENTOS DA CIDADE</vt:lpstr>
      <vt:lpstr>Apresentação do PowerPoint</vt:lpstr>
      <vt:lpstr>Fundamentos da cidade?</vt:lpstr>
      <vt:lpstr>GEOTIPO: ESTRUTURADOR DE SOCIEDADE</vt:lpstr>
      <vt:lpstr> O QUE É CIDADE </vt:lpstr>
      <vt:lpstr>Apresentação do PowerPoint</vt:lpstr>
      <vt:lpstr>Apresentação do PowerPoint</vt:lpstr>
      <vt:lpstr>Apresentação do PowerPoint</vt:lpstr>
      <vt:lpstr>TIPOS DE ESPAÇOS</vt:lpstr>
      <vt:lpstr>SUBÚRBIOS RETICULARES – em rede</vt:lpstr>
      <vt:lpstr>TIPOS DE ESPAÇOS</vt:lpstr>
      <vt:lpstr>O URBANO: um sistema</vt:lpstr>
      <vt:lpstr>Apresentação do PowerPoint</vt:lpstr>
      <vt:lpstr>UM OLHAR PARA AS SOCIEDADES CONTEMPORÂNEAS</vt:lpstr>
      <vt:lpstr>A AÇÃO HUMANA e a URBANIDADE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Jaime</dc:creator>
  <cp:lastModifiedBy>Jaime</cp:lastModifiedBy>
  <cp:revision>16</cp:revision>
  <dcterms:created xsi:type="dcterms:W3CDTF">2020-09-09T13:21:17Z</dcterms:created>
  <dcterms:modified xsi:type="dcterms:W3CDTF">2020-09-10T15:46:26Z</dcterms:modified>
</cp:coreProperties>
</file>