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75" r:id="rId2"/>
    <p:sldId id="257" r:id="rId3"/>
    <p:sldId id="259" r:id="rId4"/>
    <p:sldId id="264" r:id="rId5"/>
    <p:sldId id="261" r:id="rId6"/>
    <p:sldId id="267" r:id="rId7"/>
    <p:sldId id="268" r:id="rId8"/>
    <p:sldId id="276" r:id="rId9"/>
    <p:sldId id="273" r:id="rId10"/>
  </p:sldIdLst>
  <p:sldSz cx="9144000" cy="5143500" type="screen16x9"/>
  <p:notesSz cx="6858000" cy="9144000"/>
  <p:embeddedFontLst>
    <p:embeddedFont>
      <p:font typeface="Raleway" panose="020B0604020202020204" charset="0"/>
      <p:regular r:id="rId12"/>
      <p:bold r:id="rId13"/>
      <p:italic r:id="rId14"/>
      <p:boldItalic r:id="rId15"/>
    </p:embeddedFont>
    <p:embeddedFont>
      <p:font typeface="Source Sans Pr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riella Tolentino" initials="" lastIdx="3" clrIdx="0"/>
  <p:cmAuthor id="1" name="Camila Franco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5" autoAdjust="0"/>
  </p:normalViewPr>
  <p:slideViewPr>
    <p:cSldViewPr snapToGrid="0">
      <p:cViewPr varScale="1">
        <p:scale>
          <a:sx n="151" d="100"/>
          <a:sy n="151" d="100"/>
        </p:scale>
        <p:origin x="44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89695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19cbf442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19cbf4422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08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2fe60d5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2fe60d5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35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2fe60d5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2fe60d5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0805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3345628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3345628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60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2fe60d58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2fe60d58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066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2fe60d58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2fe60d58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41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3182a781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3182a781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658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3182a781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3182a781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64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;p13"/>
          <p:cNvSpPr txBox="1">
            <a:spLocks/>
          </p:cNvSpPr>
          <p:nvPr/>
        </p:nvSpPr>
        <p:spPr>
          <a:xfrm>
            <a:off x="232347" y="1628744"/>
            <a:ext cx="8566414" cy="12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tabLst/>
              <a:defRPr/>
            </a:pPr>
            <a:r>
              <a:rPr kumimoji="0" lang="pt-BR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Caso Clínico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tabLst/>
              <a:defRPr/>
            </a:pPr>
            <a:r>
              <a:rPr kumimoji="0" lang="pt-BR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kumimoji="0" lang="pt-BR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</a:br>
            <a:r>
              <a:rPr kumimoji="0" lang="pt-BR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 DISCIPLINA:</a:t>
            </a:r>
            <a:r>
              <a:rPr kumimoji="0" lang="pt-BR" sz="3000" b="1" i="0" u="none" strike="noStrike" kern="0" cap="none" spc="0" normalizeH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kumimoji="0" lang="pt-BR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Fisioterapia aplicada à pediatria</a:t>
            </a:r>
            <a:endParaRPr kumimoji="0" lang="pt-BR" sz="3000" b="1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Dados </a:t>
            </a:r>
            <a:r>
              <a:rPr lang="pt-BR" dirty="0" smtClean="0"/>
              <a:t>Pessoais e Complementares</a:t>
            </a:r>
            <a:endParaRPr dirty="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M. S. L.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dk2"/>
                </a:solidFill>
              </a:rPr>
              <a:t>Reg. N. 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Idade Gestacional: </a:t>
            </a:r>
            <a:r>
              <a:rPr lang="pt-BR" sz="1600" dirty="0" smtClean="0">
                <a:solidFill>
                  <a:schemeClr val="dk2"/>
                </a:solidFill>
              </a:rPr>
              <a:t>X </a:t>
            </a:r>
            <a:r>
              <a:rPr lang="pt-BR" sz="1600" dirty="0">
                <a:solidFill>
                  <a:schemeClr val="dk2"/>
                </a:solidFill>
              </a:rPr>
              <a:t>semanas + </a:t>
            </a:r>
            <a:r>
              <a:rPr lang="pt-BR" sz="1600" dirty="0" smtClean="0">
                <a:solidFill>
                  <a:schemeClr val="dk2"/>
                </a:solidFill>
              </a:rPr>
              <a:t>Y </a:t>
            </a:r>
            <a:r>
              <a:rPr lang="pt-BR" sz="1600" dirty="0">
                <a:solidFill>
                  <a:schemeClr val="dk2"/>
                </a:solidFill>
              </a:rPr>
              <a:t>dias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Idade Cronológica: </a:t>
            </a:r>
            <a:r>
              <a:rPr lang="pt-BR" sz="1600" dirty="0" smtClean="0">
                <a:solidFill>
                  <a:schemeClr val="dk2"/>
                </a:solidFill>
              </a:rPr>
              <a:t>Y </a:t>
            </a:r>
            <a:r>
              <a:rPr lang="pt-BR" sz="1600" dirty="0">
                <a:solidFill>
                  <a:schemeClr val="dk2"/>
                </a:solidFill>
              </a:rPr>
              <a:t>ano, </a:t>
            </a:r>
            <a:r>
              <a:rPr lang="pt-BR" sz="1600" dirty="0" smtClean="0">
                <a:solidFill>
                  <a:schemeClr val="dk2"/>
                </a:solidFill>
              </a:rPr>
              <a:t>H </a:t>
            </a:r>
            <a:r>
              <a:rPr lang="pt-BR" sz="1600" dirty="0">
                <a:solidFill>
                  <a:schemeClr val="dk2"/>
                </a:solidFill>
              </a:rPr>
              <a:t>meses e </a:t>
            </a:r>
            <a:r>
              <a:rPr lang="pt-BR" sz="1600" dirty="0" smtClean="0">
                <a:solidFill>
                  <a:schemeClr val="dk2"/>
                </a:solidFill>
              </a:rPr>
              <a:t>Z </a:t>
            </a:r>
            <a:r>
              <a:rPr lang="pt-BR" sz="1600" dirty="0">
                <a:solidFill>
                  <a:schemeClr val="dk2"/>
                </a:solidFill>
              </a:rPr>
              <a:t>semanas 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Idade Corrigida: </a:t>
            </a:r>
            <a:r>
              <a:rPr lang="pt-BR" sz="1600" dirty="0" smtClean="0">
                <a:solidFill>
                  <a:schemeClr val="dk2"/>
                </a:solidFill>
              </a:rPr>
              <a:t>N </a:t>
            </a:r>
            <a:r>
              <a:rPr lang="pt-BR" sz="1600" dirty="0">
                <a:solidFill>
                  <a:schemeClr val="dk2"/>
                </a:solidFill>
              </a:rPr>
              <a:t>ano, </a:t>
            </a:r>
            <a:r>
              <a:rPr lang="pt-BR" sz="1600" dirty="0" smtClean="0">
                <a:solidFill>
                  <a:schemeClr val="dk2"/>
                </a:solidFill>
              </a:rPr>
              <a:t>K </a:t>
            </a:r>
            <a:r>
              <a:rPr lang="pt-BR" sz="1600" dirty="0">
                <a:solidFill>
                  <a:schemeClr val="dk2"/>
                </a:solidFill>
              </a:rPr>
              <a:t>meses e </a:t>
            </a:r>
            <a:r>
              <a:rPr lang="pt-BR" sz="1600" dirty="0" smtClean="0">
                <a:solidFill>
                  <a:schemeClr val="dk2"/>
                </a:solidFill>
              </a:rPr>
              <a:t>B </a:t>
            </a:r>
            <a:r>
              <a:rPr lang="pt-BR" sz="1600" dirty="0">
                <a:solidFill>
                  <a:schemeClr val="dk2"/>
                </a:solidFill>
              </a:rPr>
              <a:t>semana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Sexo masculino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2"/>
                </a:solidFill>
              </a:rPr>
              <a:t>Ribeirão Preto</a:t>
            </a:r>
            <a:endParaRPr sz="16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600" dirty="0" err="1">
                <a:solidFill>
                  <a:schemeClr val="dk2"/>
                </a:solidFill>
              </a:rPr>
              <a:t>Cuidadora</a:t>
            </a:r>
            <a:r>
              <a:rPr lang="pt-BR" sz="1600" dirty="0">
                <a:solidFill>
                  <a:schemeClr val="dk2"/>
                </a:solidFill>
              </a:rPr>
              <a:t> principal: mãe</a:t>
            </a:r>
            <a:endParaRPr sz="1600" dirty="0">
              <a:solidFill>
                <a:schemeClr val="dk2"/>
              </a:solidFill>
            </a:endParaRPr>
          </a:p>
        </p:txBody>
      </p:sp>
      <p:sp>
        <p:nvSpPr>
          <p:cNvPr id="4" name="Google Shape;73;p15"/>
          <p:cNvSpPr txBox="1">
            <a:spLocks/>
          </p:cNvSpPr>
          <p:nvPr/>
        </p:nvSpPr>
        <p:spPr>
          <a:xfrm>
            <a:off x="5123543" y="1114999"/>
            <a:ext cx="3188503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Mãe: A.C, PP anos, hígida, casada, trabalha com doces em casa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Pai: J. P., XX anos, hígido, casado, entregador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Irmão: hígido, N anos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*Dorme em berço no quarto dos pais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História Pregressa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8298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rgbClr val="000000"/>
                </a:solidFill>
              </a:rPr>
              <a:t>34 semanas e 3 dias de gravidez: cesárea de emergência (HC)</a:t>
            </a:r>
            <a:endParaRPr sz="14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000000"/>
                </a:solidFill>
              </a:rPr>
              <a:t>Sofrimento fetal e óbito fetal </a:t>
            </a:r>
            <a:r>
              <a:rPr lang="pt-BR" sz="1200" dirty="0" err="1">
                <a:solidFill>
                  <a:srgbClr val="000000"/>
                </a:solidFill>
              </a:rPr>
              <a:t>gemelar</a:t>
            </a:r>
            <a:endParaRPr sz="12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000000"/>
                </a:solidFill>
              </a:rPr>
              <a:t>Peso ao Nascimento: 2060 g → baixo peso </a:t>
            </a:r>
            <a:endParaRPr sz="12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000000"/>
                </a:solidFill>
              </a:rPr>
              <a:t>Estatura: 44 cm</a:t>
            </a:r>
            <a:endParaRPr sz="12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 err="1">
                <a:solidFill>
                  <a:srgbClr val="000000"/>
                </a:solidFill>
              </a:rPr>
              <a:t>Apgar</a:t>
            </a:r>
            <a:r>
              <a:rPr lang="pt-BR" sz="1200" dirty="0">
                <a:solidFill>
                  <a:srgbClr val="000000"/>
                </a:solidFill>
              </a:rPr>
              <a:t> 5/8 → desconforto respiratório na sala de parto → CTI neonatal → </a:t>
            </a: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rgbClr val="000000"/>
                </a:solidFill>
              </a:rPr>
              <a:t>Internação</a:t>
            </a:r>
            <a:endParaRPr sz="14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000000"/>
                </a:solidFill>
              </a:rPr>
              <a:t>Mãe: 3 dias </a:t>
            </a:r>
            <a:endParaRPr sz="12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>
                <a:solidFill>
                  <a:schemeClr val="dk2"/>
                </a:solidFill>
              </a:rPr>
              <a:t>M. S. L.: </a:t>
            </a:r>
            <a:r>
              <a:rPr lang="pt-BR" sz="1200" dirty="0">
                <a:solidFill>
                  <a:srgbClr val="000000"/>
                </a:solidFill>
              </a:rPr>
              <a:t>17 dias (12 CTI neonatal e 5 enfermaria)</a:t>
            </a: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>
              <a:solidFill>
                <a:srgbClr val="000000"/>
              </a:solidFill>
            </a:endParaRPr>
          </a:p>
        </p:txBody>
      </p:sp>
      <p:sp>
        <p:nvSpPr>
          <p:cNvPr id="4" name="Google Shape;85;p17"/>
          <p:cNvSpPr txBox="1">
            <a:spLocks/>
          </p:cNvSpPr>
          <p:nvPr/>
        </p:nvSpPr>
        <p:spPr>
          <a:xfrm>
            <a:off x="4741293" y="1062534"/>
            <a:ext cx="3938011" cy="37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Internação CTI neonatal: </a:t>
            </a:r>
          </a:p>
          <a:p>
            <a:pPr marL="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Apneias com necessidade de IOT</a:t>
            </a:r>
          </a:p>
          <a:p>
            <a:pPr marL="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Crises convulsivas </a:t>
            </a:r>
          </a:p>
          <a:p>
            <a:pPr marL="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US transfontanela: anóxia neonatal </a:t>
            </a:r>
          </a:p>
          <a:p>
            <a:pPr marL="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Medicamentos em uso: polivitamínico 12 gotas e sulfato ferroso 4 gotas.</a:t>
            </a:r>
          </a:p>
          <a:p>
            <a:pPr marL="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Injúria renal aguda (secundário anoxia neonatal + prematuridade) → dosagem sérica de vitamina a → suspensão de medicamento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Medicamentos em uso na alta: vitamina D e fenobarbital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endParaRPr kumimoji="0" lang="pt-BR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Desenvolvimento Neuromotor</a:t>
            </a:r>
            <a:endParaRPr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Controle de cervical: 6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Rolar: 8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Sentar com apoio: 12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Sentar sem apoio: 12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Engatinhar: não realizou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 err="1">
                <a:solidFill>
                  <a:srgbClr val="000000"/>
                </a:solidFill>
              </a:rPr>
              <a:t>Ortostatismo</a:t>
            </a:r>
            <a:r>
              <a:rPr lang="pt-BR" sz="1600" dirty="0">
                <a:solidFill>
                  <a:srgbClr val="000000"/>
                </a:solidFill>
              </a:rPr>
              <a:t> com apoio: 1 ano e 3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Marcha com apoio: 1 ano e 5 meses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600" dirty="0">
                <a:solidFill>
                  <a:srgbClr val="000000"/>
                </a:solidFill>
              </a:rPr>
              <a:t>Marcha sem apoio: não realiza 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4" name="Google Shape;112;p20"/>
          <p:cNvSpPr txBox="1">
            <a:spLocks/>
          </p:cNvSpPr>
          <p:nvPr/>
        </p:nvSpPr>
        <p:spPr>
          <a:xfrm>
            <a:off x="3627620" y="912632"/>
            <a:ext cx="4961743" cy="623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QUEIXA PRINCIPAL-</a:t>
            </a:r>
            <a:r>
              <a:rPr kumimoji="0" lang="pt-BR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Mãe: não deambular sem apoio</a:t>
            </a:r>
            <a:endParaRPr kumimoji="0" lang="pt-BR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Diagnóstico Clínico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2188555"/>
            <a:ext cx="4115100" cy="19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600" b="1">
                <a:solidFill>
                  <a:schemeClr val="dk2"/>
                </a:solidFill>
              </a:rPr>
              <a:t>Prematuridade</a:t>
            </a:r>
            <a:endParaRPr sz="1600" b="1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2"/>
                </a:solidFill>
              </a:rPr>
              <a:t>RNPT: IG abaixo de 37 semanas</a:t>
            </a:r>
            <a:endParaRPr sz="14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2"/>
                </a:solidFill>
              </a:rPr>
              <a:t>	PT limítrofe – 36 e 37 semanas</a:t>
            </a:r>
            <a:endParaRPr sz="1400">
              <a:solidFill>
                <a:schemeClr val="dk2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 b="1">
                <a:solidFill>
                  <a:schemeClr val="dk1"/>
                </a:solidFill>
              </a:rPr>
              <a:t>PT moderado – 31 e 36 semanas</a:t>
            </a:r>
            <a:endParaRPr sz="1400" b="1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2"/>
                </a:solidFill>
              </a:rPr>
              <a:t>PT extremo – 24 e 30 semanas</a:t>
            </a:r>
            <a:endParaRPr sz="1400">
              <a:solidFill>
                <a:schemeClr val="dk2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4115100" cy="10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</a:rPr>
              <a:t>Hipóxia crônica intra-útero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</a:rPr>
              <a:t>Redução na oferta de oxigênio mãe-feto</a:t>
            </a:r>
            <a:endParaRPr sz="1400">
              <a:solidFill>
                <a:srgbClr val="000000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4796550" y="2823325"/>
            <a:ext cx="4115100" cy="3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2111850" y="4002125"/>
            <a:ext cx="4920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8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Sequela clínica paralisia cerebral </a:t>
            </a:r>
            <a:endParaRPr sz="1800" b="1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4572000" y="1025127"/>
            <a:ext cx="4115100" cy="11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600" b="1">
                <a:solidFill>
                  <a:schemeClr val="dk2"/>
                </a:solidFill>
              </a:rPr>
              <a:t>Anóxia neonatal</a:t>
            </a:r>
            <a:endParaRPr sz="1600" b="1">
              <a:solidFill>
                <a:schemeClr val="dk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2"/>
                </a:solidFill>
              </a:rPr>
              <a:t>Condição de privação ou diminuição da oferta de oxigênio ao cérebro</a:t>
            </a:r>
            <a:endParaRPr sz="1400">
              <a:solidFill>
                <a:schemeClr val="dk2"/>
              </a:solidFill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572000" y="2188555"/>
            <a:ext cx="4115100" cy="19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600" b="1">
                <a:solidFill>
                  <a:schemeClr val="dk2"/>
                </a:solidFill>
              </a:rPr>
              <a:t>Injúria renal aguda</a:t>
            </a:r>
            <a:endParaRPr sz="1600" b="1">
              <a:solidFill>
                <a:schemeClr val="dk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2"/>
                </a:solidFill>
              </a:rPr>
              <a:t>Rápida queda do ritmo de filtração glomerular, podendo ser acompanhada de retenção de produtos nitrogenados e distúrbios hidroeletrolíticos.</a:t>
            </a:r>
            <a:endParaRPr sz="1400">
              <a:solidFill>
                <a:schemeClr val="dk2"/>
              </a:solidFill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034874" y="4635336"/>
            <a:ext cx="1652226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i="1" dirty="0" smtClean="0"/>
              <a:t>Referências</a:t>
            </a:r>
            <a:endParaRPr lang="pt-B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20268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 dirty="0" smtClean="0"/>
              <a:t>Exame clínico:</a:t>
            </a:r>
            <a:br>
              <a:rPr lang="pt-BR" dirty="0" smtClean="0"/>
            </a:br>
            <a:r>
              <a:rPr lang="pt-BR" dirty="0" smtClean="0"/>
              <a:t>Coordenação </a:t>
            </a:r>
            <a:r>
              <a:rPr lang="pt-BR" dirty="0"/>
              <a:t>motora </a:t>
            </a:r>
            <a:r>
              <a:rPr lang="pt-BR" dirty="0" smtClean="0"/>
              <a:t>grossa e fina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1404805"/>
            <a:ext cx="4432687" cy="341640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0000"/>
                </a:solidFill>
              </a:rPr>
              <a:t>Prono para supino: adota sem compensações</a:t>
            </a: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0000"/>
                </a:solidFill>
              </a:rPr>
              <a:t>Supino para prono: adota sem compensações</a:t>
            </a: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0000"/>
                </a:solidFill>
              </a:rPr>
              <a:t>Tracionado para sentar: </a:t>
            </a:r>
            <a:r>
              <a:rPr lang="pt-BR" sz="1100" dirty="0">
                <a:solidFill>
                  <a:schemeClr val="dk2"/>
                </a:solidFill>
              </a:rPr>
              <a:t>não adota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dk2"/>
                </a:solidFill>
              </a:rPr>
              <a:t>Supino para sentado: não adota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dk2"/>
                </a:solidFill>
              </a:rPr>
              <a:t>Prono para sentado: não adota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dk2"/>
                </a:solidFill>
              </a:rPr>
              <a:t>Sentado para 4 apoios: adota com compensações (chave de quadril e MMSS apoiados)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dk2"/>
                </a:solidFill>
              </a:rPr>
              <a:t>4 apoios para em pé: não adota</a:t>
            </a: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100" dirty="0">
                <a:solidFill>
                  <a:schemeClr val="dk2"/>
                </a:solidFill>
              </a:rPr>
              <a:t>Em pé para sentado: não adota</a:t>
            </a:r>
            <a:endParaRPr sz="1100" dirty="0">
              <a:solidFill>
                <a:schemeClr val="dk2"/>
              </a:solidFill>
            </a:endParaRPr>
          </a:p>
        </p:txBody>
      </p:sp>
      <p:sp>
        <p:nvSpPr>
          <p:cNvPr id="4" name="Google Shape;133;p23"/>
          <p:cNvSpPr txBox="1">
            <a:spLocks/>
          </p:cNvSpPr>
          <p:nvPr/>
        </p:nvSpPr>
        <p:spPr>
          <a:xfrm>
            <a:off x="4984230" y="1392317"/>
            <a:ext cx="3942414" cy="3416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Alcance: realiza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Preensão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	Preensão Palmar: não realiza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	Troca objetos com a mão: não realiza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	Desprendimento: não realiza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Manipulação: não </a:t>
            </a: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realiza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lang="pt-BR" sz="1200" i="1" dirty="0" smtClean="0">
                <a:solidFill>
                  <a:srgbClr val="0070C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COLOQUEM AQUI OS ITENS AVALIADOS...</a:t>
            </a:r>
            <a:endParaRPr lang="pt-BR" sz="1200" i="1" dirty="0">
              <a:solidFill>
                <a:srgbClr val="0070C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311700" y="2951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REAÇÃO DE PROTEÇÃO</a:t>
            </a:r>
            <a:br>
              <a:rPr lang="pt-BR" dirty="0" smtClean="0"/>
            </a:br>
            <a:r>
              <a:rPr lang="pt-BR" dirty="0" smtClean="0"/>
              <a:t>REFLEXOS </a:t>
            </a:r>
            <a:br>
              <a:rPr lang="pt-BR" dirty="0" smtClean="0"/>
            </a:br>
            <a:r>
              <a:rPr lang="pt-BR" dirty="0" smtClean="0"/>
              <a:t>TONUS </a:t>
            </a:r>
            <a:br>
              <a:rPr lang="pt-BR" dirty="0" smtClean="0"/>
            </a:br>
            <a:r>
              <a:rPr lang="pt-BR" dirty="0" smtClean="0"/>
              <a:t>FORÇA MUSCULAR</a:t>
            </a:r>
            <a:br>
              <a:rPr lang="pt-BR" dirty="0" smtClean="0"/>
            </a:br>
            <a:r>
              <a:rPr lang="pt-BR" dirty="0" smtClean="0"/>
              <a:t>ADM</a:t>
            </a:r>
            <a:br>
              <a:rPr lang="pt-BR" dirty="0" smtClean="0"/>
            </a:br>
            <a:r>
              <a:rPr lang="pt-BR" dirty="0" smtClean="0"/>
              <a:t>ESCALAS FUNCIONAIS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90513" y="341726"/>
            <a:ext cx="2358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OBJETIVOS:</a:t>
            </a:r>
            <a:endParaRPr lang="pt-BR" sz="2800" b="1" dirty="0"/>
          </a:p>
        </p:txBody>
      </p:sp>
      <p:sp>
        <p:nvSpPr>
          <p:cNvPr id="9" name="Google Shape;175;p29"/>
          <p:cNvSpPr txBox="1">
            <a:spLocks/>
          </p:cNvSpPr>
          <p:nvPr/>
        </p:nvSpPr>
        <p:spPr>
          <a:xfrm>
            <a:off x="825104" y="790085"/>
            <a:ext cx="8520600" cy="1524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lang="pt-BR" sz="1100" dirty="0" smtClean="0">
                <a:latin typeface="Source Sans Pro"/>
                <a:ea typeface="Source Sans Pro"/>
                <a:cs typeface="Source Sans Pro"/>
                <a:sym typeface="Source Sans Pro"/>
              </a:rPr>
              <a:t>EXEMPLO...</a:t>
            </a:r>
            <a:endParaRPr lang="pt-BR" sz="1100" dirty="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Estimular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adotar postura sentada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Estimular adotar postura ortostática passando pela ajoelhada e  </a:t>
            </a:r>
            <a:r>
              <a:rPr kumimoji="0" lang="pt-BR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semi-ajoelhada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Manter </a:t>
            </a:r>
            <a:r>
              <a:rPr kumimoji="0" lang="pt-BR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ortostatismo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sem apoio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Estimular marcha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293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81993" y="358858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Condutas (ilustrar)</a:t>
            </a:r>
            <a:endParaRPr dirty="0"/>
          </a:p>
        </p:txBody>
      </p:sp>
      <p:sp>
        <p:nvSpPr>
          <p:cNvPr id="6" name="Retângulo 5"/>
          <p:cNvSpPr/>
          <p:nvPr/>
        </p:nvSpPr>
        <p:spPr>
          <a:xfrm>
            <a:off x="374756" y="1191721"/>
            <a:ext cx="6318354" cy="72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600"/>
              </a:spcAft>
            </a:pPr>
            <a:r>
              <a:rPr lang="pt-BR" dirty="0" smtClean="0"/>
              <a:t>EXEMPLOS...</a:t>
            </a:r>
          </a:p>
          <a:p>
            <a:pPr lvl="0">
              <a:spcAft>
                <a:spcPts val="1600"/>
              </a:spcAft>
            </a:pPr>
            <a:r>
              <a:rPr lang="pt-BR" dirty="0"/>
              <a:t>E</a:t>
            </a:r>
            <a:r>
              <a:rPr lang="pt-BR" dirty="0" smtClean="0"/>
              <a:t>m </a:t>
            </a:r>
            <a:r>
              <a:rPr lang="pt-BR" dirty="0" err="1" smtClean="0"/>
              <a:t>ortostatismo</a:t>
            </a:r>
            <a:r>
              <a:rPr lang="pt-BR" dirty="0" smtClean="0"/>
              <a:t> em cima do rolo, contrapeso passivo </a:t>
            </a:r>
            <a:r>
              <a:rPr lang="pt-BR" dirty="0" err="1" smtClean="0"/>
              <a:t>latero</a:t>
            </a:r>
            <a:r>
              <a:rPr lang="pt-BR" dirty="0" smtClean="0"/>
              <a:t>-lateral</a:t>
            </a:r>
            <a:endParaRPr lang="pt-BR" dirty="0"/>
          </a:p>
        </p:txBody>
      </p:sp>
      <p:sp>
        <p:nvSpPr>
          <p:cNvPr id="7" name="Google Shape;195;p32"/>
          <p:cNvSpPr txBox="1">
            <a:spLocks noGrp="1"/>
          </p:cNvSpPr>
          <p:nvPr>
            <p:ph type="body" idx="1"/>
          </p:nvPr>
        </p:nvSpPr>
        <p:spPr>
          <a:xfrm>
            <a:off x="364164" y="2059614"/>
            <a:ext cx="8520600" cy="509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400" dirty="0" smtClean="0">
                <a:solidFill>
                  <a:srgbClr val="000000"/>
                </a:solidFill>
              </a:rPr>
              <a:t>Manuseio com auxílio de chave de quadril e escapular para passar de decúbito lateral para sentado</a:t>
            </a:r>
            <a:endParaRPr sz="1400" dirty="0">
              <a:solidFill>
                <a:srgbClr val="000000"/>
              </a:solidFill>
            </a:endParaRPr>
          </a:p>
        </p:txBody>
      </p:sp>
      <p:sp>
        <p:nvSpPr>
          <p:cNvPr id="9" name="Google Shape;175;p29"/>
          <p:cNvSpPr txBox="1">
            <a:spLocks/>
          </p:cNvSpPr>
          <p:nvPr/>
        </p:nvSpPr>
        <p:spPr>
          <a:xfrm>
            <a:off x="434119" y="-1013488"/>
            <a:ext cx="8520600" cy="1955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Source Sans Pro"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34119" y="2904244"/>
            <a:ext cx="1536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OUTRAS....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477</Words>
  <Application>Microsoft Office PowerPoint</Application>
  <PresentationFormat>Apresentação na tela (16:9)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Raleway</vt:lpstr>
      <vt:lpstr>Source Sans Pro</vt:lpstr>
      <vt:lpstr>Plum</vt:lpstr>
      <vt:lpstr>Apresentação do PowerPoint</vt:lpstr>
      <vt:lpstr>Dados Pessoais e Complementares</vt:lpstr>
      <vt:lpstr>História Pregressa</vt:lpstr>
      <vt:lpstr>Desenvolvimento Neuromotor</vt:lpstr>
      <vt:lpstr>Diagnóstico Clínico</vt:lpstr>
      <vt:lpstr>Exame clínico: Coordenação motora grossa e fina </vt:lpstr>
      <vt:lpstr>REAÇÃO DE PROTEÇÃO REFLEXOS  TONUS  FORÇA MUSCULAR ADM ESCALAS FUNCIONAIS  </vt:lpstr>
      <vt:lpstr>Apresentação do PowerPoint</vt:lpstr>
      <vt:lpstr>Condutas (ilustrar)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Estágio em Fisioterapia Funcional Infantil</dc:title>
  <dc:creator>Ana Claudia</dc:creator>
  <cp:lastModifiedBy>Usuário do Windows</cp:lastModifiedBy>
  <cp:revision>17</cp:revision>
  <dcterms:modified xsi:type="dcterms:W3CDTF">2020-02-11T14:00:11Z</dcterms:modified>
</cp:coreProperties>
</file>