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1" r:id="rId1"/>
  </p:sldMasterIdLst>
  <p:notesMasterIdLst>
    <p:notesMasterId r:id="rId11"/>
  </p:notesMasterIdLst>
  <p:sldIdLst>
    <p:sldId id="293" r:id="rId2"/>
    <p:sldId id="257" r:id="rId3"/>
    <p:sldId id="314" r:id="rId4"/>
    <p:sldId id="350" r:id="rId5"/>
    <p:sldId id="351" r:id="rId6"/>
    <p:sldId id="419" r:id="rId7"/>
    <p:sldId id="310" r:id="rId8"/>
    <p:sldId id="311" r:id="rId9"/>
    <p:sldId id="420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05"/>
    <p:restoredTop sz="94650"/>
  </p:normalViewPr>
  <p:slideViewPr>
    <p:cSldViewPr snapToGrid="0" snapToObjects="1">
      <p:cViewPr varScale="1">
        <p:scale>
          <a:sx n="77" d="100"/>
          <a:sy n="77" d="100"/>
        </p:scale>
        <p:origin x="192" y="8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13EC5F-FB0B-B94A-901C-4DC279FBA1C9}" type="datetimeFigureOut">
              <a:rPr lang="en-US" smtClean="0"/>
              <a:t>3/17/20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83BD9E-59A9-E641-98FD-BDBE676EE7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1276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>
            <a:extLst>
              <a:ext uri="{FF2B5EF4-FFF2-40B4-BE49-F238E27FC236}">
                <a16:creationId xmlns:a16="http://schemas.microsoft.com/office/drawing/2014/main" id="{0AFDE8CA-A88B-1E49-ADC1-1815D369E50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E859A1CF-8901-4A46-8ECA-F57901C98E0F}" type="slidenum">
              <a:rPr lang="pt-BR" altLang="en-US" smtClean="0">
                <a:latin typeface="Times New Roman" panose="02020603050405020304" pitchFamily="18" charset="0"/>
                <a:ea typeface="ＭＳ Ｐゴシック" panose="020B0600070205080204" pitchFamily="34" charset="-128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pt-BR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23554" name="Rectangle 2">
            <a:extLst>
              <a:ext uri="{FF2B5EF4-FFF2-40B4-BE49-F238E27FC236}">
                <a16:creationId xmlns:a16="http://schemas.microsoft.com/office/drawing/2014/main" id="{EB16F504-E9A1-E346-BA8E-B502FC991E3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A5D0651E-B004-F44D-8236-9A41B1A366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159270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B97382-B83D-714C-9B04-67EB22BC19E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1013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E4774-56E7-804A-8DE9-A6CCCD50A3FF}" type="datetimeFigureOut">
              <a:rPr lang="en-US" smtClean="0"/>
              <a:t>3/17/20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A5006-DF29-8E49-9376-029F8FEDAB8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x-none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E4774-56E7-804A-8DE9-A6CCCD50A3FF}" type="datetimeFigureOut">
              <a:rPr lang="en-US" smtClean="0"/>
              <a:t>3/17/20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A5006-DF29-8E49-9376-029F8FEDAB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E4774-56E7-804A-8DE9-A6CCCD50A3FF}" type="datetimeFigureOut">
              <a:rPr lang="en-US" smtClean="0"/>
              <a:t>3/17/20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A5006-DF29-8E49-9376-029F8FEDAB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980027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13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2"/>
          <p:cNvSpPr>
            <a:spLocks noGrp="1"/>
          </p:cNvSpPr>
          <p:nvPr>
            <p:ph type="ftr" sz="quarter" idx="11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22"/>
          <p:cNvSpPr>
            <a:spLocks noGrp="1"/>
          </p:cNvSpPr>
          <p:nvPr>
            <p:ph type="sldNum" sz="quarter" idx="12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437CBF-A293-544B-90CF-46B2FF5DE47B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4490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E4774-56E7-804A-8DE9-A6CCCD50A3FF}" type="datetimeFigureOut">
              <a:rPr lang="en-US" smtClean="0"/>
              <a:t>3/17/20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A5006-DF29-8E49-9376-029F8FEDAB8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x-none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E4774-56E7-804A-8DE9-A6CCCD50A3FF}" type="datetimeFigureOut">
              <a:rPr lang="en-US" smtClean="0"/>
              <a:t>3/17/20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A5006-DF29-8E49-9376-029F8FEDAB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E4774-56E7-804A-8DE9-A6CCCD50A3FF}" type="datetimeFigureOut">
              <a:rPr lang="en-US" smtClean="0"/>
              <a:t>3/17/20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A5006-DF29-8E49-9376-029F8FEDAB8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x-none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E4774-56E7-804A-8DE9-A6CCCD50A3FF}" type="datetimeFigureOut">
              <a:rPr lang="en-US" smtClean="0"/>
              <a:t>3/17/20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A5006-DF29-8E49-9376-029F8FEDAB8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E4774-56E7-804A-8DE9-A6CCCD50A3FF}" type="datetimeFigureOut">
              <a:rPr lang="en-US" smtClean="0"/>
              <a:t>3/17/20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A5006-DF29-8E49-9376-029F8FEDAB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E4774-56E7-804A-8DE9-A6CCCD50A3FF}" type="datetimeFigureOut">
              <a:rPr lang="en-US" smtClean="0"/>
              <a:t>3/17/20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A5006-DF29-8E49-9376-029F8FEDAB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x-none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E4774-56E7-804A-8DE9-A6CCCD50A3FF}" type="datetimeFigureOut">
              <a:rPr lang="en-US" smtClean="0"/>
              <a:t>3/17/20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A5006-DF29-8E49-9376-029F8FEDAB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E4774-56E7-804A-8DE9-A6CCCD50A3FF}" type="datetimeFigureOut">
              <a:rPr lang="en-US" smtClean="0"/>
              <a:t>3/17/20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A5006-DF29-8E49-9376-029F8FEDAB8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x-none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x-none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53E4774-56E7-804A-8DE9-A6CCCD50A3FF}" type="datetimeFigureOut">
              <a:rPr lang="en-US" smtClean="0"/>
              <a:t>3/17/20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E4A5006-DF29-8E49-9376-029F8FEDAB8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5" r:id="rId12"/>
    <p:sldLayoutId id="2147483676" r:id="rId13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>
            <a:extLst>
              <a:ext uri="{FF2B5EF4-FFF2-40B4-BE49-F238E27FC236}">
                <a16:creationId xmlns:a16="http://schemas.microsoft.com/office/drawing/2014/main" id="{01C6A6FB-87F5-8544-97C1-DB01DCE75D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11188" y="692150"/>
            <a:ext cx="7772400" cy="1143000"/>
          </a:xfrm>
        </p:spPr>
        <p:txBody>
          <a:bodyPr/>
          <a:lstStyle/>
          <a:p>
            <a:pPr eaLnBrk="1" hangingPunct="1"/>
            <a:r>
              <a:rPr lang="pt-BR" altLang="en-US" sz="3600" dirty="0">
                <a:solidFill>
                  <a:srgbClr val="660033"/>
                </a:solidFill>
                <a:ea typeface="ＭＳ Ｐゴシック" panose="020B0600070205080204" pitchFamily="34" charset="-128"/>
              </a:rPr>
              <a:t>Slides 2 (março/2020)</a:t>
            </a:r>
            <a:endParaRPr lang="pt-BR" altLang="en-US" sz="3600" dirty="0">
              <a:ea typeface="ＭＳ Ｐゴシック" panose="020B0600070205080204" pitchFamily="34" charset="-128"/>
            </a:endParaRPr>
          </a:p>
        </p:txBody>
      </p:sp>
      <p:sp>
        <p:nvSpPr>
          <p:cNvPr id="22530" name="Espaço Reservado para Número de Slide 5">
            <a:extLst>
              <a:ext uri="{FF2B5EF4-FFF2-40B4-BE49-F238E27FC236}">
                <a16:creationId xmlns:a16="http://schemas.microsoft.com/office/drawing/2014/main" id="{2B1979C9-DE1F-3441-AC18-73DD34FFE4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163ED6AA-C615-D64C-A922-CF8628D8992C}" type="slidenum">
              <a:rPr lang="pt-BR" altLang="en-US" sz="1400" smtClean="0">
                <a:solidFill>
                  <a:schemeClr val="tx2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1</a:t>
            </a:fld>
            <a:endParaRPr lang="pt-BR" altLang="en-US" sz="1400">
              <a:solidFill>
                <a:schemeClr val="tx2"/>
              </a:solidFill>
            </a:endParaRPr>
          </a:p>
        </p:txBody>
      </p:sp>
      <p:sp>
        <p:nvSpPr>
          <p:cNvPr id="49155" name="Rectangle 1027" descr="Rectangle: Click to edit Master text styles&#13;&#10;Second level&#13;&#10;Third level&#13;&#10;Fourth level&#13;&#10;Fifth level">
            <a:extLst>
              <a:ext uri="{FF2B5EF4-FFF2-40B4-BE49-F238E27FC236}">
                <a16:creationId xmlns:a16="http://schemas.microsoft.com/office/drawing/2014/main" id="{5F67AA0D-F655-844E-AE3F-83C18B656EA3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>
          <a:xfrm>
            <a:off x="838200" y="1989138"/>
            <a:ext cx="7335838" cy="2887662"/>
          </a:xfrm>
        </p:spPr>
        <p:txBody>
          <a:bodyPr>
            <a:normAutofit/>
          </a:bodyPr>
          <a:lstStyle/>
          <a:p>
            <a:r>
              <a:rPr lang="en-US" sz="2000" dirty="0" err="1"/>
              <a:t>Estudo</a:t>
            </a:r>
            <a:r>
              <a:rPr lang="en-US" sz="2000" dirty="0"/>
              <a:t> de Caso – </a:t>
            </a:r>
            <a:r>
              <a:rPr lang="en-US" sz="2000" dirty="0" err="1"/>
              <a:t>Pizzaria</a:t>
            </a:r>
            <a:r>
              <a:rPr lang="en-US" sz="2000" dirty="0"/>
              <a:t> </a:t>
            </a:r>
            <a:r>
              <a:rPr lang="en-US" sz="2000" i="1" dirty="0"/>
              <a:t>(</a:t>
            </a:r>
            <a:r>
              <a:rPr lang="en-US" sz="2000" i="1" dirty="0" err="1"/>
              <a:t>caso</a:t>
            </a:r>
            <a:r>
              <a:rPr lang="en-US" sz="2000" i="1" dirty="0"/>
              <a:t> industrial)</a:t>
            </a:r>
          </a:p>
          <a:p>
            <a:r>
              <a:rPr lang="en-US" sz="2000" dirty="0" err="1"/>
              <a:t>Estudo</a:t>
            </a:r>
            <a:r>
              <a:rPr lang="en-US" sz="2000" dirty="0"/>
              <a:t> de Caso RODANTE</a:t>
            </a:r>
            <a:r>
              <a:rPr lang="en-US" sz="2000" i="1" dirty="0"/>
              <a:t> (</a:t>
            </a:r>
            <a:r>
              <a:rPr lang="en-US" sz="2000" i="1" dirty="0" err="1"/>
              <a:t>caso</a:t>
            </a:r>
            <a:r>
              <a:rPr lang="en-US" sz="2000" i="1" dirty="0"/>
              <a:t> </a:t>
            </a:r>
            <a:r>
              <a:rPr lang="en-US" sz="2000" i="1" dirty="0" err="1"/>
              <a:t>comercial</a:t>
            </a:r>
            <a:r>
              <a:rPr lang="en-US" sz="2000" i="1" dirty="0"/>
              <a:t>)</a:t>
            </a:r>
          </a:p>
          <a:p>
            <a:endParaRPr lang="en-US" sz="2000" dirty="0"/>
          </a:p>
          <a:p>
            <a:pPr marL="533400" indent="-533400">
              <a:lnSpc>
                <a:spcPct val="70000"/>
              </a:lnSpc>
              <a:buClr>
                <a:srgbClr val="990033"/>
              </a:buClr>
              <a:buFont typeface="Wingdings" pitchFamily="2" charset="2"/>
              <a:buChar char="Ø"/>
            </a:pPr>
            <a:endParaRPr lang="pt-BR" altLang="en-US" sz="2000" b="1" dirty="0">
              <a:solidFill>
                <a:srgbClr val="990000"/>
              </a:solidFill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 marL="533400" indent="-533400" eaLnBrk="1" hangingPunct="1">
              <a:lnSpc>
                <a:spcPct val="70000"/>
              </a:lnSpc>
              <a:buClr>
                <a:srgbClr val="990033"/>
              </a:buClr>
              <a:buFont typeface="Wingdings" pitchFamily="2" charset="2"/>
              <a:buChar char="Ø"/>
            </a:pPr>
            <a:endParaRPr lang="pt-BR" altLang="en-US" sz="2000" b="1" dirty="0">
              <a:solidFill>
                <a:srgbClr val="990000"/>
              </a:solidFill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 marL="533400" indent="-533400" eaLnBrk="1" hangingPunct="1">
              <a:lnSpc>
                <a:spcPct val="70000"/>
              </a:lnSpc>
              <a:buClr>
                <a:srgbClr val="990033"/>
              </a:buClr>
              <a:buFont typeface="Wingdings" pitchFamily="2" charset="2"/>
              <a:buChar char="Ø"/>
            </a:pPr>
            <a:endParaRPr lang="pt-BR" altLang="en-US" sz="2000" b="1" dirty="0">
              <a:solidFill>
                <a:srgbClr val="990000"/>
              </a:solidFill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 marL="533400" indent="-533400" eaLnBrk="1" hangingPunct="1">
              <a:lnSpc>
                <a:spcPct val="70000"/>
              </a:lnSpc>
              <a:buClr>
                <a:srgbClr val="990033"/>
              </a:buClr>
              <a:buFont typeface="Wingdings" pitchFamily="2" charset="2"/>
              <a:buChar char="Ø"/>
            </a:pPr>
            <a:endParaRPr lang="pt-BR" altLang="en-US" sz="2000" dirty="0">
              <a:solidFill>
                <a:srgbClr val="990033"/>
              </a:solidFill>
              <a:ea typeface="ＭＳ Ｐゴシック" panose="020B0600070205080204" pitchFamily="34" charset="-128"/>
            </a:endParaRPr>
          </a:p>
          <a:p>
            <a:pPr marL="533400" indent="-533400" eaLnBrk="1" hangingPunct="1">
              <a:lnSpc>
                <a:spcPct val="70000"/>
              </a:lnSpc>
              <a:buClr>
                <a:srgbClr val="000099"/>
              </a:buClr>
              <a:buFont typeface="Wingdings" pitchFamily="2" charset="2"/>
              <a:buChar char="Ø"/>
            </a:pPr>
            <a:endParaRPr lang="pt-BR" altLang="en-US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15273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9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4" grpId="0" autoUpdateAnimBg="0"/>
      <p:bldP spid="49155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376808" y="3429000"/>
            <a:ext cx="412318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6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GESTÃO DE CUSTOS E RENTABILIDADE</a:t>
            </a:r>
            <a:endParaRPr lang="pt-BR" sz="22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376808" y="4428401"/>
            <a:ext cx="38351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Prof. Reinaldo Pacheco da Costa</a:t>
            </a:r>
          </a:p>
          <a:p>
            <a:r>
              <a:rPr lang="pt-BR" sz="16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Prof. Abraão Freires Saraiva Júnior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634541" y="1760477"/>
            <a:ext cx="558258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PRO 3363 – ECONOMIA  DE EMPRESAS</a:t>
            </a:r>
          </a:p>
          <a:p>
            <a:r>
              <a:rPr lang="en-US" dirty="0"/>
              <a:t>PROF. REINALDO PACHECO DA COSTA</a:t>
            </a:r>
          </a:p>
          <a:p>
            <a:r>
              <a:rPr lang="en-US" dirty="0"/>
              <a:t>2020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volume 2</a:t>
            </a:r>
          </a:p>
          <a:p>
            <a:endParaRPr lang="en-US" dirty="0"/>
          </a:p>
          <a:p>
            <a:r>
              <a:rPr lang="pt-BR" dirty="0"/>
              <a:t>Articulação com outras disciplinas: Macro, Micro, Contabilidade Gerencial, Marketing e Gestão de Operações. Bibliografia. Mapa cognitivo da Economia de Empresa (POC).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558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8"/>
          <p:cNvSpPr txBox="1"/>
          <p:nvPr/>
        </p:nvSpPr>
        <p:spPr>
          <a:xfrm>
            <a:off x="683569" y="476672"/>
            <a:ext cx="4032448" cy="79406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>
                <a:solidFill>
                  <a:srgbClr val="034EA2"/>
                </a:solidFill>
              </a:rPr>
              <a:t>CONTEÚDO PROGRAMÁTICO</a:t>
            </a:r>
          </a:p>
          <a:p>
            <a:pPr algn="ctr"/>
            <a:endParaRPr lang="pt-BR" sz="1200" b="1" dirty="0">
              <a:solidFill>
                <a:srgbClr val="034EA2"/>
              </a:solidFill>
            </a:endParaRPr>
          </a:p>
          <a:p>
            <a:r>
              <a:rPr lang="pt-BR" sz="1200" b="1" dirty="0" err="1">
                <a:solidFill>
                  <a:srgbClr val="034EA2"/>
                </a:solidFill>
              </a:rPr>
              <a:t>I</a:t>
            </a:r>
            <a:r>
              <a:rPr lang="pt-BR" sz="1200" b="1" dirty="0">
                <a:solidFill>
                  <a:srgbClr val="034EA2"/>
                </a:solidFill>
              </a:rPr>
              <a:t> PARTE </a:t>
            </a:r>
          </a:p>
          <a:p>
            <a:r>
              <a:rPr lang="pt-BR" sz="1200" b="1" dirty="0">
                <a:solidFill>
                  <a:srgbClr val="034EA2"/>
                </a:solidFill>
              </a:rPr>
              <a:t>Introdução: Economia, Finanças, Contabilidade e Marketing (bibliografia)</a:t>
            </a:r>
          </a:p>
          <a:p>
            <a:r>
              <a:rPr lang="pt-BR" sz="1200" b="1" dirty="0">
                <a:solidFill>
                  <a:srgbClr val="034EA2"/>
                </a:solidFill>
              </a:rPr>
              <a:t>Economia: Macroeconomia, Microeconomia </a:t>
            </a:r>
          </a:p>
          <a:p>
            <a:r>
              <a:rPr lang="pt-BR" sz="1200" dirty="0"/>
              <a:t>A ECONOMIA POLÍTICA DA TAXA DE JUROS</a:t>
            </a:r>
          </a:p>
          <a:p>
            <a:r>
              <a:rPr lang="pt-BR" sz="1200" dirty="0"/>
              <a:t>DÍVIDA E INFLAÇÃO NO BRASIL</a:t>
            </a:r>
          </a:p>
          <a:p>
            <a:r>
              <a:rPr lang="pt-BR" sz="1200" dirty="0"/>
              <a:t>TAXA DE JUROS E RENTABILIDADE ECONÔMICA</a:t>
            </a:r>
          </a:p>
          <a:p>
            <a:endParaRPr lang="pt-BR" sz="1200" dirty="0"/>
          </a:p>
          <a:p>
            <a:r>
              <a:rPr lang="pt-BR" sz="1200" dirty="0"/>
              <a:t>II PARTE </a:t>
            </a:r>
          </a:p>
          <a:p>
            <a:r>
              <a:rPr lang="pt-BR" sz="1200" b="1" dirty="0">
                <a:solidFill>
                  <a:srgbClr val="034EA2"/>
                </a:solidFill>
              </a:rPr>
              <a:t>Custos e Receitas (contabilidade gerencial)</a:t>
            </a:r>
          </a:p>
          <a:p>
            <a:r>
              <a:rPr lang="pt-BR" sz="1200" dirty="0"/>
              <a:t>Conceitos sobre custos, despesas, gastos e investimentos; </a:t>
            </a:r>
          </a:p>
          <a:p>
            <a:r>
              <a:rPr lang="pt-BR" sz="1200" dirty="0"/>
              <a:t>Métodos de custeio direto e por absorção; </a:t>
            </a:r>
          </a:p>
          <a:p>
            <a:r>
              <a:rPr lang="pt-BR" sz="1200" dirty="0"/>
              <a:t>Custeio baseado em atividades – ABC; </a:t>
            </a:r>
          </a:p>
          <a:p>
            <a:r>
              <a:rPr lang="pt-BR" sz="1200" dirty="0"/>
              <a:t>Custos e benefícios relativos ao cliente; </a:t>
            </a:r>
          </a:p>
          <a:p>
            <a:r>
              <a:rPr lang="pt-BR" sz="1200" dirty="0"/>
              <a:t>Gestão estratégica de custos; </a:t>
            </a:r>
            <a:endParaRPr lang="pt-BR" sz="1200" b="1" dirty="0">
              <a:solidFill>
                <a:srgbClr val="034EA2"/>
              </a:solidFill>
            </a:endParaRPr>
          </a:p>
          <a:p>
            <a:endParaRPr lang="pt-BR" sz="1200" b="1" dirty="0">
              <a:solidFill>
                <a:srgbClr val="034EA2"/>
              </a:solidFill>
            </a:endParaRPr>
          </a:p>
          <a:p>
            <a:r>
              <a:rPr lang="pt-BR" sz="1200" b="1" dirty="0">
                <a:solidFill>
                  <a:srgbClr val="034EA2"/>
                </a:solidFill>
              </a:rPr>
              <a:t>III  ESTUDOS DE CASO</a:t>
            </a:r>
          </a:p>
          <a:p>
            <a:r>
              <a:rPr lang="pt-BR" sz="1200" b="1" dirty="0">
                <a:solidFill>
                  <a:srgbClr val="034EA2"/>
                </a:solidFill>
              </a:rPr>
              <a:t>T1 – Pizzaria</a:t>
            </a:r>
          </a:p>
          <a:p>
            <a:r>
              <a:rPr lang="pt-BR" sz="1200" b="1" dirty="0">
                <a:solidFill>
                  <a:srgbClr val="034EA2"/>
                </a:solidFill>
              </a:rPr>
              <a:t>T2 - Rodante</a:t>
            </a:r>
          </a:p>
          <a:p>
            <a:r>
              <a:rPr lang="pt-BR" sz="1200" b="1" dirty="0">
                <a:solidFill>
                  <a:srgbClr val="034EA2"/>
                </a:solidFill>
              </a:rPr>
              <a:t>T3 – Fábrica de Molas</a:t>
            </a:r>
          </a:p>
          <a:p>
            <a:r>
              <a:rPr lang="pt-BR" sz="1200" b="1" dirty="0">
                <a:solidFill>
                  <a:srgbClr val="034EA2"/>
                </a:solidFill>
              </a:rPr>
              <a:t>T4 - Estudo de Caso – </a:t>
            </a:r>
            <a:r>
              <a:rPr lang="pt-BR" sz="1200" b="1" dirty="0" err="1">
                <a:solidFill>
                  <a:srgbClr val="034EA2"/>
                </a:solidFill>
              </a:rPr>
              <a:t>Famllia</a:t>
            </a:r>
            <a:r>
              <a:rPr lang="pt-BR" sz="1200" b="1" dirty="0">
                <a:solidFill>
                  <a:srgbClr val="034EA2"/>
                </a:solidFill>
              </a:rPr>
              <a:t> NOTOR</a:t>
            </a:r>
          </a:p>
          <a:p>
            <a:r>
              <a:rPr lang="pt-BR" sz="1200" b="1" dirty="0">
                <a:solidFill>
                  <a:srgbClr val="034EA2"/>
                </a:solidFill>
              </a:rPr>
              <a:t>T5 - Estudos de caso: - ABC</a:t>
            </a:r>
          </a:p>
          <a:p>
            <a:r>
              <a:rPr lang="pt-BR" sz="1200" b="1" dirty="0">
                <a:solidFill>
                  <a:srgbClr val="034EA2"/>
                </a:solidFill>
              </a:rPr>
              <a:t>T6 – Estudos de caso: Custeio Direto (Israel)</a:t>
            </a:r>
          </a:p>
          <a:p>
            <a:endParaRPr lang="pt-BR" sz="1200" b="1" dirty="0">
              <a:solidFill>
                <a:srgbClr val="034EA2"/>
              </a:solidFill>
            </a:endParaRPr>
          </a:p>
          <a:p>
            <a:r>
              <a:rPr lang="pt-BR" sz="1200" b="1" dirty="0">
                <a:solidFill>
                  <a:srgbClr val="034EA2"/>
                </a:solidFill>
              </a:rPr>
              <a:t>ARTIGOS</a:t>
            </a:r>
          </a:p>
          <a:p>
            <a:endParaRPr lang="pt-BR" sz="1200" b="1" dirty="0">
              <a:solidFill>
                <a:srgbClr val="034EA2"/>
              </a:solidFill>
            </a:endParaRPr>
          </a:p>
          <a:p>
            <a:r>
              <a:rPr lang="pt-BR" sz="1200" b="1" dirty="0">
                <a:solidFill>
                  <a:srgbClr val="034EA2"/>
                </a:solidFill>
              </a:rPr>
              <a:t>Depreciações</a:t>
            </a:r>
          </a:p>
          <a:p>
            <a:r>
              <a:rPr lang="pt" sz="1200" dirty="0"/>
              <a:t>Fábrica de Molas</a:t>
            </a:r>
          </a:p>
          <a:p>
            <a:r>
              <a:rPr lang="pt" sz="1200" dirty="0"/>
              <a:t>Proposta de modelagem do fluxo econômico em sistemas de </a:t>
            </a:r>
            <a:r>
              <a:rPr lang="pt" sz="1200" dirty="0" err="1"/>
              <a:t>operações</a:t>
            </a:r>
            <a:r>
              <a:rPr lang="pt" sz="1200" dirty="0"/>
              <a:t>.</a:t>
            </a:r>
          </a:p>
          <a:p>
            <a:r>
              <a:rPr lang="pt" sz="1200" dirty="0"/>
              <a:t>Produção Conjunta</a:t>
            </a:r>
          </a:p>
          <a:p>
            <a:r>
              <a:rPr lang="pt" sz="1200" dirty="0"/>
              <a:t> </a:t>
            </a:r>
          </a:p>
          <a:p>
            <a:endParaRPr lang="pt-BR" sz="1200" b="1" dirty="0">
              <a:solidFill>
                <a:srgbClr val="034EA2"/>
              </a:solidFill>
            </a:endParaRPr>
          </a:p>
          <a:p>
            <a:endParaRPr lang="pt-BR" sz="1200" dirty="0">
              <a:solidFill>
                <a:srgbClr val="034EA2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pt-BR" sz="1200" dirty="0">
              <a:solidFill>
                <a:srgbClr val="034EA2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pt-BR" sz="1200" dirty="0">
              <a:solidFill>
                <a:srgbClr val="034EA2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pt-BR" sz="1200" dirty="0">
              <a:solidFill>
                <a:srgbClr val="034EA2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pt-BR" sz="1200" dirty="0">
              <a:solidFill>
                <a:srgbClr val="034EA2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860032" y="1844824"/>
            <a:ext cx="377991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b="1" dirty="0">
                <a:solidFill>
                  <a:srgbClr val="034EA2"/>
                </a:solidFill>
              </a:rPr>
              <a:t>Objetivos</a:t>
            </a:r>
          </a:p>
          <a:p>
            <a:pPr algn="ctr"/>
            <a:endParaRPr lang="pt-BR" b="1" dirty="0">
              <a:solidFill>
                <a:srgbClr val="034EA2"/>
              </a:solidFill>
            </a:endParaRPr>
          </a:p>
          <a:p>
            <a:r>
              <a:rPr lang="pt-BR" sz="1400" dirty="0"/>
              <a:t>Apresentar e discutir Economia &amp; Finanças de Empresas de Produtos e Serviços</a:t>
            </a:r>
          </a:p>
        </p:txBody>
      </p:sp>
    </p:spTree>
    <p:extLst>
      <p:ext uri="{BB962C8B-B14F-4D97-AF65-F5344CB8AC3E}">
        <p14:creationId xmlns:p14="http://schemas.microsoft.com/office/powerpoint/2010/main" val="7154446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0000" lnSpcReduction="20000"/>
          </a:bodyPr>
          <a:lstStyle/>
          <a:p>
            <a:pPr marL="45720" indent="0" hangingPunct="0">
              <a:buNone/>
            </a:pPr>
            <a:r>
              <a:rPr lang="pt-BR" sz="2600" dirty="0"/>
              <a:t>TEMAS de estudos</a:t>
            </a:r>
          </a:p>
          <a:p>
            <a:pPr marL="45720" indent="0" hangingPunct="0">
              <a:buNone/>
            </a:pPr>
            <a:endParaRPr lang="pt-BR" dirty="0"/>
          </a:p>
          <a:p>
            <a:pPr hangingPunct="0"/>
            <a:r>
              <a:rPr lang="pt-BR" dirty="0"/>
              <a:t>MODELOS DE ANÁLISE ECONÔMICA</a:t>
            </a:r>
          </a:p>
          <a:p>
            <a:pPr hangingPunct="0"/>
            <a:r>
              <a:rPr lang="pt-BR" dirty="0"/>
              <a:t>RELACIONAMENTO DAS DECISOES ECONÔMICAS COM A ESTRATÉGIA DE OPERAÇÕES</a:t>
            </a:r>
          </a:p>
          <a:p>
            <a:pPr hangingPunct="0"/>
            <a:r>
              <a:rPr lang="pt-BR" dirty="0"/>
              <a:t>PRODUTIVIDADE E ECONOMICIDADE DE SISTEMAS DE OPERAÇÕES</a:t>
            </a:r>
          </a:p>
          <a:p>
            <a:pPr hangingPunct="0"/>
            <a:r>
              <a:rPr lang="pt-BR" dirty="0"/>
              <a:t>AVALIAÇÃO ECONÔMICA DE LINHAS DE PRODUTOS E DO SISTEMA DE OPERAÇÕES</a:t>
            </a:r>
          </a:p>
          <a:p>
            <a:pPr hangingPunct="0"/>
            <a:r>
              <a:rPr lang="pt-BR" dirty="0"/>
              <a:t>DECISÕES DE INTEGRAÇÃO VERTICAL</a:t>
            </a:r>
          </a:p>
          <a:p>
            <a:pPr hangingPunct="0"/>
            <a:r>
              <a:rPr lang="pt-BR" dirty="0"/>
              <a:t>DECISÕES DE LOCALIZAÇÃO E CAPACIDADE PRODUTIVA</a:t>
            </a:r>
          </a:p>
          <a:p>
            <a:pPr hangingPunct="0"/>
            <a:r>
              <a:rPr lang="pt-BR" dirty="0"/>
              <a:t>SELEÇÃO DE PROCESSOS E ROTAS TECNOLÓGICAS</a:t>
            </a:r>
          </a:p>
          <a:p>
            <a:pPr hangingPunct="0"/>
            <a:r>
              <a:rPr lang="pt-BR" dirty="0"/>
              <a:t>SUBSTITUIÇÃO E MANUTENÇÃO DE EQUIPAMENTOS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7646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454526" y="761999"/>
          <a:ext cx="8128000" cy="51735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Document" r:id="rId3" imgW="6223000" imgH="3898900" progId="Word.Document.12">
                  <p:embed/>
                </p:oleObj>
              </mc:Choice>
              <mc:Fallback>
                <p:oleObj name="Document" r:id="rId3" imgW="6223000" imgH="3898900" progId="Word.Document.12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4526" y="761999"/>
                        <a:ext cx="8128000" cy="517357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1163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5"/>
          <p:cNvGraphicFramePr>
            <a:graphicFrameLocks noGrp="1"/>
          </p:cNvGraphicFramePr>
          <p:nvPr/>
        </p:nvGraphicFramePr>
        <p:xfrm>
          <a:off x="144463" y="548680"/>
          <a:ext cx="8820149" cy="5270502"/>
        </p:xfrm>
        <a:graphic>
          <a:graphicData uri="http://schemas.openxmlformats.org/drawingml/2006/table">
            <a:tbl>
              <a:tblPr/>
              <a:tblGrid>
                <a:gridCol w="18744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32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126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42404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just">
                        <a:spcAft>
                          <a:spcPts val="600"/>
                        </a:spcAft>
                      </a:pPr>
                      <a:endParaRPr lang="pt-BR" sz="14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77" marR="685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CONTABILIDADE FINANCEIRA</a:t>
                      </a:r>
                      <a:endParaRPr lang="en-CA" sz="140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77" marR="685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CONTABILIDADE GERENCIAL</a:t>
                      </a:r>
                      <a:endParaRPr lang="en-CA" sz="140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77" marR="685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4808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PÚBLICO-ALVO</a:t>
                      </a:r>
                      <a:endParaRPr lang="en-CA" sz="140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77" marR="685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Externo</a:t>
                      </a:r>
                      <a:r>
                        <a:rPr lang="pt-BR" sz="14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: acionistas, credores autoridades fiscais</a:t>
                      </a:r>
                      <a:endParaRPr lang="en-CA" sz="14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77" marR="685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Interno</a:t>
                      </a:r>
                      <a:r>
                        <a:rPr lang="pt-BR" sz="14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: funcionários, gerentes e executivos</a:t>
                      </a:r>
                      <a:endParaRPr lang="en-CA" sz="14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77" marR="685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21934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OBJETIVO</a:t>
                      </a:r>
                      <a:endParaRPr lang="en-CA" sz="140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77" marR="685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Reportar o desempenho passado </a:t>
                      </a:r>
                      <a:r>
                        <a:rPr lang="pt-BR" sz="14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com finalidades externas; contratos com proprietários e credores. </a:t>
                      </a:r>
                      <a:endParaRPr lang="en-CA" sz="14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77" marR="685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Informar para </a:t>
                      </a:r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tomada de decisões </a:t>
                      </a:r>
                      <a:r>
                        <a:rPr lang="pt-BR" sz="14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internas (operacionais, táticas e estratégicas) feitas por empregados, gestores e executivos: </a:t>
                      </a:r>
                      <a:r>
                        <a:rPr lang="pt-BR" sz="1400" i="1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feedback</a:t>
                      </a:r>
                      <a:r>
                        <a:rPr lang="pt-BR" sz="14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 e  controle do desempenho das operações</a:t>
                      </a:r>
                      <a:endParaRPr lang="en-CA" sz="14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77" marR="685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2404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TEMPORALIDADE</a:t>
                      </a:r>
                      <a:endParaRPr lang="en-CA" sz="140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77" marR="685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Histórica; </a:t>
                      </a:r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passada</a:t>
                      </a:r>
                      <a:r>
                        <a:rPr lang="pt-BR" sz="14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. </a:t>
                      </a:r>
                      <a:endParaRPr lang="en-CA" sz="14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77" marR="685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Corrente; </a:t>
                      </a:r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orientada para o futuro </a:t>
                      </a:r>
                      <a:endParaRPr lang="en-CA" sz="1400" b="1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77" marR="685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32512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RESTRIÇÕES</a:t>
                      </a:r>
                      <a:endParaRPr lang="en-CA" sz="140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77" marR="685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Reguladas</a:t>
                      </a:r>
                      <a:r>
                        <a:rPr lang="pt-BR" sz="14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: regras direcionadas por princípios gerais aceitos pela contabilidade e por autoridades governamentais. </a:t>
                      </a:r>
                      <a:endParaRPr lang="en-CA" sz="14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77" marR="685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Sem regras estabelecidas: sistemas e informações determinadas por gerentes para encontro de </a:t>
                      </a:r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necessidades estratégicas</a:t>
                      </a:r>
                      <a:r>
                        <a:rPr lang="pt-BR" sz="14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, táticas e operacionais </a:t>
                      </a:r>
                      <a:endParaRPr lang="en-CA" sz="14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77" marR="685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92016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TIPO DE INFORMAÇÃO</a:t>
                      </a:r>
                      <a:endParaRPr lang="en-CA" sz="140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77" marR="685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Medidas financeiras somente </a:t>
                      </a:r>
                      <a:endParaRPr lang="en-CA" sz="140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77" marR="685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Financeiras mais medidas operacionais e físicas sobre processos, tecnologias, fornecedores, clientes e competidores.</a:t>
                      </a:r>
                      <a:endParaRPr lang="en-CA" sz="140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77" marR="685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4808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NATUREZA DA INFORMAÇÃO</a:t>
                      </a:r>
                      <a:endParaRPr lang="en-CA" sz="140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77" marR="685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Objetiva, </a:t>
                      </a:r>
                      <a:r>
                        <a:rPr lang="pt-BR" sz="1400" b="1" dirty="0" err="1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auditável</a:t>
                      </a:r>
                      <a:r>
                        <a:rPr lang="pt-BR" sz="14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, confiável, consistente e precisa. </a:t>
                      </a:r>
                      <a:endParaRPr lang="en-CA" sz="14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77" marR="685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Mais subjetiva e de juízos; válidas, relevantes e </a:t>
                      </a:r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acuradas</a:t>
                      </a:r>
                      <a:r>
                        <a:rPr lang="pt-BR" sz="14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. </a:t>
                      </a:r>
                      <a:endParaRPr lang="en-CA" sz="14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77" marR="685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4808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ESCOPO</a:t>
                      </a:r>
                      <a:endParaRPr lang="en-CA" sz="14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77" marR="685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Altamente </a:t>
                      </a:r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agregado</a:t>
                      </a:r>
                      <a:r>
                        <a:rPr lang="pt-BR" sz="14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; relatórios sobre a organização inteira.</a:t>
                      </a:r>
                      <a:endParaRPr lang="en-CA" sz="14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77" marR="685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Desagregado</a:t>
                      </a:r>
                      <a:r>
                        <a:rPr lang="pt-BR" sz="14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, de informação por ações e decisões locais.</a:t>
                      </a:r>
                      <a:endParaRPr lang="en-CA" sz="14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77" marR="685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4808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PROFISSIONAIS</a:t>
                      </a:r>
                      <a:endParaRPr lang="en-CA" sz="14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77" marR="685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l"/>
                      <a:r>
                        <a:rPr lang="pt-BR" sz="1400" dirty="0">
                          <a:solidFill>
                            <a:schemeClr val="tx1"/>
                          </a:solidFill>
                          <a:latin typeface="+mn-lt"/>
                        </a:rPr>
                        <a:t>Contadores e</a:t>
                      </a:r>
                      <a:r>
                        <a:rPr lang="pt-BR" sz="1400" baseline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pt-BR" sz="1400" dirty="0">
                          <a:solidFill>
                            <a:schemeClr val="tx1"/>
                          </a:solidFill>
                          <a:latin typeface="+mn-lt"/>
                        </a:rPr>
                        <a:t>Advogados</a:t>
                      </a:r>
                      <a:endParaRPr lang="en-CA" sz="14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77" marR="685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u="none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Engenheiros,</a:t>
                      </a:r>
                      <a:r>
                        <a:rPr lang="pt-BR" sz="1400" b="0" u="none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t-BR" sz="14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Administradores, Economistas e Contadores “</a:t>
                      </a:r>
                      <a:r>
                        <a:rPr lang="pt-BR" sz="1400" i="1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Controllers</a:t>
                      </a:r>
                      <a:r>
                        <a:rPr lang="pt-BR" sz="1400" i="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”</a:t>
                      </a:r>
                      <a:endParaRPr lang="en-CA" sz="14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77" marR="685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416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26908" y="446125"/>
            <a:ext cx="2338651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err="1"/>
              <a:t>Economia</a:t>
            </a:r>
            <a:r>
              <a:rPr lang="en-US" sz="1600" dirty="0"/>
              <a:t> de </a:t>
            </a:r>
            <a:r>
              <a:rPr lang="en-US" sz="1600" dirty="0" err="1"/>
              <a:t>Sistemas</a:t>
            </a:r>
            <a:r>
              <a:rPr lang="en-US" sz="1600" dirty="0"/>
              <a:t> de </a:t>
            </a:r>
            <a:r>
              <a:rPr lang="en-US" sz="1600" dirty="0" err="1"/>
              <a:t>Operações</a:t>
            </a:r>
            <a:endParaRPr lang="en-US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417986" y="3541893"/>
            <a:ext cx="115371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Serviços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17986" y="1730874"/>
            <a:ext cx="115371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Produtos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989428" y="446125"/>
            <a:ext cx="2338651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err="1"/>
              <a:t>Sistemas</a:t>
            </a:r>
            <a:r>
              <a:rPr lang="en-US" sz="1600" dirty="0"/>
              <a:t> de </a:t>
            </a:r>
            <a:r>
              <a:rPr lang="en-US" sz="1600" dirty="0" err="1"/>
              <a:t>Operações</a:t>
            </a:r>
            <a:endParaRPr lang="en-US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2976855" y="1431019"/>
            <a:ext cx="2225491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Estoques</a:t>
            </a:r>
            <a:endParaRPr lang="en-US" dirty="0"/>
          </a:p>
          <a:p>
            <a:r>
              <a:rPr lang="en-US" dirty="0" err="1"/>
              <a:t>Contínuo</a:t>
            </a:r>
            <a:endParaRPr lang="en-US" dirty="0"/>
          </a:p>
          <a:p>
            <a:r>
              <a:rPr lang="en-US" dirty="0" err="1"/>
              <a:t>Intermitente</a:t>
            </a:r>
            <a:endParaRPr lang="en-US" dirty="0"/>
          </a:p>
          <a:p>
            <a:r>
              <a:rPr lang="en-US" dirty="0"/>
              <a:t>Sob </a:t>
            </a:r>
            <a:r>
              <a:rPr lang="en-US" dirty="0" err="1"/>
              <a:t>encomenda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989428" y="3840715"/>
            <a:ext cx="2338651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Processos</a:t>
            </a:r>
            <a:endParaRPr lang="en-US" dirty="0"/>
          </a:p>
          <a:p>
            <a:r>
              <a:rPr lang="en-US" dirty="0"/>
              <a:t>Sob </a:t>
            </a:r>
            <a:r>
              <a:rPr lang="en-US" dirty="0" err="1"/>
              <a:t>encomenda</a:t>
            </a:r>
            <a:endParaRPr lang="en-US" dirty="0"/>
          </a:p>
          <a:p>
            <a:r>
              <a:rPr lang="en-US" dirty="0"/>
              <a:t>Etc.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989428" y="3024917"/>
            <a:ext cx="115371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Híbridos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186110" y="969354"/>
            <a:ext cx="1708462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E </a:t>
            </a:r>
            <a:r>
              <a:rPr lang="en-US" dirty="0" err="1"/>
              <a:t>os</a:t>
            </a:r>
            <a:r>
              <a:rPr lang="en-US" dirty="0"/>
              <a:t> </a:t>
            </a:r>
            <a:r>
              <a:rPr lang="en-US" dirty="0" err="1"/>
              <a:t>métodos</a:t>
            </a:r>
            <a:r>
              <a:rPr lang="en-US" dirty="0"/>
              <a:t> de </a:t>
            </a:r>
            <a:r>
              <a:rPr lang="en-US" dirty="0" err="1"/>
              <a:t>custeio</a:t>
            </a:r>
            <a:r>
              <a:rPr lang="en-US" dirty="0"/>
              <a:t> e </a:t>
            </a:r>
            <a:r>
              <a:rPr lang="en-US" dirty="0" err="1"/>
              <a:t>sistemas</a:t>
            </a:r>
            <a:r>
              <a:rPr lang="en-US" dirty="0"/>
              <a:t> de </a:t>
            </a:r>
            <a:r>
              <a:rPr lang="en-US" dirty="0" err="1"/>
              <a:t>custos</a:t>
            </a:r>
            <a:r>
              <a:rPr lang="en-US" dirty="0"/>
              <a:t>?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186110" y="2341564"/>
            <a:ext cx="1771329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Absorção</a:t>
            </a:r>
            <a:endParaRPr lang="en-US" dirty="0"/>
          </a:p>
          <a:p>
            <a:r>
              <a:rPr lang="en-US" dirty="0" err="1"/>
              <a:t>Pleno</a:t>
            </a:r>
            <a:r>
              <a:rPr lang="en-US" dirty="0"/>
              <a:t> (Full)</a:t>
            </a:r>
          </a:p>
          <a:p>
            <a:r>
              <a:rPr lang="en-US" dirty="0" err="1"/>
              <a:t>Direto</a:t>
            </a:r>
            <a:r>
              <a:rPr lang="en-US" dirty="0"/>
              <a:t>/</a:t>
            </a:r>
            <a:r>
              <a:rPr lang="en-US" dirty="0" err="1"/>
              <a:t>Variável</a:t>
            </a:r>
            <a:endParaRPr lang="en-US" dirty="0"/>
          </a:p>
          <a:p>
            <a:r>
              <a:rPr lang="en-US" dirty="0" err="1"/>
              <a:t>Atividades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186110" y="4064265"/>
            <a:ext cx="1708462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E </a:t>
            </a:r>
            <a:r>
              <a:rPr lang="en-US" dirty="0" err="1"/>
              <a:t>os</a:t>
            </a:r>
            <a:r>
              <a:rPr lang="en-US" dirty="0"/>
              <a:t> </a:t>
            </a:r>
            <a:r>
              <a:rPr lang="en-US" dirty="0" err="1"/>
              <a:t>preços</a:t>
            </a:r>
            <a:r>
              <a:rPr lang="en-US" dirty="0"/>
              <a:t> e as </a:t>
            </a:r>
            <a:r>
              <a:rPr lang="en-US" dirty="0" err="1"/>
              <a:t>estruturas</a:t>
            </a:r>
            <a:r>
              <a:rPr lang="en-US" dirty="0"/>
              <a:t> de </a:t>
            </a:r>
            <a:r>
              <a:rPr lang="en-US" dirty="0" err="1"/>
              <a:t>mercado</a:t>
            </a:r>
            <a:r>
              <a:rPr lang="en-US" dirty="0"/>
              <a:t>?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06056" y="5312833"/>
            <a:ext cx="40082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Equação</a:t>
            </a:r>
            <a:r>
              <a:rPr lang="en-US" dirty="0"/>
              <a:t> da </a:t>
            </a:r>
            <a:r>
              <a:rPr lang="en-US" dirty="0" err="1"/>
              <a:t>lucratividade</a:t>
            </a:r>
            <a:r>
              <a:rPr lang="en-US" dirty="0"/>
              <a:t> = </a:t>
            </a:r>
            <a:r>
              <a:rPr lang="en-US" sz="2400" dirty="0"/>
              <a:t>p - c</a:t>
            </a: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3926417" y="5774498"/>
            <a:ext cx="2169583" cy="45908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4417484" y="5544955"/>
            <a:ext cx="2169583" cy="9596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275917" y="6032500"/>
            <a:ext cx="2159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Economia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692900" y="5397731"/>
            <a:ext cx="2159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Contabilidade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1571699" y="5910417"/>
            <a:ext cx="2338651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E a SUSTENTABILIDADE?</a:t>
            </a:r>
          </a:p>
        </p:txBody>
      </p:sp>
    </p:spTree>
    <p:extLst>
      <p:ext uri="{BB962C8B-B14F-4D97-AF65-F5344CB8AC3E}">
        <p14:creationId xmlns:p14="http://schemas.microsoft.com/office/powerpoint/2010/main" val="6548437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7D8538-2E5C-BC46-9F69-046D1D64E1F2}" type="slidenum">
              <a:rPr lang="pt-BR" smtClean="0"/>
              <a:pPr>
                <a:defRPr/>
              </a:pPr>
              <a:t>8</a:t>
            </a:fld>
            <a:endParaRPr lang="pt-BR"/>
          </a:p>
        </p:txBody>
      </p:sp>
      <p:sp>
        <p:nvSpPr>
          <p:cNvPr id="118786" name="TextBox 2"/>
          <p:cNvSpPr txBox="1">
            <a:spLocks noChangeArrowheads="1"/>
          </p:cNvSpPr>
          <p:nvPr/>
        </p:nvSpPr>
        <p:spPr bwMode="auto">
          <a:xfrm>
            <a:off x="1258888" y="692150"/>
            <a:ext cx="67691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/>
              <a:t>ECONOMIA DA PRODUÇÃO E</a:t>
            </a:r>
          </a:p>
          <a:p>
            <a:pPr eaLnBrk="1" hangingPunct="1"/>
            <a:r>
              <a:rPr lang="en-US" sz="2000"/>
              <a:t>SELEÇÃO DE MÉTODOS </a:t>
            </a:r>
            <a:r>
              <a:rPr lang="en-US" sz="2000" i="1"/>
              <a:t>quantitativos</a:t>
            </a:r>
            <a:r>
              <a:rPr lang="en-US" sz="2000"/>
              <a:t> de ANÁLISE</a:t>
            </a:r>
          </a:p>
        </p:txBody>
      </p:sp>
      <p:sp>
        <p:nvSpPr>
          <p:cNvPr id="118787" name="TextBox 3"/>
          <p:cNvSpPr txBox="1">
            <a:spLocks noChangeArrowheads="1"/>
          </p:cNvSpPr>
          <p:nvPr/>
        </p:nvSpPr>
        <p:spPr bwMode="auto">
          <a:xfrm>
            <a:off x="323850" y="2565400"/>
            <a:ext cx="12954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ECONOMIA</a:t>
            </a:r>
          </a:p>
        </p:txBody>
      </p:sp>
      <p:sp>
        <p:nvSpPr>
          <p:cNvPr id="118788" name="TextBox 4"/>
          <p:cNvSpPr txBox="1">
            <a:spLocks noChangeArrowheads="1"/>
          </p:cNvSpPr>
          <p:nvPr/>
        </p:nvSpPr>
        <p:spPr bwMode="auto">
          <a:xfrm>
            <a:off x="1692275" y="2276475"/>
            <a:ext cx="15113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POLÍTICA</a:t>
            </a:r>
          </a:p>
        </p:txBody>
      </p:sp>
      <p:sp>
        <p:nvSpPr>
          <p:cNvPr id="118789" name="TextBox 5"/>
          <p:cNvSpPr txBox="1">
            <a:spLocks noChangeArrowheads="1"/>
          </p:cNvSpPr>
          <p:nvPr/>
        </p:nvSpPr>
        <p:spPr bwMode="auto">
          <a:xfrm>
            <a:off x="1692275" y="2708275"/>
            <a:ext cx="15113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NEOCLÁSSICA</a:t>
            </a:r>
          </a:p>
        </p:txBody>
      </p:sp>
      <p:sp>
        <p:nvSpPr>
          <p:cNvPr id="118790" name="TextBox 6"/>
          <p:cNvSpPr txBox="1">
            <a:spLocks noChangeArrowheads="1"/>
          </p:cNvSpPr>
          <p:nvPr/>
        </p:nvSpPr>
        <p:spPr bwMode="auto">
          <a:xfrm>
            <a:off x="3563938" y="2420938"/>
            <a:ext cx="13684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WALRAS/</a:t>
            </a:r>
            <a:r>
              <a:rPr lang="en-US" sz="1000"/>
              <a:t>EQUILIBRIO GERAL</a:t>
            </a:r>
          </a:p>
        </p:txBody>
      </p:sp>
      <p:sp>
        <p:nvSpPr>
          <p:cNvPr id="118791" name="TextBox 7"/>
          <p:cNvSpPr txBox="1">
            <a:spLocks noChangeArrowheads="1"/>
          </p:cNvSpPr>
          <p:nvPr/>
        </p:nvSpPr>
        <p:spPr bwMode="auto">
          <a:xfrm>
            <a:off x="5580063" y="2492375"/>
            <a:ext cx="1512887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Síntese neoclássica</a:t>
            </a:r>
          </a:p>
        </p:txBody>
      </p:sp>
      <p:sp>
        <p:nvSpPr>
          <p:cNvPr id="118792" name="TextBox 8"/>
          <p:cNvSpPr txBox="1">
            <a:spLocks noChangeArrowheads="1"/>
          </p:cNvSpPr>
          <p:nvPr/>
        </p:nvSpPr>
        <p:spPr bwMode="auto">
          <a:xfrm>
            <a:off x="5508105" y="3357563"/>
            <a:ext cx="108160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 dirty="0"/>
              <a:t>ECT- </a:t>
            </a:r>
            <a:r>
              <a:rPr lang="en-US" sz="1200" dirty="0" err="1"/>
              <a:t>custos</a:t>
            </a:r>
            <a:r>
              <a:rPr lang="en-US" sz="1200" dirty="0"/>
              <a:t> de </a:t>
            </a:r>
            <a:r>
              <a:rPr lang="en-US" sz="1200" dirty="0" err="1"/>
              <a:t>transação</a:t>
            </a:r>
            <a:endParaRPr lang="en-US" sz="1200" dirty="0"/>
          </a:p>
        </p:txBody>
      </p:sp>
      <p:sp>
        <p:nvSpPr>
          <p:cNvPr id="118793" name="TextBox 9"/>
          <p:cNvSpPr txBox="1">
            <a:spLocks noChangeArrowheads="1"/>
          </p:cNvSpPr>
          <p:nvPr/>
        </p:nvSpPr>
        <p:spPr bwMode="auto">
          <a:xfrm>
            <a:off x="6732588" y="3378200"/>
            <a:ext cx="15843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b="1" i="1" dirty="0"/>
              <a:t>TRANS ACTION</a:t>
            </a:r>
          </a:p>
        </p:txBody>
      </p:sp>
      <p:sp>
        <p:nvSpPr>
          <p:cNvPr id="118794" name="TextBox 10"/>
          <p:cNvSpPr txBox="1">
            <a:spLocks noChangeArrowheads="1"/>
          </p:cNvSpPr>
          <p:nvPr/>
        </p:nvSpPr>
        <p:spPr bwMode="auto">
          <a:xfrm>
            <a:off x="6804025" y="1773238"/>
            <a:ext cx="13684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1" i="1" u="sng">
                <a:solidFill>
                  <a:srgbClr val="FF0000"/>
                </a:solidFill>
              </a:rPr>
              <a:t>PREÇOS ?</a:t>
            </a:r>
          </a:p>
        </p:txBody>
      </p:sp>
      <p:sp>
        <p:nvSpPr>
          <p:cNvPr id="118795" name="TextBox 11"/>
          <p:cNvSpPr txBox="1">
            <a:spLocks noChangeArrowheads="1"/>
          </p:cNvSpPr>
          <p:nvPr/>
        </p:nvSpPr>
        <p:spPr bwMode="auto">
          <a:xfrm>
            <a:off x="6816725" y="2730500"/>
            <a:ext cx="12112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MERCADO</a:t>
            </a:r>
          </a:p>
        </p:txBody>
      </p:sp>
      <p:sp>
        <p:nvSpPr>
          <p:cNvPr id="118796" name="TextBox 12"/>
          <p:cNvSpPr txBox="1">
            <a:spLocks noChangeArrowheads="1"/>
          </p:cNvSpPr>
          <p:nvPr/>
        </p:nvSpPr>
        <p:spPr bwMode="auto">
          <a:xfrm>
            <a:off x="539750" y="4508500"/>
            <a:ext cx="13731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1" i="1" u="sng">
                <a:solidFill>
                  <a:srgbClr val="FF0000"/>
                </a:solidFill>
              </a:rPr>
              <a:t>CUSTOS ?</a:t>
            </a:r>
          </a:p>
        </p:txBody>
      </p:sp>
      <p:sp>
        <p:nvSpPr>
          <p:cNvPr id="118797" name="TextBox 13"/>
          <p:cNvSpPr txBox="1">
            <a:spLocks noChangeArrowheads="1"/>
          </p:cNvSpPr>
          <p:nvPr/>
        </p:nvSpPr>
        <p:spPr bwMode="auto">
          <a:xfrm>
            <a:off x="6875463" y="2205038"/>
            <a:ext cx="86201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VALOR</a:t>
            </a:r>
          </a:p>
        </p:txBody>
      </p:sp>
      <p:sp>
        <p:nvSpPr>
          <p:cNvPr id="118798" name="TextBox 14"/>
          <p:cNvSpPr txBox="1">
            <a:spLocks noChangeArrowheads="1"/>
          </p:cNvSpPr>
          <p:nvPr/>
        </p:nvSpPr>
        <p:spPr bwMode="auto">
          <a:xfrm>
            <a:off x="3924300" y="2852738"/>
            <a:ext cx="12954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 dirty="0"/>
              <a:t>KEYNES/</a:t>
            </a:r>
            <a:r>
              <a:rPr lang="en-US" sz="1000" dirty="0"/>
              <a:t>MACROECONOMIA</a:t>
            </a:r>
          </a:p>
        </p:txBody>
      </p:sp>
      <p:cxnSp>
        <p:nvCxnSpPr>
          <p:cNvPr id="19" name="Straight Arrow Connector 18"/>
          <p:cNvCxnSpPr>
            <a:stCxn id="118789" idx="3"/>
          </p:cNvCxnSpPr>
          <p:nvPr/>
        </p:nvCxnSpPr>
        <p:spPr>
          <a:xfrm flipV="1">
            <a:off x="3203575" y="2781300"/>
            <a:ext cx="288925" cy="968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3276600" y="2924175"/>
            <a:ext cx="503238" cy="11112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4932040" y="2462213"/>
            <a:ext cx="576064" cy="0"/>
          </a:xfrm>
          <a:prstGeom prst="straightConnector1">
            <a:avLst/>
          </a:prstGeom>
          <a:ln>
            <a:tailEnd type="arrow"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3203575" y="2997200"/>
            <a:ext cx="2305050" cy="6477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6732588" y="1844675"/>
            <a:ext cx="0" cy="23764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Left Brace 30"/>
          <p:cNvSpPr/>
          <p:nvPr/>
        </p:nvSpPr>
        <p:spPr>
          <a:xfrm>
            <a:off x="1476375" y="2276475"/>
            <a:ext cx="287338" cy="792163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8805" name="TextBox 31"/>
          <p:cNvSpPr txBox="1">
            <a:spLocks noChangeArrowheads="1"/>
          </p:cNvSpPr>
          <p:nvPr/>
        </p:nvSpPr>
        <p:spPr bwMode="auto">
          <a:xfrm>
            <a:off x="1835150" y="4149725"/>
            <a:ext cx="45370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Teoria microeconômica</a:t>
            </a:r>
          </a:p>
        </p:txBody>
      </p:sp>
      <p:sp>
        <p:nvSpPr>
          <p:cNvPr id="118806" name="TextBox 32"/>
          <p:cNvSpPr txBox="1">
            <a:spLocks noChangeArrowheads="1"/>
          </p:cNvSpPr>
          <p:nvPr/>
        </p:nvSpPr>
        <p:spPr bwMode="auto">
          <a:xfrm>
            <a:off x="1908175" y="4797425"/>
            <a:ext cx="19431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MÉTODOS DE CUSTEIO</a:t>
            </a:r>
          </a:p>
        </p:txBody>
      </p:sp>
      <p:sp>
        <p:nvSpPr>
          <p:cNvPr id="34" name="Left Brace 33"/>
          <p:cNvSpPr/>
          <p:nvPr/>
        </p:nvSpPr>
        <p:spPr>
          <a:xfrm>
            <a:off x="3276600" y="4652963"/>
            <a:ext cx="287338" cy="1152525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8808" name="TextBox 34"/>
          <p:cNvSpPr txBox="1">
            <a:spLocks noChangeArrowheads="1"/>
          </p:cNvSpPr>
          <p:nvPr/>
        </p:nvSpPr>
        <p:spPr bwMode="auto">
          <a:xfrm>
            <a:off x="3708400" y="4675188"/>
            <a:ext cx="2376488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ABSORÇÃO</a:t>
            </a:r>
          </a:p>
          <a:p>
            <a:pPr eaLnBrk="1" hangingPunct="1"/>
            <a:r>
              <a:rPr lang="en-US" sz="1600"/>
              <a:t>PLENO</a:t>
            </a:r>
          </a:p>
          <a:p>
            <a:pPr eaLnBrk="1" hangingPunct="1"/>
            <a:r>
              <a:rPr lang="en-US" sz="1600"/>
              <a:t>VARIÁVEL</a:t>
            </a:r>
          </a:p>
          <a:p>
            <a:pPr eaLnBrk="1" hangingPunct="1"/>
            <a:r>
              <a:rPr lang="en-US" sz="1600"/>
              <a:t>POR ATIVIDADES </a:t>
            </a:r>
            <a:r>
              <a:rPr lang="en-US" sz="1200"/>
              <a:t>(action)</a:t>
            </a:r>
          </a:p>
        </p:txBody>
      </p:sp>
      <p:sp>
        <p:nvSpPr>
          <p:cNvPr id="38" name="Decision 37"/>
          <p:cNvSpPr/>
          <p:nvPr/>
        </p:nvSpPr>
        <p:spPr>
          <a:xfrm>
            <a:off x="6300192" y="4653136"/>
            <a:ext cx="1368152" cy="1152128"/>
          </a:xfrm>
          <a:prstGeom prst="flowChartDecisi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6587529" y="4904571"/>
            <a:ext cx="1149945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4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Seleção</a:t>
            </a:r>
            <a:endParaRPr lang="en-US" sz="1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>
              <a:defRPr/>
            </a:pPr>
            <a:r>
              <a:rPr lang="en-US" sz="1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</a:t>
            </a:r>
          </a:p>
          <a:p>
            <a:pPr>
              <a:defRPr/>
            </a:pPr>
            <a:r>
              <a:rPr lang="en-US" sz="14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modelagem</a:t>
            </a:r>
            <a:endParaRPr lang="en-US" sz="1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18813" name="TextBox 39"/>
          <p:cNvSpPr txBox="1">
            <a:spLocks noChangeArrowheads="1"/>
          </p:cNvSpPr>
          <p:nvPr/>
        </p:nvSpPr>
        <p:spPr bwMode="auto">
          <a:xfrm>
            <a:off x="7668344" y="4412129"/>
            <a:ext cx="1476375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 dirty="0" err="1"/>
              <a:t>Economia</a:t>
            </a:r>
            <a:endParaRPr lang="en-US" sz="1200" dirty="0"/>
          </a:p>
          <a:p>
            <a:pPr eaLnBrk="1" hangingPunct="1"/>
            <a:r>
              <a:rPr lang="en-US" sz="1200" dirty="0" err="1"/>
              <a:t>Contabilidade</a:t>
            </a:r>
            <a:endParaRPr lang="en-US" sz="1200" dirty="0"/>
          </a:p>
          <a:p>
            <a:pPr eaLnBrk="1" hangingPunct="1"/>
            <a:r>
              <a:rPr lang="en-US" sz="1200" dirty="0" err="1"/>
              <a:t>Finanças</a:t>
            </a:r>
            <a:endParaRPr lang="en-US" sz="1200" dirty="0"/>
          </a:p>
          <a:p>
            <a:pPr eaLnBrk="1" hangingPunct="1"/>
            <a:r>
              <a:rPr lang="en-US" sz="1200" dirty="0"/>
              <a:t>Mat </a:t>
            </a:r>
            <a:r>
              <a:rPr lang="en-US" sz="1200" dirty="0" err="1"/>
              <a:t>aplicada</a:t>
            </a:r>
            <a:endParaRPr lang="en-US" sz="1200" dirty="0"/>
          </a:p>
          <a:p>
            <a:pPr eaLnBrk="1" hangingPunct="1"/>
            <a:r>
              <a:rPr lang="en-US" sz="1200" dirty="0" err="1"/>
              <a:t>Estatística</a:t>
            </a:r>
            <a:endParaRPr lang="en-US" sz="1200" dirty="0"/>
          </a:p>
          <a:p>
            <a:pPr eaLnBrk="1" hangingPunct="1"/>
            <a:r>
              <a:rPr lang="en-US" sz="1200" dirty="0" err="1"/>
              <a:t>Artefatos</a:t>
            </a:r>
            <a:endParaRPr lang="en-US" sz="1200" dirty="0"/>
          </a:p>
          <a:p>
            <a:pPr eaLnBrk="1" hangingPunct="1"/>
            <a:r>
              <a:rPr lang="en-US" sz="1200" dirty="0"/>
              <a:t>     TOC</a:t>
            </a:r>
          </a:p>
          <a:p>
            <a:pPr eaLnBrk="1" hangingPunct="1"/>
            <a:r>
              <a:rPr lang="en-US" sz="1200" dirty="0"/>
              <a:t>     PPCPE</a:t>
            </a:r>
          </a:p>
        </p:txBody>
      </p:sp>
      <p:sp>
        <p:nvSpPr>
          <p:cNvPr id="41" name="Right Arrow 40"/>
          <p:cNvSpPr/>
          <p:nvPr/>
        </p:nvSpPr>
        <p:spPr>
          <a:xfrm>
            <a:off x="6084168" y="4293096"/>
            <a:ext cx="360040" cy="504056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2" name="Down Arrow 41"/>
          <p:cNvSpPr/>
          <p:nvPr/>
        </p:nvSpPr>
        <p:spPr>
          <a:xfrm>
            <a:off x="7452320" y="3933056"/>
            <a:ext cx="432048" cy="576064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2916238" y="2205038"/>
            <a:ext cx="1223962" cy="2159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8821" name="TextBox 4"/>
          <p:cNvSpPr txBox="1">
            <a:spLocks noChangeArrowheads="1"/>
          </p:cNvSpPr>
          <p:nvPr/>
        </p:nvSpPr>
        <p:spPr bwMode="auto">
          <a:xfrm>
            <a:off x="4211638" y="1844675"/>
            <a:ext cx="18732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ECONOMIA SOLIDÁRIA</a:t>
            </a:r>
          </a:p>
        </p:txBody>
      </p:sp>
      <p:sp>
        <p:nvSpPr>
          <p:cNvPr id="33" name="TextBox 14">
            <a:extLst>
              <a:ext uri="{FF2B5EF4-FFF2-40B4-BE49-F238E27FC236}">
                <a16:creationId xmlns:a16="http://schemas.microsoft.com/office/drawing/2014/main" id="{087E1CA6-C0BD-5145-8F0B-4D0DC616FF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3507582"/>
            <a:ext cx="148113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 dirty="0" err="1"/>
              <a:t>Institucionalismo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82124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97252C-6AFD-DE4B-9CA4-D1495A2D7C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CB4CBA-A66D-3645-8172-B121FF5A146C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endParaRPr lang="en-US" dirty="0">
              <a:latin typeface="Bradley Hand" pitchFamily="2" charset="77"/>
            </a:endParaRPr>
          </a:p>
          <a:p>
            <a:pPr algn="ctr"/>
            <a:endParaRPr lang="en-US" dirty="0">
              <a:latin typeface="Bradley Hand" pitchFamily="2" charset="77"/>
            </a:endParaRPr>
          </a:p>
          <a:p>
            <a:pPr algn="ctr"/>
            <a:endParaRPr lang="en-US" dirty="0">
              <a:latin typeface="Bradley Hand" pitchFamily="2" charset="77"/>
            </a:endParaRPr>
          </a:p>
          <a:p>
            <a:pPr algn="ctr"/>
            <a:r>
              <a:rPr lang="en-US" b="1" dirty="0" err="1">
                <a:latin typeface="Bradley Hand" pitchFamily="2" charset="77"/>
              </a:rPr>
              <a:t>Obrigado</a:t>
            </a:r>
            <a:r>
              <a:rPr lang="en-US" b="1" dirty="0"/>
              <a:t>!</a:t>
            </a:r>
          </a:p>
          <a:p>
            <a:pPr algn="ctr"/>
            <a:endParaRPr lang="en-US" dirty="0"/>
          </a:p>
          <a:p>
            <a:pPr algn="ctr"/>
            <a:r>
              <a:rPr lang="en-US" sz="1800" dirty="0"/>
              <a:t>Reinaldo Pacheco da Costa</a:t>
            </a:r>
          </a:p>
          <a:p>
            <a:pPr algn="ctr"/>
            <a:r>
              <a:rPr lang="en-US" sz="1800" dirty="0" err="1"/>
              <a:t>rpcosta@usp.br</a:t>
            </a:r>
            <a:endParaRPr lang="en-US" sz="18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460000"/>
      </p:ext>
    </p:extLst>
  </p:cSld>
  <p:clrMapOvr>
    <a:masterClrMapping/>
  </p:clrMapOvr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ＭＳ ゴシック"/>
        <a:font script="Hang" typeface="HY그래픽B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ゴシック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Slipstream.thmx</Template>
  <TotalTime>4684</TotalTime>
  <Words>632</Words>
  <Application>Microsoft Macintosh PowerPoint</Application>
  <PresentationFormat>On-screen Show (4:3)</PresentationFormat>
  <Paragraphs>160</Paragraphs>
  <Slides>9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20" baseType="lpstr">
      <vt:lpstr>Arial</vt:lpstr>
      <vt:lpstr>Bradley Hand</vt:lpstr>
      <vt:lpstr>Calibri</vt:lpstr>
      <vt:lpstr>Georgia</vt:lpstr>
      <vt:lpstr>Tahoma</vt:lpstr>
      <vt:lpstr>Times New Roman</vt:lpstr>
      <vt:lpstr>Trebuchet MS</vt:lpstr>
      <vt:lpstr>Verdana</vt:lpstr>
      <vt:lpstr>Wingdings</vt:lpstr>
      <vt:lpstr>Slipstream</vt:lpstr>
      <vt:lpstr>Document</vt:lpstr>
      <vt:lpstr>Slides 2 (março/2020)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Departamento de Engenharia de Produção da Escola Politecnica da USP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Reinaldo  Pacheco</dc:creator>
  <cp:lastModifiedBy>Reinaldo Pacheco da Costa</cp:lastModifiedBy>
  <cp:revision>105</cp:revision>
  <dcterms:created xsi:type="dcterms:W3CDTF">2013-08-22T12:25:38Z</dcterms:created>
  <dcterms:modified xsi:type="dcterms:W3CDTF">2020-03-17T14:19:46Z</dcterms:modified>
</cp:coreProperties>
</file>