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stasis refers primarily to a relative lack of evolutionary change over a long period during the history of a species. It is one of the key facets of macroevolution, or evolution that takes place at or above the level of the species.</a:t>
            </a:r>
          </a:p>
          <a:p>
            <a:pPr/>
            <a:r>
              <a:t>This formulation of a theory as a set of</a:t>
            </a:r>
          </a:p>
          <a:p>
            <a:pPr/>
            <a:r>
              <a:t>statements consisting of </a:t>
            </a:r>
            <a:r>
              <a:rPr b="1"/>
              <a:t>concepts</a:t>
            </a:r>
            <a:r>
              <a:t> and </a:t>
            </a:r>
            <a:r>
              <a:rPr b="1"/>
              <a:t>confirmed generalization</a:t>
            </a:r>
            <a:r>
              <a:t> is in line with how</a:t>
            </a:r>
          </a:p>
          <a:p>
            <a:pPr/>
            <a:r>
              <a:t>many philosophers view theories (van</a:t>
            </a:r>
          </a:p>
          <a:p>
            <a:pPr/>
            <a:r>
              <a:t>Fraassen 1980; Giere 1988; Beatty 1997;</a:t>
            </a:r>
          </a:p>
          <a:p>
            <a:pPr/>
            <a:r>
              <a:t>Longino 2002; Pickett et al. 2007; Wimsatt</a:t>
            </a:r>
          </a:p>
          <a:p>
            <a:pPr/>
            <a:r>
              <a:t>2007; del Rio 2008; NRC 2008), and is similar to the presentation by Darwin.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termo foi cunhado em 1840 por William Whewell, criador também do termo cientista. Em um comentário ele declara: "A consiliência de induções ocorre quando uma indução obtida de uma classe de fatos coincide com a indução obtida de outra diferente classe. Assim, consciliência é um teste da verdade dentro da teoria em que ela ocorre".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termo foi cunhado em 1840 por William Whewell, criador também do termo cientista. Em um comentário ele declara: "A consiliência de induções ocorre quando uma indução obtida de uma classe de fatos coincide com a indução obtida de outra diferente classe. Assim, consciliência é um teste da verdade dentro da teoria em que ela ocorre".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termo foi cunhado em 1840 por William Whewell, criador também do termo cientista. Em um comentário ele declara: "A consiliência de induções ocorre quando uma indução obtida de uma classe de fatos coincide com a indução obtida de outra diferente classe. Assim, consciliência é um teste da verdade dentro da teoria em que ela ocorre".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(a) e Data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formações do fato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7" name="Nível de Corpo Um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Atribuição</a:t>
            </a:r>
          </a:p>
        </p:txBody>
      </p:sp>
      <p:sp>
        <p:nvSpPr>
          <p:cNvPr id="116" name="Nível de Corpo Um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Nível de Corpo Um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or(a) e Data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do Slid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3" name="Imagem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ubtítulo do Slid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o Slid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1" name="Imagem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ubtítulo do Slid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63" name="Nível de Corpo Um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Subtítulo do Slid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Subtítulo do Slide</a:t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Nível de Corpo Um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Subtítulo de Agenda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Subtítulo de Agenda</a:t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4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ara um quadro conceitual da biologia - Samuel Scheiner"/>
          <p:cNvSpPr txBox="1"/>
          <p:nvPr>
            <p:ph type="ctrTitle"/>
          </p:nvPr>
        </p:nvSpPr>
        <p:spPr>
          <a:xfrm>
            <a:off x="1219200" y="4150467"/>
            <a:ext cx="21945600" cy="4267201"/>
          </a:xfrm>
          <a:prstGeom prst="rect">
            <a:avLst/>
          </a:prstGeom>
        </p:spPr>
        <p:txBody>
          <a:bodyPr/>
          <a:lstStyle>
            <a:lvl1pPr defTabSz="2292095">
              <a:defRPr spc="-120" sz="12032"/>
            </a:lvl1pPr>
          </a:lstStyle>
          <a:p>
            <a:pPr/>
            <a:r>
              <a:t>Para um quadro conceitual da biologia - Samuel Scheiner</a:t>
            </a:r>
          </a:p>
        </p:txBody>
      </p:sp>
      <p:sp>
        <p:nvSpPr>
          <p:cNvPr id="152" name="Reunião Equipe Biologia - Bandeirantes…"/>
          <p:cNvSpPr txBox="1"/>
          <p:nvPr>
            <p:ph type="subTitle" sz="quarter" idx="1"/>
          </p:nvPr>
        </p:nvSpPr>
        <p:spPr>
          <a:xfrm>
            <a:off x="1219200" y="1042283"/>
            <a:ext cx="21945600" cy="2250593"/>
          </a:xfrm>
          <a:prstGeom prst="rect">
            <a:avLst/>
          </a:prstGeom>
        </p:spPr>
        <p:txBody>
          <a:bodyPr/>
          <a:lstStyle/>
          <a:p>
            <a:pPr/>
            <a:r>
              <a:t>Reunião Equipe Biologia - Bandeirantes</a:t>
            </a:r>
          </a:p>
          <a:p>
            <a:pPr/>
            <a:r>
              <a:t>21/10/2020</a:t>
            </a:r>
          </a:p>
        </p:txBody>
      </p:sp>
      <p:sp>
        <p:nvSpPr>
          <p:cNvPr id="153" name="Número do Slide"/>
          <p:cNvSpPr txBox="1"/>
          <p:nvPr>
            <p:ph type="sldNum" sz="quarter" idx="2"/>
          </p:nvPr>
        </p:nvSpPr>
        <p:spPr>
          <a:xfrm>
            <a:off x="12087986" y="12700000"/>
            <a:ext cx="21564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6" name="Galeria de Imagens"/>
          <p:cNvGrpSpPr/>
          <p:nvPr/>
        </p:nvGrpSpPr>
        <p:grpSpPr>
          <a:xfrm>
            <a:off x="1085596" y="11065995"/>
            <a:ext cx="6966749" cy="2839932"/>
            <a:chOff x="0" y="0"/>
            <a:chExt cx="6966748" cy="2839931"/>
          </a:xfrm>
        </p:grpSpPr>
        <p:pic>
          <p:nvPicPr>
            <p:cNvPr id="154" name="Logo LaHBE 2020.png" descr="Logo LaHBE 202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47891" y="0"/>
              <a:ext cx="6470966" cy="2281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Legenda"/>
            <p:cNvSpPr/>
            <p:nvPr/>
          </p:nvSpPr>
          <p:spPr>
            <a:xfrm>
              <a:off x="0" y="2357331"/>
              <a:ext cx="6966749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l" defTabSz="825500">
                <a:lnSpc>
                  <a:spcPct val="100000"/>
                </a:lnSpc>
                <a:defRPr sz="2200">
                  <a:solidFill>
                    <a:srgbClr val="00FD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Legenda</a:t>
              </a:r>
            </a:p>
          </p:txBody>
        </p:sp>
      </p:grpSp>
      <p:pic>
        <p:nvPicPr>
          <p:cNvPr id="157" name="logo-GHTC-2.jpg" descr="logo-GHTC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85648" y="11235565"/>
            <a:ext cx="7646587" cy="1941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Maria Elice de Brzezinski Prestes…"/>
          <p:cNvSpPr txBox="1"/>
          <p:nvPr/>
        </p:nvSpPr>
        <p:spPr>
          <a:xfrm>
            <a:off x="5852007" y="9275259"/>
            <a:ext cx="12679986" cy="253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100000"/>
              </a:lnSpc>
              <a:defRPr spc="-48" sz="4800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Maria Elice de Brzezinski Prestes</a:t>
            </a:r>
          </a:p>
          <a:p>
            <a:pPr defTabSz="825500">
              <a:lnSpc>
                <a:spcPct val="100000"/>
              </a:lnSpc>
              <a:defRPr spc="-48" sz="4800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Laboratório de História da Biologia e Ensino</a:t>
            </a:r>
          </a:p>
          <a:p>
            <a:pPr defTabSz="825500">
              <a:lnSpc>
                <a:spcPct val="100000"/>
              </a:lnSpc>
              <a:defRPr spc="-48" sz="4800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https://lahbe.ib.usp.br/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Questão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Questão 4</a:t>
            </a:r>
          </a:p>
        </p:txBody>
      </p:sp>
      <p:sp>
        <p:nvSpPr>
          <p:cNvPr id="220" name="A estrutura e papel da teoria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 estrutura e papel da teoria</a:t>
            </a:r>
          </a:p>
        </p:txBody>
      </p:sp>
      <p:sp>
        <p:nvSpPr>
          <p:cNvPr id="22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2" name="Imagem" descr="Imagem"/>
          <p:cNvPicPr>
            <a:picLocks noChangeAspect="1"/>
          </p:cNvPicPr>
          <p:nvPr/>
        </p:nvPicPr>
        <p:blipFill>
          <a:blip r:embed="rId3">
            <a:extLst/>
          </a:blip>
          <a:srcRect l="17361" t="0" r="17437" b="0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Foto: Keynote"/>
          <p:cNvSpPr txBox="1"/>
          <p:nvPr/>
        </p:nvSpPr>
        <p:spPr>
          <a:xfrm>
            <a:off x="21036103" y="12636754"/>
            <a:ext cx="2063193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Foto: Keynote</a:t>
            </a:r>
          </a:p>
        </p:txBody>
      </p:sp>
      <p:pic>
        <p:nvPicPr>
          <p:cNvPr id="224" name="Captura de Tela 2020-10-21 às 14.45.08.png" descr="Captura de Tela 2020-10-21 às 14.45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1798" y="3433603"/>
            <a:ext cx="8815987" cy="10068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Número do Slide"/>
          <p:cNvSpPr txBox="1"/>
          <p:nvPr>
            <p:ph type="sldNum" sz="quarter" idx="2"/>
          </p:nvPr>
        </p:nvSpPr>
        <p:spPr>
          <a:xfrm>
            <a:off x="12039853" y="12700000"/>
            <a:ext cx="31699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9" name="Captura de Tela 2020-10-21 às 14.47.24.png" descr="Captura de Tela 2020-10-21 às 14.47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370" y="-415473"/>
            <a:ext cx="21053801" cy="1037299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Na Tabela 3, o autor expõe diversos componentes de uma teoria, como conceitos, definições, fatos, leis, modelo etc. Escolha um dos itens abaixo para desenvolver a partir das explicações de Scheiner:…"/>
          <p:cNvSpPr txBox="1"/>
          <p:nvPr/>
        </p:nvSpPr>
        <p:spPr>
          <a:xfrm>
            <a:off x="414247" y="9593386"/>
            <a:ext cx="23555506" cy="3830702"/>
          </a:xfrm>
          <a:prstGeom prst="rect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ct val="100000"/>
              </a:lnSpc>
              <a:defRPr sz="3700">
                <a:latin typeface="Graphik"/>
                <a:ea typeface="Graphik"/>
                <a:cs typeface="Graphik"/>
                <a:sym typeface="Graphik"/>
              </a:defRPr>
            </a:pPr>
            <a:r>
              <a:t>Na Tabela 3, o autor expõe diversos componentes de uma teoria, como conceitos, definições, fatos, leis, modelo etc. Escolha um dos itens abaixo para desenvolver a partir das explicações de Scheiner: </a:t>
            </a:r>
          </a:p>
          <a:p>
            <a:pPr algn="l" defTabSz="825500">
              <a:lnSpc>
                <a:spcPct val="100000"/>
              </a:lnSpc>
              <a:defRPr sz="3700">
                <a:latin typeface="Graphik"/>
                <a:ea typeface="Graphik"/>
                <a:cs typeface="Graphik"/>
                <a:sym typeface="Graphik"/>
              </a:defRPr>
            </a:pPr>
            <a:r>
              <a:t>a) diferenças (e semelhanças?) entre teorias e leis</a:t>
            </a:r>
          </a:p>
          <a:p>
            <a:pPr algn="l" defTabSz="825500">
              <a:lnSpc>
                <a:spcPct val="100000"/>
              </a:lnSpc>
              <a:defRPr sz="3700">
                <a:latin typeface="Graphik"/>
                <a:ea typeface="Graphik"/>
                <a:cs typeface="Graphik"/>
                <a:sym typeface="Graphik"/>
              </a:defRPr>
            </a:pPr>
            <a:r>
              <a:t>b) de que modo a tipologia é articulada pelo princípio geral da consciliência</a:t>
            </a:r>
          </a:p>
          <a:p>
            <a:pPr algn="l" defTabSz="825500">
              <a:lnSpc>
                <a:spcPct val="100000"/>
              </a:lnSpc>
              <a:defRPr sz="3700">
                <a:latin typeface="Graphik"/>
                <a:ea typeface="Graphik"/>
                <a:cs typeface="Graphik"/>
                <a:sym typeface="Graphik"/>
              </a:defRPr>
            </a:pPr>
            <a:r>
              <a:t>c) como ocorre a interdisciplinariedade dentro de uma teoria</a:t>
            </a:r>
          </a:p>
          <a:p>
            <a:pPr algn="l" defTabSz="825500">
              <a:lnSpc>
                <a:spcPct val="100000"/>
              </a:lnSpc>
              <a:defRPr sz="3700">
                <a:latin typeface="Graphik"/>
                <a:ea typeface="Graphik"/>
                <a:cs typeface="Graphik"/>
                <a:sym typeface="Graphik"/>
              </a:defRPr>
            </a:pPr>
            <a:r>
              <a:t>d) interações entre os três papéis de uma teoria e os componentes da Tabela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úmero do Slide"/>
          <p:cNvSpPr txBox="1"/>
          <p:nvPr>
            <p:ph type="sldNum" sz="quarter" idx="2"/>
          </p:nvPr>
        </p:nvSpPr>
        <p:spPr>
          <a:xfrm>
            <a:off x="12068301" y="12700000"/>
            <a:ext cx="2550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Samuel M. Scheiner…"/>
          <p:cNvSpPr txBox="1"/>
          <p:nvPr/>
        </p:nvSpPr>
        <p:spPr>
          <a:xfrm>
            <a:off x="18869600" y="844037"/>
            <a:ext cx="4173017" cy="179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Samuel M. Scheiner</a:t>
            </a:r>
          </a:p>
          <a:p>
            <a:pPr/>
            <a:r>
              <a:t>ISHPSSB &amp; ABFHiB Meeting</a:t>
            </a:r>
          </a:p>
          <a:p>
            <a:pPr/>
            <a:r>
              <a:t>Instituto de Biociências - USP</a:t>
            </a:r>
          </a:p>
          <a:p>
            <a:pPr/>
            <a:r>
              <a:t>18/07/2017</a:t>
            </a:r>
          </a:p>
        </p:txBody>
      </p:sp>
      <p:pic>
        <p:nvPicPr>
          <p:cNvPr id="162" name="Samuel M. Scheiner.JPG" descr="Samuel M. Schein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016" y="798280"/>
            <a:ext cx="16749074" cy="1116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aptura de Tela 2020-10-21 às 14.59.41.png" descr="Captura de Tela 2020-10-21 às 14.5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67419" y="3180598"/>
            <a:ext cx="4215086" cy="6401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Questã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Questão 1</a:t>
            </a:r>
          </a:p>
        </p:txBody>
      </p:sp>
      <p:sp>
        <p:nvSpPr>
          <p:cNvPr id="166" name="Scheiner inicia o texto expondo argumentos indicadores do papel de um &quot;quadro explícito de conceitos e teorias&quot; na ciência:…"/>
          <p:cNvSpPr txBox="1"/>
          <p:nvPr>
            <p:ph type="body" sz="half" idx="1"/>
          </p:nvPr>
        </p:nvSpPr>
        <p:spPr>
          <a:xfrm>
            <a:off x="13490494" y="3430343"/>
            <a:ext cx="9722258" cy="8483601"/>
          </a:xfrm>
          <a:prstGeom prst="rect">
            <a:avLst/>
          </a:prstGeom>
        </p:spPr>
        <p:txBody>
          <a:bodyPr/>
          <a:lstStyle/>
          <a:p>
            <a:pPr marL="472948" indent="-472948" defTabSz="1194786">
              <a:spcBef>
                <a:spcPts val="1100"/>
              </a:spcBef>
              <a:buClr>
                <a:srgbClr val="000000"/>
              </a:buClr>
              <a:buSzPct val="100000"/>
              <a:buAutoNum type="arabicPeriod" startAt="1"/>
              <a:defRPr sz="2499"/>
            </a:pPr>
            <a:r>
              <a:t>Scheiner inicia o texto expondo argumentos indicadores do papel de um "quadro explícito de conceitos e teorias" na ciência: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Acelera o "progresso" [desenvolvimento] da ciência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É parte intrínseca da ciência: nunca existiu ciência ateórica, embora com frequência esse quadro não seja bem articulado ou explícito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Clarifica o pensamento: conduz a um mínimo de formalidade na interpretação dos dados, arbitrando disputas científicas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Revela suposições escondidas em modelos ou experimentos específicos.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Mostra conexões entre as disciplinas, o que é particularmente importante para orientar trabalhos inter e transdisciplinar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Define pesquisa de risco ou inovadora</a:t>
            </a:r>
          </a:p>
          <a:p>
            <a:pPr lvl="1" marL="535177" indent="-267588" defTabSz="1194786">
              <a:spcBef>
                <a:spcPts val="1100"/>
              </a:spcBef>
              <a:defRPr sz="2499"/>
            </a:pPr>
            <a:r>
              <a:t>Esclarece questões centrais sendo tratadas numa empreitada científica</a:t>
            </a:r>
          </a:p>
        </p:txBody>
      </p:sp>
      <p:sp>
        <p:nvSpPr>
          <p:cNvPr id="167" name="Papel do quadro de conceitos e teorias na ciência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Papel do quadro de conceitos e teorias na ciência</a:t>
            </a:r>
          </a:p>
        </p:txBody>
      </p:sp>
      <p:sp>
        <p:nvSpPr>
          <p:cNvPr id="168" name="Número do Slide"/>
          <p:cNvSpPr txBox="1"/>
          <p:nvPr>
            <p:ph type="sldNum" sz="quarter" idx="2"/>
          </p:nvPr>
        </p:nvSpPr>
        <p:spPr>
          <a:xfrm>
            <a:off x="12058141" y="12700000"/>
            <a:ext cx="2677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0" t="1528" r="0" b="0"/>
          <a:stretch>
            <a:fillRect/>
          </a:stretch>
        </p:blipFill>
        <p:spPr>
          <a:xfrm>
            <a:off x="475080" y="3996287"/>
            <a:ext cx="12783637" cy="735156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Desenvolva brevemente um exemplo que vincule um desses papéis a um dado quadro de conceitos e teorias científicas."/>
          <p:cNvSpPr txBox="1"/>
          <p:nvPr/>
        </p:nvSpPr>
        <p:spPr>
          <a:xfrm>
            <a:off x="511441" y="11839734"/>
            <a:ext cx="23361117" cy="7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spcBef>
                <a:spcPts val="2400"/>
              </a:spcBef>
              <a:defRPr sz="3400"/>
            </a:lvl1pPr>
          </a:lstStyle>
          <a:p>
            <a:pPr/>
            <a:r>
              <a:t>Desenvolva brevemente um exemplo que vincule um desses papéis a um dado quadro de conceitos e teorias científicas.</a:t>
            </a:r>
          </a:p>
        </p:txBody>
      </p:sp>
      <p:sp>
        <p:nvSpPr>
          <p:cNvPr id="171" name="Foto: Star Walk 2"/>
          <p:cNvSpPr txBox="1"/>
          <p:nvPr/>
        </p:nvSpPr>
        <p:spPr>
          <a:xfrm>
            <a:off x="10743461" y="11464106"/>
            <a:ext cx="2466138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Foto: Star Walk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Questã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Questão 2</a:t>
            </a:r>
          </a:p>
        </p:txBody>
      </p:sp>
      <p:pic>
        <p:nvPicPr>
          <p:cNvPr id="174" name="Imagem" descr="Imagem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472" r="462" b="4884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75" name="Teorias biológicas"/>
          <p:cNvSpPr txBox="1"/>
          <p:nvPr>
            <p:ph type="body" idx="22"/>
          </p:nvPr>
        </p:nvSpPr>
        <p:spPr>
          <a:xfrm>
            <a:off x="1217215" y="2379944"/>
            <a:ext cx="9757570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Teorias biológicas</a:t>
            </a:r>
          </a:p>
        </p:txBody>
      </p:sp>
      <p:sp>
        <p:nvSpPr>
          <p:cNvPr id="176" name="Ao citar três exemplos de teorias biológicas (Teoria das ilhas,  biogeográficas, Teoria da evolução  e Teoria da ecologia), Scheiner retoma o famoso aforismo de Dobzhansky, de que nada faz sentido na biologia exceto à luz da evolução, mas defende uma po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859027" indent="-859027" defTabSz="2170121">
              <a:spcBef>
                <a:spcPts val="2100"/>
              </a:spcBef>
              <a:buClr>
                <a:srgbClr val="000000"/>
              </a:buClr>
              <a:buSzPct val="100000"/>
              <a:buAutoNum type="arabicPeriod" startAt="2"/>
              <a:defRPr sz="3916"/>
            </a:pPr>
            <a:r>
              <a:t>Ao citar três exemplos de teorias biológicas (Teoria das ilhas,  biogeográficas, Teoria da evolução  e Teoria da ecologia), Scheiner retoma o famoso aforismo de Dobzhansky, de que nada faz sentido na biologia exceto à luz da evolução, mas defende uma posição diferente. </a:t>
            </a:r>
            <a:br/>
            <a:r>
              <a:t>Descreva brevemente a posição de Scheiner e desenvolva um argumento </a:t>
            </a: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contrário à</a:t>
            </a:r>
            <a:r>
              <a:t> posição de cada um desses dois autores.</a:t>
            </a:r>
          </a:p>
        </p:txBody>
      </p:sp>
      <p:sp>
        <p:nvSpPr>
          <p:cNvPr id="177" name="Número do Slide"/>
          <p:cNvSpPr txBox="1"/>
          <p:nvPr>
            <p:ph type="sldNum" sz="quarter" idx="2"/>
          </p:nvPr>
        </p:nvSpPr>
        <p:spPr>
          <a:xfrm>
            <a:off x="12062841" y="12700000"/>
            <a:ext cx="27101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8" name="Foto: Keynote"/>
          <p:cNvSpPr txBox="1"/>
          <p:nvPr/>
        </p:nvSpPr>
        <p:spPr>
          <a:xfrm>
            <a:off x="21072014" y="12636754"/>
            <a:ext cx="2063193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Foto: Keynote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267711">
              <a:defRPr spc="-78" sz="7812"/>
            </a:pPr>
          </a:p>
        </p:txBody>
      </p:sp>
      <p:pic>
        <p:nvPicPr>
          <p:cNvPr id="181" name="Imagem" descr="Imagem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472" r="462" b="4884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82" name="Subtítulo do Slid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Dobzhansky: nada faz sentido na biologia, exceto à luz da evoluçã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Dobzhansky: nada faz sentido na biologia, exceto à luz da evolução</a:t>
            </a:r>
          </a:p>
          <a:p>
            <a:pPr/>
            <a:r>
              <a:t>Scheiner: evolução é apenas um dos diversos domínios dentro da biologia; os domínios da biologia se interceptam e interagem, e nenhum possui precedência sobre os demais (Griesemer 2006).</a:t>
            </a:r>
          </a:p>
        </p:txBody>
      </p:sp>
      <p:sp>
        <p:nvSpPr>
          <p:cNvPr id="184" name="Número do Slide"/>
          <p:cNvSpPr txBox="1"/>
          <p:nvPr>
            <p:ph type="sldNum" sz="quarter" idx="2"/>
          </p:nvPr>
        </p:nvSpPr>
        <p:spPr>
          <a:xfrm>
            <a:off x="12066651" y="12700000"/>
            <a:ext cx="26339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267711">
              <a:defRPr spc="-78" sz="7812"/>
            </a:pPr>
          </a:p>
        </p:txBody>
      </p:sp>
      <p:pic>
        <p:nvPicPr>
          <p:cNvPr id="187" name="Imagem" descr="Imagem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472" r="462" b="4884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88" name="Subtítulo do Slid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As teorias da biologia só ficam claras quando explicitada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teorias da biologia só ficam claras quando explicitadas.</a:t>
            </a:r>
          </a:p>
          <a:p>
            <a:pPr/>
            <a:r>
              <a:t>A discussão dessas teorias pode mudar o modo como ensinamos biologia.</a:t>
            </a:r>
          </a:p>
        </p:txBody>
      </p:sp>
      <p:sp>
        <p:nvSpPr>
          <p:cNvPr id="190" name="Número do Slide"/>
          <p:cNvSpPr txBox="1"/>
          <p:nvPr>
            <p:ph type="sldNum" sz="quarter" idx="2"/>
          </p:nvPr>
        </p:nvSpPr>
        <p:spPr>
          <a:xfrm>
            <a:off x="12062587" y="12700000"/>
            <a:ext cx="27152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Questão 3"/>
          <p:cNvSpPr txBox="1"/>
          <p:nvPr>
            <p:ph type="title"/>
          </p:nvPr>
        </p:nvSpPr>
        <p:spPr>
          <a:xfrm>
            <a:off x="13656938" y="901700"/>
            <a:ext cx="9753601" cy="1600200"/>
          </a:xfrm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Questão 3</a:t>
            </a:r>
          </a:p>
        </p:txBody>
      </p:sp>
      <p:sp>
        <p:nvSpPr>
          <p:cNvPr id="193" name="3. Scheiner propõe analisar a teoria da evolução segundo um domínio geral, sete princípios fundamentais, uma rede de teorias mais específicas (como a seleção natural), e modelos (como familiar breeder`s equation)."/>
          <p:cNvSpPr txBox="1"/>
          <p:nvPr>
            <p:ph type="body" sz="quarter" idx="1"/>
          </p:nvPr>
        </p:nvSpPr>
        <p:spPr>
          <a:xfrm>
            <a:off x="13857061" y="4009348"/>
            <a:ext cx="9353356" cy="625333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3. Scheiner propõe analisar a teoria da evolução segundo um domínio geral, sete princípios fundamentais, uma rede de teorias mais específicas (como a seleção natural), e modelos (como </a:t>
            </a:r>
            <a:r>
              <a:rPr i="1"/>
              <a:t>familiar breeder`s equation</a:t>
            </a:r>
            <a:r>
              <a:t>).</a:t>
            </a:r>
          </a:p>
          <a:p>
            <a:pPr marL="0" indent="0">
              <a:buSzTx/>
              <a:buNone/>
            </a:pPr>
            <a:r>
              <a:t> </a:t>
            </a:r>
          </a:p>
        </p:txBody>
      </p:sp>
      <p:sp>
        <p:nvSpPr>
          <p:cNvPr id="194" name="A teoria da evolução como exemplar"/>
          <p:cNvSpPr txBox="1"/>
          <p:nvPr>
            <p:ph type="body" idx="21"/>
          </p:nvPr>
        </p:nvSpPr>
        <p:spPr>
          <a:xfrm>
            <a:off x="13656938" y="2839318"/>
            <a:ext cx="9753601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17244">
              <a:defRPr spc="-43" sz="4356"/>
            </a:lvl1pPr>
          </a:lstStyle>
          <a:p>
            <a:pPr/>
            <a:r>
              <a:t>A teoria da evolução como exemplar</a:t>
            </a:r>
          </a:p>
        </p:txBody>
      </p:sp>
      <p:sp>
        <p:nvSpPr>
          <p:cNvPr id="195" name="Número do Slide"/>
          <p:cNvSpPr txBox="1"/>
          <p:nvPr>
            <p:ph type="sldNum" sz="quarter" idx="2"/>
          </p:nvPr>
        </p:nvSpPr>
        <p:spPr>
          <a:xfrm>
            <a:off x="12068174" y="12700000"/>
            <a:ext cx="24765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6" name="azuis.JPG" descr="azu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731" y="1929313"/>
            <a:ext cx="12538036" cy="940352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Foto: MEBP, jan 2020"/>
          <p:cNvSpPr txBox="1"/>
          <p:nvPr/>
        </p:nvSpPr>
        <p:spPr>
          <a:xfrm>
            <a:off x="655816" y="11535929"/>
            <a:ext cx="3033675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Foto: MEBP, jan 2020</a:t>
            </a:r>
          </a:p>
        </p:txBody>
      </p:sp>
      <p:sp>
        <p:nvSpPr>
          <p:cNvPr id="198" name="Teoria formulada como um conjunto de afirmações constituídas por conceitos e generalizações confirmadas sobre padrões e processos evolutivos."/>
          <p:cNvSpPr txBox="1"/>
          <p:nvPr/>
        </p:nvSpPr>
        <p:spPr>
          <a:xfrm>
            <a:off x="14863382" y="9210841"/>
            <a:ext cx="7340713" cy="449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Teoria formulada como um conjunto de afirmações constituídas por conceitos e generalizações confirmadas sobre padrões e processos evolutivos.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Domínio"/>
          <p:cNvSpPr txBox="1"/>
          <p:nvPr>
            <p:ph type="title"/>
          </p:nvPr>
        </p:nvSpPr>
        <p:spPr>
          <a:xfrm>
            <a:off x="9344484" y="833525"/>
            <a:ext cx="9753601" cy="1600201"/>
          </a:xfrm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Domínio</a:t>
            </a:r>
          </a:p>
        </p:txBody>
      </p:sp>
      <p:sp>
        <p:nvSpPr>
          <p:cNvPr id="201" name="1. As características dos organismos mudam ao longo das gerações (descendência com modificação).…"/>
          <p:cNvSpPr txBox="1"/>
          <p:nvPr>
            <p:ph type="body" idx="1"/>
          </p:nvPr>
        </p:nvSpPr>
        <p:spPr>
          <a:xfrm>
            <a:off x="5925066" y="5232941"/>
            <a:ext cx="18248913" cy="7530894"/>
          </a:xfrm>
          <a:prstGeom prst="rect">
            <a:avLst/>
          </a:prstGeom>
        </p:spPr>
        <p:txBody>
          <a:bodyPr/>
          <a:lstStyle/>
          <a:p>
            <a:pPr marL="0" indent="0" defTabSz="1999437">
              <a:spcBef>
                <a:spcPts val="1900"/>
              </a:spcBef>
              <a:buSzTx/>
              <a:buNone/>
              <a:defRPr sz="3607">
                <a:solidFill>
                  <a:schemeClr val="accent1">
                    <a:satOff val="2969"/>
                    <a:lumOff val="-11469"/>
                  </a:schemeClr>
                </a:solidFill>
              </a:defRPr>
            </a:pPr>
            <a:r>
              <a:t>1. As características dos organismos mudam ao longo das gerações (descendência com modificação).</a:t>
            </a:r>
          </a:p>
          <a:p>
            <a:pPr marL="0" indent="0" defTabSz="1999437">
              <a:spcBef>
                <a:spcPts val="1900"/>
              </a:spcBef>
              <a:buSzTx/>
              <a:buNone/>
              <a:defRPr sz="3607">
                <a:solidFill>
                  <a:schemeClr val="accent1">
                    <a:satOff val="2969"/>
                    <a:lumOff val="-11469"/>
                  </a:schemeClr>
                </a:solidFill>
              </a:defRPr>
            </a:pPr>
            <a:r>
              <a:t>2. As espécies dão origem a outras espécies (especiação).</a:t>
            </a:r>
          </a:p>
          <a:p>
            <a:pPr marL="0" indent="0" defTabSz="1999437">
              <a:spcBef>
                <a:spcPts val="1900"/>
              </a:spcBef>
              <a:buSzTx/>
              <a:buNone/>
              <a:defRPr sz="3607">
                <a:solidFill>
                  <a:schemeClr val="accent1">
                    <a:satOff val="2969"/>
                    <a:lumOff val="-11469"/>
                  </a:schemeClr>
                </a:solidFill>
              </a:defRPr>
            </a:pPr>
            <a:r>
              <a:t>3. Todos os organismos são ligados por descendência comum (origem comum).</a:t>
            </a:r>
          </a:p>
          <a:p>
            <a:pPr marL="0" indent="0" defTabSz="1999437">
              <a:spcBef>
                <a:spcPts val="1900"/>
              </a:spcBef>
              <a:buSzTx/>
              <a:buNone/>
              <a:defRPr sz="3607"/>
            </a:pPr>
            <a:r>
              <a:t>4. A evolução ocorre por processos graduais (gradualismo).</a:t>
            </a:r>
          </a:p>
          <a:p>
            <a:pPr marL="0" indent="0" defTabSz="1999437">
              <a:spcBef>
                <a:spcPts val="1900"/>
              </a:spcBef>
              <a:buSzTx/>
              <a:buNone/>
              <a:defRPr sz="3607"/>
            </a:pPr>
            <a:r>
              <a:t>5. A variação entre organismos de uma espécie, em seus genótipos e fenótipos, é necessária para a mudança evolutiva (variação).</a:t>
            </a:r>
          </a:p>
          <a:p>
            <a:pPr marL="0" indent="0" defTabSz="1999437">
              <a:spcBef>
                <a:spcPts val="1900"/>
              </a:spcBef>
              <a:buSzTx/>
              <a:buNone/>
              <a:defRPr sz="3607"/>
            </a:pPr>
            <a:r>
              <a:t>6. A mudança evolutiva é causada primariamente por seleção natural (seleção natural).</a:t>
            </a:r>
          </a:p>
          <a:p>
            <a:pPr marL="0" indent="0" defTabSz="1999437">
              <a:spcBef>
                <a:spcPts val="1900"/>
              </a:spcBef>
              <a:buSzTx/>
              <a:buNone/>
              <a:defRPr sz="3607"/>
            </a:pPr>
            <a:r>
              <a:t>7. A evolução depende das contingências (contingência).  </a:t>
            </a:r>
          </a:p>
        </p:txBody>
      </p:sp>
      <p:sp>
        <p:nvSpPr>
          <p:cNvPr id="202" name="Os padrões intergeracionais das características dos organismos, incluindo causas e consequências"/>
          <p:cNvSpPr txBox="1"/>
          <p:nvPr>
            <p:ph type="body" idx="21"/>
          </p:nvPr>
        </p:nvSpPr>
        <p:spPr>
          <a:xfrm>
            <a:off x="5677358" y="2500965"/>
            <a:ext cx="18615180" cy="13966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76909">
              <a:defRPr spc="-38" sz="3854"/>
            </a:lvl1pPr>
          </a:lstStyle>
          <a:p>
            <a:pPr/>
            <a:r>
              <a:t>Os padrões intergeracionais das características dos organismos, incluindo causas e consequências</a:t>
            </a:r>
          </a:p>
        </p:txBody>
      </p:sp>
      <p:sp>
        <p:nvSpPr>
          <p:cNvPr id="203" name="Número do Slide"/>
          <p:cNvSpPr txBox="1"/>
          <p:nvPr>
            <p:ph type="sldNum" sz="quarter" idx="2"/>
          </p:nvPr>
        </p:nvSpPr>
        <p:spPr>
          <a:xfrm>
            <a:off x="12057761" y="12700000"/>
            <a:ext cx="26847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4" name="azuis.JPG" descr="azui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743" y="1929313"/>
            <a:ext cx="4729500" cy="354712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Princípios"/>
          <p:cNvSpPr txBox="1"/>
          <p:nvPr/>
        </p:nvSpPr>
        <p:spPr>
          <a:xfrm>
            <a:off x="9344484" y="3717032"/>
            <a:ext cx="97536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267711">
              <a:lnSpc>
                <a:spcPct val="80000"/>
              </a:lnSpc>
              <a:defRPr spc="-78" sz="7812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Princípios</a:t>
            </a:r>
          </a:p>
        </p:txBody>
      </p:sp>
      <p:sp>
        <p:nvSpPr>
          <p:cNvPr id="206" name="Adaptado de Kutschera &amp; Niklas, 2004."/>
          <p:cNvSpPr txBox="1"/>
          <p:nvPr/>
        </p:nvSpPr>
        <p:spPr>
          <a:xfrm>
            <a:off x="18432368" y="12636754"/>
            <a:ext cx="5514443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Adaptado de Kutschera &amp; Niklas, 2004.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Questão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pc="-78" sz="7812"/>
            </a:lvl1pPr>
          </a:lstStyle>
          <a:p>
            <a:pPr/>
            <a:r>
              <a:t>Questão 4</a:t>
            </a:r>
          </a:p>
        </p:txBody>
      </p:sp>
      <p:sp>
        <p:nvSpPr>
          <p:cNvPr id="211" name="A estrutura e papel da teoria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 estrutura e papel da teoria</a:t>
            </a:r>
          </a:p>
        </p:txBody>
      </p:sp>
      <p:sp>
        <p:nvSpPr>
          <p:cNvPr id="212" name="4. A definição que Scheiner propõe e adota é a de que &quot;teorias são estruturas hierárquicos que conectam amplos princípios gerais a modelos altamente específicos”, por meio de teorias constitutivas (ou famílias de sub-teorias)."/>
          <p:cNvSpPr txBox="1"/>
          <p:nvPr>
            <p:ph type="body" sz="half" idx="1"/>
          </p:nvPr>
        </p:nvSpPr>
        <p:spPr>
          <a:xfrm>
            <a:off x="1217215" y="4000847"/>
            <a:ext cx="9757570" cy="83846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4. A </a:t>
            </a: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definição</a:t>
            </a:r>
            <a:r>
              <a:t> que Scheiner propõe e adota é a de que "teorias são estruturas hierárquicos que conectam amplos princípios gerais a modelos altamente específicos”, por meio de teorias constitutivas (ou famílias de sub-teorias).</a:t>
            </a:r>
          </a:p>
        </p:txBody>
      </p:sp>
      <p:sp>
        <p:nvSpPr>
          <p:cNvPr id="213" name="Número do Slide"/>
          <p:cNvSpPr txBox="1"/>
          <p:nvPr>
            <p:ph type="sldNum" sz="quarter" idx="2"/>
          </p:nvPr>
        </p:nvSpPr>
        <p:spPr>
          <a:xfrm>
            <a:off x="12062459" y="12700000"/>
            <a:ext cx="27178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4" name="Imagem" descr="Imagem"/>
          <p:cNvPicPr>
            <a:picLocks noChangeAspect="1"/>
          </p:cNvPicPr>
          <p:nvPr/>
        </p:nvPicPr>
        <p:blipFill>
          <a:blip r:embed="rId3">
            <a:extLst/>
          </a:blip>
          <a:srcRect l="17361" t="0" r="17437" b="0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Foto: Keynote"/>
          <p:cNvSpPr txBox="1"/>
          <p:nvPr/>
        </p:nvSpPr>
        <p:spPr>
          <a:xfrm>
            <a:off x="21036103" y="12636754"/>
            <a:ext cx="2063193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Foto: Keynote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