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6" r:id="rId18"/>
    <p:sldId id="273" r:id="rId19"/>
    <p:sldId id="277" r:id="rId20"/>
    <p:sldId id="274" r:id="rId21"/>
    <p:sldId id="275" r:id="rId22"/>
    <p:sldId id="278" r:id="rId23"/>
    <p:sldId id="279" r:id="rId24"/>
    <p:sldId id="280" r:id="rId25"/>
    <p:sldId id="281" r:id="rId26"/>
    <p:sldId id="282" r:id="rId27"/>
    <p:sldId id="283" r:id="rId28"/>
    <p:sldId id="284" r:id="rId29"/>
    <p:sldId id="289" r:id="rId30"/>
    <p:sldId id="290" r:id="rId31"/>
    <p:sldId id="291" r:id="rId32"/>
    <p:sldId id="292" r:id="rId33"/>
    <p:sldId id="293" r:id="rId34"/>
    <p:sldId id="294" r:id="rId35"/>
    <p:sldId id="295" r:id="rId36"/>
    <p:sldId id="296" r:id="rId37"/>
    <p:sldId id="297" r:id="rId3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varScale="1">
        <p:scale>
          <a:sx n="91" d="100"/>
          <a:sy n="91" d="100"/>
        </p:scale>
        <p:origin x="48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0311F-A84B-4C8C-829E-70E683B13ADC}" type="datetimeFigureOut">
              <a:rPr lang="pt-BR" smtClean="0"/>
              <a:t>19/01/2021</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B7C9E2-E657-4C43-B20F-4E8799A05339}" type="slidenum">
              <a:rPr lang="pt-BR" smtClean="0"/>
              <a:t>‹nº›</a:t>
            </a:fld>
            <a:endParaRPr lang="pt-BR"/>
          </a:p>
        </p:txBody>
      </p:sp>
    </p:spTree>
    <p:extLst>
      <p:ext uri="{BB962C8B-B14F-4D97-AF65-F5344CB8AC3E}">
        <p14:creationId xmlns:p14="http://schemas.microsoft.com/office/powerpoint/2010/main" val="2156463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t-BR"/>
              <a:t>Clique para editar o título mestre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t>19/01/2021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4F431A6-C30F-48D2-BA68-2B0B5D7CBB1B}" type="slidenum">
              <a:rPr lang="pt-BR" smtClean="0"/>
              <a:t>‹nº›</a:t>
            </a:fld>
            <a:endParaRPr lang="pt-BR"/>
          </a:p>
        </p:txBody>
      </p:sp>
    </p:spTree>
    <p:extLst>
      <p:ext uri="{BB962C8B-B14F-4D97-AF65-F5344CB8AC3E}">
        <p14:creationId xmlns:p14="http://schemas.microsoft.com/office/powerpoint/2010/main" val="221890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t>19/01/2021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2303959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t>19/01/2021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857841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41992D0-4B24-4B01-9DFC-B5FEA36DB76C}" type="datetimeFigureOut">
              <a:rPr lang="pt-BR" smtClean="0"/>
              <a:t>19/01/2021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2080479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t-BR"/>
              <a:t>Clique para editar o título mestre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a:xfrm>
            <a:off x="8593667" y="6272784"/>
            <a:ext cx="2644309" cy="365125"/>
          </a:xfrm>
        </p:spPr>
        <p:txBody>
          <a:bodyPr/>
          <a:lstStyle/>
          <a:p>
            <a:fld id="{941992D0-4B24-4B01-9DFC-B5FEA36DB76C}" type="datetimeFigureOut">
              <a:rPr lang="pt-BR" smtClean="0"/>
              <a:t>19/01/2021</a:t>
            </a:fld>
            <a:endParaRPr lang="pt-BR"/>
          </a:p>
        </p:txBody>
      </p:sp>
      <p:sp>
        <p:nvSpPr>
          <p:cNvPr id="5" name="Footer Placeholder 4"/>
          <p:cNvSpPr>
            <a:spLocks noGrp="1"/>
          </p:cNvSpPr>
          <p:nvPr>
            <p:ph type="ftr" sz="quarter" idx="11"/>
          </p:nvPr>
        </p:nvSpPr>
        <p:spPr>
          <a:xfrm>
            <a:off x="2182708" y="6272784"/>
            <a:ext cx="6327648" cy="365125"/>
          </a:xfrm>
        </p:spPr>
        <p:txBody>
          <a:bodyPr/>
          <a:lstStyle/>
          <a:p>
            <a:endParaRPr lang="pt-B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4F431A6-C30F-48D2-BA68-2B0B5D7CBB1B}" type="slidenum">
              <a:rPr lang="pt-BR" smtClean="0"/>
              <a:t>‹nº›</a:t>
            </a:fld>
            <a:endParaRPr lang="pt-BR"/>
          </a:p>
        </p:txBody>
      </p:sp>
    </p:spTree>
    <p:extLst>
      <p:ext uri="{BB962C8B-B14F-4D97-AF65-F5344CB8AC3E}">
        <p14:creationId xmlns:p14="http://schemas.microsoft.com/office/powerpoint/2010/main" val="337701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41992D0-4B24-4B01-9DFC-B5FEA36DB76C}" type="datetimeFigureOut">
              <a:rPr lang="pt-BR" smtClean="0"/>
              <a:t>19/01/2021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2711282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41992D0-4B24-4B01-9DFC-B5FEA36DB76C}" type="datetimeFigureOut">
              <a:rPr lang="pt-BR" smtClean="0"/>
              <a:t>19/01/2021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3764578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41992D0-4B24-4B01-9DFC-B5FEA36DB76C}" type="datetimeFigureOut">
              <a:rPr lang="pt-BR" smtClean="0"/>
              <a:t>19/01/2021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952753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992D0-4B24-4B01-9DFC-B5FEA36DB76C}" type="datetimeFigureOut">
              <a:rPr lang="pt-BR" smtClean="0"/>
              <a:t>19/01/2021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367245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a:t>Clique para editar o título mestre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941992D0-4B24-4B01-9DFC-B5FEA36DB76C}" type="datetimeFigureOut">
              <a:rPr lang="pt-BR" smtClean="0"/>
              <a:t>19/01/2021</a:t>
            </a:fld>
            <a:endParaRPr lang="pt-BR"/>
          </a:p>
        </p:txBody>
      </p:sp>
      <p:sp>
        <p:nvSpPr>
          <p:cNvPr id="6" name="Footer Placeholder 5"/>
          <p:cNvSpPr>
            <a:spLocks noGrp="1"/>
          </p:cNvSpPr>
          <p:nvPr>
            <p:ph type="ftr" sz="quarter" idx="11"/>
          </p:nvPr>
        </p:nvSpPr>
        <p:spPr/>
        <p:txBody>
          <a:bodyPr/>
          <a:lstStyle/>
          <a:p>
            <a:endParaRPr lang="pt-B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3768930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941992D0-4B24-4B01-9DFC-B5FEA36DB76C}" type="datetimeFigureOut">
              <a:rPr lang="pt-BR" smtClean="0"/>
              <a:t>19/01/2021</a:t>
            </a:fld>
            <a:endParaRPr lang="pt-B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54F431A6-C30F-48D2-BA68-2B0B5D7CBB1B}" type="slidenum">
              <a:rPr lang="pt-BR" smtClean="0"/>
              <a:t>‹nº›</a:t>
            </a:fld>
            <a:endParaRPr lang="pt-BR"/>
          </a:p>
        </p:txBody>
      </p:sp>
    </p:spTree>
    <p:extLst>
      <p:ext uri="{BB962C8B-B14F-4D97-AF65-F5344CB8AC3E}">
        <p14:creationId xmlns:p14="http://schemas.microsoft.com/office/powerpoint/2010/main" val="187589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41992D0-4B24-4B01-9DFC-B5FEA36DB76C}" type="datetimeFigureOut">
              <a:rPr lang="pt-BR" smtClean="0"/>
              <a:t>19/01/2021</a:t>
            </a:fld>
            <a:endParaRPr lang="pt-B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pt-B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4F431A6-C30F-48D2-BA68-2B0B5D7CBB1B}" type="slidenum">
              <a:rPr lang="pt-BR" smtClean="0"/>
              <a:t>‹nº›</a:t>
            </a:fld>
            <a:endParaRPr lang="pt-BR"/>
          </a:p>
        </p:txBody>
      </p:sp>
    </p:spTree>
    <p:extLst>
      <p:ext uri="{BB962C8B-B14F-4D97-AF65-F5344CB8AC3E}">
        <p14:creationId xmlns:p14="http://schemas.microsoft.com/office/powerpoint/2010/main" val="410707939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pt-BR" sz="5400" dirty="0"/>
              <a:t>Ideologia e Aparelhos ideológicos de estado </a:t>
            </a:r>
            <a:r>
              <a:rPr lang="pt-BR" sz="4000" dirty="0"/>
              <a:t>(Notas para uma investigação)</a:t>
            </a:r>
            <a:br>
              <a:rPr lang="pt-BR" sz="4000" dirty="0"/>
            </a:br>
            <a:r>
              <a:rPr lang="pt-BR" sz="4000" dirty="0"/>
              <a:t/>
            </a:r>
            <a:br>
              <a:rPr lang="pt-BR" sz="4000" dirty="0"/>
            </a:br>
            <a:r>
              <a:rPr lang="pt-BR" sz="3600" dirty="0"/>
              <a:t>Louis Althusser</a:t>
            </a:r>
          </a:p>
        </p:txBody>
      </p:sp>
      <p:sp>
        <p:nvSpPr>
          <p:cNvPr id="3" name="Subtítulo 2"/>
          <p:cNvSpPr>
            <a:spLocks noGrp="1"/>
          </p:cNvSpPr>
          <p:nvPr>
            <p:ph type="subTitle" idx="1"/>
          </p:nvPr>
        </p:nvSpPr>
        <p:spPr>
          <a:xfrm>
            <a:off x="1054249" y="4698402"/>
            <a:ext cx="7891272" cy="1069848"/>
          </a:xfrm>
        </p:spPr>
        <p:txBody>
          <a:bodyPr/>
          <a:lstStyle/>
          <a:p>
            <a:pPr algn="just"/>
            <a:r>
              <a:rPr lang="pt-BR" dirty="0"/>
              <a:t>ALTHUSSER, Louis. Ideologia e aparelhos ideológicos de Estado. In ZIZEK, </a:t>
            </a:r>
            <a:r>
              <a:rPr lang="pt-BR" dirty="0" err="1"/>
              <a:t>Slavoj</a:t>
            </a:r>
            <a:r>
              <a:rPr lang="pt-BR" dirty="0"/>
              <a:t>. </a:t>
            </a:r>
            <a:r>
              <a:rPr lang="pt-BR" b="1" dirty="0"/>
              <a:t>Um mapa da ideologia.</a:t>
            </a:r>
            <a:r>
              <a:rPr lang="pt-BR" dirty="0"/>
              <a:t> Rio de Janeiro: Contraponto, p. 105-142.</a:t>
            </a:r>
          </a:p>
        </p:txBody>
      </p:sp>
    </p:spTree>
    <p:extLst>
      <p:ext uri="{BB962C8B-B14F-4D97-AF65-F5344CB8AC3E}">
        <p14:creationId xmlns:p14="http://schemas.microsoft.com/office/powerpoint/2010/main" val="30007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96696" y="350161"/>
            <a:ext cx="10058400" cy="752497"/>
          </a:xfrm>
        </p:spPr>
        <p:txBody>
          <a:bodyPr>
            <a:normAutofit/>
          </a:bodyPr>
          <a:lstStyle/>
          <a:p>
            <a:pPr algn="ctr"/>
            <a:r>
              <a:rPr lang="pt-BR" sz="2800" dirty="0"/>
              <a:t>O Estado</a:t>
            </a:r>
          </a:p>
        </p:txBody>
      </p:sp>
      <p:sp>
        <p:nvSpPr>
          <p:cNvPr id="3" name="Espaço Reservado para Conteúdo 2"/>
          <p:cNvSpPr>
            <a:spLocks noGrp="1"/>
          </p:cNvSpPr>
          <p:nvPr>
            <p:ph idx="1"/>
          </p:nvPr>
        </p:nvSpPr>
        <p:spPr>
          <a:xfrm>
            <a:off x="753035" y="1250576"/>
            <a:ext cx="10676965" cy="4975412"/>
          </a:xfrm>
        </p:spPr>
        <p:txBody>
          <a:bodyPr>
            <a:noAutofit/>
          </a:bodyPr>
          <a:lstStyle/>
          <a:p>
            <a:pPr algn="just"/>
            <a:r>
              <a:rPr lang="pt-BR" sz="2800" dirty="0"/>
              <a:t>“A tradição marxista é clara: [...] o Estado é explicitamente concebido como um aparelho repressor. O Estado é uma ‘máquina’ de repressão eu permite às classes dominantes [...] assegurarem sua dominação sobre a classe trabalhadora, submetendo estas últimas ao processo de extorsão da mais-valia (isto é, à exploração capitalista)”. (p. 111)</a:t>
            </a:r>
          </a:p>
          <a:p>
            <a:pPr marL="0" indent="0" algn="just">
              <a:buNone/>
            </a:pPr>
            <a:endParaRPr lang="pt-BR" sz="2800" dirty="0"/>
          </a:p>
          <a:p>
            <a:pPr algn="just"/>
            <a:r>
              <a:rPr lang="pt-BR" sz="2800" dirty="0"/>
              <a:t>“O </a:t>
            </a:r>
            <a:r>
              <a:rPr lang="pt-BR" sz="2800" b="1" u="sng" dirty="0"/>
              <a:t>Aparelho de Estado</a:t>
            </a:r>
            <a:r>
              <a:rPr lang="pt-BR" sz="2800" dirty="0"/>
              <a:t>, que define o Estado como força de execução e intervenção repressora, ‘a serviço das classes dominantes’, na luta de classes conduzida pela burguesia e seus aliados contra o proletariado, é com certeza o Estado, e isso certamente define sua ‘função’ fundamental”. (p. 111)</a:t>
            </a:r>
            <a:endParaRPr lang="pt-BR" sz="2800" b="1" u="sng" dirty="0"/>
          </a:p>
        </p:txBody>
      </p:sp>
    </p:spTree>
    <p:extLst>
      <p:ext uri="{BB962C8B-B14F-4D97-AF65-F5344CB8AC3E}">
        <p14:creationId xmlns:p14="http://schemas.microsoft.com/office/powerpoint/2010/main" val="3393134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1293" y="94667"/>
            <a:ext cx="10058400" cy="591133"/>
          </a:xfrm>
        </p:spPr>
        <p:txBody>
          <a:bodyPr>
            <a:normAutofit/>
          </a:bodyPr>
          <a:lstStyle/>
          <a:p>
            <a:pPr algn="ctr"/>
            <a:r>
              <a:rPr lang="pt-BR" sz="2400" dirty="0"/>
              <a:t>Da teoria descritiva à teoria como tal</a:t>
            </a:r>
          </a:p>
        </p:txBody>
      </p:sp>
      <p:sp>
        <p:nvSpPr>
          <p:cNvPr id="3" name="Espaço Reservado para Conteúdo 2"/>
          <p:cNvSpPr>
            <a:spLocks noGrp="1"/>
          </p:cNvSpPr>
          <p:nvPr>
            <p:ph idx="1"/>
          </p:nvPr>
        </p:nvSpPr>
        <p:spPr>
          <a:xfrm>
            <a:off x="215153" y="941294"/>
            <a:ext cx="11860306" cy="5916706"/>
          </a:xfrm>
        </p:spPr>
        <p:txBody>
          <a:bodyPr>
            <a:normAutofit fontScale="92500"/>
          </a:bodyPr>
          <a:lstStyle/>
          <a:p>
            <a:pPr marL="0" indent="0" algn="just">
              <a:buNone/>
            </a:pPr>
            <a:r>
              <a:rPr lang="pt-BR" dirty="0"/>
              <a:t>“</a:t>
            </a:r>
            <a:r>
              <a:rPr lang="pt-BR" sz="2400" dirty="0"/>
              <a:t>Quando, ao falarmos da metáfora do edifício ou da “teoria” marxista do Estado, afirmamos que essas são concepções ou representações descritivas de seus objetos, não tivemos maiores motivações críticas. Ao contrário, temos todas as razões para crer que as grandes descobertas científicas passam inevitavelmente  por uma fase que chamaremos de </a:t>
            </a:r>
            <a:r>
              <a:rPr lang="pt-BR" sz="2400" i="1" dirty="0"/>
              <a:t>“teoria” descritiva.</a:t>
            </a:r>
            <a:r>
              <a:rPr lang="pt-BR" sz="2400" dirty="0"/>
              <a:t> [...] (p. 111-112)</a:t>
            </a:r>
          </a:p>
          <a:p>
            <a:pPr marL="0" indent="0" algn="just">
              <a:buNone/>
            </a:pPr>
            <a:r>
              <a:rPr lang="pt-BR" sz="2400" dirty="0"/>
              <a:t>“Quando dizemos que a “teoria” marxista do Estado, de que dispomos, ainda é parcialmente “descritiva”, isso significa, antes de mais nada, que essa “teoria” descritiva é, sem sombra de dúvida, o começo da teoria marxista do Estado, e que esse começo nos dá o ponto essencial, isto é, o princípio decisivo de qualquer desenvolvimento posterior da teoria” (p. 112)</a:t>
            </a:r>
          </a:p>
          <a:p>
            <a:pPr marL="0" indent="0" algn="just">
              <a:buNone/>
            </a:pPr>
            <a:endParaRPr lang="pt-BR" sz="2400" dirty="0"/>
          </a:p>
          <a:p>
            <a:pPr algn="just">
              <a:tabLst>
                <a:tab pos="3765550" algn="l"/>
              </a:tabLst>
            </a:pPr>
            <a:r>
              <a:rPr lang="pt-BR" sz="2400" dirty="0"/>
              <a:t>A teoria descritiva pode neutralizar o desenvolvimento da teoria científica (</a:t>
            </a:r>
            <a:r>
              <a:rPr lang="pt-BR" sz="2400" i="1" dirty="0"/>
              <a:t>teoria como tal</a:t>
            </a:r>
            <a:r>
              <a:rPr lang="pt-BR" sz="2400" dirty="0"/>
              <a:t> ) do Estado, pois corre-se sério risco de girar em falso colacionando exemplos de sua evidência: “É, é isso mesmo, isso é realmente verdade!” (Cf. p. 112)</a:t>
            </a:r>
          </a:p>
          <a:p>
            <a:pPr marL="0" indent="0" algn="just">
              <a:buNone/>
              <a:tabLst>
                <a:tab pos="3765550" algn="l"/>
              </a:tabLst>
            </a:pPr>
            <a:endParaRPr lang="pt-BR" sz="2400" dirty="0"/>
          </a:p>
          <a:p>
            <a:pPr algn="just">
              <a:tabLst>
                <a:tab pos="3765550" algn="l"/>
              </a:tabLst>
            </a:pPr>
            <a:r>
              <a:rPr lang="pt-BR" sz="2400" dirty="0"/>
              <a:t>Exigência de “superação” (p. 112): “[...] acrescentar alguma coisa à clássica definição de Estado como Aparelho de Estado (p. 113)</a:t>
            </a:r>
          </a:p>
          <a:p>
            <a:pPr marL="0" indent="0" algn="just">
              <a:buNone/>
            </a:pPr>
            <a:endParaRPr lang="pt-BR" sz="2400" dirty="0"/>
          </a:p>
          <a:p>
            <a:pPr marL="0" indent="0" algn="just">
              <a:buNone/>
            </a:pPr>
            <a:endParaRPr lang="pt-BR" sz="2400" dirty="0"/>
          </a:p>
        </p:txBody>
      </p:sp>
    </p:spTree>
    <p:extLst>
      <p:ext uri="{BB962C8B-B14F-4D97-AF65-F5344CB8AC3E}">
        <p14:creationId xmlns:p14="http://schemas.microsoft.com/office/powerpoint/2010/main" val="1038811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6676" y="188796"/>
            <a:ext cx="10186954" cy="779392"/>
          </a:xfrm>
        </p:spPr>
        <p:txBody>
          <a:bodyPr>
            <a:normAutofit/>
          </a:bodyPr>
          <a:lstStyle/>
          <a:p>
            <a:pPr algn="ctr"/>
            <a:r>
              <a:rPr lang="pt-BR" sz="2400" dirty="0"/>
              <a:t>Os fundamentos da teoria marxista do Estado</a:t>
            </a:r>
          </a:p>
        </p:txBody>
      </p:sp>
      <p:sp>
        <p:nvSpPr>
          <p:cNvPr id="3" name="Espaço Reservado para Conteúdo 2"/>
          <p:cNvSpPr>
            <a:spLocks noGrp="1"/>
          </p:cNvSpPr>
          <p:nvPr>
            <p:ph idx="1"/>
          </p:nvPr>
        </p:nvSpPr>
        <p:spPr>
          <a:xfrm>
            <a:off x="510988" y="968188"/>
            <a:ext cx="11080378" cy="5741893"/>
          </a:xfrm>
        </p:spPr>
        <p:txBody>
          <a:bodyPr>
            <a:normAutofit fontScale="92500" lnSpcReduction="10000"/>
          </a:bodyPr>
          <a:lstStyle/>
          <a:p>
            <a:pPr algn="just"/>
            <a:r>
              <a:rPr lang="pt-BR" sz="2400" dirty="0"/>
              <a:t>O </a:t>
            </a:r>
            <a:r>
              <a:rPr lang="pt-BR" sz="2400" b="1" dirty="0"/>
              <a:t>Aparelho de Estado </a:t>
            </a:r>
            <a:r>
              <a:rPr lang="pt-BR" sz="2400" dirty="0"/>
              <a:t>pode sobreviver a acontecimentos que afetam a posse do </a:t>
            </a:r>
            <a:r>
              <a:rPr lang="pt-BR" sz="2400" b="1" dirty="0"/>
              <a:t>poder estatal</a:t>
            </a:r>
            <a:r>
              <a:rPr lang="pt-BR" sz="2400" dirty="0"/>
              <a:t>: </a:t>
            </a:r>
          </a:p>
          <a:p>
            <a:pPr marL="0" indent="0" algn="just">
              <a:buNone/>
            </a:pPr>
            <a:r>
              <a:rPr lang="pt-BR" sz="2400" dirty="0"/>
              <a:t>“Mesmo depois de uma revolução social como a de 1917, grande parte do Aparelho de Estado sobreviveu após a tomada do poder estatal pela aliança do proletariado com o campesinato pobre: Lenin reiterou esse fato repetidamente” (p. 113)</a:t>
            </a:r>
          </a:p>
          <a:p>
            <a:pPr marL="0" indent="0" algn="just">
              <a:buNone/>
            </a:pPr>
            <a:endParaRPr lang="pt-BR" sz="2400" b="1" dirty="0"/>
          </a:p>
          <a:p>
            <a:pPr algn="just">
              <a:buFont typeface="Wingdings" panose="05000000000000000000" pitchFamily="2" charset="2"/>
              <a:buChar char="Ø"/>
            </a:pPr>
            <a:r>
              <a:rPr lang="pt-BR" sz="2400" b="1" dirty="0"/>
              <a:t> Resumo da teoria marxista do Estado </a:t>
            </a:r>
            <a:r>
              <a:rPr lang="pt-BR" sz="2400" dirty="0"/>
              <a:t>(Cf. p. 113)</a:t>
            </a:r>
          </a:p>
          <a:p>
            <a:pPr marL="457200" indent="-457200" algn="just">
              <a:buAutoNum type="arabicPeriod"/>
            </a:pPr>
            <a:r>
              <a:rPr lang="pt-BR" sz="2400" dirty="0"/>
              <a:t>O Estado é o Aparelho Repressivo do Estado</a:t>
            </a:r>
          </a:p>
          <a:p>
            <a:pPr marL="457200" indent="-457200" algn="just">
              <a:buAutoNum type="arabicPeriod"/>
            </a:pPr>
            <a:r>
              <a:rPr lang="pt-BR" sz="2400" dirty="0"/>
              <a:t>O poder estatal e o Aparelho de Estado devem ser distinguidos</a:t>
            </a:r>
          </a:p>
          <a:p>
            <a:pPr marL="457200" indent="-457200" algn="just">
              <a:buAutoNum type="arabicPeriod"/>
            </a:pPr>
            <a:r>
              <a:rPr lang="pt-BR" sz="2400" dirty="0"/>
              <a:t>O objetivo da luta de classes concerne ao poder estatal e, por conseguinte, ao uso do Aparelho de Estado pelas classes que detém o poder estatal em função de seus objetivos de classe</a:t>
            </a:r>
          </a:p>
          <a:p>
            <a:pPr marL="457200" indent="-457200" algn="just">
              <a:buAutoNum type="arabicPeriod"/>
            </a:pPr>
            <a:r>
              <a:rPr lang="pt-BR" sz="2400" dirty="0"/>
              <a:t>O proletariado deve tomar o poder estatal para destruir o Aparelho de Estado burguês existente e, numa primeira fase, substituí-lo </a:t>
            </a:r>
            <a:r>
              <a:rPr lang="pt-BR" sz="2400" dirty="0" err="1"/>
              <a:t>pr</a:t>
            </a:r>
            <a:r>
              <a:rPr lang="pt-BR" sz="2400" dirty="0"/>
              <a:t> um Aparelho de Estado proletário (ditadura do proletariado) para, em fases posteriores, acionar um processo radical: o de destruição do Estado.</a:t>
            </a:r>
          </a:p>
          <a:p>
            <a:pPr marL="0" indent="0" algn="just">
              <a:buNone/>
            </a:pPr>
            <a:endParaRPr lang="pt-BR" sz="2400" dirty="0"/>
          </a:p>
        </p:txBody>
      </p:sp>
    </p:spTree>
    <p:extLst>
      <p:ext uri="{BB962C8B-B14F-4D97-AF65-F5344CB8AC3E}">
        <p14:creationId xmlns:p14="http://schemas.microsoft.com/office/powerpoint/2010/main" val="311356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564239"/>
          </a:xfrm>
        </p:spPr>
        <p:txBody>
          <a:bodyPr>
            <a:normAutofit/>
          </a:bodyPr>
          <a:lstStyle/>
          <a:p>
            <a:pPr algn="ctr"/>
            <a:r>
              <a:rPr lang="pt-BR" sz="2800" dirty="0"/>
              <a:t>Aparelhos ideológicos de Estado</a:t>
            </a:r>
          </a:p>
        </p:txBody>
      </p:sp>
      <p:sp>
        <p:nvSpPr>
          <p:cNvPr id="3" name="Espaço Reservado para Conteúdo 2"/>
          <p:cNvSpPr>
            <a:spLocks noGrp="1"/>
          </p:cNvSpPr>
          <p:nvPr>
            <p:ph idx="1"/>
          </p:nvPr>
        </p:nvSpPr>
        <p:spPr>
          <a:xfrm>
            <a:off x="921929" y="1210236"/>
            <a:ext cx="10978718" cy="5069540"/>
          </a:xfrm>
        </p:spPr>
        <p:txBody>
          <a:bodyPr>
            <a:normAutofit lnSpcReduction="10000"/>
          </a:bodyPr>
          <a:lstStyle/>
          <a:p>
            <a:pPr marL="0" indent="0" algn="just">
              <a:buNone/>
            </a:pPr>
            <a:r>
              <a:rPr lang="pt-BR" dirty="0"/>
              <a:t>“</a:t>
            </a:r>
            <a:r>
              <a:rPr lang="pt-BR" sz="2200" dirty="0"/>
              <a:t>Para fazer progredir a teoria do Estado, é indispensável levar em conta não apenas a distinção entre </a:t>
            </a:r>
            <a:r>
              <a:rPr lang="pt-BR" sz="2200" i="1" dirty="0"/>
              <a:t>poder estatal</a:t>
            </a:r>
            <a:r>
              <a:rPr lang="pt-BR" sz="2200" dirty="0"/>
              <a:t> e </a:t>
            </a:r>
            <a:r>
              <a:rPr lang="pt-BR" sz="2200" i="1" dirty="0"/>
              <a:t>aparelho de Estado</a:t>
            </a:r>
            <a:r>
              <a:rPr lang="pt-BR" sz="2200" dirty="0"/>
              <a:t>, mas também uma outra realidade que está claramente ao lado do Aparelho (Repressivo) de Estado, mas não se confunde com ele. Designarei essa realidade por seu conceito: os </a:t>
            </a:r>
            <a:r>
              <a:rPr lang="pt-BR" sz="2200" b="1" dirty="0"/>
              <a:t>Aparelhos Ideológicos de Estado</a:t>
            </a:r>
            <a:r>
              <a:rPr lang="pt-BR" sz="2200" dirty="0"/>
              <a:t>. (p. 114)</a:t>
            </a:r>
          </a:p>
          <a:p>
            <a:pPr marL="0" indent="0" algn="just">
              <a:buNone/>
            </a:pPr>
            <a:endParaRPr lang="pt-BR" sz="2200" dirty="0"/>
          </a:p>
          <a:p>
            <a:pPr algn="just">
              <a:buFont typeface="Wingdings" panose="05000000000000000000" pitchFamily="2" charset="2"/>
              <a:buChar char="q"/>
            </a:pPr>
            <a:r>
              <a:rPr lang="pt-BR" sz="2200" dirty="0"/>
              <a:t> </a:t>
            </a:r>
            <a:r>
              <a:rPr lang="pt-BR" sz="2200" b="1" dirty="0"/>
              <a:t>Aparelho (Repressivo) de Estado:</a:t>
            </a:r>
            <a:r>
              <a:rPr lang="pt-BR" sz="2200" dirty="0"/>
              <a:t> contém o governo, os ministérios, a polícia, os tribunais, os presídios, etc. – funciona pela violência (que não necessariamente precisa ser física: práticas administrativas) (Cf. p. 114)</a:t>
            </a:r>
          </a:p>
          <a:p>
            <a:pPr algn="just">
              <a:buFont typeface="Wingdings" panose="05000000000000000000" pitchFamily="2" charset="2"/>
              <a:buChar char="q"/>
            </a:pPr>
            <a:r>
              <a:rPr lang="pt-BR" sz="2200" dirty="0"/>
              <a:t> </a:t>
            </a:r>
            <a:r>
              <a:rPr lang="pt-BR" sz="2200" b="1" dirty="0"/>
              <a:t>Aparelhos Ideológicos de Estado:</a:t>
            </a:r>
            <a:r>
              <a:rPr lang="pt-BR" sz="2200" dirty="0"/>
              <a:t> “[...] certo número de realidades que se apresentam ao observador imediato sob a forma de instituições distintas e especializadas” (p. 114)</a:t>
            </a:r>
          </a:p>
          <a:p>
            <a:pPr marL="0" indent="0" algn="just">
              <a:buNone/>
            </a:pPr>
            <a:r>
              <a:rPr lang="pt-BR" sz="2200" dirty="0"/>
              <a:t>Listagem empírica: (1) religioso; (2) escolar (públicas e particulares); (3) familiar (que também intervém na reprodução da força de trabalho); (4) jurídico (pertence a ambos); (5) político; (6) sindical; (7) da informação (mídia); (8) cultural (literatura, esportes, artes, etc.)</a:t>
            </a:r>
          </a:p>
        </p:txBody>
      </p:sp>
    </p:spTree>
    <p:extLst>
      <p:ext uri="{BB962C8B-B14F-4D97-AF65-F5344CB8AC3E}">
        <p14:creationId xmlns:p14="http://schemas.microsoft.com/office/powerpoint/2010/main" val="665164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24435" y="322729"/>
            <a:ext cx="10972800" cy="6010836"/>
          </a:xfrm>
        </p:spPr>
        <p:txBody>
          <a:bodyPr>
            <a:noAutofit/>
          </a:bodyPr>
          <a:lstStyle/>
          <a:p>
            <a:pPr algn="just">
              <a:buFont typeface="Wingdings" panose="05000000000000000000" pitchFamily="2" charset="2"/>
              <a:buChar char="Ø"/>
            </a:pPr>
            <a:r>
              <a:rPr lang="pt-BR" sz="2400" b="1" dirty="0"/>
              <a:t> </a:t>
            </a:r>
            <a:r>
              <a:rPr lang="pt-BR" sz="2400" dirty="0"/>
              <a:t>DIFERENÇAS ENTRE AMBOS (Cf. p. 115)</a:t>
            </a:r>
          </a:p>
          <a:p>
            <a:pPr marL="457200" indent="-457200" algn="just">
              <a:buFont typeface="+mj-lt"/>
              <a:buAutoNum type="alphaLcParenR"/>
            </a:pPr>
            <a:r>
              <a:rPr lang="pt-BR" sz="2400" dirty="0"/>
              <a:t>Há UM Aparelho (Repressivo) de Estado; há uma pluralidade de Aparelhos Ideológicos de Estado;</a:t>
            </a:r>
          </a:p>
          <a:p>
            <a:pPr marL="457200" indent="-457200" algn="just">
              <a:buFont typeface="+mj-lt"/>
              <a:buAutoNum type="alphaLcParenR"/>
            </a:pPr>
            <a:r>
              <a:rPr lang="pt-BR" sz="2400" dirty="0"/>
              <a:t>O Aparelho (Repressivo) – unificado – de Estado pertence inteiramente ao domínio público, enquanto que a grande maioria dos Aparelhos Ideológicos pertence ao domínio privado;</a:t>
            </a:r>
          </a:p>
          <a:p>
            <a:pPr marL="457200" indent="-457200" algn="just">
              <a:buFont typeface="+mj-lt"/>
              <a:buAutoNum type="alphaLcParenR"/>
            </a:pPr>
            <a:r>
              <a:rPr lang="pt-BR" sz="2400" b="1" dirty="0"/>
              <a:t>Diferença essencial</a:t>
            </a:r>
            <a:r>
              <a:rPr lang="pt-BR" sz="2400" dirty="0"/>
              <a:t>: o Aparelho (Repressivo) de Estado funciona “pela violência”, ao passo que que os Aparelhos Ideológicos funcionam “pela ideologia”.</a:t>
            </a:r>
          </a:p>
          <a:p>
            <a:pPr marL="0" indent="0" algn="just">
              <a:buNone/>
            </a:pPr>
            <a:r>
              <a:rPr lang="pt-BR" sz="2400" u="sng" dirty="0"/>
              <a:t>Atenção:</a:t>
            </a:r>
            <a:r>
              <a:rPr lang="pt-BR" sz="2400" dirty="0"/>
              <a:t> os aparelhos apresentam um sistema de </a:t>
            </a:r>
            <a:r>
              <a:rPr lang="pt-BR" sz="2400" b="1" dirty="0"/>
              <a:t>“duplo funcionamento”</a:t>
            </a:r>
            <a:r>
              <a:rPr lang="pt-BR" sz="2400" dirty="0"/>
              <a:t>, havendo a função predominante e a secundária. Assim, o Aparelho (Repressivo) funciona maciça e predominantemente pela repressão e, secundariamente pela ideologia. Ao contrário, os A.I.E funcionam predominantemente pela ideologia e secundariamente pela repressão (ainda que escamoteada, oculta) – </a:t>
            </a:r>
            <a:r>
              <a:rPr lang="pt-BR" sz="2400" dirty="0" err="1"/>
              <a:t>Ex</a:t>
            </a:r>
            <a:r>
              <a:rPr lang="pt-BR" sz="2400" dirty="0"/>
              <a:t>: métodos de punição aplicados por escolas, igrejas e família (disciplina dos corpos) (Cf. p. 116)</a:t>
            </a:r>
            <a:endParaRPr lang="pt-BR" sz="2400" u="sng" dirty="0"/>
          </a:p>
        </p:txBody>
      </p:sp>
    </p:spTree>
    <p:extLst>
      <p:ext uri="{BB962C8B-B14F-4D97-AF65-F5344CB8AC3E}">
        <p14:creationId xmlns:p14="http://schemas.microsoft.com/office/powerpoint/2010/main" val="612928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03412" y="443753"/>
            <a:ext cx="10724836" cy="5728447"/>
          </a:xfrm>
        </p:spPr>
        <p:txBody>
          <a:bodyPr>
            <a:normAutofit/>
          </a:bodyPr>
          <a:lstStyle/>
          <a:p>
            <a:pPr algn="just"/>
            <a:r>
              <a:rPr lang="pt-BR" sz="2400" dirty="0"/>
              <a:t>Como já lecionado por Marx – “os pensamentos da classe dominante são também em todas as épocas, os pensamentos dominantes (</a:t>
            </a:r>
            <a:r>
              <a:rPr lang="pt-BR" sz="2400" i="1" dirty="0"/>
              <a:t>A ideologia alemã</a:t>
            </a:r>
            <a:r>
              <a:rPr lang="pt-BR" sz="2400" dirty="0"/>
              <a:t>, p. 48) – “[...] a ideologia pela qual eles funcionam é sempre efetivamente unificada, a despeito de sua diversidade e suas contradições, </a:t>
            </a:r>
            <a:r>
              <a:rPr lang="pt-BR" sz="2400" i="1" dirty="0"/>
              <a:t>sob a ideologia dominante</a:t>
            </a:r>
            <a:r>
              <a:rPr lang="pt-BR" sz="2400" dirty="0"/>
              <a:t>, que é a ideologia da “classe dominante” (p. 116)</a:t>
            </a:r>
          </a:p>
          <a:p>
            <a:pPr marL="0" indent="0" algn="just">
              <a:buNone/>
            </a:pPr>
            <a:endParaRPr lang="pt-BR" sz="2400" dirty="0"/>
          </a:p>
          <a:p>
            <a:pPr marL="0" indent="0" algn="just">
              <a:buNone/>
            </a:pPr>
            <a:r>
              <a:rPr lang="pt-BR" sz="2400" dirty="0"/>
              <a:t>“[...] </a:t>
            </a:r>
            <a:r>
              <a:rPr lang="pt-BR" sz="2400" b="1" i="1" dirty="0"/>
              <a:t>nenhuma classe é capaz de deter o poder estatal por um período prolongado sem, ao mesmo tempo, exercer sua hegemonia sobre e dentro dos Aparelhos Ideológicos de Estado</a:t>
            </a:r>
            <a:r>
              <a:rPr lang="pt-BR" sz="2400" dirty="0"/>
              <a:t>” (p. 117)</a:t>
            </a:r>
          </a:p>
          <a:p>
            <a:pPr marL="0" indent="0" algn="just">
              <a:buNone/>
            </a:pPr>
            <a:endParaRPr lang="pt-BR" sz="2400" dirty="0"/>
          </a:p>
          <a:p>
            <a:pPr marL="0" indent="0" algn="just">
              <a:buNone/>
            </a:pPr>
            <a:r>
              <a:rPr lang="pt-BR" sz="2400" dirty="0"/>
              <a:t>“Este último comentário deixa-nos em condições de entender que os Aparelhos Ideológicos de Estado podem ser não apenas </a:t>
            </a:r>
            <a:r>
              <a:rPr lang="pt-BR" sz="2400" i="1" dirty="0"/>
              <a:t>alvo</a:t>
            </a:r>
            <a:r>
              <a:rPr lang="pt-BR" sz="2400" dirty="0"/>
              <a:t>, mas também </a:t>
            </a:r>
            <a:r>
              <a:rPr lang="pt-BR" sz="2400" i="1" dirty="0"/>
              <a:t>lugar</a:t>
            </a:r>
            <a:r>
              <a:rPr lang="pt-BR" sz="2400" dirty="0"/>
              <a:t> de luta de classes e, frequentemente, de formas encarniçadas de luta de classes.” (p. 117)</a:t>
            </a:r>
          </a:p>
        </p:txBody>
      </p:sp>
    </p:spTree>
    <p:extLst>
      <p:ext uri="{BB962C8B-B14F-4D97-AF65-F5344CB8AC3E}">
        <p14:creationId xmlns:p14="http://schemas.microsoft.com/office/powerpoint/2010/main" val="2674323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pt-BR" sz="3100" b="1" dirty="0"/>
              <a:t>SOBRE A REPRODUÇÃO DAS RELAÇÕES DE PRODUÇÃO</a:t>
            </a:r>
            <a:r>
              <a:rPr lang="pt-BR" dirty="0"/>
              <a:t/>
            </a:r>
            <a:br>
              <a:rPr lang="pt-BR" dirty="0"/>
            </a:br>
            <a:endParaRPr lang="en-US" dirty="0"/>
          </a:p>
        </p:txBody>
      </p:sp>
      <p:sp>
        <p:nvSpPr>
          <p:cNvPr id="3" name="Content Placeholder 2"/>
          <p:cNvSpPr>
            <a:spLocks noGrp="1"/>
          </p:cNvSpPr>
          <p:nvPr>
            <p:ph idx="1"/>
          </p:nvPr>
        </p:nvSpPr>
        <p:spPr>
          <a:xfrm>
            <a:off x="1069847" y="1563077"/>
            <a:ext cx="10350383" cy="4609123"/>
          </a:xfrm>
        </p:spPr>
        <p:txBody>
          <a:bodyPr>
            <a:normAutofit/>
          </a:bodyPr>
          <a:lstStyle/>
          <a:p>
            <a:pPr>
              <a:buFont typeface="Wingdings" charset="2"/>
              <a:buChar char="Ø"/>
            </a:pPr>
            <a:r>
              <a:rPr lang="pt-BR" sz="2800" b="1" dirty="0"/>
              <a:t> Como se assegura a reprodução das relações de produção? </a:t>
            </a:r>
          </a:p>
          <a:p>
            <a:pPr>
              <a:buFont typeface="Wingdings" charset="2"/>
              <a:buChar char="Ø"/>
            </a:pPr>
            <a:endParaRPr lang="pt-BR" sz="2800" b="1" dirty="0"/>
          </a:p>
          <a:p>
            <a:pPr marL="0" indent="0" algn="just">
              <a:buNone/>
            </a:pPr>
            <a:r>
              <a:rPr lang="pt-BR" sz="2400" b="1" dirty="0"/>
              <a:t>“</a:t>
            </a:r>
            <a:r>
              <a:rPr lang="pt-BR" sz="2400" dirty="0"/>
              <a:t>Na linguagem tópica (infraestrutura, superestrutura), dizemos: em sua maior parte, ela é assegurada pela superestrutura jurídico-politica e ideológica. Mas, como argumentamos ser indispensável ir além dessa linguagem ainda descritiva, diremos: em sua maior parte, ela é assegurada pelo exercício do poder estatal nos Aparelhos de Estado – de um lado, o Aparelho (Repressivo) de Estado, e de outro, os Aparelhos Ideológicos de Estado” (Cf. p. 117)</a:t>
            </a:r>
          </a:p>
          <a:p>
            <a:pPr algn="just"/>
            <a:endParaRPr lang="pt-BR" dirty="0"/>
          </a:p>
          <a:p>
            <a:pPr algn="just"/>
            <a:endParaRPr lang="en-US" b="1" dirty="0"/>
          </a:p>
        </p:txBody>
      </p:sp>
    </p:spTree>
    <p:extLst>
      <p:ext uri="{BB962C8B-B14F-4D97-AF65-F5344CB8AC3E}">
        <p14:creationId xmlns:p14="http://schemas.microsoft.com/office/powerpoint/2010/main" val="3379200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1069848" y="792501"/>
            <a:ext cx="10058400" cy="5757569"/>
          </a:xfrm>
        </p:spPr>
        <p:txBody>
          <a:bodyPr>
            <a:normAutofit fontScale="92500" lnSpcReduction="10000"/>
          </a:bodyPr>
          <a:lstStyle/>
          <a:p>
            <a:pPr algn="just">
              <a:buFont typeface="Wingdings" charset="2"/>
              <a:buChar char="q"/>
            </a:pPr>
            <a:r>
              <a:rPr lang="pt-BR" sz="2800" dirty="0"/>
              <a:t> </a:t>
            </a:r>
            <a:r>
              <a:rPr lang="pt-BR" sz="2600" b="1" dirty="0"/>
              <a:t>Aparelho Repressivo de Estado – </a:t>
            </a:r>
            <a:r>
              <a:rPr lang="pt-BR" sz="2600" dirty="0"/>
              <a:t>“na medida em que ele é um aparelho repressor, consiste essencialmente em assegurar, através da força (física ou de outro tipo), as condições politicas de reprodução das relações de produção, que são, em última instância, relações de exploração. Não só o Aparelho de Estado contribui para grande parte de sua própria reprodução (...), como também, e acima de tudo, o Aparelho de Estado, assegura, através da repressão (...), as condições politicas de atuação dos Aparelhos Ideológicos de Estado.” (Cf. P. 118)</a:t>
            </a:r>
          </a:p>
          <a:p>
            <a:pPr algn="just">
              <a:buFont typeface="Wingdings" charset="2"/>
              <a:buChar char="q"/>
            </a:pPr>
            <a:endParaRPr lang="pt-BR" sz="2600" dirty="0"/>
          </a:p>
          <a:p>
            <a:pPr algn="just">
              <a:buFont typeface="Wingdings" charset="2"/>
              <a:buChar char="q"/>
            </a:pPr>
            <a:r>
              <a:rPr lang="pt-BR" sz="2600" b="1" dirty="0"/>
              <a:t>Aparelhos Ideológicos de Estado</a:t>
            </a:r>
            <a:r>
              <a:rPr lang="pt-BR" sz="2600" dirty="0"/>
              <a:t> – “garante, em grande parte, a reprodução das relações de produção, por trás de um “escudo” fornecido pelo Aparelho (Repressivo) de Estado. É aí que o papel da ideologia dominante concentra-se maciçamente – a ideologia da classe dominante, que detém o poder estatal. É a intermediação da ideologia dominante que assegura uma “harmonia” (às vezes tensa) entre o Aparelho (Repressivo) de Estado e os Aparelhos Ideológicos de Estado, e também entre diferentes Aparelhos Ideológicos de Estado.” (Cf. P. 118)</a:t>
            </a:r>
          </a:p>
          <a:p>
            <a:endParaRPr lang="en-US" dirty="0"/>
          </a:p>
        </p:txBody>
      </p:sp>
    </p:spTree>
    <p:extLst>
      <p:ext uri="{BB962C8B-B14F-4D97-AF65-F5344CB8AC3E}">
        <p14:creationId xmlns:p14="http://schemas.microsoft.com/office/powerpoint/2010/main" val="23731607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1069848" y="703384"/>
            <a:ext cx="10058400" cy="5827589"/>
          </a:xfrm>
        </p:spPr>
        <p:txBody>
          <a:bodyPr>
            <a:normAutofit/>
          </a:bodyPr>
          <a:lstStyle/>
          <a:p>
            <a:pPr algn="just"/>
            <a:r>
              <a:rPr lang="en-US" sz="2800" dirty="0"/>
              <a:t> </a:t>
            </a:r>
            <a:r>
              <a:rPr lang="pt-BR" sz="2800" b="1" dirty="0"/>
              <a:t>Aparelho Ideológico escolar:</a:t>
            </a:r>
          </a:p>
          <a:p>
            <a:pPr marL="0" indent="0" algn="just">
              <a:buNone/>
            </a:pPr>
            <a:endParaRPr lang="pt-BR" sz="2800" dirty="0"/>
          </a:p>
          <a:p>
            <a:pPr marL="0" indent="0" algn="just">
              <a:buNone/>
            </a:pPr>
            <a:r>
              <a:rPr lang="pt-BR" sz="2400" dirty="0"/>
              <a:t>“Cremos que o Aparelho Ideológico de Estado que se instalou na posição dominante nas formações sociais capitalistas maduras, em decorrência de uma violenta luta politica e ideológica de classes contra o antigo Aparelho Ideológico de Estado dominante, foi o Aparelho Ideológico escolar.  Essa tese talvez pareça paradoxal, dado que, para todo o mundo, isto é, na representação ideológica que a burguesia tentou dar a si mesma e às classes que ela explora, o AIE dominante nas formações sócias capitalistas realmente não parece ser a escola, mas o AIE politico, ou seja, o regime de democracia parlamentar que combina o sufrágio universal e a luta partidária.” (</a:t>
            </a:r>
            <a:r>
              <a:rPr lang="pt-BR" sz="2400" dirty="0" err="1"/>
              <a:t>C.f</a:t>
            </a:r>
            <a:r>
              <a:rPr lang="pt-BR" sz="2400" dirty="0"/>
              <a:t> p. 120) </a:t>
            </a:r>
          </a:p>
        </p:txBody>
      </p:sp>
    </p:spTree>
    <p:extLst>
      <p:ext uri="{BB962C8B-B14F-4D97-AF65-F5344CB8AC3E}">
        <p14:creationId xmlns:p14="http://schemas.microsoft.com/office/powerpoint/2010/main" val="1801551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1069848" y="964369"/>
            <a:ext cx="10058400" cy="5207831"/>
          </a:xfrm>
        </p:spPr>
        <p:txBody>
          <a:bodyPr/>
          <a:lstStyle/>
          <a:p>
            <a:pPr marL="0" indent="0" algn="just">
              <a:buNone/>
            </a:pPr>
            <a:endParaRPr lang="pt-BR" sz="2400" dirty="0"/>
          </a:p>
          <a:p>
            <a:pPr marL="0" indent="0" algn="just">
              <a:buNone/>
            </a:pPr>
            <a:r>
              <a:rPr lang="pt-BR" sz="2400" dirty="0"/>
              <a:t>“(...) o aparelho escolar, que de fato substituiu em suas funções o AIE dominante anterior, a Igreja. Poder-se-ia acrescentar: o par escola-família substituiu o par Igreja-família.” (</a:t>
            </a:r>
            <a:r>
              <a:rPr lang="pt-BR" sz="2400" dirty="0" err="1"/>
              <a:t>C.f</a:t>
            </a:r>
            <a:r>
              <a:rPr lang="pt-BR" sz="2400" dirty="0"/>
              <a:t> p. 121)</a:t>
            </a:r>
          </a:p>
          <a:p>
            <a:pPr marL="0" indent="0" algn="just">
              <a:buNone/>
            </a:pPr>
            <a:endParaRPr lang="pt-BR" sz="2400" dirty="0"/>
          </a:p>
          <a:p>
            <a:pPr marL="0" indent="0" algn="just">
              <a:buNone/>
            </a:pPr>
            <a:endParaRPr lang="pt-BR" sz="2400" dirty="0"/>
          </a:p>
          <a:p>
            <a:pPr marL="0" indent="0" algn="just">
              <a:buNone/>
            </a:pPr>
            <a:endParaRPr lang="pt-BR" sz="2400" dirty="0"/>
          </a:p>
          <a:p>
            <a:pPr marL="0" indent="0">
              <a:buNone/>
            </a:pPr>
            <a:r>
              <a:rPr lang="pt-BR" sz="2400" dirty="0"/>
              <a:t>“ (...) nenhum outro Aparelho Ideológico de Estado tem a audiência obrigatória (e gratuita) da totalidade das crianças na formação social capitalista, oito horas por dia, durante cinco ou seis dias por semana.” (</a:t>
            </a:r>
            <a:r>
              <a:rPr lang="pt-BR" sz="2400" dirty="0" err="1"/>
              <a:t>C.f</a:t>
            </a:r>
            <a:r>
              <a:rPr lang="pt-BR" sz="2400" dirty="0"/>
              <a:t>. p. 122)</a:t>
            </a:r>
          </a:p>
          <a:p>
            <a:endParaRPr lang="en-US" dirty="0"/>
          </a:p>
        </p:txBody>
      </p:sp>
    </p:spTree>
    <p:extLst>
      <p:ext uri="{BB962C8B-B14F-4D97-AF65-F5344CB8AC3E}">
        <p14:creationId xmlns:p14="http://schemas.microsoft.com/office/powerpoint/2010/main" val="3670464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a:bodyPr>
          <a:lstStyle/>
          <a:p>
            <a:pPr algn="ctr"/>
            <a:r>
              <a:rPr lang="pt-BR" sz="2800" dirty="0"/>
              <a:t>Sobre a reprodução das condições de produção</a:t>
            </a:r>
          </a:p>
        </p:txBody>
      </p:sp>
      <p:sp>
        <p:nvSpPr>
          <p:cNvPr id="5" name="Espaço Reservado para Conteúdo 4"/>
          <p:cNvSpPr>
            <a:spLocks noGrp="1"/>
          </p:cNvSpPr>
          <p:nvPr>
            <p:ph idx="1"/>
          </p:nvPr>
        </p:nvSpPr>
        <p:spPr/>
        <p:txBody>
          <a:bodyPr>
            <a:normAutofit/>
          </a:bodyPr>
          <a:lstStyle/>
          <a:p>
            <a:pPr marL="0" indent="0" algn="just">
              <a:buNone/>
            </a:pPr>
            <a:r>
              <a:rPr lang="pt-BR" sz="2800" dirty="0"/>
              <a:t>“Presumindo-se que toda formação social surja de um </a:t>
            </a:r>
            <a:r>
              <a:rPr lang="pt-BR" sz="2800" b="1" u="sng" dirty="0"/>
              <a:t>modo de produção dominante</a:t>
            </a:r>
            <a:r>
              <a:rPr lang="pt-BR" sz="2800" dirty="0"/>
              <a:t>, podemos dizer que o processo de produção põe em movimento as forças produtivas existentes em e sob a vigência de relações de produção definidas.</a:t>
            </a:r>
          </a:p>
          <a:p>
            <a:pPr marL="0" indent="0" algn="just">
              <a:buNone/>
            </a:pPr>
            <a:r>
              <a:rPr lang="pt-BR" sz="2800" dirty="0"/>
              <a:t>Daí decorre que, para existir, toda formação social, ao mesmo tempo que produz, e para produzir, tem que </a:t>
            </a:r>
            <a:r>
              <a:rPr lang="pt-BR" sz="2800" b="1" u="sng" dirty="0"/>
              <a:t>reproduzir as condições de sua produção</a:t>
            </a:r>
            <a:r>
              <a:rPr lang="pt-BR" sz="2800" dirty="0"/>
              <a:t>. Portanto, tem que reproduzir:</a:t>
            </a:r>
          </a:p>
          <a:p>
            <a:pPr marL="457200" indent="-457200" algn="just">
              <a:buAutoNum type="arabicPeriod"/>
            </a:pPr>
            <a:r>
              <a:rPr lang="pt-BR" sz="2800" dirty="0"/>
              <a:t>As forças produtivas;</a:t>
            </a:r>
          </a:p>
          <a:p>
            <a:pPr marL="457200" indent="-457200" algn="just">
              <a:buAutoNum type="arabicPeriod"/>
            </a:pPr>
            <a:r>
              <a:rPr lang="pt-BR" sz="2800" dirty="0"/>
              <a:t>As relações de produção existentes” (p. 105, grifo nosso)</a:t>
            </a:r>
          </a:p>
          <a:p>
            <a:pPr marL="0" indent="0" algn="just">
              <a:buNone/>
            </a:pPr>
            <a:endParaRPr lang="pt-BR" dirty="0"/>
          </a:p>
          <a:p>
            <a:endParaRPr lang="pt-BR" dirty="0"/>
          </a:p>
          <a:p>
            <a:endParaRPr lang="pt-BR" dirty="0"/>
          </a:p>
        </p:txBody>
      </p:sp>
    </p:spTree>
    <p:extLst>
      <p:ext uri="{BB962C8B-B14F-4D97-AF65-F5344CB8AC3E}">
        <p14:creationId xmlns:p14="http://schemas.microsoft.com/office/powerpoint/2010/main" val="3531791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97983"/>
          </a:xfrm>
        </p:spPr>
        <p:txBody>
          <a:bodyPr>
            <a:normAutofit/>
          </a:bodyPr>
          <a:lstStyle/>
          <a:p>
            <a:pPr algn="ctr"/>
            <a:r>
              <a:rPr lang="en-US" sz="2800" dirty="0" err="1"/>
              <a:t>Sobre</a:t>
            </a:r>
            <a:r>
              <a:rPr lang="en-US" sz="2800" dirty="0"/>
              <a:t> a </a:t>
            </a:r>
            <a:r>
              <a:rPr lang="en-US" sz="2800" dirty="0" err="1"/>
              <a:t>ideologia</a:t>
            </a:r>
            <a:r>
              <a:rPr lang="en-US" sz="2800" dirty="0"/>
              <a:t> </a:t>
            </a:r>
          </a:p>
        </p:txBody>
      </p:sp>
      <p:sp>
        <p:nvSpPr>
          <p:cNvPr id="3" name="Content Placeholder 2"/>
          <p:cNvSpPr>
            <a:spLocks noGrp="1"/>
          </p:cNvSpPr>
          <p:nvPr>
            <p:ph idx="1"/>
          </p:nvPr>
        </p:nvSpPr>
        <p:spPr>
          <a:xfrm>
            <a:off x="1069848" y="1563077"/>
            <a:ext cx="10058400" cy="4609123"/>
          </a:xfrm>
        </p:spPr>
        <p:txBody>
          <a:bodyPr>
            <a:normAutofit fontScale="85000" lnSpcReduction="20000"/>
          </a:bodyPr>
          <a:lstStyle/>
          <a:p>
            <a:pPr marL="0" indent="0" algn="just">
              <a:buNone/>
            </a:pPr>
            <a:endParaRPr lang="pt-BR" sz="2800" dirty="0"/>
          </a:p>
          <a:p>
            <a:pPr marL="0" indent="0" algn="just">
              <a:buNone/>
            </a:pPr>
            <a:r>
              <a:rPr lang="pt-BR" sz="2800" dirty="0"/>
              <a:t>“ expressão “ideologia” foi inventada por </a:t>
            </a:r>
            <a:r>
              <a:rPr lang="pt-BR" sz="2800" dirty="0" err="1"/>
              <a:t>Cabanis</a:t>
            </a:r>
            <a:r>
              <a:rPr lang="pt-BR" sz="2800" dirty="0"/>
              <a:t>, </a:t>
            </a:r>
            <a:r>
              <a:rPr lang="pt-BR" sz="2800" dirty="0" err="1"/>
              <a:t>Destutt</a:t>
            </a:r>
            <a:r>
              <a:rPr lang="pt-BR" sz="2800" dirty="0"/>
              <a:t> de Tracy e seus amigos, que lhe atribuíram como objeto a teoria (genética) das ideias”. (</a:t>
            </a:r>
            <a:r>
              <a:rPr lang="pt-BR" sz="2800" dirty="0" err="1"/>
              <a:t>C.f</a:t>
            </a:r>
            <a:r>
              <a:rPr lang="pt-BR" sz="2800" dirty="0"/>
              <a:t>. p. 123). </a:t>
            </a:r>
          </a:p>
          <a:p>
            <a:pPr marL="0" indent="0" algn="just">
              <a:buNone/>
            </a:pPr>
            <a:endParaRPr lang="pt-BR" sz="2800" dirty="0"/>
          </a:p>
          <a:p>
            <a:pPr marL="0" indent="0" algn="just">
              <a:buNone/>
            </a:pPr>
            <a:r>
              <a:rPr lang="pt-BR" sz="2800" dirty="0"/>
              <a:t>“Entretanto, aqui deparamos com um paradoxo bastante surpreendente. Tudo parecia levar Marx a formular uma teoria da ideologia. De fato, </a:t>
            </a:r>
            <a:r>
              <a:rPr lang="pt-BR" sz="2800" i="1" dirty="0"/>
              <a:t>A ideologia</a:t>
            </a:r>
            <a:r>
              <a:rPr lang="pt-BR" sz="2800" dirty="0"/>
              <a:t> alemã nos oferece, depois dos </a:t>
            </a:r>
            <a:r>
              <a:rPr lang="pt-BR" sz="2800" i="1" dirty="0"/>
              <a:t>Manuscritos de 1844, </a:t>
            </a:r>
            <a:r>
              <a:rPr lang="pt-BR" sz="2800" dirty="0"/>
              <a:t>um teoria explicita da ideologia, mas... ela não é marxista (veremos isso dentro em pouco). Quando a </a:t>
            </a:r>
            <a:r>
              <a:rPr lang="pt-BR" sz="2800" i="1" dirty="0"/>
              <a:t>O capital, </a:t>
            </a:r>
            <a:r>
              <a:rPr lang="pt-BR" sz="2800" dirty="0"/>
              <a:t>embora decerto contenha muitas sugestões de uma teoria das ideologias (visivelmente, a ideologia dos economicistas vulgares), ele não contém essa teoria em si, que depende, em sua maior parte, de uma teoria da ideologia em geral.” (</a:t>
            </a:r>
            <a:r>
              <a:rPr lang="pt-BR" sz="2800" dirty="0" err="1"/>
              <a:t>C.f</a:t>
            </a:r>
            <a:r>
              <a:rPr lang="pt-BR" sz="2800" dirty="0"/>
              <a:t>. p. 123).</a:t>
            </a:r>
          </a:p>
          <a:p>
            <a:endParaRPr lang="en-US" dirty="0"/>
          </a:p>
        </p:txBody>
      </p:sp>
    </p:spTree>
    <p:extLst>
      <p:ext uri="{BB962C8B-B14F-4D97-AF65-F5344CB8AC3E}">
        <p14:creationId xmlns:p14="http://schemas.microsoft.com/office/powerpoint/2010/main" val="4082871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1069848" y="859339"/>
            <a:ext cx="10058400" cy="5748021"/>
          </a:xfrm>
        </p:spPr>
        <p:txBody>
          <a:bodyPr>
            <a:normAutofit/>
          </a:bodyPr>
          <a:lstStyle/>
          <a:p>
            <a:r>
              <a:rPr lang="pt-BR" sz="2800" b="1" dirty="0"/>
              <a:t>A ideologia não tem história</a:t>
            </a:r>
          </a:p>
          <a:p>
            <a:pPr marL="0" indent="0" algn="just">
              <a:buNone/>
            </a:pPr>
            <a:r>
              <a:rPr lang="pt-BR" sz="2400" dirty="0"/>
              <a:t>“ (...) uma teoria das ideologias se baseia, em última instância , na história das formações sociais, e, portanto, dos modos de produção combinados nas formações sociais e das lutas de classes que se desenvolvem dentro delas. Nesse sentido,  é claro que não há nenhuma possibilidade de uma teoria das ideologias em geral, já que as ideologias (definidas no duplo aspecto sugerido acima: regionais e de classe) têm uma história cuja determinação, em última instância, situa-se claramente fora das ideologias em si” (</a:t>
            </a:r>
            <a:r>
              <a:rPr lang="pt-BR" sz="2400" dirty="0" err="1"/>
              <a:t>C.f</a:t>
            </a:r>
            <a:r>
              <a:rPr lang="pt-BR" sz="2400" dirty="0"/>
              <a:t>. p. 124) </a:t>
            </a:r>
          </a:p>
          <a:p>
            <a:pPr marL="0" indent="0" algn="just">
              <a:buNone/>
            </a:pPr>
            <a:endParaRPr lang="pt-BR" sz="2400" dirty="0"/>
          </a:p>
          <a:p>
            <a:pPr marL="0" indent="0" algn="just">
              <a:buNone/>
            </a:pPr>
            <a:r>
              <a:rPr lang="pt-BR" sz="2400" dirty="0"/>
              <a:t>“(...) se optou a propor o projeto de uma teoria da ideologia em geral, e se essa teoria é realmente um dos elementos de que dependem as teorias das ideologias, isso acarreta uma proposição aparentemente paradoxal, que expressarei nos seguintes termos: </a:t>
            </a:r>
            <a:r>
              <a:rPr lang="pt-BR" sz="2400" i="1" dirty="0"/>
              <a:t>a ideologia não tem história”.</a:t>
            </a:r>
            <a:r>
              <a:rPr lang="pt-BR" sz="2400" dirty="0"/>
              <a:t>(</a:t>
            </a:r>
            <a:r>
              <a:rPr lang="pt-BR" sz="2400" dirty="0" err="1"/>
              <a:t>C.f</a:t>
            </a:r>
            <a:r>
              <a:rPr lang="pt-BR" sz="2400" dirty="0"/>
              <a:t>. p. 124).</a:t>
            </a:r>
          </a:p>
          <a:p>
            <a:pPr marL="0" indent="0">
              <a:buNone/>
            </a:pPr>
            <a:endParaRPr lang="pt-BR" b="1" dirty="0"/>
          </a:p>
          <a:p>
            <a:endParaRPr lang="pt-BR" dirty="0"/>
          </a:p>
        </p:txBody>
      </p:sp>
    </p:spTree>
    <p:extLst>
      <p:ext uri="{BB962C8B-B14F-4D97-AF65-F5344CB8AC3E}">
        <p14:creationId xmlns:p14="http://schemas.microsoft.com/office/powerpoint/2010/main" val="2376345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1069848" y="725664"/>
            <a:ext cx="10058400" cy="5446536"/>
          </a:xfrm>
        </p:spPr>
        <p:txBody>
          <a:bodyPr>
            <a:normAutofit/>
          </a:bodyPr>
          <a:lstStyle/>
          <a:p>
            <a:pPr marL="0" indent="0" algn="just">
              <a:buNone/>
            </a:pPr>
            <a:r>
              <a:rPr lang="pt-BR" sz="2400" dirty="0"/>
              <a:t>“ Para Marx, portanto, a ideologia é uma montagem imaginaria, um puro sonho, vazio e fútil, construído pelos “resíduos diurnos” da única realidade plena e positiva: a da história concreta de indivíduos concretos, materiais, produzindo materialmente sua existência. É com base nisso que a ideologia não tem história em </a:t>
            </a:r>
            <a:r>
              <a:rPr lang="pt-BR" sz="2400" i="1" dirty="0"/>
              <a:t>A ideologia alemã, </a:t>
            </a:r>
            <a:r>
              <a:rPr lang="pt-BR" sz="2400" dirty="0"/>
              <a:t>já que sua história está fora dela: a única história existente é a história dos indivíduos concretos etc. Em </a:t>
            </a:r>
            <a:r>
              <a:rPr lang="pt-BR" sz="2400" i="1" dirty="0"/>
              <a:t>A ideologia alemã, </a:t>
            </a:r>
            <a:r>
              <a:rPr lang="pt-BR" sz="2400" dirty="0"/>
              <a:t>portanto, a tese de que a ideologia não tem história é uma tese puramente negativa, pois significa:” (Cf. P. 125). </a:t>
            </a:r>
          </a:p>
          <a:p>
            <a:pPr marL="0" indent="0" algn="just">
              <a:buNone/>
            </a:pPr>
            <a:endParaRPr lang="pt-BR" sz="2400" dirty="0"/>
          </a:p>
          <a:p>
            <a:pPr lvl="0" algn="just">
              <a:buFont typeface="Wingdings" charset="2"/>
              <a:buChar char="Ø"/>
            </a:pPr>
            <a:r>
              <a:rPr lang="pt-BR" sz="2400" dirty="0"/>
              <a:t>“que a ideologia não é nada a partir que é puro sonho” (p. 125)</a:t>
            </a:r>
          </a:p>
          <a:p>
            <a:pPr lvl="0" algn="just">
              <a:buFont typeface="Wingdings" charset="2"/>
              <a:buChar char="Ø"/>
            </a:pPr>
            <a:r>
              <a:rPr lang="pt-BR" sz="2400" dirty="0"/>
              <a:t>“que a ideologia não tem história, o que não significa, decididamente, que nela não haja história (...), mas que ela não tem historia própria” (</a:t>
            </a:r>
            <a:r>
              <a:rPr lang="pt-BR" sz="2400" dirty="0" err="1"/>
              <a:t>C.f</a:t>
            </a:r>
            <a:r>
              <a:rPr lang="pt-BR" sz="2400" dirty="0"/>
              <a:t>. p. 125). </a:t>
            </a:r>
          </a:p>
          <a:p>
            <a:endParaRPr lang="en-US" dirty="0"/>
          </a:p>
        </p:txBody>
      </p:sp>
    </p:spTree>
    <p:extLst>
      <p:ext uri="{BB962C8B-B14F-4D97-AF65-F5344CB8AC3E}">
        <p14:creationId xmlns:p14="http://schemas.microsoft.com/office/powerpoint/2010/main" val="13549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1069848" y="802049"/>
            <a:ext cx="10058400" cy="5370151"/>
          </a:xfrm>
        </p:spPr>
        <p:txBody>
          <a:bodyPr/>
          <a:lstStyle/>
          <a:p>
            <a:pPr marL="0" indent="0" algn="just">
              <a:buNone/>
            </a:pPr>
            <a:endParaRPr lang="pt-BR" sz="2400" dirty="0"/>
          </a:p>
          <a:p>
            <a:pPr marL="0" indent="0" algn="just">
              <a:buNone/>
            </a:pPr>
            <a:r>
              <a:rPr lang="pt-BR" sz="2400" dirty="0"/>
              <a:t>“(...) penso ser possível afirmar que as ideologias têm uma historia própria (ainda que esta seja determinada, em última instância, pela luta de classes); e por outro, creio ser possível afirmar que a ideologia em geral não tem história – não num sentido negativo (sua história lhe é externa), mas num sentido absolutamente positivo” (</a:t>
            </a:r>
            <a:r>
              <a:rPr lang="pt-BR" sz="2400" dirty="0" err="1"/>
              <a:t>C.f</a:t>
            </a:r>
            <a:r>
              <a:rPr lang="pt-BR" sz="2400" dirty="0"/>
              <a:t>. p. 125). </a:t>
            </a:r>
          </a:p>
          <a:p>
            <a:pPr marL="0" indent="0">
              <a:buNone/>
            </a:pPr>
            <a:endParaRPr lang="en-US" dirty="0"/>
          </a:p>
          <a:p>
            <a:pPr marL="0" indent="0" algn="just">
              <a:buNone/>
            </a:pPr>
            <a:r>
              <a:rPr lang="pt-BR" sz="2400" dirty="0"/>
              <a:t>“Esse sentido é positivo (...) no sentido de essa estrutura e funcionamento serem imutáveis, acharem-se presentes de uma mesma forma em tudo o que chamamos de história, no sentido que o </a:t>
            </a:r>
            <a:r>
              <a:rPr lang="pt-BR" sz="2400" i="1" dirty="0"/>
              <a:t>Manifesto Comunista </a:t>
            </a:r>
            <a:r>
              <a:rPr lang="pt-BR" sz="2400" dirty="0"/>
              <a:t>define a história como lutas de classes, isto é, a história das sociedades de classes.” (</a:t>
            </a:r>
            <a:r>
              <a:rPr lang="pt-BR" sz="2400" dirty="0" err="1"/>
              <a:t>C.f</a:t>
            </a:r>
            <a:r>
              <a:rPr lang="pt-BR" sz="2400" dirty="0"/>
              <a:t>. p. 125).</a:t>
            </a:r>
          </a:p>
          <a:p>
            <a:pPr marL="0" indent="0">
              <a:buNone/>
            </a:pPr>
            <a:endParaRPr lang="en-US" dirty="0"/>
          </a:p>
        </p:txBody>
      </p:sp>
    </p:spTree>
    <p:extLst>
      <p:ext uri="{BB962C8B-B14F-4D97-AF65-F5344CB8AC3E}">
        <p14:creationId xmlns:p14="http://schemas.microsoft.com/office/powerpoint/2010/main" val="903679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pt-BR" sz="2800" b="1" dirty="0"/>
              <a:t>A ideologia é uma “representação” da relação imaginária dos indivíduos com suas condições reais da existência </a:t>
            </a:r>
            <a:r>
              <a:rPr lang="pt-BR" sz="2800" dirty="0"/>
              <a:t/>
            </a:r>
            <a:br>
              <a:rPr lang="pt-BR" sz="2800" dirty="0"/>
            </a:br>
            <a:endParaRPr lang="en-US" sz="2800" dirty="0"/>
          </a:p>
        </p:txBody>
      </p:sp>
      <p:sp>
        <p:nvSpPr>
          <p:cNvPr id="3" name="Content Placeholder 2"/>
          <p:cNvSpPr>
            <a:spLocks noGrp="1"/>
          </p:cNvSpPr>
          <p:nvPr>
            <p:ph idx="1"/>
          </p:nvPr>
        </p:nvSpPr>
        <p:spPr/>
        <p:txBody>
          <a:bodyPr/>
          <a:lstStyle/>
          <a:p>
            <a:pPr algn="just"/>
            <a:r>
              <a:rPr lang="en-US" sz="2400" dirty="0"/>
              <a:t> </a:t>
            </a:r>
            <a:r>
              <a:rPr lang="pt-BR" sz="2400" b="1" dirty="0"/>
              <a:t>TESE </a:t>
            </a:r>
            <a:r>
              <a:rPr lang="pt-BR" sz="2400" b="1" dirty="0" err="1"/>
              <a:t>I</a:t>
            </a:r>
            <a:r>
              <a:rPr lang="pt-BR" sz="2400" b="1" dirty="0"/>
              <a:t>: A ideologia representa a relação imaginária dos indivíduos com suas condições reais de existência </a:t>
            </a:r>
          </a:p>
          <a:p>
            <a:pPr marL="0" indent="0" algn="just">
              <a:buNone/>
            </a:pPr>
            <a:endParaRPr lang="pt-BR" sz="2400" dirty="0"/>
          </a:p>
          <a:p>
            <a:pPr marL="0" indent="0" algn="just">
              <a:buNone/>
            </a:pPr>
            <a:r>
              <a:rPr lang="pt-BR" sz="2400" dirty="0"/>
              <a:t>“O ponto essencial é que, desde que interpretemos a transposição (e a inversão) imaginária da ideologia, chegamos à conclusão de que, na ideologia, “os homens representam para si mesmos suas condições reais de existência sob forma imaginária” (</a:t>
            </a:r>
            <a:r>
              <a:rPr lang="pt-BR" sz="2400" dirty="0" err="1"/>
              <a:t>C.f</a:t>
            </a:r>
            <a:r>
              <a:rPr lang="pt-BR" sz="2400" dirty="0"/>
              <a:t>. p. 126)</a:t>
            </a:r>
          </a:p>
          <a:p>
            <a:endParaRPr lang="en-US" dirty="0"/>
          </a:p>
        </p:txBody>
      </p:sp>
    </p:spTree>
    <p:extLst>
      <p:ext uri="{BB962C8B-B14F-4D97-AF65-F5344CB8AC3E}">
        <p14:creationId xmlns:p14="http://schemas.microsoft.com/office/powerpoint/2010/main" val="3270097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1069848" y="697019"/>
            <a:ext cx="10058400" cy="5475181"/>
          </a:xfrm>
        </p:spPr>
        <p:txBody>
          <a:bodyPr>
            <a:normAutofit/>
          </a:bodyPr>
          <a:lstStyle/>
          <a:p>
            <a:pPr algn="just">
              <a:buFont typeface="Wingdings" charset="2"/>
              <a:buChar char="Ø"/>
            </a:pPr>
            <a:r>
              <a:rPr lang="en-US" sz="2400" dirty="0"/>
              <a:t> </a:t>
            </a:r>
            <a:r>
              <a:rPr lang="pt-BR" sz="2400" b="1" dirty="0"/>
              <a:t>“(...)por que os homens “precisam” dessa transposição imaginária de suas condições reais de existência para “representar para si” essas condições de existência?” (</a:t>
            </a:r>
            <a:r>
              <a:rPr lang="pt-BR" sz="2400" b="1" dirty="0" err="1"/>
              <a:t>C.f</a:t>
            </a:r>
            <a:r>
              <a:rPr lang="pt-BR" sz="2400" b="1" dirty="0"/>
              <a:t> p. 126)</a:t>
            </a:r>
            <a:endParaRPr lang="pt-BR" sz="2400" dirty="0"/>
          </a:p>
          <a:p>
            <a:pPr marL="0" indent="0" algn="just">
              <a:buNone/>
            </a:pPr>
            <a:endParaRPr lang="en-US" sz="2200" dirty="0"/>
          </a:p>
          <a:p>
            <a:pPr marL="0" indent="0" algn="just">
              <a:buNone/>
            </a:pPr>
            <a:r>
              <a:rPr lang="pt-BR" sz="2200" dirty="0"/>
              <a:t>1</a:t>
            </a:r>
            <a:r>
              <a:rPr lang="pt-BR" sz="2200" baseline="30000" dirty="0"/>
              <a:t>o</a:t>
            </a:r>
            <a:r>
              <a:rPr lang="pt-BR" sz="2200" dirty="0"/>
              <a:t> Resposta: “(...) os Padres ou os Déspotas são os responsáveis. (...) essa causa é a existência de um pequeno número de homens cínicos, que fundamentam sua dominação e exploração do “povo” numa representação falseada do mundo, que eles criaram com o objetivo de escravizar outras mentes, dominando-lhes a imaginação” (</a:t>
            </a:r>
            <a:r>
              <a:rPr lang="pt-BR" sz="2200" dirty="0" err="1"/>
              <a:t>C.f</a:t>
            </a:r>
            <a:r>
              <a:rPr lang="pt-BR" sz="2200" dirty="0"/>
              <a:t>. p. 127)</a:t>
            </a:r>
          </a:p>
          <a:p>
            <a:pPr marL="0" indent="0" algn="just">
              <a:buNone/>
            </a:pPr>
            <a:endParaRPr lang="pt-BR" sz="2200" dirty="0"/>
          </a:p>
          <a:p>
            <a:pPr marL="0" indent="0" algn="just">
              <a:buNone/>
            </a:pPr>
            <a:r>
              <a:rPr lang="pt-BR" sz="2200" dirty="0"/>
              <a:t>2</a:t>
            </a:r>
            <a:r>
              <a:rPr lang="pt-BR" sz="2200" baseline="30000" dirty="0"/>
              <a:t>o</a:t>
            </a:r>
            <a:r>
              <a:rPr lang="pt-BR" sz="2200" dirty="0"/>
              <a:t> Resposta: “Essa causa é a alienação material que impera nas condições de vida dos próprios homens. Assim é que, em </a:t>
            </a:r>
            <a:r>
              <a:rPr lang="pt-BR" sz="2200" i="1" dirty="0"/>
              <a:t>A questão judaica </a:t>
            </a:r>
            <a:r>
              <a:rPr lang="pt-BR" sz="2200" dirty="0"/>
              <a:t>e em outros textos, Marx defende a ideia </a:t>
            </a:r>
            <a:r>
              <a:rPr lang="pt-BR" sz="2200" dirty="0" err="1"/>
              <a:t>feurbachiana</a:t>
            </a:r>
            <a:r>
              <a:rPr lang="pt-BR" sz="2200" dirty="0"/>
              <a:t> de que os homens criam para si uma representação alienada (=imaginária) de suas condições de existência porque essas mesmas condições de existências são alienantes” (</a:t>
            </a:r>
            <a:r>
              <a:rPr lang="pt-BR" sz="2200" dirty="0" err="1"/>
              <a:t>C.f</a:t>
            </a:r>
            <a:r>
              <a:rPr lang="pt-BR" sz="2200" dirty="0"/>
              <a:t>. p. 127)</a:t>
            </a:r>
          </a:p>
          <a:p>
            <a:pPr marL="0" indent="0">
              <a:buNone/>
            </a:pPr>
            <a:endParaRPr lang="pt-BR" dirty="0"/>
          </a:p>
          <a:p>
            <a:pPr marL="0" indent="0">
              <a:buNone/>
            </a:pPr>
            <a:endParaRPr lang="en-US" dirty="0"/>
          </a:p>
        </p:txBody>
      </p:sp>
    </p:spTree>
    <p:extLst>
      <p:ext uri="{BB962C8B-B14F-4D97-AF65-F5344CB8AC3E}">
        <p14:creationId xmlns:p14="http://schemas.microsoft.com/office/powerpoint/2010/main" val="3993859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1069848" y="811598"/>
            <a:ext cx="10058400" cy="5360602"/>
          </a:xfrm>
        </p:spPr>
        <p:txBody>
          <a:bodyPr/>
          <a:lstStyle/>
          <a:p>
            <a:pPr marL="0" indent="0" algn="just">
              <a:buNone/>
            </a:pPr>
            <a:r>
              <a:rPr lang="pt-BR" sz="2400" dirty="0"/>
              <a:t>“(...) o que “os homens” “representam para si” na ideologia não são suas situações reais de existência, seu mundo real; acima de tudo, é sua relação com essas condições de existência que se representa para eles na ideologia. É essa relação que está no centro de toda representação ideológica, portanto imaginaria, do mundo real. É nessa relação que se acha a “causa” que tem de explicar a deformação imaginária da representação ideológica do mundo real.” (</a:t>
            </a:r>
            <a:r>
              <a:rPr lang="pt-BR" sz="2400" dirty="0" err="1"/>
              <a:t>C.f</a:t>
            </a:r>
            <a:r>
              <a:rPr lang="pt-BR" sz="2400" dirty="0"/>
              <a:t>. p. 127)</a:t>
            </a:r>
          </a:p>
          <a:p>
            <a:pPr marL="0" indent="0" algn="just">
              <a:buNone/>
            </a:pPr>
            <a:endParaRPr lang="en-US" sz="2400" dirty="0"/>
          </a:p>
          <a:p>
            <a:pPr marL="0" indent="0" algn="just">
              <a:buNone/>
            </a:pPr>
            <a:endParaRPr lang="en-US" sz="2400" dirty="0"/>
          </a:p>
          <a:p>
            <a:pPr marL="0" indent="0" algn="just">
              <a:buNone/>
            </a:pPr>
            <a:r>
              <a:rPr lang="pt-BR" sz="2400" dirty="0"/>
              <a:t>“O que é representado na ideologia, portanto, não é o sistema das relações reais que regem a existência dos indivíduos, mas a relação imaginária desses indivíduos com as relações reais em que vivem” (</a:t>
            </a:r>
            <a:r>
              <a:rPr lang="pt-BR" sz="2400" dirty="0" err="1"/>
              <a:t>C.f</a:t>
            </a:r>
            <a:r>
              <a:rPr lang="pt-BR" sz="2400" dirty="0"/>
              <a:t>. p. 128)</a:t>
            </a:r>
          </a:p>
          <a:p>
            <a:pPr marL="0" indent="0">
              <a:buNone/>
            </a:pPr>
            <a:endParaRPr lang="en-US" dirty="0"/>
          </a:p>
        </p:txBody>
      </p:sp>
    </p:spTree>
    <p:extLst>
      <p:ext uri="{BB962C8B-B14F-4D97-AF65-F5344CB8AC3E}">
        <p14:creationId xmlns:p14="http://schemas.microsoft.com/office/powerpoint/2010/main" val="3772567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1069848" y="687471"/>
            <a:ext cx="10058400" cy="5484729"/>
          </a:xfrm>
        </p:spPr>
        <p:txBody>
          <a:bodyPr/>
          <a:lstStyle/>
          <a:p>
            <a:pPr algn="just"/>
            <a:r>
              <a:rPr lang="en-US" sz="2400" dirty="0"/>
              <a:t> </a:t>
            </a:r>
            <a:r>
              <a:rPr lang="pt-BR" sz="2400" b="1" dirty="0"/>
              <a:t>TESE II: A ideologia tem uma existência material </a:t>
            </a:r>
          </a:p>
          <a:p>
            <a:pPr algn="just"/>
            <a:endParaRPr lang="pt-BR" sz="2400" dirty="0"/>
          </a:p>
          <a:p>
            <a:pPr marL="0" indent="0" algn="just">
              <a:buNone/>
            </a:pPr>
            <a:r>
              <a:rPr lang="pt-BR" sz="2400" dirty="0"/>
              <a:t>(...) a ideologia da ideologia reconhece, portanto, apesar de sua deformação imaginária, que as “ideias” de um sujeito humano existem ou devem existir em sues atos, e que, quando isso não acontece, ela lhe atribui outras ideias correspondentes aos atos (mesmo perversos)  que ele de fato pratica. Essa ideologia fala de atos; nos falaremos de atos inseridos em </a:t>
            </a:r>
            <a:r>
              <a:rPr lang="pt-BR" sz="2400" i="1" dirty="0"/>
              <a:t>práticas. </a:t>
            </a:r>
            <a:r>
              <a:rPr lang="pt-BR" sz="2400" dirty="0"/>
              <a:t>E pretendemos assinalar que essas práticas são regidas por </a:t>
            </a:r>
            <a:r>
              <a:rPr lang="pt-BR" sz="2400" i="1" dirty="0"/>
              <a:t>rituais</a:t>
            </a:r>
            <a:r>
              <a:rPr lang="pt-BR" sz="2400" dirty="0"/>
              <a:t> em que elas se inscrevem, dentro da existência matéria de um aparelho ideológico(...)” (</a:t>
            </a:r>
            <a:r>
              <a:rPr lang="pt-BR" sz="2400" dirty="0" err="1"/>
              <a:t>C.f</a:t>
            </a:r>
            <a:r>
              <a:rPr lang="pt-BR" sz="2400" dirty="0"/>
              <a:t>. p. 130).</a:t>
            </a:r>
          </a:p>
          <a:p>
            <a:pPr marL="0" indent="0">
              <a:buNone/>
            </a:pPr>
            <a:endParaRPr lang="en-US" dirty="0"/>
          </a:p>
        </p:txBody>
      </p:sp>
    </p:spTree>
    <p:extLst>
      <p:ext uri="{BB962C8B-B14F-4D97-AF65-F5344CB8AC3E}">
        <p14:creationId xmlns:p14="http://schemas.microsoft.com/office/powerpoint/2010/main" val="4225221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1069848" y="1069399"/>
            <a:ext cx="10058400" cy="5102801"/>
          </a:xfrm>
        </p:spPr>
        <p:txBody>
          <a:bodyPr>
            <a:normAutofit lnSpcReduction="10000"/>
          </a:bodyPr>
          <a:lstStyle/>
          <a:p>
            <a:pPr marL="0" indent="0" algn="just">
              <a:buNone/>
            </a:pPr>
            <a:r>
              <a:rPr lang="pt-BR" sz="2400" dirty="0"/>
              <a:t>“Desaparecem as ideias como tais (enquanto dotadas de uma existência ideal ou espiritual), na exata medida em que ficou claro que sua existência está inscrita nos atos ou práticas regidos por rituais que se definem, em última instância, por um aparelho ideológico. Assim, evidencia-se que o sujeito age na medida em que “é agido” pelo seguinte sistema (enunciado na ordem de sua determinação real): uma ideologia existente num aparelho ideológico material, que prescreve práticas matérias regidas por um ritual material, praticas esta que existe nos atos materiais de um sujeito que age, com plena consciência, de acordo com sua crença” (</a:t>
            </a:r>
            <a:r>
              <a:rPr lang="pt-BR" sz="2400" dirty="0" err="1"/>
              <a:t>C.f</a:t>
            </a:r>
            <a:r>
              <a:rPr lang="pt-BR" sz="2400" dirty="0"/>
              <a:t>. p. 131)</a:t>
            </a:r>
          </a:p>
          <a:p>
            <a:pPr marL="0" indent="0" algn="just">
              <a:buNone/>
            </a:pPr>
            <a:endParaRPr lang="pt-BR" sz="2400" dirty="0"/>
          </a:p>
          <a:p>
            <a:pPr algn="just">
              <a:buFont typeface="Wingdings" charset="2"/>
              <a:buChar char="Ø"/>
            </a:pPr>
            <a:r>
              <a:rPr lang="pt-BR" sz="2400" dirty="0"/>
              <a:t>Desapareceu: o termo ideias. </a:t>
            </a:r>
          </a:p>
          <a:p>
            <a:pPr algn="just">
              <a:buFont typeface="Wingdings" charset="2"/>
              <a:buChar char="Ø"/>
            </a:pPr>
            <a:r>
              <a:rPr lang="pt-BR" sz="2400" dirty="0"/>
              <a:t>Sobrevivem: os termos sujeito, consciência, crença atos.</a:t>
            </a:r>
          </a:p>
          <a:p>
            <a:pPr algn="just">
              <a:buFont typeface="Wingdings" charset="2"/>
              <a:buChar char="Ø"/>
            </a:pPr>
            <a:r>
              <a:rPr lang="pt-BR" sz="2400" dirty="0"/>
              <a:t>Aparecem: os termos práticas, rituais, aparelhos ideológicos. (</a:t>
            </a:r>
            <a:r>
              <a:rPr lang="pt-BR" sz="2400" dirty="0" err="1"/>
              <a:t>C.f</a:t>
            </a:r>
            <a:r>
              <a:rPr lang="pt-BR" sz="2400" dirty="0"/>
              <a:t>. </a:t>
            </a:r>
            <a:r>
              <a:rPr lang="pt-BR" sz="2400" dirty="0" err="1"/>
              <a:t>p</a:t>
            </a:r>
            <a:r>
              <a:rPr lang="pt-BR" sz="2400" dirty="0"/>
              <a:t>/ 131)</a:t>
            </a:r>
          </a:p>
          <a:p>
            <a:endParaRPr lang="en-US" dirty="0"/>
          </a:p>
        </p:txBody>
      </p:sp>
    </p:spTree>
    <p:extLst>
      <p:ext uri="{BB962C8B-B14F-4D97-AF65-F5344CB8AC3E}">
        <p14:creationId xmlns:p14="http://schemas.microsoft.com/office/powerpoint/2010/main" val="2743599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22882"/>
          </a:xfrm>
        </p:spPr>
        <p:txBody>
          <a:bodyPr>
            <a:normAutofit/>
          </a:bodyPr>
          <a:lstStyle/>
          <a:p>
            <a:r>
              <a:rPr lang="pt-BR" sz="2700" dirty="0"/>
              <a:t>A ideologia interpela os indivíduos como sujeitos</a:t>
            </a:r>
            <a:endParaRPr lang="en-US" sz="2700" dirty="0"/>
          </a:p>
        </p:txBody>
      </p:sp>
      <p:sp>
        <p:nvSpPr>
          <p:cNvPr id="3" name="Content Placeholder 2"/>
          <p:cNvSpPr>
            <a:spLocks noGrp="1"/>
          </p:cNvSpPr>
          <p:nvPr>
            <p:ph idx="1"/>
          </p:nvPr>
        </p:nvSpPr>
        <p:spPr>
          <a:xfrm>
            <a:off x="451005" y="1353201"/>
            <a:ext cx="10919095" cy="5246622"/>
          </a:xfrm>
        </p:spPr>
        <p:txBody>
          <a:bodyPr>
            <a:noAutofit/>
          </a:bodyPr>
          <a:lstStyle/>
          <a:p>
            <a:pPr algn="just"/>
            <a:r>
              <a:rPr lang="en-US" sz="2400" dirty="0"/>
              <a:t>As </a:t>
            </a:r>
            <a:r>
              <a:rPr lang="en-US" sz="2400" dirty="0" err="1"/>
              <a:t>categorias</a:t>
            </a:r>
            <a:r>
              <a:rPr lang="en-US" sz="2400" dirty="0"/>
              <a:t> “</a:t>
            </a:r>
            <a:r>
              <a:rPr lang="en-US" sz="2400" dirty="0" err="1"/>
              <a:t>ideologia</a:t>
            </a:r>
            <a:r>
              <a:rPr lang="en-US" sz="2400" dirty="0"/>
              <a:t>” e “</a:t>
            </a:r>
            <a:r>
              <a:rPr lang="en-US" sz="2400" dirty="0" err="1"/>
              <a:t>sujeito</a:t>
            </a:r>
            <a:r>
              <a:rPr lang="en-US" sz="2400" dirty="0"/>
              <a:t>” </a:t>
            </a:r>
            <a:r>
              <a:rPr lang="en-US" sz="2400" dirty="0" err="1"/>
              <a:t>são</a:t>
            </a:r>
            <a:r>
              <a:rPr lang="en-US" sz="2400" dirty="0"/>
              <a:t> </a:t>
            </a:r>
            <a:r>
              <a:rPr lang="en-US" sz="2400" dirty="0" err="1"/>
              <a:t>indissociáveis</a:t>
            </a:r>
            <a:r>
              <a:rPr lang="en-US" sz="2400" dirty="0"/>
              <a:t>:</a:t>
            </a:r>
          </a:p>
          <a:p>
            <a:pPr marL="0" indent="0" algn="just">
              <a:buNone/>
            </a:pPr>
            <a:r>
              <a:rPr lang="en-US" sz="2400" dirty="0"/>
              <a:t>“(…) </a:t>
            </a:r>
            <a:r>
              <a:rPr lang="en-US" sz="2400" dirty="0" err="1"/>
              <a:t>não</a:t>
            </a:r>
            <a:r>
              <a:rPr lang="en-US" sz="2400" dirty="0"/>
              <a:t> </a:t>
            </a:r>
            <a:r>
              <a:rPr lang="en-US" sz="2400" dirty="0" err="1"/>
              <a:t>existe</a:t>
            </a:r>
            <a:r>
              <a:rPr lang="en-US" sz="2400" dirty="0"/>
              <a:t> </a:t>
            </a:r>
            <a:r>
              <a:rPr lang="en-US" sz="2400" dirty="0" err="1"/>
              <a:t>ideologia</a:t>
            </a:r>
            <a:r>
              <a:rPr lang="en-US" sz="2400" dirty="0"/>
              <a:t>, </a:t>
            </a:r>
            <a:r>
              <a:rPr lang="en-US" sz="2400" dirty="0" err="1"/>
              <a:t>exceto</a:t>
            </a:r>
            <a:r>
              <a:rPr lang="en-US" sz="2400" dirty="0"/>
              <a:t> </a:t>
            </a:r>
            <a:r>
              <a:rPr lang="en-US" sz="2400" dirty="0" err="1"/>
              <a:t>pelo</a:t>
            </a:r>
            <a:r>
              <a:rPr lang="en-US" sz="2400" dirty="0"/>
              <a:t> </a:t>
            </a:r>
            <a:r>
              <a:rPr lang="en-US" sz="2400" dirty="0" err="1"/>
              <a:t>sujeito</a:t>
            </a:r>
            <a:r>
              <a:rPr lang="en-US" sz="2400" dirty="0"/>
              <a:t> e </a:t>
            </a:r>
            <a:r>
              <a:rPr lang="en-US" sz="2400" dirty="0" err="1"/>
              <a:t>para</a:t>
            </a:r>
            <a:r>
              <a:rPr lang="en-US" sz="2400" dirty="0"/>
              <a:t> </a:t>
            </a:r>
            <a:r>
              <a:rPr lang="en-US" sz="2400" dirty="0" err="1"/>
              <a:t>sujeitos</a:t>
            </a:r>
            <a:r>
              <a:rPr lang="en-US" sz="2400" dirty="0"/>
              <a:t>. O </a:t>
            </a:r>
            <a:r>
              <a:rPr lang="en-US" sz="2400" dirty="0" err="1"/>
              <a:t>que</a:t>
            </a:r>
            <a:r>
              <a:rPr lang="en-US" sz="2400" dirty="0"/>
              <a:t> </a:t>
            </a:r>
            <a:r>
              <a:rPr lang="en-US" sz="2400" dirty="0" err="1"/>
              <a:t>significa</a:t>
            </a:r>
            <a:r>
              <a:rPr lang="en-US" sz="2400" dirty="0"/>
              <a:t>: </a:t>
            </a:r>
            <a:r>
              <a:rPr lang="en-US" sz="2400" dirty="0" err="1"/>
              <a:t>não</a:t>
            </a:r>
            <a:r>
              <a:rPr lang="en-US" sz="2400" dirty="0"/>
              <a:t> </a:t>
            </a:r>
            <a:r>
              <a:rPr lang="en-US" sz="2400" dirty="0" err="1"/>
              <a:t>existe</a:t>
            </a:r>
            <a:r>
              <a:rPr lang="en-US" sz="2400" dirty="0"/>
              <a:t> </a:t>
            </a:r>
            <a:r>
              <a:rPr lang="en-US" sz="2400" dirty="0" err="1"/>
              <a:t>ideologia</a:t>
            </a:r>
            <a:r>
              <a:rPr lang="en-US" sz="2400" dirty="0"/>
              <a:t>  </a:t>
            </a:r>
            <a:r>
              <a:rPr lang="en-US" sz="2400" dirty="0" err="1"/>
              <a:t>anão</a:t>
            </a:r>
            <a:r>
              <a:rPr lang="en-US" sz="2400" dirty="0"/>
              <a:t> </a:t>
            </a:r>
            <a:r>
              <a:rPr lang="en-US" sz="2400" dirty="0" err="1"/>
              <a:t>ser</a:t>
            </a:r>
            <a:r>
              <a:rPr lang="en-US" sz="2400" dirty="0"/>
              <a:t> </a:t>
            </a:r>
            <a:r>
              <a:rPr lang="en-US" sz="2400" dirty="0" err="1"/>
              <a:t>para</a:t>
            </a:r>
            <a:r>
              <a:rPr lang="en-US" sz="2400" dirty="0"/>
              <a:t> </a:t>
            </a:r>
            <a:r>
              <a:rPr lang="en-US" sz="2400" dirty="0" err="1"/>
              <a:t>sujeitos</a:t>
            </a:r>
            <a:r>
              <a:rPr lang="en-US" sz="2400" dirty="0"/>
              <a:t> </a:t>
            </a:r>
            <a:r>
              <a:rPr lang="en-US" sz="2400" dirty="0" err="1"/>
              <a:t>concretos</a:t>
            </a:r>
            <a:r>
              <a:rPr lang="en-US" sz="2400" dirty="0"/>
              <a:t>, e </a:t>
            </a:r>
            <a:r>
              <a:rPr lang="en-US" sz="2400" dirty="0" err="1"/>
              <a:t>essa</a:t>
            </a:r>
            <a:r>
              <a:rPr lang="en-US" sz="2400" dirty="0"/>
              <a:t> </a:t>
            </a:r>
            <a:r>
              <a:rPr lang="en-US" sz="2400" dirty="0" err="1"/>
              <a:t>destinação</a:t>
            </a:r>
            <a:r>
              <a:rPr lang="en-US" sz="2400" dirty="0"/>
              <a:t> da </a:t>
            </a:r>
            <a:r>
              <a:rPr lang="en-US" sz="2400" dirty="0" err="1"/>
              <a:t>ideologia</a:t>
            </a:r>
            <a:r>
              <a:rPr lang="en-US" sz="2400" dirty="0"/>
              <a:t> </a:t>
            </a:r>
            <a:r>
              <a:rPr lang="en-US" sz="2400" dirty="0" err="1"/>
              <a:t>só</a:t>
            </a:r>
            <a:r>
              <a:rPr lang="en-US" sz="2400" dirty="0"/>
              <a:t> </a:t>
            </a:r>
            <a:r>
              <a:rPr lang="en-US" sz="2400" dirty="0" err="1"/>
              <a:t>é</a:t>
            </a:r>
            <a:r>
              <a:rPr lang="en-US" sz="2400" dirty="0"/>
              <a:t> </a:t>
            </a:r>
            <a:r>
              <a:rPr lang="en-US" sz="2400" dirty="0" err="1"/>
              <a:t>possível</a:t>
            </a:r>
            <a:r>
              <a:rPr lang="en-US" sz="2400" dirty="0"/>
              <a:t> </a:t>
            </a:r>
            <a:r>
              <a:rPr lang="en-US" sz="2400" dirty="0" err="1"/>
              <a:t>pelo</a:t>
            </a:r>
            <a:r>
              <a:rPr lang="en-US" sz="2400" dirty="0"/>
              <a:t> </a:t>
            </a:r>
            <a:r>
              <a:rPr lang="en-US" sz="2400" dirty="0" err="1"/>
              <a:t>sujeito</a:t>
            </a:r>
            <a:r>
              <a:rPr lang="en-US" sz="2400" dirty="0"/>
              <a:t>, </a:t>
            </a:r>
            <a:r>
              <a:rPr lang="en-US" sz="2400" dirty="0" err="1"/>
              <a:t>ou</a:t>
            </a:r>
            <a:r>
              <a:rPr lang="en-US" sz="2400" dirty="0"/>
              <a:t> </a:t>
            </a:r>
            <a:r>
              <a:rPr lang="en-US" sz="2400" dirty="0" err="1"/>
              <a:t>seja</a:t>
            </a:r>
            <a:r>
              <a:rPr lang="en-US" sz="2400" dirty="0"/>
              <a:t>, </a:t>
            </a:r>
            <a:r>
              <a:rPr lang="en-US" sz="2400" i="1" dirty="0" err="1"/>
              <a:t>pela</a:t>
            </a:r>
            <a:r>
              <a:rPr lang="en-US" sz="2400" i="1" dirty="0"/>
              <a:t> </a:t>
            </a:r>
            <a:r>
              <a:rPr lang="en-US" sz="2400" i="1" dirty="0" err="1"/>
              <a:t>categoria</a:t>
            </a:r>
            <a:r>
              <a:rPr lang="en-US" sz="2400" i="1" dirty="0"/>
              <a:t> de </a:t>
            </a:r>
            <a:r>
              <a:rPr lang="en-US" sz="2400" i="1" dirty="0" err="1"/>
              <a:t>sujeito</a:t>
            </a:r>
            <a:r>
              <a:rPr lang="en-US" sz="2400" dirty="0"/>
              <a:t> e </a:t>
            </a:r>
            <a:r>
              <a:rPr lang="en-US" sz="2400" dirty="0" err="1"/>
              <a:t>seu</a:t>
            </a:r>
            <a:r>
              <a:rPr lang="en-US" sz="2400" dirty="0"/>
              <a:t> </a:t>
            </a:r>
            <a:r>
              <a:rPr lang="en-US" sz="2400" dirty="0" err="1"/>
              <a:t>funcionamento</a:t>
            </a:r>
            <a:r>
              <a:rPr lang="en-US" sz="2400" dirty="0"/>
              <a:t>” (p. 131)</a:t>
            </a:r>
          </a:p>
          <a:p>
            <a:r>
              <a:rPr lang="pt-BR" sz="2400" dirty="0"/>
              <a:t>Dizemos que a categoria do sujeito é constitutiva de qualquer ideologia, mas, ao mesmo tempo e imediatamente, acrescentamos que a categoria do sujeito só é constitutiva de qualquer ideologia na medida em que toda ideologia tem a função (que a define) de “constituir” indivíduos concretos como sujeitos.” (p. 132)</a:t>
            </a:r>
          </a:p>
          <a:p>
            <a:r>
              <a:rPr lang="pt-BR" sz="2400" dirty="0"/>
              <a:t>“homem é um animal ideológico por natureza”</a:t>
            </a:r>
          </a:p>
          <a:p>
            <a:pPr marL="0" indent="0">
              <a:buNone/>
            </a:pPr>
            <a:endParaRPr lang="pt-BR" sz="2400" dirty="0"/>
          </a:p>
          <a:p>
            <a:pPr marL="0" indent="0" algn="just">
              <a:buNone/>
            </a:pPr>
            <a:endParaRPr lang="en-US" sz="2400" dirty="0"/>
          </a:p>
        </p:txBody>
      </p:sp>
    </p:spTree>
    <p:extLst>
      <p:ext uri="{BB962C8B-B14F-4D97-AF65-F5344CB8AC3E}">
        <p14:creationId xmlns:p14="http://schemas.microsoft.com/office/powerpoint/2010/main" val="2466213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01891"/>
            <a:ext cx="10334872" cy="5476180"/>
          </a:xfrm>
        </p:spPr>
        <p:txBody>
          <a:bodyPr>
            <a:noAutofit/>
          </a:bodyPr>
          <a:lstStyle/>
          <a:p>
            <a:pPr algn="just"/>
            <a:r>
              <a:rPr lang="pt-BR" sz="2800" b="1" dirty="0"/>
              <a:t>Meios de Produção </a:t>
            </a:r>
            <a:r>
              <a:rPr lang="pt-BR" sz="2800" dirty="0"/>
              <a:t>(p. 106) – Matérias-primas, instrumentos de produção (máquinas), instalações fixas (prédios) – Não pode ser pensada no nível da empresa: “cadeia interminável” (global)</a:t>
            </a:r>
          </a:p>
          <a:p>
            <a:pPr algn="just"/>
            <a:r>
              <a:rPr lang="pt-BR" sz="2800" b="1" dirty="0"/>
              <a:t>Reprodução da força de trabalho</a:t>
            </a:r>
          </a:p>
          <a:p>
            <a:pPr marL="0" indent="0" algn="just">
              <a:buNone/>
            </a:pPr>
            <a:r>
              <a:rPr lang="pt-BR" sz="2800" dirty="0"/>
              <a:t>“[...] Discutimos a reprodução dos meios de produção – mas não a reprodução das forças produtivas. Portanto, não fizemos referência à reprodução daquilo que </a:t>
            </a:r>
            <a:r>
              <a:rPr lang="pt-BR" sz="2800" u="sng" dirty="0"/>
              <a:t>distingue as forças produtivas e os meios de produção, isto é, a reprodução da força de trabalho</a:t>
            </a:r>
            <a:r>
              <a:rPr lang="pt-BR" sz="2800" dirty="0"/>
              <a:t>”. (p. 107, grifo nosso)</a:t>
            </a:r>
          </a:p>
          <a:p>
            <a:pPr marL="0" indent="0" algn="just">
              <a:buNone/>
            </a:pPr>
            <a:r>
              <a:rPr lang="pt-BR" sz="2800" dirty="0"/>
              <a:t>“[...] A reprodução da força de trabalho ocorre essencialmente fora da empresa” (p. 107).</a:t>
            </a:r>
          </a:p>
        </p:txBody>
      </p:sp>
    </p:spTree>
    <p:extLst>
      <p:ext uri="{BB962C8B-B14F-4D97-AF65-F5344CB8AC3E}">
        <p14:creationId xmlns:p14="http://schemas.microsoft.com/office/powerpoint/2010/main" val="362064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27327"/>
            <a:ext cx="10058400" cy="5744873"/>
          </a:xfrm>
        </p:spPr>
        <p:txBody>
          <a:bodyPr>
            <a:normAutofit/>
          </a:bodyPr>
          <a:lstStyle/>
          <a:p>
            <a:pPr algn="just"/>
            <a:r>
              <a:rPr lang="pt-BR" sz="2400" b="1" dirty="0"/>
              <a:t>Função ideológica do reconhecimento:</a:t>
            </a:r>
          </a:p>
          <a:p>
            <a:pPr marL="0" indent="0" algn="just">
              <a:buNone/>
            </a:pPr>
            <a:endParaRPr lang="pt-BR" sz="2400" dirty="0"/>
          </a:p>
          <a:p>
            <a:pPr marL="0" indent="0" algn="just">
              <a:buNone/>
            </a:pPr>
            <a:r>
              <a:rPr lang="pt-BR" sz="2400" dirty="0"/>
              <a:t>“ Com efeito, é uma peculiaridade da ideologia impor (...) as evidências como evidências, que não podemos deixar de reconhecer e diante das quais temos a inevitável e natural reação de exclamar (...) é evidente! É isso mesmo! É verdade!</a:t>
            </a:r>
          </a:p>
          <a:p>
            <a:pPr marL="0" indent="0" algn="just">
              <a:buNone/>
            </a:pPr>
            <a:endParaRPr lang="pt-BR" sz="2400" dirty="0"/>
          </a:p>
          <a:p>
            <a:pPr marL="0" indent="0" algn="just">
              <a:buNone/>
            </a:pPr>
            <a:r>
              <a:rPr lang="pt-BR" sz="2400" dirty="0"/>
              <a:t>Nessa reação opera a função ideológica do </a:t>
            </a:r>
            <a:r>
              <a:rPr lang="pt-BR" sz="2400" i="1" dirty="0"/>
              <a:t>reconhecimento, </a:t>
            </a:r>
            <a:r>
              <a:rPr lang="pt-BR" sz="2400" dirty="0"/>
              <a:t>que é uma das duas funções da ideologia como tal (sendo seu inverso a função do </a:t>
            </a:r>
            <a:r>
              <a:rPr lang="pt-BR" sz="2400" i="1" dirty="0"/>
              <a:t>desconhecimento</a:t>
            </a:r>
            <a:r>
              <a:rPr lang="pt-BR" sz="2400" dirty="0"/>
              <a:t>)” p. 132</a:t>
            </a:r>
          </a:p>
          <a:p>
            <a:pPr marL="0" indent="0" algn="just">
              <a:buNone/>
            </a:pPr>
            <a:r>
              <a:rPr lang="pt-BR" sz="2400" dirty="0"/>
              <a:t>Como se opera a função do reconhecimento?</a:t>
            </a:r>
          </a:p>
          <a:p>
            <a:pPr marL="0" indent="0" algn="just">
              <a:buNone/>
            </a:pPr>
            <a:r>
              <a:rPr lang="pt-BR" sz="2400" dirty="0"/>
              <a:t>Exemplo: “quem é? Sou eu!” p. 132</a:t>
            </a:r>
          </a:p>
          <a:p>
            <a:endParaRPr lang="en-US" dirty="0"/>
          </a:p>
        </p:txBody>
      </p:sp>
    </p:spTree>
    <p:extLst>
      <p:ext uri="{BB962C8B-B14F-4D97-AF65-F5344CB8AC3E}">
        <p14:creationId xmlns:p14="http://schemas.microsoft.com/office/powerpoint/2010/main" val="14269783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356106"/>
            <a:ext cx="10058400" cy="5816094"/>
          </a:xfrm>
        </p:spPr>
        <p:txBody>
          <a:bodyPr/>
          <a:lstStyle/>
          <a:p>
            <a:pPr marL="0" indent="0" algn="just">
              <a:buNone/>
            </a:pPr>
            <a:r>
              <a:rPr lang="pt-BR" sz="2400" dirty="0"/>
              <a:t>“Reconhecer que somos sujeitos e que funcionamos nos rituais práticos da mais elementar vida cotidiana (...) só nos da a ‘consciência’ de nossa prática incessante (eterna) do reconhecimento ideológico (...), mas não nos fornece, em nenhum sentido, o conhecimento (científico) do mecanismo desse reconhecimento” (p. 133)</a:t>
            </a:r>
          </a:p>
          <a:p>
            <a:pPr marL="0" indent="0" algn="just">
              <a:buNone/>
            </a:pPr>
            <a:endParaRPr lang="pt-BR" sz="2400" b="1" dirty="0"/>
          </a:p>
          <a:p>
            <a:pPr marL="0" indent="0" algn="just">
              <a:buNone/>
            </a:pPr>
            <a:r>
              <a:rPr lang="pt-BR" sz="2400" b="1" dirty="0"/>
              <a:t>Discurso científico </a:t>
            </a:r>
            <a:r>
              <a:rPr lang="pt-BR" sz="2400" dirty="0">
                <a:sym typeface="Wingdings"/>
              </a:rPr>
              <a:t> </a:t>
            </a:r>
            <a:r>
              <a:rPr lang="pt-BR" sz="2400" dirty="0"/>
              <a:t>um discurso científico sobre ideologia é aquele sem sujeito</a:t>
            </a:r>
            <a:r>
              <a:rPr lang="en-US" sz="2400" dirty="0"/>
              <a:t> (p. 132)</a:t>
            </a:r>
            <a:endParaRPr lang="pt-BR" sz="2400" dirty="0"/>
          </a:p>
          <a:p>
            <a:pPr marL="0" indent="0" algn="just">
              <a:buNone/>
            </a:pPr>
            <a:endParaRPr lang="pt-BR" sz="2400" dirty="0"/>
          </a:p>
          <a:p>
            <a:pPr algn="just"/>
            <a:r>
              <a:rPr lang="pt-BR" sz="2400" b="1" dirty="0"/>
              <a:t>Sujeitos concretos </a:t>
            </a:r>
            <a:r>
              <a:rPr lang="pt-BR" sz="2400" dirty="0">
                <a:sym typeface="Wingdings"/>
              </a:rPr>
              <a:t> “</a:t>
            </a:r>
            <a:r>
              <a:rPr lang="pt-BR" sz="2400" dirty="0"/>
              <a:t>Toda ideologia invoca ou interpela os indivíduos como sujeitos concretos, pelo funcionamento da categoria sujeito”</a:t>
            </a:r>
          </a:p>
          <a:p>
            <a:pPr algn="just"/>
            <a:r>
              <a:rPr lang="pt-BR" sz="2400" dirty="0"/>
              <a:t>Indivíduo se torna sujeito por meio da interpelação/chamamento (p. 133)</a:t>
            </a:r>
          </a:p>
          <a:p>
            <a:pPr algn="just"/>
            <a:endParaRPr lang="pt-BR" sz="2400" dirty="0"/>
          </a:p>
        </p:txBody>
      </p:sp>
    </p:spTree>
    <p:extLst>
      <p:ext uri="{BB962C8B-B14F-4D97-AF65-F5344CB8AC3E}">
        <p14:creationId xmlns:p14="http://schemas.microsoft.com/office/powerpoint/2010/main" val="1951621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6029"/>
            <a:ext cx="10058400" cy="5626171"/>
          </a:xfrm>
        </p:spPr>
        <p:txBody>
          <a:bodyPr>
            <a:normAutofit/>
          </a:bodyPr>
          <a:lstStyle/>
          <a:p>
            <a:pPr algn="just"/>
            <a:r>
              <a:rPr lang="pt-BR" sz="2400" dirty="0"/>
              <a:t>“A existência da ideologia e o chamamento ou interpelação dos indivíduos como sujeitos são uma e a mesma coisa”  (p. 134)</a:t>
            </a:r>
          </a:p>
          <a:p>
            <a:pPr algn="just"/>
            <a:endParaRPr lang="pt-BR" sz="2400" dirty="0"/>
          </a:p>
          <a:p>
            <a:pPr algn="just"/>
            <a:r>
              <a:rPr lang="pt-BR" sz="2400" dirty="0"/>
              <a:t>“ Portanto, a ideologia interpela os indivíduos como sujeitos. Já que a ideologia é eterna, devemos agora eliminar a forma temporal em que expusemos seu funcionamento e dizer: a ideologia sempre já interpelou os indivíduos como sujeitos, o que equivale a deixar claro que os indivíduos são sempre já interpelados pela ideologia como sujeitos, o que nos leva, necessariamente, a uma última proposição: </a:t>
            </a:r>
            <a:r>
              <a:rPr lang="pt-BR" sz="2400" i="1" dirty="0"/>
              <a:t>os indivíduos são sempre já sujeitos</a:t>
            </a:r>
            <a:r>
              <a:rPr lang="pt-BR" sz="2400" dirty="0"/>
              <a:t>. Dai os indivíduos serem abstratos em relação aos sujeitos que eles sempre já são.” (p. 134)</a:t>
            </a:r>
          </a:p>
          <a:p>
            <a:pPr algn="just"/>
            <a:endParaRPr lang="pt-BR" sz="2400" dirty="0"/>
          </a:p>
          <a:p>
            <a:pPr algn="just"/>
            <a:r>
              <a:rPr lang="pt-BR" sz="2400" dirty="0"/>
              <a:t>Exemplo: filhas e filhos (p. 135)</a:t>
            </a:r>
            <a:endParaRPr lang="en-US" sz="2400" dirty="0"/>
          </a:p>
        </p:txBody>
      </p:sp>
    </p:spTree>
    <p:extLst>
      <p:ext uri="{BB962C8B-B14F-4D97-AF65-F5344CB8AC3E}">
        <p14:creationId xmlns:p14="http://schemas.microsoft.com/office/powerpoint/2010/main" val="3620877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65932"/>
            <a:ext cx="10058400" cy="987271"/>
          </a:xfrm>
        </p:spPr>
        <p:txBody>
          <a:bodyPr>
            <a:normAutofit/>
          </a:bodyPr>
          <a:lstStyle/>
          <a:p>
            <a:pPr algn="ctr"/>
            <a:r>
              <a:rPr lang="en-US" sz="2700" dirty="0"/>
              <a:t>Um </a:t>
            </a:r>
            <a:r>
              <a:rPr lang="en-US" sz="2700" dirty="0" err="1"/>
              <a:t>exemplo</a:t>
            </a:r>
            <a:r>
              <a:rPr lang="en-US" sz="2700" dirty="0"/>
              <a:t>: a </a:t>
            </a:r>
            <a:r>
              <a:rPr lang="en-US" sz="2700" dirty="0" err="1"/>
              <a:t>ideologia</a:t>
            </a:r>
            <a:r>
              <a:rPr lang="en-US" sz="2700" dirty="0"/>
              <a:t> </a:t>
            </a:r>
            <a:r>
              <a:rPr lang="en-US" sz="2700" dirty="0" err="1"/>
              <a:t>religiosa</a:t>
            </a:r>
            <a:r>
              <a:rPr lang="en-US" sz="2700" dirty="0"/>
              <a:t> </a:t>
            </a:r>
            <a:r>
              <a:rPr lang="en-US" sz="2700" dirty="0" err="1"/>
              <a:t>cristã</a:t>
            </a:r>
            <a:endParaRPr lang="en-US" sz="2700" dirty="0"/>
          </a:p>
        </p:txBody>
      </p:sp>
      <p:sp>
        <p:nvSpPr>
          <p:cNvPr id="3" name="Content Placeholder 2"/>
          <p:cNvSpPr>
            <a:spLocks noGrp="1"/>
          </p:cNvSpPr>
          <p:nvPr>
            <p:ph idx="1"/>
          </p:nvPr>
        </p:nvSpPr>
        <p:spPr>
          <a:xfrm>
            <a:off x="1069848" y="1246371"/>
            <a:ext cx="10058400" cy="5282232"/>
          </a:xfrm>
        </p:spPr>
        <p:txBody>
          <a:bodyPr>
            <a:noAutofit/>
          </a:bodyPr>
          <a:lstStyle/>
          <a:p>
            <a:pPr algn="just"/>
            <a:r>
              <a:rPr lang="pt-BR" sz="2300" dirty="0"/>
              <a:t>Estrutura formal de qualquer ideologia é sempre a mesma (p. 135)</a:t>
            </a:r>
          </a:p>
          <a:p>
            <a:pPr algn="just"/>
            <a:endParaRPr lang="pt-BR" sz="2300" dirty="0"/>
          </a:p>
          <a:p>
            <a:pPr algn="just"/>
            <a:r>
              <a:rPr lang="pt-BR" sz="2300" dirty="0"/>
              <a:t>“Usaremos uma figura de retórica para ‘fazê-la falar’, isto é, para compilar num discurso ficcional o que ela ‘diz’ não apenas em seus dois Testamentos, seus teólogos e seus sermões, mas também em suas práticas, rituais, cerimônias e sacramentos” (p. 135)</a:t>
            </a:r>
          </a:p>
          <a:p>
            <a:pPr marL="0" indent="0" algn="just">
              <a:buNone/>
            </a:pPr>
            <a:endParaRPr lang="pt-BR" sz="2300" dirty="0"/>
          </a:p>
          <a:p>
            <a:pPr marL="0" indent="0" algn="just">
              <a:buNone/>
            </a:pPr>
            <a:r>
              <a:rPr lang="pt-BR" sz="2300" b="1" dirty="0"/>
              <a:t>Todos os indivíduos são sempre já interpelados </a:t>
            </a:r>
            <a:r>
              <a:rPr lang="pt-BR" sz="2300" b="1" dirty="0">
                <a:sym typeface="Wingdings"/>
              </a:rPr>
              <a:t> “</a:t>
            </a:r>
            <a:r>
              <a:rPr lang="pt-BR" sz="2300" dirty="0">
                <a:sym typeface="Wingdings"/>
              </a:rPr>
              <a:t>(…) se considerarmos que a ideologia religiosa realmente se dirige aos indivíduos a fim de ‘transformá-los em sujeitos’, interpelando o indivíduo Pedro para fazer dele um sujeito, livre para obedecer ou desobedecer ao apelo, isto é, aos mandamentos de Deus (...) Depreende-se, pois, que a interpelação dos indivíduos como sujeitos pressupõe a existência de um Outro Sujeito, Único e Central, em cujo nome a ideologia religiosa interpela todos os indivíduos como sujeitos. (p. 136)</a:t>
            </a:r>
            <a:endParaRPr lang="pt-BR" sz="2300" b="1" dirty="0"/>
          </a:p>
        </p:txBody>
      </p:sp>
    </p:spTree>
    <p:extLst>
      <p:ext uri="{BB962C8B-B14F-4D97-AF65-F5344CB8AC3E}">
        <p14:creationId xmlns:p14="http://schemas.microsoft.com/office/powerpoint/2010/main" val="392889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344235"/>
            <a:ext cx="10058400" cy="5827965"/>
          </a:xfrm>
        </p:spPr>
        <p:txBody>
          <a:bodyPr>
            <a:normAutofit/>
          </a:bodyPr>
          <a:lstStyle/>
          <a:p>
            <a:r>
              <a:rPr lang="en-US" sz="2400" dirty="0"/>
              <a:t>“ ‘E </a:t>
            </a:r>
            <a:r>
              <a:rPr lang="en-US" sz="2400" dirty="0" err="1"/>
              <a:t>sucedeu</a:t>
            </a:r>
            <a:r>
              <a:rPr lang="en-US" sz="2400" dirty="0"/>
              <a:t> </a:t>
            </a:r>
            <a:r>
              <a:rPr lang="en-US" sz="2400" dirty="0" err="1"/>
              <a:t>que</a:t>
            </a:r>
            <a:r>
              <a:rPr lang="en-US" sz="2400" dirty="0"/>
              <a:t> </a:t>
            </a:r>
            <a:r>
              <a:rPr lang="en-US" sz="2400" dirty="0" err="1"/>
              <a:t>nesse</a:t>
            </a:r>
            <a:r>
              <a:rPr lang="en-US" sz="2400" dirty="0"/>
              <a:t> </a:t>
            </a:r>
            <a:r>
              <a:rPr lang="en-US" sz="2400" dirty="0" err="1"/>
              <a:t>momento</a:t>
            </a:r>
            <a:r>
              <a:rPr lang="en-US" sz="2400" dirty="0"/>
              <a:t> o </a:t>
            </a:r>
            <a:r>
              <a:rPr lang="en-US" sz="2400" dirty="0" err="1"/>
              <a:t>Senhor</a:t>
            </a:r>
            <a:r>
              <a:rPr lang="en-US" sz="2400" dirty="0"/>
              <a:t> Deus (</a:t>
            </a:r>
            <a:r>
              <a:rPr lang="en-US" sz="2400" dirty="0" err="1"/>
              <a:t>Jeová</a:t>
            </a:r>
            <a:r>
              <a:rPr lang="en-US" sz="2400" dirty="0"/>
              <a:t>) </a:t>
            </a:r>
            <a:r>
              <a:rPr lang="en-US" sz="2400" dirty="0" err="1"/>
              <a:t>falou</a:t>
            </a:r>
            <a:r>
              <a:rPr lang="en-US" sz="2400" dirty="0"/>
              <a:t> a </a:t>
            </a:r>
            <a:r>
              <a:rPr lang="en-US" sz="2400" dirty="0" err="1"/>
              <a:t>Moisés</a:t>
            </a:r>
            <a:r>
              <a:rPr lang="en-US" sz="2400" dirty="0"/>
              <a:t> do </a:t>
            </a:r>
            <a:r>
              <a:rPr lang="en-US" sz="2400" dirty="0" err="1"/>
              <a:t>meio</a:t>
            </a:r>
            <a:r>
              <a:rPr lang="en-US" sz="2400" dirty="0"/>
              <a:t> das </a:t>
            </a:r>
            <a:r>
              <a:rPr lang="en-US" sz="2400" dirty="0" err="1"/>
              <a:t>nuvens</a:t>
            </a:r>
            <a:r>
              <a:rPr lang="en-US" sz="2400" dirty="0"/>
              <a:t>. E o </a:t>
            </a:r>
            <a:r>
              <a:rPr lang="en-US" sz="2400" dirty="0" err="1"/>
              <a:t>Senhor</a:t>
            </a:r>
            <a:r>
              <a:rPr lang="en-US" sz="2400" dirty="0"/>
              <a:t> </a:t>
            </a:r>
            <a:r>
              <a:rPr lang="en-US" sz="2400" dirty="0" err="1"/>
              <a:t>bradou</a:t>
            </a:r>
            <a:r>
              <a:rPr lang="en-US" sz="2400" dirty="0"/>
              <a:t> a </a:t>
            </a:r>
            <a:r>
              <a:rPr lang="en-US" sz="2400" dirty="0" err="1"/>
              <a:t>Moisés</a:t>
            </a:r>
            <a:r>
              <a:rPr lang="en-US" sz="2400" dirty="0"/>
              <a:t>,  ‘</a:t>
            </a:r>
            <a:r>
              <a:rPr lang="en-US" sz="2400" dirty="0" err="1"/>
              <a:t>Moisés</a:t>
            </a:r>
            <a:r>
              <a:rPr lang="en-US" sz="2400" dirty="0"/>
              <a:t>!’. E </a:t>
            </a:r>
            <a:r>
              <a:rPr lang="en-US" sz="2400" dirty="0" err="1"/>
              <a:t>Moisés</a:t>
            </a:r>
            <a:r>
              <a:rPr lang="en-US" sz="2400" dirty="0"/>
              <a:t> </a:t>
            </a:r>
            <a:r>
              <a:rPr lang="en-US" sz="2400" dirty="0" err="1"/>
              <a:t>respondeu</a:t>
            </a:r>
            <a:r>
              <a:rPr lang="en-US" sz="2400" dirty="0"/>
              <a:t>: ‘</a:t>
            </a:r>
            <a:r>
              <a:rPr lang="en-US" sz="2400" dirty="0" err="1"/>
              <a:t>Eis</a:t>
            </a:r>
            <a:r>
              <a:rPr lang="en-US" sz="2400" dirty="0"/>
              <a:t>-me (</a:t>
            </a:r>
            <a:r>
              <a:rPr lang="en-US" sz="2400" dirty="0" err="1"/>
              <a:t>realmente</a:t>
            </a:r>
            <a:r>
              <a:rPr lang="en-US" sz="2400" dirty="0"/>
              <a:t>) </a:t>
            </a:r>
            <a:r>
              <a:rPr lang="en-US" sz="2400" dirty="0" err="1"/>
              <a:t>aqui</a:t>
            </a:r>
            <a:r>
              <a:rPr lang="en-US" sz="2400" dirty="0"/>
              <a:t>! </a:t>
            </a:r>
            <a:r>
              <a:rPr lang="en-US" sz="2400" dirty="0" err="1"/>
              <a:t>Sou</a:t>
            </a:r>
            <a:r>
              <a:rPr lang="en-US" sz="2400" dirty="0"/>
              <a:t> </a:t>
            </a:r>
            <a:r>
              <a:rPr lang="en-US" sz="2400" dirty="0" err="1"/>
              <a:t>eu</a:t>
            </a:r>
            <a:r>
              <a:rPr lang="en-US" sz="2400" dirty="0"/>
              <a:t>, </a:t>
            </a:r>
            <a:r>
              <a:rPr lang="en-US" sz="2400" dirty="0" err="1"/>
              <a:t>Moisés</a:t>
            </a:r>
            <a:r>
              <a:rPr lang="en-US" sz="2400" dirty="0"/>
              <a:t> </a:t>
            </a:r>
            <a:r>
              <a:rPr lang="en-US" sz="2400" dirty="0" err="1"/>
              <a:t>vosso</a:t>
            </a:r>
            <a:r>
              <a:rPr lang="en-US" sz="2400" dirty="0"/>
              <a:t> servo, </a:t>
            </a:r>
            <a:r>
              <a:rPr lang="en-US" sz="2400" dirty="0" err="1"/>
              <a:t>falai</a:t>
            </a:r>
            <a:r>
              <a:rPr lang="en-US" sz="2400" dirty="0"/>
              <a:t> e </a:t>
            </a:r>
            <a:r>
              <a:rPr lang="en-US" sz="2400" dirty="0" err="1"/>
              <a:t>escutarei</a:t>
            </a:r>
            <a:r>
              <a:rPr lang="en-US" sz="2400" dirty="0"/>
              <a:t>’ E o </a:t>
            </a:r>
            <a:r>
              <a:rPr lang="en-US" sz="2400" dirty="0" err="1"/>
              <a:t>Senhor</a:t>
            </a:r>
            <a:r>
              <a:rPr lang="en-US" sz="2400" dirty="0"/>
              <a:t> </a:t>
            </a:r>
            <a:r>
              <a:rPr lang="en-US" sz="2400" dirty="0" err="1"/>
              <a:t>falou</a:t>
            </a:r>
            <a:r>
              <a:rPr lang="en-US" sz="2400" dirty="0"/>
              <a:t> a </a:t>
            </a:r>
            <a:r>
              <a:rPr lang="en-US" sz="2400" dirty="0" err="1"/>
              <a:t>Moisés</a:t>
            </a:r>
            <a:r>
              <a:rPr lang="en-US" sz="2400" dirty="0"/>
              <a:t> e </a:t>
            </a:r>
            <a:r>
              <a:rPr lang="en-US" sz="2400" dirty="0" err="1"/>
              <a:t>lhe</a:t>
            </a:r>
            <a:r>
              <a:rPr lang="en-US" sz="2400" dirty="0"/>
              <a:t> </a:t>
            </a:r>
            <a:r>
              <a:rPr lang="en-US" sz="2400" dirty="0" err="1"/>
              <a:t>disse</a:t>
            </a:r>
            <a:r>
              <a:rPr lang="en-US" sz="2400" dirty="0"/>
              <a:t> ‘</a:t>
            </a:r>
            <a:r>
              <a:rPr lang="en-US" sz="2400" i="1" dirty="0" err="1"/>
              <a:t>Eu</a:t>
            </a:r>
            <a:r>
              <a:rPr lang="en-US" sz="2400" i="1" dirty="0"/>
              <a:t> </a:t>
            </a:r>
            <a:r>
              <a:rPr lang="en-US" sz="2400" i="1" dirty="0" err="1"/>
              <a:t>sou</a:t>
            </a:r>
            <a:r>
              <a:rPr lang="en-US" sz="2400" i="1" dirty="0"/>
              <a:t> o </a:t>
            </a:r>
            <a:r>
              <a:rPr lang="en-US" sz="2400" i="1" dirty="0" err="1"/>
              <a:t>que</a:t>
            </a:r>
            <a:r>
              <a:rPr lang="en-US" sz="2400" i="1" dirty="0"/>
              <a:t> </a:t>
            </a:r>
            <a:r>
              <a:rPr lang="en-US" sz="2400" i="1" dirty="0" err="1"/>
              <a:t>sou</a:t>
            </a:r>
            <a:r>
              <a:rPr lang="en-US" sz="2400" dirty="0"/>
              <a:t>’ “ (p. 136)</a:t>
            </a:r>
          </a:p>
          <a:p>
            <a:endParaRPr lang="en-US" sz="2400" dirty="0"/>
          </a:p>
          <a:p>
            <a:r>
              <a:rPr lang="en-US" sz="2400" dirty="0"/>
              <a:t>“Deus se define </a:t>
            </a:r>
            <a:r>
              <a:rPr lang="en-US" sz="2400" dirty="0" err="1"/>
              <a:t>como</a:t>
            </a:r>
            <a:r>
              <a:rPr lang="en-US" sz="2400" dirty="0"/>
              <a:t> o </a:t>
            </a:r>
            <a:r>
              <a:rPr lang="en-US" sz="2400" dirty="0" err="1"/>
              <a:t>sujeito</a:t>
            </a:r>
            <a:r>
              <a:rPr lang="en-US" sz="2400" dirty="0"/>
              <a:t> </a:t>
            </a:r>
            <a:r>
              <a:rPr lang="en-US" sz="2400" dirty="0" err="1"/>
              <a:t>por</a:t>
            </a:r>
            <a:r>
              <a:rPr lang="en-US" sz="2400" dirty="0"/>
              <a:t> </a:t>
            </a:r>
            <a:r>
              <a:rPr lang="en-US" sz="2400" dirty="0" err="1"/>
              <a:t>excelência</a:t>
            </a:r>
            <a:r>
              <a:rPr lang="en-US" sz="2400" dirty="0"/>
              <a:t>, </a:t>
            </a:r>
            <a:r>
              <a:rPr lang="en-US" sz="2400" dirty="0" err="1"/>
              <a:t>aquele</a:t>
            </a:r>
            <a:r>
              <a:rPr lang="en-US" sz="2400" dirty="0"/>
              <a:t> </a:t>
            </a:r>
            <a:r>
              <a:rPr lang="en-US" sz="2400" dirty="0" err="1"/>
              <a:t>que</a:t>
            </a:r>
            <a:r>
              <a:rPr lang="en-US" sz="2400" dirty="0"/>
              <a:t> </a:t>
            </a:r>
            <a:r>
              <a:rPr lang="en-US" sz="2400" dirty="0" err="1"/>
              <a:t>é</a:t>
            </a:r>
            <a:r>
              <a:rPr lang="en-US" sz="2400" dirty="0"/>
              <a:t> </a:t>
            </a:r>
            <a:r>
              <a:rPr lang="en-US" sz="2400" dirty="0" err="1"/>
              <a:t>por</a:t>
            </a:r>
            <a:r>
              <a:rPr lang="en-US" sz="2400" dirty="0"/>
              <a:t> </a:t>
            </a:r>
            <a:r>
              <a:rPr lang="en-US" sz="2400" dirty="0" err="1"/>
              <a:t>si</a:t>
            </a:r>
            <a:r>
              <a:rPr lang="en-US" sz="2400" dirty="0"/>
              <a:t> e </a:t>
            </a:r>
            <a:r>
              <a:rPr lang="en-US" sz="2400" dirty="0" err="1"/>
              <a:t>para</a:t>
            </a:r>
            <a:r>
              <a:rPr lang="en-US" sz="2400" dirty="0"/>
              <a:t> </a:t>
            </a:r>
            <a:r>
              <a:rPr lang="en-US" sz="2400" dirty="0" err="1"/>
              <a:t>si</a:t>
            </a:r>
            <a:r>
              <a:rPr lang="en-US" sz="2400" dirty="0"/>
              <a:t> (‘</a:t>
            </a:r>
            <a:r>
              <a:rPr lang="en-US" sz="2400" dirty="0" err="1"/>
              <a:t>Eu</a:t>
            </a:r>
            <a:r>
              <a:rPr lang="en-US" sz="2400" dirty="0"/>
              <a:t> </a:t>
            </a:r>
            <a:r>
              <a:rPr lang="en-US" sz="2400" dirty="0" err="1"/>
              <a:t>sou</a:t>
            </a:r>
            <a:r>
              <a:rPr lang="en-US" sz="2400" dirty="0"/>
              <a:t> o </a:t>
            </a:r>
            <a:r>
              <a:rPr lang="en-US" sz="2400" dirty="0" err="1"/>
              <a:t>que</a:t>
            </a:r>
            <a:r>
              <a:rPr lang="en-US" sz="2400" dirty="0"/>
              <a:t> </a:t>
            </a:r>
            <a:r>
              <a:rPr lang="en-US" sz="2400" dirty="0" err="1"/>
              <a:t>sou</a:t>
            </a:r>
            <a:r>
              <a:rPr lang="en-US" sz="2400" dirty="0"/>
              <a:t>’), e </a:t>
            </a:r>
            <a:r>
              <a:rPr lang="en-US" sz="2400" dirty="0" err="1"/>
              <a:t>que</a:t>
            </a:r>
            <a:r>
              <a:rPr lang="en-US" sz="2400" dirty="0"/>
              <a:t> </a:t>
            </a:r>
            <a:r>
              <a:rPr lang="en-US" sz="2400" dirty="0" err="1"/>
              <a:t>interpela</a:t>
            </a:r>
            <a:r>
              <a:rPr lang="en-US" sz="2400" dirty="0"/>
              <a:t> </a:t>
            </a:r>
            <a:r>
              <a:rPr lang="en-US" sz="2400" dirty="0" err="1"/>
              <a:t>seu</a:t>
            </a:r>
            <a:r>
              <a:rPr lang="en-US" sz="2400" dirty="0"/>
              <a:t> </a:t>
            </a:r>
            <a:r>
              <a:rPr lang="en-US" sz="2400" dirty="0" err="1"/>
              <a:t>sujeito</a:t>
            </a:r>
            <a:r>
              <a:rPr lang="en-US" sz="2400" dirty="0"/>
              <a:t>, o </a:t>
            </a:r>
            <a:r>
              <a:rPr lang="en-US" sz="2400" dirty="0" err="1"/>
              <a:t>indivíduo</a:t>
            </a:r>
            <a:r>
              <a:rPr lang="en-US" sz="2400" dirty="0"/>
              <a:t> </a:t>
            </a:r>
            <a:r>
              <a:rPr lang="en-US" sz="2400" dirty="0" err="1"/>
              <a:t>sujeito</a:t>
            </a:r>
            <a:r>
              <a:rPr lang="en-US" sz="2400" dirty="0"/>
              <a:t> a </a:t>
            </a:r>
            <a:r>
              <a:rPr lang="en-US" sz="2400" dirty="0" err="1"/>
              <a:t>ele</a:t>
            </a:r>
            <a:r>
              <a:rPr lang="en-US" sz="2400" dirty="0"/>
              <a:t> </a:t>
            </a:r>
            <a:r>
              <a:rPr lang="en-US" sz="2400" dirty="0" err="1"/>
              <a:t>por</a:t>
            </a:r>
            <a:r>
              <a:rPr lang="en-US" sz="2400" dirty="0"/>
              <a:t> </a:t>
            </a:r>
            <a:r>
              <a:rPr lang="en-US" sz="2400" dirty="0" err="1"/>
              <a:t>sua</a:t>
            </a:r>
            <a:r>
              <a:rPr lang="en-US" sz="2400" dirty="0"/>
              <a:t> </a:t>
            </a:r>
            <a:r>
              <a:rPr lang="en-US" sz="2400" dirty="0" err="1"/>
              <a:t>própria</a:t>
            </a:r>
            <a:r>
              <a:rPr lang="en-US" sz="2400" dirty="0"/>
              <a:t> </a:t>
            </a:r>
            <a:r>
              <a:rPr lang="en-US" sz="2400" dirty="0" err="1"/>
              <a:t>interpelação</a:t>
            </a:r>
            <a:r>
              <a:rPr lang="en-US" sz="2400" dirty="0"/>
              <a:t> (…). E </a:t>
            </a:r>
            <a:r>
              <a:rPr lang="en-US" sz="2400" dirty="0" err="1"/>
              <a:t>Moisés</a:t>
            </a:r>
            <a:r>
              <a:rPr lang="en-US" sz="2400" dirty="0"/>
              <a:t>, </a:t>
            </a:r>
            <a:r>
              <a:rPr lang="en-US" sz="2400" dirty="0" err="1"/>
              <a:t>interpelado-chamado</a:t>
            </a:r>
            <a:r>
              <a:rPr lang="en-US" sz="2400" dirty="0"/>
              <a:t> </a:t>
            </a:r>
            <a:r>
              <a:rPr lang="en-US" sz="2400" dirty="0" err="1"/>
              <a:t>por</a:t>
            </a:r>
            <a:r>
              <a:rPr lang="en-US" sz="2400" dirty="0"/>
              <a:t> </a:t>
            </a:r>
            <a:r>
              <a:rPr lang="en-US" sz="2400" dirty="0" err="1"/>
              <a:t>seu</a:t>
            </a:r>
            <a:r>
              <a:rPr lang="en-US" sz="2400" dirty="0"/>
              <a:t> </a:t>
            </a:r>
            <a:r>
              <a:rPr lang="en-US" sz="2400" dirty="0" err="1"/>
              <a:t>nome</a:t>
            </a:r>
            <a:r>
              <a:rPr lang="en-US" sz="2400" dirty="0"/>
              <a:t>, </a:t>
            </a:r>
            <a:r>
              <a:rPr lang="en-US" sz="2400" dirty="0" err="1"/>
              <a:t>tendo</a:t>
            </a:r>
            <a:r>
              <a:rPr lang="en-US" sz="2400" dirty="0"/>
              <a:t> </a:t>
            </a:r>
            <a:r>
              <a:rPr lang="en-US" sz="2400" dirty="0" err="1"/>
              <a:t>reconhecido</a:t>
            </a:r>
            <a:r>
              <a:rPr lang="en-US" sz="2400" dirty="0"/>
              <a:t> </a:t>
            </a:r>
            <a:r>
              <a:rPr lang="en-US" sz="2400" dirty="0" err="1"/>
              <a:t>que</a:t>
            </a:r>
            <a:r>
              <a:rPr lang="en-US" sz="2400" dirty="0"/>
              <a:t> era ‘</a:t>
            </a:r>
            <a:r>
              <a:rPr lang="en-US" sz="2400" dirty="0" err="1"/>
              <a:t>realmente</a:t>
            </a:r>
            <a:r>
              <a:rPr lang="en-US" sz="2400" dirty="0"/>
              <a:t>’ </a:t>
            </a:r>
            <a:r>
              <a:rPr lang="en-US" sz="2400" dirty="0" err="1"/>
              <a:t>ele</a:t>
            </a:r>
            <a:r>
              <a:rPr lang="en-US" sz="2400" dirty="0"/>
              <a:t> </a:t>
            </a:r>
            <a:r>
              <a:rPr lang="en-US" sz="2400" dirty="0" err="1"/>
              <a:t>queme</a:t>
            </a:r>
            <a:r>
              <a:rPr lang="en-US" sz="2400" dirty="0"/>
              <a:t> </a:t>
            </a:r>
            <a:r>
              <a:rPr lang="en-US" sz="2400" dirty="0" err="1"/>
              <a:t>stava</a:t>
            </a:r>
            <a:r>
              <a:rPr lang="en-US" sz="2400" dirty="0"/>
              <a:t> </a:t>
            </a:r>
            <a:r>
              <a:rPr lang="en-US" sz="2400" dirty="0" err="1"/>
              <a:t>sendo</a:t>
            </a:r>
            <a:r>
              <a:rPr lang="en-US" sz="2400" dirty="0"/>
              <a:t> </a:t>
            </a:r>
            <a:r>
              <a:rPr lang="en-US" sz="2400" dirty="0" err="1"/>
              <a:t>chamado</a:t>
            </a:r>
            <a:r>
              <a:rPr lang="en-US" sz="2400" dirty="0"/>
              <a:t> </a:t>
            </a:r>
            <a:r>
              <a:rPr lang="en-US" sz="2400" dirty="0" err="1"/>
              <a:t>por</a:t>
            </a:r>
            <a:r>
              <a:rPr lang="en-US" sz="2400" dirty="0"/>
              <a:t> Deus, </a:t>
            </a:r>
            <a:r>
              <a:rPr lang="en-US" sz="2400" dirty="0" err="1"/>
              <a:t>reconhece</a:t>
            </a:r>
            <a:r>
              <a:rPr lang="en-US" sz="2400" dirty="0"/>
              <a:t> </a:t>
            </a:r>
            <a:r>
              <a:rPr lang="en-US" sz="2400" dirty="0" err="1"/>
              <a:t>que</a:t>
            </a:r>
            <a:r>
              <a:rPr lang="en-US" sz="2400" dirty="0"/>
              <a:t> </a:t>
            </a:r>
            <a:r>
              <a:rPr lang="en-US" sz="2400" dirty="0" err="1"/>
              <a:t>é</a:t>
            </a:r>
            <a:r>
              <a:rPr lang="en-US" sz="2400" dirty="0"/>
              <a:t> um </a:t>
            </a:r>
            <a:r>
              <a:rPr lang="en-US" sz="2400" dirty="0" err="1"/>
              <a:t>sujeito</a:t>
            </a:r>
            <a:r>
              <a:rPr lang="en-US" sz="2400" dirty="0"/>
              <a:t>, um </a:t>
            </a:r>
            <a:r>
              <a:rPr lang="en-US" sz="2400" dirty="0" err="1"/>
              <a:t>sujeito</a:t>
            </a:r>
            <a:r>
              <a:rPr lang="en-US" sz="2400" dirty="0"/>
              <a:t> de Deus, um </a:t>
            </a:r>
            <a:r>
              <a:rPr lang="en-US" sz="2400" dirty="0" err="1"/>
              <a:t>sujeito</a:t>
            </a:r>
            <a:r>
              <a:rPr lang="en-US" sz="2400" dirty="0"/>
              <a:t> </a:t>
            </a:r>
            <a:r>
              <a:rPr lang="en-US" sz="2400" dirty="0" err="1"/>
              <a:t>submetido</a:t>
            </a:r>
            <a:r>
              <a:rPr lang="en-US" sz="2400" dirty="0"/>
              <a:t> a Deus, </a:t>
            </a:r>
            <a:r>
              <a:rPr lang="en-US" sz="2400" i="1" dirty="0"/>
              <a:t>um </a:t>
            </a:r>
            <a:r>
              <a:rPr lang="en-US" sz="2400" i="1" dirty="0" err="1"/>
              <a:t>sujeito</a:t>
            </a:r>
            <a:r>
              <a:rPr lang="en-US" sz="2400" i="1" dirty="0"/>
              <a:t> </a:t>
            </a:r>
            <a:r>
              <a:rPr lang="en-US" sz="2400" i="1" dirty="0" err="1"/>
              <a:t>através</a:t>
            </a:r>
            <a:r>
              <a:rPr lang="en-US" sz="2400" i="1" dirty="0"/>
              <a:t> do </a:t>
            </a:r>
            <a:r>
              <a:rPr lang="en-US" sz="2400" i="1" dirty="0" err="1"/>
              <a:t>Sujeito</a:t>
            </a:r>
            <a:r>
              <a:rPr lang="en-US" sz="2400" i="1" dirty="0"/>
              <a:t> e </a:t>
            </a:r>
            <a:r>
              <a:rPr lang="en-US" sz="2400" i="1" dirty="0" err="1"/>
              <a:t>sujeitado</a:t>
            </a:r>
            <a:r>
              <a:rPr lang="en-US" sz="2400" i="1" dirty="0"/>
              <a:t> </a:t>
            </a:r>
            <a:r>
              <a:rPr lang="en-US" sz="2400" i="1" dirty="0" err="1"/>
              <a:t>ao</a:t>
            </a:r>
            <a:r>
              <a:rPr lang="en-US" sz="2400" i="1" dirty="0"/>
              <a:t> </a:t>
            </a:r>
            <a:r>
              <a:rPr lang="en-US" sz="2400" i="1" dirty="0" err="1"/>
              <a:t>Sujeito</a:t>
            </a:r>
            <a:r>
              <a:rPr lang="en-US" sz="2400" i="1" dirty="0"/>
              <a:t>”</a:t>
            </a:r>
            <a:r>
              <a:rPr lang="en-US" sz="2400" dirty="0"/>
              <a:t> (p. 136)</a:t>
            </a:r>
          </a:p>
        </p:txBody>
      </p:sp>
    </p:spTree>
    <p:extLst>
      <p:ext uri="{BB962C8B-B14F-4D97-AF65-F5344CB8AC3E}">
        <p14:creationId xmlns:p14="http://schemas.microsoft.com/office/powerpoint/2010/main" val="33199840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86678"/>
            <a:ext cx="10058400" cy="5685522"/>
          </a:xfrm>
        </p:spPr>
        <p:txBody>
          <a:bodyPr>
            <a:normAutofit/>
          </a:bodyPr>
          <a:lstStyle/>
          <a:p>
            <a:pPr marL="0" indent="0" algn="just">
              <a:buNone/>
            </a:pPr>
            <a:r>
              <a:rPr lang="en-US" sz="2400" b="1" dirty="0"/>
              <a:t>O </a:t>
            </a:r>
            <a:r>
              <a:rPr lang="en-US" sz="2400" b="1" dirty="0" err="1"/>
              <a:t>que</a:t>
            </a:r>
            <a:r>
              <a:rPr lang="en-US" sz="2400" b="1" dirty="0"/>
              <a:t> </a:t>
            </a:r>
            <a:r>
              <a:rPr lang="en-US" sz="2400" b="1" dirty="0" err="1"/>
              <a:t>foi</a:t>
            </a:r>
            <a:r>
              <a:rPr lang="en-US" sz="2400" b="1" dirty="0"/>
              <a:t> </a:t>
            </a:r>
            <a:r>
              <a:rPr lang="en-US" sz="2400" b="1" dirty="0" err="1"/>
              <a:t>descoberto</a:t>
            </a:r>
            <a:r>
              <a:rPr lang="en-US" sz="2400" b="1" dirty="0"/>
              <a:t> </a:t>
            </a:r>
            <a:r>
              <a:rPr lang="en-US" sz="2400" b="1" dirty="0" err="1"/>
              <a:t>acerca</a:t>
            </a:r>
            <a:r>
              <a:rPr lang="en-US" sz="2400" b="1" dirty="0"/>
              <a:t> da </a:t>
            </a:r>
            <a:r>
              <a:rPr lang="en-US" sz="2400" b="1" dirty="0" err="1"/>
              <a:t>ideologia</a:t>
            </a:r>
            <a:r>
              <a:rPr lang="en-US" sz="2400" b="1" dirty="0"/>
              <a:t> </a:t>
            </a:r>
            <a:r>
              <a:rPr lang="en-US" sz="2400" b="1" dirty="0" err="1"/>
              <a:t>em</a:t>
            </a:r>
            <a:r>
              <a:rPr lang="en-US" sz="2400" b="1" dirty="0"/>
              <a:t> </a:t>
            </a:r>
            <a:r>
              <a:rPr lang="en-US" sz="2400" b="1" dirty="0" err="1"/>
              <a:t>geral</a:t>
            </a:r>
            <a:r>
              <a:rPr lang="en-US" sz="2400" b="1" dirty="0"/>
              <a:t>:</a:t>
            </a:r>
            <a:endParaRPr lang="en-US" sz="2400" dirty="0"/>
          </a:p>
          <a:p>
            <a:pPr marL="0" indent="0" algn="just">
              <a:buNone/>
            </a:pPr>
            <a:r>
              <a:rPr lang="en-US" sz="2400" dirty="0"/>
              <a:t>A </a:t>
            </a:r>
            <a:r>
              <a:rPr lang="en-US" sz="2400" dirty="0" err="1"/>
              <a:t>dupla</a:t>
            </a:r>
            <a:r>
              <a:rPr lang="en-US" sz="2400" dirty="0"/>
              <a:t> </a:t>
            </a:r>
            <a:r>
              <a:rPr lang="en-US" sz="2400" dirty="0" err="1"/>
              <a:t>estrutura</a:t>
            </a:r>
            <a:r>
              <a:rPr lang="en-US" sz="2400" dirty="0"/>
              <a:t> </a:t>
            </a:r>
            <a:r>
              <a:rPr lang="en-US" sz="2400" dirty="0" err="1"/>
              <a:t>especular</a:t>
            </a:r>
            <a:r>
              <a:rPr lang="en-US" sz="2400" dirty="0"/>
              <a:t> da </a:t>
            </a:r>
            <a:r>
              <a:rPr lang="en-US" sz="2400" dirty="0" err="1"/>
              <a:t>ideologia</a:t>
            </a:r>
            <a:r>
              <a:rPr lang="en-US" sz="2400" dirty="0"/>
              <a:t> </a:t>
            </a:r>
            <a:r>
              <a:rPr lang="en-US" sz="2400" dirty="0" err="1"/>
              <a:t>garante</a:t>
            </a:r>
            <a:r>
              <a:rPr lang="en-US" sz="2400" dirty="0"/>
              <a:t>, </a:t>
            </a:r>
            <a:r>
              <a:rPr lang="en-US" sz="2400" dirty="0" err="1"/>
              <a:t>simultaneamente</a:t>
            </a:r>
            <a:r>
              <a:rPr lang="en-US" sz="2400" dirty="0"/>
              <a:t>:</a:t>
            </a:r>
          </a:p>
          <a:p>
            <a:pPr marL="457200" indent="-457200" algn="just">
              <a:buAutoNum type="arabicPeriod"/>
            </a:pPr>
            <a:r>
              <a:rPr lang="en-US" sz="2400" dirty="0"/>
              <a:t>A </a:t>
            </a:r>
            <a:r>
              <a:rPr lang="en-US" sz="2400" dirty="0" err="1"/>
              <a:t>interpelação</a:t>
            </a:r>
            <a:r>
              <a:rPr lang="en-US" sz="2400" dirty="0"/>
              <a:t> do “</a:t>
            </a:r>
            <a:r>
              <a:rPr lang="en-US" sz="2400" dirty="0" err="1"/>
              <a:t>indivíduos</a:t>
            </a:r>
            <a:r>
              <a:rPr lang="en-US" sz="2400" dirty="0"/>
              <a:t>” </a:t>
            </a:r>
            <a:r>
              <a:rPr lang="en-US" sz="2400" dirty="0" err="1"/>
              <a:t>como</a:t>
            </a:r>
            <a:r>
              <a:rPr lang="en-US" sz="2400" dirty="0"/>
              <a:t> </a:t>
            </a:r>
            <a:r>
              <a:rPr lang="en-US" sz="2400" dirty="0" err="1"/>
              <a:t>sujeitos</a:t>
            </a:r>
            <a:endParaRPr lang="en-US" sz="2400" dirty="0"/>
          </a:p>
          <a:p>
            <a:pPr marL="457200" indent="-457200" algn="just">
              <a:buAutoNum type="arabicPeriod"/>
            </a:pPr>
            <a:r>
              <a:rPr lang="en-US" sz="2400" dirty="0" err="1"/>
              <a:t>Sua</a:t>
            </a:r>
            <a:r>
              <a:rPr lang="en-US" sz="2400" dirty="0"/>
              <a:t> </a:t>
            </a:r>
            <a:r>
              <a:rPr lang="en-US" sz="2400" dirty="0" err="1"/>
              <a:t>sujeição</a:t>
            </a:r>
            <a:r>
              <a:rPr lang="en-US" sz="2400" dirty="0"/>
              <a:t> </a:t>
            </a:r>
            <a:r>
              <a:rPr lang="en-US" sz="2400" dirty="0" err="1"/>
              <a:t>ao</a:t>
            </a:r>
            <a:r>
              <a:rPr lang="en-US" sz="2400" dirty="0"/>
              <a:t> </a:t>
            </a:r>
            <a:r>
              <a:rPr lang="en-US" sz="2400" dirty="0" err="1"/>
              <a:t>Sujeito</a:t>
            </a:r>
            <a:endParaRPr lang="en-US" sz="2400" dirty="0"/>
          </a:p>
          <a:p>
            <a:pPr marL="457200" indent="-457200" algn="just">
              <a:buAutoNum type="arabicPeriod"/>
            </a:pPr>
            <a:r>
              <a:rPr lang="en-US" sz="2400" dirty="0"/>
              <a:t>O </a:t>
            </a:r>
            <a:r>
              <a:rPr lang="en-US" sz="2400" dirty="0" err="1"/>
              <a:t>reconhecimento</a:t>
            </a:r>
            <a:r>
              <a:rPr lang="en-US" sz="2400" dirty="0"/>
              <a:t> </a:t>
            </a:r>
            <a:r>
              <a:rPr lang="en-US" sz="2400" dirty="0" err="1"/>
              <a:t>mútuo</a:t>
            </a:r>
            <a:r>
              <a:rPr lang="en-US" sz="2400" dirty="0"/>
              <a:t> entre </a:t>
            </a:r>
            <a:r>
              <a:rPr lang="en-US" sz="2400" dirty="0" err="1"/>
              <a:t>os</a:t>
            </a:r>
            <a:r>
              <a:rPr lang="en-US" sz="2400" dirty="0"/>
              <a:t> </a:t>
            </a:r>
            <a:r>
              <a:rPr lang="en-US" sz="2400" dirty="0" err="1"/>
              <a:t>sujeitos</a:t>
            </a:r>
            <a:r>
              <a:rPr lang="en-US" sz="2400" dirty="0"/>
              <a:t> e o </a:t>
            </a:r>
            <a:r>
              <a:rPr lang="en-US" sz="2400" dirty="0" err="1"/>
              <a:t>Sujeito</a:t>
            </a:r>
            <a:r>
              <a:rPr lang="en-US" sz="2400" dirty="0"/>
              <a:t>, o </a:t>
            </a:r>
            <a:r>
              <a:rPr lang="en-US" sz="2400" dirty="0" err="1"/>
              <a:t>reconhecimento</a:t>
            </a:r>
            <a:r>
              <a:rPr lang="en-US" sz="2400" dirty="0"/>
              <a:t> do </a:t>
            </a:r>
            <a:r>
              <a:rPr lang="en-US" sz="2400" dirty="0" err="1"/>
              <a:t>sujeitos</a:t>
            </a:r>
            <a:r>
              <a:rPr lang="en-US" sz="2400" dirty="0"/>
              <a:t> entre </a:t>
            </a:r>
            <a:r>
              <a:rPr lang="en-US" sz="2400" dirty="0" err="1"/>
              <a:t>si</a:t>
            </a:r>
            <a:r>
              <a:rPr lang="en-US" sz="2400" dirty="0"/>
              <a:t> e, </a:t>
            </a:r>
            <a:r>
              <a:rPr lang="en-US" sz="2400" dirty="0" err="1"/>
              <a:t>por</a:t>
            </a:r>
            <a:r>
              <a:rPr lang="en-US" sz="2400" dirty="0"/>
              <a:t> </a:t>
            </a:r>
            <a:r>
              <a:rPr lang="en-US" sz="2400" dirty="0" err="1"/>
              <a:t>último</a:t>
            </a:r>
            <a:r>
              <a:rPr lang="en-US" sz="2400" dirty="0"/>
              <a:t>, o </a:t>
            </a:r>
            <a:r>
              <a:rPr lang="en-US" sz="2400" dirty="0" err="1"/>
              <a:t>reconhecimento</a:t>
            </a:r>
            <a:r>
              <a:rPr lang="en-US" sz="2400" dirty="0"/>
              <a:t> de </a:t>
            </a:r>
            <a:r>
              <a:rPr lang="en-US" sz="2400" dirty="0" err="1"/>
              <a:t>si</a:t>
            </a:r>
            <a:r>
              <a:rPr lang="en-US" sz="2400" dirty="0"/>
              <a:t> </a:t>
            </a:r>
            <a:r>
              <a:rPr lang="en-US" sz="2400" dirty="0" err="1"/>
              <a:t>mesmo</a:t>
            </a:r>
            <a:r>
              <a:rPr lang="en-US" sz="2400" dirty="0"/>
              <a:t> </a:t>
            </a:r>
            <a:r>
              <a:rPr lang="en-US" sz="2400" dirty="0" err="1"/>
              <a:t>pelo</a:t>
            </a:r>
            <a:r>
              <a:rPr lang="en-US" sz="2400" dirty="0"/>
              <a:t> </a:t>
            </a:r>
            <a:r>
              <a:rPr lang="en-US" sz="2400" dirty="0" err="1"/>
              <a:t>sujeito</a:t>
            </a:r>
            <a:endParaRPr lang="en-US" sz="2400" dirty="0"/>
          </a:p>
          <a:p>
            <a:pPr marL="457200" indent="-457200" algn="just">
              <a:buAutoNum type="arabicPeriod"/>
            </a:pPr>
            <a:r>
              <a:rPr lang="en-US" sz="2400" dirty="0"/>
              <a:t>A </a:t>
            </a:r>
            <a:r>
              <a:rPr lang="en-US" sz="2400" i="1" dirty="0" err="1"/>
              <a:t>garantia</a:t>
            </a:r>
            <a:r>
              <a:rPr lang="en-US" sz="2400" dirty="0"/>
              <a:t> </a:t>
            </a:r>
            <a:r>
              <a:rPr lang="en-US" sz="2400" dirty="0" err="1"/>
              <a:t>absoluta</a:t>
            </a:r>
            <a:r>
              <a:rPr lang="en-US" sz="2400" dirty="0"/>
              <a:t> de </a:t>
            </a:r>
            <a:r>
              <a:rPr lang="en-US" sz="2400" dirty="0" err="1"/>
              <a:t>que</a:t>
            </a:r>
            <a:r>
              <a:rPr lang="en-US" sz="2400" dirty="0"/>
              <a:t> </a:t>
            </a:r>
            <a:r>
              <a:rPr lang="en-US" sz="2400" dirty="0" err="1"/>
              <a:t>tudo</a:t>
            </a:r>
            <a:r>
              <a:rPr lang="en-US" sz="2400" dirty="0"/>
              <a:t> </a:t>
            </a:r>
            <a:r>
              <a:rPr lang="en-US" sz="2400" dirty="0" err="1"/>
              <a:t>realmente</a:t>
            </a:r>
            <a:r>
              <a:rPr lang="en-US" sz="2400" dirty="0"/>
              <a:t> </a:t>
            </a:r>
            <a:r>
              <a:rPr lang="en-US" sz="2400" dirty="0" err="1"/>
              <a:t>é</a:t>
            </a:r>
            <a:r>
              <a:rPr lang="en-US" sz="2400" dirty="0"/>
              <a:t> </a:t>
            </a:r>
            <a:r>
              <a:rPr lang="en-US" sz="2400" dirty="0" err="1"/>
              <a:t>assim</a:t>
            </a:r>
            <a:r>
              <a:rPr lang="en-US" sz="2400" dirty="0"/>
              <a:t> e de </a:t>
            </a:r>
            <a:r>
              <a:rPr lang="en-US" sz="2400" dirty="0" err="1"/>
              <a:t>que</a:t>
            </a:r>
            <a:r>
              <a:rPr lang="en-US" sz="2400" dirty="0"/>
              <a:t>, </a:t>
            </a:r>
            <a:r>
              <a:rPr lang="en-US" sz="2400" dirty="0" err="1"/>
              <a:t>desde</a:t>
            </a:r>
            <a:r>
              <a:rPr lang="en-US" sz="2400" dirty="0"/>
              <a:t> </a:t>
            </a:r>
            <a:r>
              <a:rPr lang="en-US" sz="2400" dirty="0" err="1"/>
              <a:t>que</a:t>
            </a:r>
            <a:r>
              <a:rPr lang="en-US" sz="2400" dirty="0"/>
              <a:t> </a:t>
            </a:r>
            <a:r>
              <a:rPr lang="en-US" sz="2400" dirty="0" err="1"/>
              <a:t>os</a:t>
            </a:r>
            <a:r>
              <a:rPr lang="en-US" sz="2400" dirty="0"/>
              <a:t> </a:t>
            </a:r>
            <a:r>
              <a:rPr lang="en-US" sz="2400" dirty="0" err="1"/>
              <a:t>sujeitos</a:t>
            </a:r>
            <a:r>
              <a:rPr lang="en-US" sz="2400" dirty="0"/>
              <a:t> </a:t>
            </a:r>
            <a:r>
              <a:rPr lang="en-US" sz="2400" dirty="0" err="1"/>
              <a:t>reconheçam</a:t>
            </a:r>
            <a:r>
              <a:rPr lang="en-US" sz="2400" dirty="0"/>
              <a:t> o </a:t>
            </a:r>
            <a:r>
              <a:rPr lang="en-US" sz="2400" dirty="0" err="1"/>
              <a:t>que</a:t>
            </a:r>
            <a:r>
              <a:rPr lang="en-US" sz="2400" dirty="0"/>
              <a:t> </a:t>
            </a:r>
            <a:r>
              <a:rPr lang="en-US" sz="2400" dirty="0" err="1"/>
              <a:t>são</a:t>
            </a:r>
            <a:r>
              <a:rPr lang="en-US" sz="2400" dirty="0"/>
              <a:t> e se </a:t>
            </a:r>
            <a:r>
              <a:rPr lang="en-US" sz="2400" dirty="0" err="1"/>
              <a:t>comportam</a:t>
            </a:r>
            <a:r>
              <a:rPr lang="en-US" sz="2400" dirty="0"/>
              <a:t> </a:t>
            </a:r>
            <a:r>
              <a:rPr lang="en-US" sz="2400" dirty="0" err="1"/>
              <a:t>consoantemente</a:t>
            </a:r>
            <a:r>
              <a:rPr lang="en-US" sz="2400" dirty="0"/>
              <a:t>, </a:t>
            </a:r>
            <a:r>
              <a:rPr lang="en-US" sz="2400" dirty="0" err="1"/>
              <a:t>tudo</a:t>
            </a:r>
            <a:r>
              <a:rPr lang="en-US" sz="2400" dirty="0"/>
              <a:t> </a:t>
            </a:r>
            <a:r>
              <a:rPr lang="en-US" sz="2400" dirty="0" err="1"/>
              <a:t>fiacará</a:t>
            </a:r>
            <a:r>
              <a:rPr lang="en-US" sz="2400" dirty="0"/>
              <a:t> </a:t>
            </a:r>
            <a:r>
              <a:rPr lang="en-US" sz="2400" dirty="0" err="1"/>
              <a:t>bem</a:t>
            </a:r>
            <a:r>
              <a:rPr lang="en-US" sz="2400" dirty="0"/>
              <a:t>: </a:t>
            </a:r>
            <a:r>
              <a:rPr lang="en-US" sz="2400" dirty="0" err="1"/>
              <a:t>Amém</a:t>
            </a:r>
            <a:r>
              <a:rPr lang="en-US" sz="2400" dirty="0"/>
              <a:t> – </a:t>
            </a:r>
            <a:r>
              <a:rPr lang="en-US" sz="2400" dirty="0" err="1"/>
              <a:t>assim</a:t>
            </a:r>
            <a:r>
              <a:rPr lang="en-US" sz="2400" dirty="0"/>
              <a:t> </a:t>
            </a:r>
            <a:r>
              <a:rPr lang="en-US" sz="2400" dirty="0" err="1"/>
              <a:t>seja</a:t>
            </a:r>
            <a:r>
              <a:rPr lang="en-US" sz="2400" dirty="0"/>
              <a:t>” (p. 137)</a:t>
            </a:r>
          </a:p>
          <a:p>
            <a:pPr marL="0" indent="0" algn="just">
              <a:buNone/>
            </a:pPr>
            <a:r>
              <a:rPr lang="en-US" sz="2400" dirty="0"/>
              <a:t>“</a:t>
            </a:r>
            <a:r>
              <a:rPr lang="en-US" sz="2400" dirty="0" err="1"/>
              <a:t>Todo</a:t>
            </a:r>
            <a:r>
              <a:rPr lang="en-US" sz="2400" dirty="0"/>
              <a:t> </a:t>
            </a:r>
            <a:r>
              <a:rPr lang="en-US" sz="2400" dirty="0" err="1"/>
              <a:t>mistério</a:t>
            </a:r>
            <a:r>
              <a:rPr lang="en-US" sz="2400" dirty="0"/>
              <a:t> </a:t>
            </a:r>
            <a:r>
              <a:rPr lang="en-US" sz="2400" dirty="0" err="1"/>
              <a:t>desse</a:t>
            </a:r>
            <a:r>
              <a:rPr lang="en-US" sz="2400" dirty="0"/>
              <a:t> </a:t>
            </a:r>
            <a:r>
              <a:rPr lang="en-US" sz="2400" dirty="0" err="1"/>
              <a:t>efeito</a:t>
            </a:r>
            <a:r>
              <a:rPr lang="en-US" sz="2400" dirty="0"/>
              <a:t> reside (…) </a:t>
            </a:r>
            <a:r>
              <a:rPr lang="en-US" sz="2400" dirty="0" err="1"/>
              <a:t>na</a:t>
            </a:r>
            <a:r>
              <a:rPr lang="en-US" sz="2400" dirty="0"/>
              <a:t> </a:t>
            </a:r>
            <a:r>
              <a:rPr lang="en-US" sz="2400" dirty="0" err="1"/>
              <a:t>ambiguidade</a:t>
            </a:r>
            <a:r>
              <a:rPr lang="en-US" sz="2400" dirty="0"/>
              <a:t> do </a:t>
            </a:r>
            <a:r>
              <a:rPr lang="en-US" sz="2400" dirty="0" err="1"/>
              <a:t>termo</a:t>
            </a:r>
            <a:r>
              <a:rPr lang="en-US" sz="2400" dirty="0"/>
              <a:t> </a:t>
            </a:r>
            <a:r>
              <a:rPr lang="en-US" sz="2400" i="1" dirty="0" err="1"/>
              <a:t>sujeito</a:t>
            </a:r>
            <a:r>
              <a:rPr lang="en-US" sz="2400" dirty="0"/>
              <a:t>.” (p. 138)</a:t>
            </a:r>
          </a:p>
        </p:txBody>
      </p:sp>
    </p:spTree>
    <p:extLst>
      <p:ext uri="{BB962C8B-B14F-4D97-AF65-F5344CB8AC3E}">
        <p14:creationId xmlns:p14="http://schemas.microsoft.com/office/powerpoint/2010/main" val="6340856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189922"/>
            <a:ext cx="10058400" cy="5982277"/>
          </a:xfrm>
        </p:spPr>
        <p:txBody>
          <a:bodyPr>
            <a:normAutofit/>
          </a:bodyPr>
          <a:lstStyle/>
          <a:p>
            <a:pPr algn="just"/>
            <a:r>
              <a:rPr lang="en-US" sz="2400" dirty="0"/>
              <a:t>“ O </a:t>
            </a:r>
            <a:r>
              <a:rPr lang="en-US" sz="2400" dirty="0" err="1"/>
              <a:t>indivíduo</a:t>
            </a:r>
            <a:r>
              <a:rPr lang="en-US" sz="2400" dirty="0"/>
              <a:t> </a:t>
            </a:r>
            <a:r>
              <a:rPr lang="en-US" sz="2400" dirty="0" err="1"/>
              <a:t>é</a:t>
            </a:r>
            <a:r>
              <a:rPr lang="en-US" sz="2400" dirty="0"/>
              <a:t> </a:t>
            </a:r>
            <a:r>
              <a:rPr lang="en-US" sz="2400" dirty="0" err="1"/>
              <a:t>interpelado</a:t>
            </a:r>
            <a:r>
              <a:rPr lang="en-US" sz="2400" dirty="0"/>
              <a:t> </a:t>
            </a:r>
            <a:r>
              <a:rPr lang="en-US" sz="2400" dirty="0" err="1"/>
              <a:t>como</a:t>
            </a:r>
            <a:r>
              <a:rPr lang="en-US" sz="2400" dirty="0"/>
              <a:t> </a:t>
            </a:r>
            <a:r>
              <a:rPr lang="en-US" sz="2400" dirty="0" err="1"/>
              <a:t>sujeito</a:t>
            </a:r>
            <a:r>
              <a:rPr lang="en-US" sz="2400" dirty="0"/>
              <a:t> (</a:t>
            </a:r>
            <a:r>
              <a:rPr lang="en-US" sz="2400" dirty="0" err="1"/>
              <a:t>livre</a:t>
            </a:r>
            <a:r>
              <a:rPr lang="en-US" sz="2400" dirty="0"/>
              <a:t>) </a:t>
            </a:r>
            <a:r>
              <a:rPr lang="en-US" sz="2400" dirty="0" err="1"/>
              <a:t>para</a:t>
            </a:r>
            <a:r>
              <a:rPr lang="en-US" sz="2400" dirty="0"/>
              <a:t> </a:t>
            </a:r>
            <a:r>
              <a:rPr lang="en-US" sz="2400" dirty="0" err="1"/>
              <a:t>que</a:t>
            </a:r>
            <a:r>
              <a:rPr lang="en-US" sz="2400" dirty="0"/>
              <a:t> se </a:t>
            </a:r>
            <a:r>
              <a:rPr lang="en-US" sz="2400" dirty="0" err="1"/>
              <a:t>submeta</a:t>
            </a:r>
            <a:r>
              <a:rPr lang="en-US" sz="2400" dirty="0"/>
              <a:t> </a:t>
            </a:r>
            <a:r>
              <a:rPr lang="en-US" sz="2400" dirty="0" err="1"/>
              <a:t>livremente</a:t>
            </a:r>
            <a:r>
              <a:rPr lang="en-US" sz="2400" dirty="0"/>
              <a:t> </a:t>
            </a:r>
            <a:r>
              <a:rPr lang="en-US" sz="2400" dirty="0" err="1"/>
              <a:t>aos</a:t>
            </a:r>
            <a:r>
              <a:rPr lang="en-US" sz="2400" dirty="0"/>
              <a:t> </a:t>
            </a:r>
            <a:r>
              <a:rPr lang="en-US" sz="2400" dirty="0" err="1"/>
              <a:t>mandamentos</a:t>
            </a:r>
            <a:r>
              <a:rPr lang="en-US" sz="2400" dirty="0"/>
              <a:t> do </a:t>
            </a:r>
            <a:r>
              <a:rPr lang="en-US" sz="2400" dirty="0" err="1"/>
              <a:t>Sujeito</a:t>
            </a:r>
            <a:r>
              <a:rPr lang="en-US" sz="2400" dirty="0"/>
              <a:t>, </a:t>
            </a:r>
            <a:r>
              <a:rPr lang="en-US" sz="2400" dirty="0" err="1"/>
              <a:t>isto</a:t>
            </a:r>
            <a:r>
              <a:rPr lang="en-US" sz="2400" dirty="0"/>
              <a:t> </a:t>
            </a:r>
            <a:r>
              <a:rPr lang="en-US" sz="2400" dirty="0" err="1"/>
              <a:t>é</a:t>
            </a:r>
            <a:r>
              <a:rPr lang="en-US" sz="2400" dirty="0"/>
              <a:t>, </a:t>
            </a:r>
            <a:r>
              <a:rPr lang="en-US" sz="2400" dirty="0" err="1"/>
              <a:t>para</a:t>
            </a:r>
            <a:r>
              <a:rPr lang="en-US" sz="2400" dirty="0"/>
              <a:t> </a:t>
            </a:r>
            <a:r>
              <a:rPr lang="en-US" sz="2400" dirty="0" err="1"/>
              <a:t>que</a:t>
            </a:r>
            <a:r>
              <a:rPr lang="en-US" sz="2400" dirty="0"/>
              <a:t> </a:t>
            </a:r>
            <a:r>
              <a:rPr lang="en-US" sz="2400" dirty="0" err="1"/>
              <a:t>aceite</a:t>
            </a:r>
            <a:r>
              <a:rPr lang="en-US" sz="2400" dirty="0"/>
              <a:t> (</a:t>
            </a:r>
            <a:r>
              <a:rPr lang="en-US" sz="2400" dirty="0" err="1"/>
              <a:t>livremente</a:t>
            </a:r>
            <a:r>
              <a:rPr lang="en-US" sz="2400" dirty="0"/>
              <a:t>) </a:t>
            </a:r>
            <a:r>
              <a:rPr lang="en-US" sz="2400" dirty="0" err="1"/>
              <a:t>sua</a:t>
            </a:r>
            <a:r>
              <a:rPr lang="en-US" sz="2400" dirty="0"/>
              <a:t> </a:t>
            </a:r>
            <a:r>
              <a:rPr lang="en-US" sz="2400" dirty="0" err="1"/>
              <a:t>sujeição</a:t>
            </a:r>
            <a:r>
              <a:rPr lang="en-US" sz="2400" dirty="0"/>
              <a:t>, </a:t>
            </a:r>
            <a:r>
              <a:rPr lang="en-US" sz="2400" dirty="0" err="1"/>
              <a:t>ou</a:t>
            </a:r>
            <a:r>
              <a:rPr lang="en-US" sz="2400" dirty="0"/>
              <a:t> </a:t>
            </a:r>
            <a:r>
              <a:rPr lang="en-US" sz="2400" dirty="0" err="1"/>
              <a:t>seja</a:t>
            </a:r>
            <a:r>
              <a:rPr lang="en-US" sz="2400" dirty="0"/>
              <a:t>, </a:t>
            </a:r>
            <a:r>
              <a:rPr lang="en-US" sz="2400" dirty="0" err="1"/>
              <a:t>para</a:t>
            </a:r>
            <a:r>
              <a:rPr lang="en-US" sz="2400" dirty="0"/>
              <a:t> </a:t>
            </a:r>
            <a:r>
              <a:rPr lang="en-US" sz="2400" dirty="0" err="1"/>
              <a:t>que</a:t>
            </a:r>
            <a:r>
              <a:rPr lang="en-US" sz="2400" dirty="0"/>
              <a:t> ‘execute </a:t>
            </a:r>
            <a:r>
              <a:rPr lang="en-US" sz="2400" dirty="0" err="1"/>
              <a:t>sozinho</a:t>
            </a:r>
            <a:r>
              <a:rPr lang="en-US" sz="2400" dirty="0"/>
              <a:t>’ </a:t>
            </a:r>
            <a:r>
              <a:rPr lang="en-US" sz="2400" dirty="0" err="1"/>
              <a:t>os</a:t>
            </a:r>
            <a:r>
              <a:rPr lang="en-US" sz="2400" dirty="0"/>
              <a:t> </a:t>
            </a:r>
            <a:r>
              <a:rPr lang="en-US" sz="2400" dirty="0" err="1"/>
              <a:t>gestos</a:t>
            </a:r>
            <a:r>
              <a:rPr lang="en-US" sz="2400" dirty="0"/>
              <a:t> e </a:t>
            </a:r>
            <a:r>
              <a:rPr lang="en-US" sz="2400" dirty="0" err="1"/>
              <a:t>atos</a:t>
            </a:r>
            <a:r>
              <a:rPr lang="en-US" sz="2400" dirty="0"/>
              <a:t> de </a:t>
            </a:r>
            <a:r>
              <a:rPr lang="en-US" sz="2400" dirty="0" err="1"/>
              <a:t>sua</a:t>
            </a:r>
            <a:r>
              <a:rPr lang="en-US" sz="2400" dirty="0"/>
              <a:t> </a:t>
            </a:r>
            <a:r>
              <a:rPr lang="en-US" sz="2400" dirty="0" err="1"/>
              <a:t>sujeição</a:t>
            </a:r>
            <a:r>
              <a:rPr lang="en-US" sz="2400" dirty="0"/>
              <a:t>. </a:t>
            </a:r>
            <a:r>
              <a:rPr lang="en-US" sz="2400" i="1" dirty="0" err="1"/>
              <a:t>Não</a:t>
            </a:r>
            <a:r>
              <a:rPr lang="en-US" sz="2400" i="1" dirty="0"/>
              <a:t> </a:t>
            </a:r>
            <a:r>
              <a:rPr lang="en-US" sz="2400" i="1" dirty="0" err="1"/>
              <a:t>há</a:t>
            </a:r>
            <a:r>
              <a:rPr lang="en-US" sz="2400" i="1" dirty="0"/>
              <a:t> </a:t>
            </a:r>
            <a:r>
              <a:rPr lang="en-US" sz="2400" i="1" dirty="0" err="1"/>
              <a:t>sujeitos</a:t>
            </a:r>
            <a:r>
              <a:rPr lang="en-US" sz="2400" i="1" dirty="0"/>
              <a:t> </a:t>
            </a:r>
            <a:r>
              <a:rPr lang="en-US" sz="2400" i="1" dirty="0" err="1"/>
              <a:t>senão</a:t>
            </a:r>
            <a:r>
              <a:rPr lang="en-US" sz="2400" i="1" dirty="0"/>
              <a:t> </a:t>
            </a:r>
            <a:r>
              <a:rPr lang="en-US" sz="2400" i="1" dirty="0" err="1"/>
              <a:t>por</a:t>
            </a:r>
            <a:r>
              <a:rPr lang="en-US" sz="2400" i="1" dirty="0"/>
              <a:t> e </a:t>
            </a:r>
            <a:r>
              <a:rPr lang="en-US" sz="2400" i="1" dirty="0" err="1"/>
              <a:t>para</a:t>
            </a:r>
            <a:r>
              <a:rPr lang="en-US" sz="2400" i="1" dirty="0"/>
              <a:t> </a:t>
            </a:r>
            <a:r>
              <a:rPr lang="en-US" sz="2400" i="1" dirty="0" err="1"/>
              <a:t>sua</a:t>
            </a:r>
            <a:r>
              <a:rPr lang="en-US" sz="2400" i="1" dirty="0"/>
              <a:t> </a:t>
            </a:r>
            <a:r>
              <a:rPr lang="en-US" sz="2400" i="1" dirty="0" err="1"/>
              <a:t>sujeição</a:t>
            </a:r>
            <a:r>
              <a:rPr lang="en-US" sz="2400" dirty="0"/>
              <a:t>. </a:t>
            </a:r>
            <a:r>
              <a:rPr lang="en-US" sz="2400" dirty="0" err="1"/>
              <a:t>É</a:t>
            </a:r>
            <a:r>
              <a:rPr lang="en-US" sz="2400" dirty="0"/>
              <a:t> </a:t>
            </a:r>
            <a:r>
              <a:rPr lang="en-US" sz="2400" dirty="0" err="1"/>
              <a:t>por</a:t>
            </a:r>
            <a:r>
              <a:rPr lang="en-US" sz="2400" dirty="0"/>
              <a:t> </a:t>
            </a:r>
            <a:r>
              <a:rPr lang="en-US" sz="2400" dirty="0" err="1"/>
              <a:t>isso</a:t>
            </a:r>
            <a:r>
              <a:rPr lang="en-US" sz="2400" dirty="0"/>
              <a:t> </a:t>
            </a:r>
            <a:r>
              <a:rPr lang="en-US" sz="2400" dirty="0" err="1"/>
              <a:t>que</a:t>
            </a:r>
            <a:r>
              <a:rPr lang="en-US" sz="2400" dirty="0"/>
              <a:t> </a:t>
            </a:r>
            <a:r>
              <a:rPr lang="en-US" sz="2400" dirty="0" err="1"/>
              <a:t>eles</a:t>
            </a:r>
            <a:r>
              <a:rPr lang="en-US" sz="2400" dirty="0"/>
              <a:t> ‘</a:t>
            </a:r>
            <a:r>
              <a:rPr lang="en-US" sz="2400" dirty="0" err="1"/>
              <a:t>funcionam</a:t>
            </a:r>
            <a:r>
              <a:rPr lang="en-US" sz="2400" dirty="0"/>
              <a:t> </a:t>
            </a:r>
            <a:r>
              <a:rPr lang="en-US" sz="2400" dirty="0" err="1"/>
              <a:t>sozinhos</a:t>
            </a:r>
            <a:r>
              <a:rPr lang="en-US" sz="2400" dirty="0"/>
              <a:t>’. (p. 138)</a:t>
            </a:r>
          </a:p>
          <a:p>
            <a:pPr algn="just"/>
            <a:endParaRPr lang="en-US" sz="2400" dirty="0"/>
          </a:p>
          <a:p>
            <a:pPr algn="just"/>
            <a:endParaRPr lang="en-US" sz="2400" dirty="0"/>
          </a:p>
          <a:p>
            <a:pPr algn="just"/>
            <a:endParaRPr lang="en-US" sz="2400" dirty="0"/>
          </a:p>
          <a:p>
            <a:pPr algn="just"/>
            <a:r>
              <a:rPr lang="en-US" sz="2400" dirty="0"/>
              <a:t>“1- O </a:t>
            </a:r>
            <a:r>
              <a:rPr lang="en-US" sz="2400" dirty="0" err="1"/>
              <a:t>problema</a:t>
            </a:r>
            <a:r>
              <a:rPr lang="en-US" sz="2400" dirty="0"/>
              <a:t> do </a:t>
            </a:r>
            <a:r>
              <a:rPr lang="en-US" sz="2400" i="1" dirty="0" err="1"/>
              <a:t>processo</a:t>
            </a:r>
            <a:r>
              <a:rPr lang="en-US" sz="2400" i="1" dirty="0"/>
              <a:t> global</a:t>
            </a:r>
            <a:r>
              <a:rPr lang="en-US" sz="2400" dirty="0"/>
              <a:t> da </a:t>
            </a:r>
            <a:r>
              <a:rPr lang="en-US" sz="2400" dirty="0" err="1"/>
              <a:t>realização</a:t>
            </a:r>
            <a:r>
              <a:rPr lang="en-US" sz="2400" dirty="0"/>
              <a:t> da </a:t>
            </a:r>
            <a:r>
              <a:rPr lang="en-US" sz="2400" dirty="0" err="1"/>
              <a:t>reprodução</a:t>
            </a:r>
            <a:r>
              <a:rPr lang="en-US" sz="2400" dirty="0"/>
              <a:t> das </a:t>
            </a:r>
            <a:r>
              <a:rPr lang="en-US" sz="2400" dirty="0" err="1"/>
              <a:t>relações</a:t>
            </a:r>
            <a:r>
              <a:rPr lang="en-US" sz="2400" dirty="0"/>
              <a:t> de </a:t>
            </a:r>
            <a:r>
              <a:rPr lang="en-US" sz="2400" dirty="0" err="1"/>
              <a:t>produção</a:t>
            </a:r>
            <a:r>
              <a:rPr lang="en-US" sz="2400" dirty="0"/>
              <a:t>.”</a:t>
            </a:r>
          </a:p>
          <a:p>
            <a:pPr lvl="1" algn="just"/>
            <a:r>
              <a:rPr lang="en-US" sz="2200" dirty="0" err="1"/>
              <a:t>Somente</a:t>
            </a:r>
            <a:r>
              <a:rPr lang="en-US" sz="2200" dirty="0"/>
              <a:t> </a:t>
            </a:r>
            <a:r>
              <a:rPr lang="en-US" sz="2200" dirty="0" err="1"/>
              <a:t>dentro</a:t>
            </a:r>
            <a:r>
              <a:rPr lang="en-US" sz="2200" dirty="0"/>
              <a:t> dos </a:t>
            </a:r>
            <a:r>
              <a:rPr lang="en-US" sz="2200" dirty="0" err="1"/>
              <a:t>processos</a:t>
            </a:r>
            <a:r>
              <a:rPr lang="en-US" sz="2200" dirty="0"/>
              <a:t> e </a:t>
            </a:r>
            <a:r>
              <a:rPr lang="en-US" sz="2200" dirty="0" err="1"/>
              <a:t>produção</a:t>
            </a:r>
            <a:r>
              <a:rPr lang="en-US" sz="2200" dirty="0"/>
              <a:t> e </a:t>
            </a:r>
            <a:r>
              <a:rPr lang="en-US" sz="2200" dirty="0" err="1"/>
              <a:t>circulação</a:t>
            </a:r>
            <a:r>
              <a:rPr lang="en-US" sz="2200" dirty="0"/>
              <a:t> </a:t>
            </a:r>
            <a:r>
              <a:rPr lang="en-US" sz="2200" dirty="0" err="1"/>
              <a:t>que</a:t>
            </a:r>
            <a:r>
              <a:rPr lang="en-US" sz="2200" dirty="0"/>
              <a:t> a </a:t>
            </a:r>
            <a:r>
              <a:rPr lang="en-US" sz="2200" dirty="0" err="1"/>
              <a:t>circulação</a:t>
            </a:r>
            <a:r>
              <a:rPr lang="en-US" sz="2200" dirty="0"/>
              <a:t> se </a:t>
            </a:r>
            <a:r>
              <a:rPr lang="en-US" sz="2200" dirty="0" err="1"/>
              <a:t>realiza</a:t>
            </a:r>
            <a:r>
              <a:rPr lang="en-US" sz="2200" dirty="0"/>
              <a:t>.</a:t>
            </a:r>
          </a:p>
          <a:p>
            <a:pPr lvl="1" algn="just"/>
            <a:r>
              <a:rPr lang="en-US" sz="2200" dirty="0"/>
              <a:t>“</a:t>
            </a:r>
            <a:r>
              <a:rPr lang="en-US" sz="2200" dirty="0" err="1"/>
              <a:t>numa</a:t>
            </a:r>
            <a:r>
              <a:rPr lang="en-US" sz="2200" dirty="0"/>
              <a:t> </a:t>
            </a:r>
            <a:r>
              <a:rPr lang="en-US" sz="2200" dirty="0" err="1"/>
              <a:t>sociedade</a:t>
            </a:r>
            <a:r>
              <a:rPr lang="en-US" sz="2200" dirty="0"/>
              <a:t> de classes, as </a:t>
            </a:r>
            <a:r>
              <a:rPr lang="en-US" sz="2200" dirty="0" err="1"/>
              <a:t>relações</a:t>
            </a:r>
            <a:r>
              <a:rPr lang="en-US" sz="2200" dirty="0"/>
              <a:t> de </a:t>
            </a:r>
            <a:r>
              <a:rPr lang="en-US" sz="2200" dirty="0" err="1"/>
              <a:t>produção</a:t>
            </a:r>
            <a:r>
              <a:rPr lang="en-US" sz="2200" dirty="0"/>
              <a:t> </a:t>
            </a:r>
            <a:r>
              <a:rPr lang="en-US" sz="2200" dirty="0" err="1"/>
              <a:t>são</a:t>
            </a:r>
            <a:r>
              <a:rPr lang="en-US" sz="2200" dirty="0"/>
              <a:t> </a:t>
            </a:r>
            <a:r>
              <a:rPr lang="en-US" sz="2200" dirty="0" err="1"/>
              <a:t>relações</a:t>
            </a:r>
            <a:r>
              <a:rPr lang="en-US" sz="2200" dirty="0"/>
              <a:t> de </a:t>
            </a:r>
            <a:r>
              <a:rPr lang="en-US" sz="2200" dirty="0" err="1"/>
              <a:t>exploração</a:t>
            </a:r>
            <a:r>
              <a:rPr lang="en-US" sz="2200" dirty="0"/>
              <a:t> e, </a:t>
            </a:r>
            <a:r>
              <a:rPr lang="en-US" sz="2200" dirty="0" err="1"/>
              <a:t>por</a:t>
            </a:r>
            <a:r>
              <a:rPr lang="en-US" sz="2200" dirty="0"/>
              <a:t> </a:t>
            </a:r>
            <a:r>
              <a:rPr lang="en-US" sz="2200" dirty="0" err="1"/>
              <a:t>conseguinte</a:t>
            </a:r>
            <a:r>
              <a:rPr lang="en-US" sz="2200" dirty="0"/>
              <a:t>, </a:t>
            </a:r>
            <a:r>
              <a:rPr lang="en-US" sz="2200" dirty="0" err="1"/>
              <a:t>relações</a:t>
            </a:r>
            <a:r>
              <a:rPr lang="en-US" sz="2200" dirty="0"/>
              <a:t> entre classes </a:t>
            </a:r>
            <a:r>
              <a:rPr lang="en-US" sz="2200" dirty="0" err="1"/>
              <a:t>antagônicas</a:t>
            </a:r>
            <a:r>
              <a:rPr lang="en-US" sz="2200" dirty="0"/>
              <a:t>”</a:t>
            </a:r>
          </a:p>
          <a:p>
            <a:pPr marL="274320" lvl="1" indent="0" algn="just">
              <a:buNone/>
            </a:pPr>
            <a:r>
              <a:rPr lang="en-US" sz="2200" dirty="0"/>
              <a:t>(p. 139)</a:t>
            </a:r>
          </a:p>
        </p:txBody>
      </p:sp>
      <p:sp>
        <p:nvSpPr>
          <p:cNvPr id="4" name="Title 1"/>
          <p:cNvSpPr>
            <a:spLocks noGrp="1"/>
          </p:cNvSpPr>
          <p:nvPr>
            <p:ph type="title"/>
          </p:nvPr>
        </p:nvSpPr>
        <p:spPr>
          <a:xfrm>
            <a:off x="642580" y="2478826"/>
            <a:ext cx="10058400" cy="987271"/>
          </a:xfrm>
        </p:spPr>
        <p:txBody>
          <a:bodyPr>
            <a:normAutofit/>
          </a:bodyPr>
          <a:lstStyle/>
          <a:p>
            <a:pPr algn="ctr"/>
            <a:r>
              <a:rPr lang="en-US" sz="2700" dirty="0"/>
              <a:t>PS: </a:t>
            </a:r>
            <a:r>
              <a:rPr lang="en-US" sz="2700" dirty="0" err="1"/>
              <a:t>Aspectos</a:t>
            </a:r>
            <a:r>
              <a:rPr lang="en-US" sz="2700" dirty="0"/>
              <a:t> ‘</a:t>
            </a:r>
            <a:r>
              <a:rPr lang="en-US" sz="2700" dirty="0" err="1"/>
              <a:t>sem</a:t>
            </a:r>
            <a:r>
              <a:rPr lang="en-US" sz="2700" dirty="0"/>
              <a:t> </a:t>
            </a:r>
            <a:r>
              <a:rPr lang="en-US" sz="2700" dirty="0" err="1"/>
              <a:t>resposta</a:t>
            </a:r>
            <a:r>
              <a:rPr lang="en-US" sz="2700" dirty="0"/>
              <a:t>’</a:t>
            </a:r>
          </a:p>
        </p:txBody>
      </p:sp>
    </p:spTree>
    <p:extLst>
      <p:ext uri="{BB962C8B-B14F-4D97-AF65-F5344CB8AC3E}">
        <p14:creationId xmlns:p14="http://schemas.microsoft.com/office/powerpoint/2010/main" val="28995815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213663"/>
            <a:ext cx="10058400" cy="5958537"/>
          </a:xfrm>
        </p:spPr>
        <p:txBody>
          <a:bodyPr>
            <a:noAutofit/>
          </a:bodyPr>
          <a:lstStyle/>
          <a:p>
            <a:pPr algn="just"/>
            <a:r>
              <a:rPr lang="en-US" sz="2200" dirty="0"/>
              <a:t>“Na </a:t>
            </a:r>
            <a:r>
              <a:rPr lang="en-US" sz="2200" dirty="0" err="1"/>
              <a:t>verdade</a:t>
            </a:r>
            <a:r>
              <a:rPr lang="en-US" sz="2200" dirty="0"/>
              <a:t>, </a:t>
            </a:r>
            <a:r>
              <a:rPr lang="en-US" sz="2200" dirty="0" err="1"/>
              <a:t>não</a:t>
            </a:r>
            <a:r>
              <a:rPr lang="en-US" sz="2200" dirty="0"/>
              <a:t> </a:t>
            </a:r>
            <a:r>
              <a:rPr lang="en-US" sz="2200" dirty="0" err="1"/>
              <a:t>existe</a:t>
            </a:r>
            <a:r>
              <a:rPr lang="en-US" sz="2200" dirty="0"/>
              <a:t> ‘</a:t>
            </a:r>
            <a:r>
              <a:rPr lang="en-US" sz="2200" dirty="0" err="1"/>
              <a:t>divisão</a:t>
            </a:r>
            <a:r>
              <a:rPr lang="en-US" sz="2200" dirty="0"/>
              <a:t> </a:t>
            </a:r>
            <a:r>
              <a:rPr lang="en-US" sz="2200" dirty="0" err="1"/>
              <a:t>técnica</a:t>
            </a:r>
            <a:r>
              <a:rPr lang="en-US" sz="2200" dirty="0"/>
              <a:t>’ do </a:t>
            </a:r>
            <a:r>
              <a:rPr lang="en-US" sz="2200" dirty="0" err="1"/>
              <a:t>trabalho</a:t>
            </a:r>
            <a:r>
              <a:rPr lang="en-US" sz="2200" dirty="0"/>
              <a:t>, a </a:t>
            </a:r>
            <a:r>
              <a:rPr lang="en-US" sz="2200" dirty="0" err="1"/>
              <a:t>não</a:t>
            </a:r>
            <a:r>
              <a:rPr lang="en-US" sz="2200" dirty="0"/>
              <a:t> </a:t>
            </a:r>
            <a:r>
              <a:rPr lang="en-US" sz="2200" dirty="0" err="1"/>
              <a:t>ser</a:t>
            </a:r>
            <a:r>
              <a:rPr lang="en-US" sz="2200" dirty="0"/>
              <a:t> </a:t>
            </a:r>
            <a:r>
              <a:rPr lang="en-US" sz="2200" dirty="0" err="1"/>
              <a:t>na</a:t>
            </a:r>
            <a:r>
              <a:rPr lang="en-US" sz="2200" dirty="0"/>
              <a:t> </a:t>
            </a:r>
            <a:r>
              <a:rPr lang="en-US" sz="2200" dirty="0" err="1"/>
              <a:t>ideologia</a:t>
            </a:r>
            <a:r>
              <a:rPr lang="en-US" sz="2200" dirty="0"/>
              <a:t> da </a:t>
            </a:r>
            <a:r>
              <a:rPr lang="en-US" sz="2200" dirty="0" err="1"/>
              <a:t>classe</a:t>
            </a:r>
            <a:r>
              <a:rPr lang="en-US" sz="2200" dirty="0"/>
              <a:t> </a:t>
            </a:r>
            <a:r>
              <a:rPr lang="en-US" sz="2200" dirty="0" err="1"/>
              <a:t>domintante</a:t>
            </a:r>
            <a:r>
              <a:rPr lang="en-US" sz="2200" dirty="0"/>
              <a:t>: </a:t>
            </a:r>
            <a:r>
              <a:rPr lang="en-US" sz="2200" dirty="0" err="1"/>
              <a:t>toda</a:t>
            </a:r>
            <a:r>
              <a:rPr lang="en-US" sz="2200" dirty="0"/>
              <a:t> </a:t>
            </a:r>
            <a:r>
              <a:rPr lang="en-US" sz="2200" dirty="0" err="1"/>
              <a:t>divisão</a:t>
            </a:r>
            <a:r>
              <a:rPr lang="en-US" sz="2200" dirty="0"/>
              <a:t> ‘</a:t>
            </a:r>
            <a:r>
              <a:rPr lang="en-US" sz="2200" dirty="0" err="1"/>
              <a:t>técnica</a:t>
            </a:r>
            <a:r>
              <a:rPr lang="en-US" sz="2200" dirty="0"/>
              <a:t>’, </a:t>
            </a:r>
            <a:r>
              <a:rPr lang="en-US" sz="2200" dirty="0" err="1"/>
              <a:t>toda</a:t>
            </a:r>
            <a:r>
              <a:rPr lang="en-US" sz="2200" dirty="0"/>
              <a:t> </a:t>
            </a:r>
            <a:r>
              <a:rPr lang="en-US" sz="2200" dirty="0" err="1"/>
              <a:t>organização</a:t>
            </a:r>
            <a:r>
              <a:rPr lang="en-US" sz="2200" dirty="0"/>
              <a:t> ‘</a:t>
            </a:r>
            <a:r>
              <a:rPr lang="en-US" sz="2200" dirty="0" err="1"/>
              <a:t>técnica</a:t>
            </a:r>
            <a:r>
              <a:rPr lang="en-US" sz="2200" dirty="0"/>
              <a:t>’ do </a:t>
            </a:r>
            <a:r>
              <a:rPr lang="en-US" sz="2200" dirty="0" err="1"/>
              <a:t>trabalho</a:t>
            </a:r>
            <a:r>
              <a:rPr lang="en-US" sz="2200" dirty="0"/>
              <a:t> </a:t>
            </a:r>
            <a:r>
              <a:rPr lang="en-US" sz="2200" dirty="0" err="1"/>
              <a:t>é</a:t>
            </a:r>
            <a:r>
              <a:rPr lang="en-US" sz="2200" dirty="0"/>
              <a:t> a forma e a </a:t>
            </a:r>
            <a:r>
              <a:rPr lang="en-US" sz="2200" dirty="0" err="1"/>
              <a:t>máscara</a:t>
            </a:r>
            <a:r>
              <a:rPr lang="en-US" sz="2200" dirty="0"/>
              <a:t> de </a:t>
            </a:r>
            <a:r>
              <a:rPr lang="en-US" sz="2200" dirty="0" err="1"/>
              <a:t>uma</a:t>
            </a:r>
            <a:r>
              <a:rPr lang="en-US" sz="2200" dirty="0"/>
              <a:t> </a:t>
            </a:r>
            <a:r>
              <a:rPr lang="en-US" sz="2200" dirty="0" err="1"/>
              <a:t>divisão</a:t>
            </a:r>
            <a:r>
              <a:rPr lang="en-US" sz="2200" dirty="0"/>
              <a:t> e </a:t>
            </a:r>
            <a:r>
              <a:rPr lang="en-US" sz="2200" dirty="0" err="1"/>
              <a:t>organização</a:t>
            </a:r>
            <a:r>
              <a:rPr lang="en-US" sz="2200" dirty="0"/>
              <a:t> </a:t>
            </a:r>
            <a:r>
              <a:rPr lang="en-US" sz="2200" i="1" dirty="0" err="1"/>
              <a:t>sociais</a:t>
            </a:r>
            <a:r>
              <a:rPr lang="en-US" sz="2200" dirty="0"/>
              <a:t> (= de classes) do </a:t>
            </a:r>
            <a:r>
              <a:rPr lang="en-US" sz="2200" dirty="0" err="1"/>
              <a:t>trabalho</a:t>
            </a:r>
            <a:r>
              <a:rPr lang="en-US" sz="2200" dirty="0"/>
              <a:t>”</a:t>
            </a:r>
          </a:p>
          <a:p>
            <a:pPr algn="just"/>
            <a:endParaRPr lang="en-US" sz="2200" dirty="0"/>
          </a:p>
          <a:p>
            <a:pPr algn="just"/>
            <a:r>
              <a:rPr lang="en-US" sz="2200" dirty="0"/>
              <a:t>2. O </a:t>
            </a:r>
            <a:r>
              <a:rPr lang="en-US" sz="2200" dirty="0" err="1"/>
              <a:t>problema</a:t>
            </a:r>
            <a:r>
              <a:rPr lang="en-US" sz="2200" dirty="0"/>
              <a:t> da </a:t>
            </a:r>
            <a:r>
              <a:rPr lang="en-US" sz="2200" dirty="0" err="1"/>
              <a:t>natureza</a:t>
            </a:r>
            <a:r>
              <a:rPr lang="en-US" sz="2200" dirty="0"/>
              <a:t> de </a:t>
            </a:r>
            <a:r>
              <a:rPr lang="en-US" sz="2200" dirty="0" err="1"/>
              <a:t>classe</a:t>
            </a:r>
            <a:r>
              <a:rPr lang="en-US" sz="2200" dirty="0"/>
              <a:t> </a:t>
            </a:r>
            <a:r>
              <a:rPr lang="en-US" sz="2200" i="1" dirty="0"/>
              <a:t>das</a:t>
            </a:r>
            <a:r>
              <a:rPr lang="en-US" sz="2200" dirty="0"/>
              <a:t> </a:t>
            </a:r>
            <a:r>
              <a:rPr lang="en-US" sz="2200" dirty="0" err="1"/>
              <a:t>ideologias</a:t>
            </a:r>
            <a:r>
              <a:rPr lang="en-US" sz="2200" dirty="0"/>
              <a:t> </a:t>
            </a:r>
            <a:r>
              <a:rPr lang="en-US" sz="2200" dirty="0" err="1"/>
              <a:t>existentes</a:t>
            </a:r>
            <a:r>
              <a:rPr lang="en-US" sz="2200" dirty="0"/>
              <a:t> </a:t>
            </a:r>
            <a:r>
              <a:rPr lang="en-US" sz="2200" dirty="0" err="1"/>
              <a:t>numa</a:t>
            </a:r>
            <a:r>
              <a:rPr lang="en-US" sz="2200" dirty="0"/>
              <a:t> </a:t>
            </a:r>
            <a:r>
              <a:rPr lang="en-US" sz="2200" dirty="0" err="1"/>
              <a:t>formação</a:t>
            </a:r>
            <a:r>
              <a:rPr lang="en-US" sz="2200" dirty="0"/>
              <a:t> social</a:t>
            </a:r>
          </a:p>
          <a:p>
            <a:pPr algn="just"/>
            <a:r>
              <a:rPr lang="en-US" sz="2200" dirty="0"/>
              <a:t>“</a:t>
            </a:r>
            <a:r>
              <a:rPr lang="en-US" sz="2200" dirty="0" err="1"/>
              <a:t>É</a:t>
            </a:r>
            <a:r>
              <a:rPr lang="en-US" sz="2200" dirty="0"/>
              <a:t> </a:t>
            </a:r>
            <a:r>
              <a:rPr lang="en-US" sz="2200" dirty="0" err="1"/>
              <a:t>somente</a:t>
            </a:r>
            <a:r>
              <a:rPr lang="en-US" sz="2200" dirty="0"/>
              <a:t> do </a:t>
            </a:r>
            <a:r>
              <a:rPr lang="en-US" sz="2200" dirty="0" err="1"/>
              <a:t>ponto</a:t>
            </a:r>
            <a:r>
              <a:rPr lang="en-US" sz="2200" dirty="0"/>
              <a:t> de vista das classes, </a:t>
            </a:r>
            <a:r>
              <a:rPr lang="en-US" sz="2200" dirty="0" err="1"/>
              <a:t>isto</a:t>
            </a:r>
            <a:r>
              <a:rPr lang="en-US" sz="2200" dirty="0"/>
              <a:t> </a:t>
            </a:r>
            <a:r>
              <a:rPr lang="en-US" sz="2200" dirty="0" err="1"/>
              <a:t>é</a:t>
            </a:r>
            <a:r>
              <a:rPr lang="en-US" sz="2200" dirty="0"/>
              <a:t>, da </a:t>
            </a:r>
            <a:r>
              <a:rPr lang="en-US" sz="2200" dirty="0" err="1"/>
              <a:t>luta</a:t>
            </a:r>
            <a:r>
              <a:rPr lang="en-US" sz="2200" dirty="0"/>
              <a:t> de classes, </a:t>
            </a:r>
            <a:r>
              <a:rPr lang="en-US" sz="2200" dirty="0" err="1"/>
              <a:t>que</a:t>
            </a:r>
            <a:r>
              <a:rPr lang="en-US" sz="2200" dirty="0"/>
              <a:t> se </a:t>
            </a:r>
            <a:r>
              <a:rPr lang="en-US" sz="2200" dirty="0" err="1"/>
              <a:t>podem</a:t>
            </a:r>
            <a:r>
              <a:rPr lang="en-US" sz="2200" dirty="0"/>
              <a:t> </a:t>
            </a:r>
            <a:r>
              <a:rPr lang="en-US" sz="2200" dirty="0" err="1"/>
              <a:t>explicar</a:t>
            </a:r>
            <a:r>
              <a:rPr lang="en-US" sz="2200" dirty="0"/>
              <a:t> as </a:t>
            </a:r>
            <a:r>
              <a:rPr lang="en-US" sz="2200" dirty="0" err="1"/>
              <a:t>ideologias</a:t>
            </a:r>
            <a:r>
              <a:rPr lang="en-US" sz="2200" dirty="0"/>
              <a:t> </a:t>
            </a:r>
            <a:r>
              <a:rPr lang="en-US" sz="2200" dirty="0" err="1"/>
              <a:t>existentes</a:t>
            </a:r>
            <a:r>
              <a:rPr lang="en-US" sz="2200" dirty="0"/>
              <a:t> </a:t>
            </a:r>
            <a:r>
              <a:rPr lang="en-US" sz="2200" dirty="0" err="1"/>
              <a:t>numa</a:t>
            </a:r>
            <a:r>
              <a:rPr lang="en-US" sz="2200" dirty="0"/>
              <a:t> </a:t>
            </a:r>
            <a:r>
              <a:rPr lang="en-US" sz="2200" dirty="0" err="1"/>
              <a:t>formação</a:t>
            </a:r>
            <a:r>
              <a:rPr lang="en-US" sz="2200" dirty="0"/>
              <a:t> social. </a:t>
            </a:r>
            <a:r>
              <a:rPr lang="en-US" sz="2200" dirty="0" err="1"/>
              <a:t>Não</a:t>
            </a:r>
            <a:r>
              <a:rPr lang="en-US" sz="2200" dirty="0"/>
              <a:t> </a:t>
            </a:r>
            <a:r>
              <a:rPr lang="en-US" sz="2200" dirty="0" err="1"/>
              <a:t>só</a:t>
            </a:r>
            <a:r>
              <a:rPr lang="en-US" sz="2200" dirty="0"/>
              <a:t> </a:t>
            </a:r>
            <a:r>
              <a:rPr lang="en-US" sz="2200" dirty="0" err="1"/>
              <a:t>é</a:t>
            </a:r>
            <a:r>
              <a:rPr lang="en-US" sz="2200" dirty="0"/>
              <a:t> </a:t>
            </a:r>
            <a:r>
              <a:rPr lang="en-US" sz="2200" dirty="0" err="1"/>
              <a:t>desse</a:t>
            </a:r>
            <a:r>
              <a:rPr lang="en-US" sz="2200" dirty="0"/>
              <a:t> </a:t>
            </a:r>
            <a:r>
              <a:rPr lang="en-US" sz="2200" dirty="0" err="1"/>
              <a:t>ponto</a:t>
            </a:r>
            <a:r>
              <a:rPr lang="en-US" sz="2200" dirty="0"/>
              <a:t> de </a:t>
            </a:r>
            <a:r>
              <a:rPr lang="en-US" sz="2200" dirty="0" err="1"/>
              <a:t>partida</a:t>
            </a:r>
            <a:r>
              <a:rPr lang="en-US" sz="2200" dirty="0"/>
              <a:t> </a:t>
            </a:r>
            <a:r>
              <a:rPr lang="en-US" sz="2200" dirty="0" err="1"/>
              <a:t>que</a:t>
            </a:r>
            <a:r>
              <a:rPr lang="en-US" sz="2200" dirty="0"/>
              <a:t> se </a:t>
            </a:r>
            <a:r>
              <a:rPr lang="en-US" sz="2200" dirty="0" err="1"/>
              <a:t>pode</a:t>
            </a:r>
            <a:r>
              <a:rPr lang="en-US" sz="2200" dirty="0"/>
              <a:t> </a:t>
            </a:r>
            <a:r>
              <a:rPr lang="en-US" sz="2200" dirty="0" err="1"/>
              <a:t>explicar</a:t>
            </a:r>
            <a:r>
              <a:rPr lang="en-US" sz="2200" dirty="0"/>
              <a:t> a </a:t>
            </a:r>
            <a:r>
              <a:rPr lang="en-US" sz="2200" dirty="0" err="1"/>
              <a:t>realização</a:t>
            </a:r>
            <a:r>
              <a:rPr lang="en-US" sz="2200" dirty="0"/>
              <a:t> da </a:t>
            </a:r>
            <a:r>
              <a:rPr lang="en-US" sz="2200" dirty="0" err="1"/>
              <a:t>ideologia</a:t>
            </a:r>
            <a:r>
              <a:rPr lang="en-US" sz="2200" dirty="0"/>
              <a:t> </a:t>
            </a:r>
            <a:r>
              <a:rPr lang="en-US" sz="2200" dirty="0" err="1"/>
              <a:t>domintante</a:t>
            </a:r>
            <a:r>
              <a:rPr lang="en-US" sz="2200" dirty="0"/>
              <a:t> </a:t>
            </a:r>
            <a:r>
              <a:rPr lang="en-US" sz="2200" dirty="0" err="1"/>
              <a:t>nos</a:t>
            </a:r>
            <a:r>
              <a:rPr lang="en-US" sz="2200" dirty="0"/>
              <a:t> AIEs, </a:t>
            </a:r>
            <a:r>
              <a:rPr lang="en-US" sz="2200" dirty="0" err="1"/>
              <a:t>bem</a:t>
            </a:r>
            <a:r>
              <a:rPr lang="en-US" sz="2200" dirty="0"/>
              <a:t> </a:t>
            </a:r>
            <a:r>
              <a:rPr lang="en-US" sz="2200" dirty="0" err="1"/>
              <a:t>como</a:t>
            </a:r>
            <a:r>
              <a:rPr lang="en-US" sz="2200" dirty="0"/>
              <a:t> das </a:t>
            </a:r>
            <a:r>
              <a:rPr lang="en-US" sz="2200" dirty="0" err="1"/>
              <a:t>formas</a:t>
            </a:r>
            <a:r>
              <a:rPr lang="en-US" sz="2200" dirty="0"/>
              <a:t> de </a:t>
            </a:r>
            <a:r>
              <a:rPr lang="en-US" sz="2200" dirty="0" err="1"/>
              <a:t>luta</a:t>
            </a:r>
            <a:r>
              <a:rPr lang="en-US" sz="2200" dirty="0"/>
              <a:t> de classes de </a:t>
            </a:r>
            <a:r>
              <a:rPr lang="en-US" sz="2200" dirty="0" err="1"/>
              <a:t>que</a:t>
            </a:r>
            <a:r>
              <a:rPr lang="en-US" sz="2200" dirty="0"/>
              <a:t> </a:t>
            </a:r>
            <a:r>
              <a:rPr lang="en-US" sz="2200" dirty="0" err="1"/>
              <a:t>os</a:t>
            </a:r>
            <a:r>
              <a:rPr lang="en-US" sz="2200" dirty="0"/>
              <a:t> AIEs </a:t>
            </a:r>
            <a:r>
              <a:rPr lang="en-US" sz="2200" dirty="0" err="1"/>
              <a:t>são</a:t>
            </a:r>
            <a:r>
              <a:rPr lang="en-US" sz="2200" dirty="0"/>
              <a:t> a </a:t>
            </a:r>
            <a:r>
              <a:rPr lang="en-US" sz="2200" dirty="0" err="1"/>
              <a:t>sede</a:t>
            </a:r>
            <a:r>
              <a:rPr lang="en-US" sz="2200" dirty="0"/>
              <a:t> e o </a:t>
            </a:r>
            <a:r>
              <a:rPr lang="en-US" sz="2200" dirty="0" err="1"/>
              <a:t>pivô</a:t>
            </a:r>
            <a:r>
              <a:rPr lang="en-US" sz="2200" dirty="0"/>
              <a:t>, </a:t>
            </a:r>
            <a:r>
              <a:rPr lang="en-US" sz="2200" dirty="0" err="1"/>
              <a:t>como</a:t>
            </a:r>
            <a:r>
              <a:rPr lang="en-US" sz="2200" dirty="0"/>
              <a:t> </a:t>
            </a:r>
            <a:r>
              <a:rPr lang="en-US" sz="2200" dirty="0" err="1"/>
              <a:t>também</a:t>
            </a:r>
            <a:r>
              <a:rPr lang="en-US" sz="2200" dirty="0"/>
              <a:t>, e </a:t>
            </a:r>
            <a:r>
              <a:rPr lang="en-US" sz="2200" dirty="0" err="1"/>
              <a:t>acima</a:t>
            </a:r>
            <a:r>
              <a:rPr lang="en-US" sz="2200" dirty="0"/>
              <a:t> de </a:t>
            </a:r>
            <a:r>
              <a:rPr lang="en-US" sz="2200" dirty="0" err="1"/>
              <a:t>tudo</a:t>
            </a:r>
            <a:r>
              <a:rPr lang="en-US" sz="2200" dirty="0"/>
              <a:t>, </a:t>
            </a:r>
            <a:r>
              <a:rPr lang="en-US" sz="2200" dirty="0" err="1"/>
              <a:t>é</a:t>
            </a:r>
            <a:r>
              <a:rPr lang="en-US" sz="2200" dirty="0"/>
              <a:t> </a:t>
            </a:r>
            <a:r>
              <a:rPr lang="en-US" sz="2200" dirty="0" err="1"/>
              <a:t>desse</a:t>
            </a:r>
            <a:r>
              <a:rPr lang="en-US" sz="2200" dirty="0"/>
              <a:t> </a:t>
            </a:r>
            <a:r>
              <a:rPr lang="en-US" sz="2200" dirty="0" err="1"/>
              <a:t>ponto</a:t>
            </a:r>
            <a:r>
              <a:rPr lang="en-US" sz="2200" dirty="0"/>
              <a:t> de </a:t>
            </a:r>
            <a:r>
              <a:rPr lang="en-US" sz="2200" dirty="0" err="1"/>
              <a:t>partida</a:t>
            </a:r>
            <a:r>
              <a:rPr lang="en-US" sz="2200" dirty="0"/>
              <a:t> </a:t>
            </a:r>
            <a:r>
              <a:rPr lang="en-US" sz="2200" dirty="0" err="1"/>
              <a:t>que</a:t>
            </a:r>
            <a:r>
              <a:rPr lang="en-US" sz="2200" dirty="0"/>
              <a:t> </a:t>
            </a:r>
            <a:r>
              <a:rPr lang="en-US" sz="2200" dirty="0" err="1"/>
              <a:t>é</a:t>
            </a:r>
            <a:r>
              <a:rPr lang="en-US" sz="2200" dirty="0"/>
              <a:t> </a:t>
            </a:r>
            <a:r>
              <a:rPr lang="en-US" sz="2200" dirty="0" err="1"/>
              <a:t>possível</a:t>
            </a:r>
            <a:r>
              <a:rPr lang="en-US" sz="2200" dirty="0"/>
              <a:t> </a:t>
            </a:r>
            <a:r>
              <a:rPr lang="en-US" sz="2200" dirty="0" err="1"/>
              <a:t>compreender</a:t>
            </a:r>
            <a:r>
              <a:rPr lang="en-US" sz="2200" dirty="0"/>
              <a:t> a </a:t>
            </a:r>
            <a:r>
              <a:rPr lang="en-US" sz="2200" dirty="0" err="1"/>
              <a:t>proveniência</a:t>
            </a:r>
            <a:r>
              <a:rPr lang="en-US" sz="2200" dirty="0"/>
              <a:t> das </a:t>
            </a:r>
            <a:r>
              <a:rPr lang="en-US" sz="2200" dirty="0" err="1"/>
              <a:t>ideologias</a:t>
            </a:r>
            <a:r>
              <a:rPr lang="en-US" sz="2200" dirty="0"/>
              <a:t> </a:t>
            </a:r>
            <a:r>
              <a:rPr lang="en-US" sz="2200" dirty="0" err="1"/>
              <a:t>que</a:t>
            </a:r>
            <a:r>
              <a:rPr lang="en-US" sz="2200" dirty="0"/>
              <a:t> se </a:t>
            </a:r>
            <a:r>
              <a:rPr lang="en-US" sz="2200" dirty="0" err="1"/>
              <a:t>realizam</a:t>
            </a:r>
            <a:r>
              <a:rPr lang="en-US" sz="2200" dirty="0"/>
              <a:t> </a:t>
            </a:r>
            <a:r>
              <a:rPr lang="en-US" sz="2200" dirty="0" err="1"/>
              <a:t>nos</a:t>
            </a:r>
            <a:r>
              <a:rPr lang="en-US" sz="2200" dirty="0"/>
              <a:t> AIEs e </a:t>
            </a:r>
            <a:r>
              <a:rPr lang="en-US" sz="2200" dirty="0" err="1"/>
              <a:t>que</a:t>
            </a:r>
            <a:r>
              <a:rPr lang="en-US" sz="2200" dirty="0"/>
              <a:t> </a:t>
            </a:r>
            <a:r>
              <a:rPr lang="en-US" sz="2200" dirty="0" err="1"/>
              <a:t>nele</a:t>
            </a:r>
            <a:r>
              <a:rPr lang="en-US" sz="2200" dirty="0"/>
              <a:t> se </a:t>
            </a:r>
            <a:r>
              <a:rPr lang="en-US" sz="2200" dirty="0" err="1"/>
              <a:t>confrontam</a:t>
            </a:r>
            <a:r>
              <a:rPr lang="en-US" sz="2200" dirty="0"/>
              <a:t>. </a:t>
            </a:r>
            <a:r>
              <a:rPr lang="en-US" sz="2200" dirty="0" err="1"/>
              <a:t>Pois</a:t>
            </a:r>
            <a:r>
              <a:rPr lang="en-US" sz="2200" dirty="0"/>
              <a:t>, se </a:t>
            </a:r>
            <a:r>
              <a:rPr lang="en-US" sz="2200" dirty="0" err="1"/>
              <a:t>é</a:t>
            </a:r>
            <a:r>
              <a:rPr lang="en-US" sz="2200" dirty="0"/>
              <a:t> </a:t>
            </a:r>
            <a:r>
              <a:rPr lang="en-US" sz="2200" dirty="0" err="1"/>
              <a:t>verdade</a:t>
            </a:r>
            <a:r>
              <a:rPr lang="en-US" sz="2200" dirty="0"/>
              <a:t> </a:t>
            </a:r>
            <a:r>
              <a:rPr lang="en-US" sz="2200" dirty="0" err="1"/>
              <a:t>que</a:t>
            </a:r>
            <a:r>
              <a:rPr lang="en-US" sz="2200" dirty="0"/>
              <a:t> </a:t>
            </a:r>
            <a:r>
              <a:rPr lang="en-US" sz="2200" dirty="0" err="1"/>
              <a:t>os</a:t>
            </a:r>
            <a:r>
              <a:rPr lang="en-US" sz="2200" dirty="0"/>
              <a:t> AIEs </a:t>
            </a:r>
            <a:r>
              <a:rPr lang="en-US" sz="2200" dirty="0" err="1"/>
              <a:t>representam</a:t>
            </a:r>
            <a:r>
              <a:rPr lang="en-US" sz="2200" dirty="0"/>
              <a:t> a </a:t>
            </a:r>
            <a:r>
              <a:rPr lang="en-US" sz="2200" i="1" dirty="0"/>
              <a:t>forma</a:t>
            </a:r>
            <a:r>
              <a:rPr lang="en-US" sz="2200" dirty="0"/>
              <a:t> </a:t>
            </a:r>
            <a:r>
              <a:rPr lang="en-US" sz="2200" dirty="0" err="1"/>
              <a:t>em</a:t>
            </a:r>
            <a:r>
              <a:rPr lang="en-US" sz="2200" dirty="0"/>
              <a:t> </a:t>
            </a:r>
            <a:r>
              <a:rPr lang="en-US" sz="2200" dirty="0" err="1"/>
              <a:t>que</a:t>
            </a:r>
            <a:r>
              <a:rPr lang="en-US" sz="2200" dirty="0"/>
              <a:t> a </a:t>
            </a:r>
            <a:r>
              <a:rPr lang="en-US" sz="2200" dirty="0" err="1"/>
              <a:t>ideologia</a:t>
            </a:r>
            <a:r>
              <a:rPr lang="en-US" sz="2200" dirty="0"/>
              <a:t> da </a:t>
            </a:r>
            <a:r>
              <a:rPr lang="en-US" sz="2200" dirty="0" err="1"/>
              <a:t>classe</a:t>
            </a:r>
            <a:r>
              <a:rPr lang="en-US" sz="2200" dirty="0"/>
              <a:t> </a:t>
            </a:r>
            <a:r>
              <a:rPr lang="en-US" sz="2200" dirty="0" err="1"/>
              <a:t>dominante</a:t>
            </a:r>
            <a:r>
              <a:rPr lang="en-US" sz="2200" dirty="0"/>
              <a:t> tem </a:t>
            </a:r>
            <a:r>
              <a:rPr lang="en-US" sz="2200" dirty="0" err="1"/>
              <a:t>que</a:t>
            </a:r>
            <a:r>
              <a:rPr lang="en-US" sz="2200" dirty="0"/>
              <a:t>, </a:t>
            </a:r>
            <a:r>
              <a:rPr lang="en-US" sz="2200" i="1" dirty="0" err="1"/>
              <a:t>necessariamente</a:t>
            </a:r>
            <a:r>
              <a:rPr lang="en-US" sz="2200" dirty="0"/>
              <a:t>, se </a:t>
            </a:r>
            <a:r>
              <a:rPr lang="en-US" sz="2200" dirty="0" err="1"/>
              <a:t>realizar</a:t>
            </a:r>
            <a:r>
              <a:rPr lang="en-US" sz="2200" dirty="0"/>
              <a:t>, e a forma com </a:t>
            </a:r>
            <a:r>
              <a:rPr lang="en-US" sz="2200" dirty="0" err="1"/>
              <a:t>que</a:t>
            </a:r>
            <a:r>
              <a:rPr lang="en-US" sz="2200" dirty="0"/>
              <a:t> a </a:t>
            </a:r>
            <a:r>
              <a:rPr lang="en-US" sz="2200" dirty="0" err="1"/>
              <a:t>ideologia</a:t>
            </a:r>
            <a:r>
              <a:rPr lang="en-US" sz="2200" dirty="0"/>
              <a:t> da </a:t>
            </a:r>
            <a:r>
              <a:rPr lang="en-US" sz="2200" dirty="0" err="1"/>
              <a:t>classe</a:t>
            </a:r>
            <a:r>
              <a:rPr lang="en-US" sz="2200" dirty="0"/>
              <a:t> </a:t>
            </a:r>
            <a:r>
              <a:rPr lang="en-US" sz="2200" dirty="0" err="1"/>
              <a:t>dominada</a:t>
            </a:r>
            <a:r>
              <a:rPr lang="en-US" sz="2200" dirty="0"/>
              <a:t> tem </a:t>
            </a:r>
            <a:r>
              <a:rPr lang="en-US" sz="2200" dirty="0" err="1"/>
              <a:t>que</a:t>
            </a:r>
            <a:r>
              <a:rPr lang="en-US" sz="2200" dirty="0"/>
              <a:t>, </a:t>
            </a:r>
            <a:r>
              <a:rPr lang="en-US" sz="2200" i="1" dirty="0" err="1"/>
              <a:t>necessariamente</a:t>
            </a:r>
            <a:r>
              <a:rPr lang="en-US" sz="2200" dirty="0"/>
              <a:t>, </a:t>
            </a:r>
            <a:r>
              <a:rPr lang="en-US" sz="2200" dirty="0" err="1"/>
              <a:t>ser</a:t>
            </a:r>
            <a:r>
              <a:rPr lang="en-US" sz="2200" dirty="0"/>
              <a:t> </a:t>
            </a:r>
            <a:r>
              <a:rPr lang="en-US" sz="2200" dirty="0" err="1"/>
              <a:t>comparada</a:t>
            </a:r>
            <a:r>
              <a:rPr lang="en-US" sz="2200" dirty="0"/>
              <a:t> e </a:t>
            </a:r>
            <a:r>
              <a:rPr lang="en-US" sz="2200" dirty="0" err="1"/>
              <a:t>confrontada</a:t>
            </a:r>
            <a:r>
              <a:rPr lang="en-US" sz="2200" dirty="0"/>
              <a:t>, as </a:t>
            </a:r>
            <a:r>
              <a:rPr lang="en-US" sz="2200" dirty="0" err="1"/>
              <a:t>ideologias</a:t>
            </a:r>
            <a:r>
              <a:rPr lang="en-US" sz="2200" dirty="0"/>
              <a:t> </a:t>
            </a:r>
            <a:r>
              <a:rPr lang="en-US" sz="2200" dirty="0" err="1"/>
              <a:t>não</a:t>
            </a:r>
            <a:r>
              <a:rPr lang="en-US" sz="2200" dirty="0"/>
              <a:t> ‘</a:t>
            </a:r>
            <a:r>
              <a:rPr lang="en-US" sz="2200" dirty="0" err="1"/>
              <a:t>nascem</a:t>
            </a:r>
            <a:r>
              <a:rPr lang="en-US" sz="2200" dirty="0"/>
              <a:t>’ </a:t>
            </a:r>
            <a:r>
              <a:rPr lang="en-US" sz="2200" dirty="0" err="1"/>
              <a:t>nos</a:t>
            </a:r>
            <a:r>
              <a:rPr lang="en-US" sz="2200" dirty="0"/>
              <a:t> AIEs, </a:t>
            </a:r>
            <a:r>
              <a:rPr lang="en-US" sz="2200" dirty="0" err="1"/>
              <a:t>esim</a:t>
            </a:r>
            <a:r>
              <a:rPr lang="en-US" sz="2200" dirty="0"/>
              <a:t> </a:t>
            </a:r>
            <a:r>
              <a:rPr lang="en-US" sz="2200" dirty="0" err="1"/>
              <a:t>nas</a:t>
            </a:r>
            <a:r>
              <a:rPr lang="en-US" sz="2200" dirty="0"/>
              <a:t> classes </a:t>
            </a:r>
            <a:r>
              <a:rPr lang="en-US" sz="2200" dirty="0" err="1"/>
              <a:t>sociais</a:t>
            </a:r>
            <a:r>
              <a:rPr lang="en-US" sz="2200" dirty="0"/>
              <a:t> </a:t>
            </a:r>
            <a:r>
              <a:rPr lang="en-US" sz="2200" dirty="0" err="1"/>
              <a:t>que</a:t>
            </a:r>
            <a:r>
              <a:rPr lang="en-US" sz="2200" dirty="0"/>
              <a:t> </a:t>
            </a:r>
            <a:r>
              <a:rPr lang="en-US" sz="2200" dirty="0" err="1"/>
              <a:t>estão</a:t>
            </a:r>
            <a:r>
              <a:rPr lang="en-US" sz="2200" dirty="0"/>
              <a:t> </a:t>
            </a:r>
            <a:r>
              <a:rPr lang="en-US" sz="2200" dirty="0" err="1"/>
              <a:t>em</a:t>
            </a:r>
            <a:r>
              <a:rPr lang="en-US" sz="2200" dirty="0"/>
              <a:t> </a:t>
            </a:r>
            <a:r>
              <a:rPr lang="en-US" sz="2200" dirty="0" err="1"/>
              <a:t>confronto</a:t>
            </a:r>
            <a:r>
              <a:rPr lang="en-US" sz="2200" dirty="0"/>
              <a:t> </a:t>
            </a:r>
            <a:r>
              <a:rPr lang="en-US" sz="2200" dirty="0" err="1"/>
              <a:t>na</a:t>
            </a:r>
            <a:r>
              <a:rPr lang="en-US" sz="2200" dirty="0"/>
              <a:t> </a:t>
            </a:r>
            <a:r>
              <a:rPr lang="en-US" sz="2200" dirty="0" err="1"/>
              <a:t>lua</a:t>
            </a:r>
            <a:r>
              <a:rPr lang="en-US" sz="2200" dirty="0"/>
              <a:t> de classes: </a:t>
            </a:r>
            <a:r>
              <a:rPr lang="en-US" sz="2200" dirty="0" err="1"/>
              <a:t>em</a:t>
            </a:r>
            <a:r>
              <a:rPr lang="en-US" sz="2200" dirty="0"/>
              <a:t> </a:t>
            </a:r>
            <a:r>
              <a:rPr lang="en-US" sz="2200" dirty="0" err="1"/>
              <a:t>suas</a:t>
            </a:r>
            <a:r>
              <a:rPr lang="en-US" sz="2200" dirty="0"/>
              <a:t> </a:t>
            </a:r>
            <a:r>
              <a:rPr lang="en-US" sz="2200" dirty="0" err="1"/>
              <a:t>condições</a:t>
            </a:r>
            <a:r>
              <a:rPr lang="en-US" sz="2200" dirty="0"/>
              <a:t> de </a:t>
            </a:r>
            <a:r>
              <a:rPr lang="en-US" sz="2200" dirty="0" err="1"/>
              <a:t>existência</a:t>
            </a:r>
            <a:r>
              <a:rPr lang="en-US" sz="2200" dirty="0"/>
              <a:t>, </a:t>
            </a:r>
            <a:r>
              <a:rPr lang="en-US" sz="2200" dirty="0" err="1"/>
              <a:t>suas</a:t>
            </a:r>
            <a:r>
              <a:rPr lang="en-US" sz="2200" dirty="0"/>
              <a:t> </a:t>
            </a:r>
            <a:r>
              <a:rPr lang="en-US" sz="2200" dirty="0" err="1"/>
              <a:t>práticas</a:t>
            </a:r>
            <a:r>
              <a:rPr lang="en-US" sz="2200" dirty="0"/>
              <a:t> </a:t>
            </a:r>
            <a:r>
              <a:rPr lang="en-US" sz="2200" dirty="0" err="1"/>
              <a:t>sua</a:t>
            </a:r>
            <a:r>
              <a:rPr lang="en-US" sz="2200" dirty="0"/>
              <a:t> </a:t>
            </a:r>
            <a:r>
              <a:rPr lang="en-US" sz="2200" dirty="0" err="1"/>
              <a:t>experiência</a:t>
            </a:r>
            <a:r>
              <a:rPr lang="en-US" sz="2200" dirty="0"/>
              <a:t> da </a:t>
            </a:r>
            <a:r>
              <a:rPr lang="en-US" sz="2200" dirty="0" err="1"/>
              <a:t>luta</a:t>
            </a:r>
            <a:r>
              <a:rPr lang="en-US" sz="2200" dirty="0"/>
              <a:t>, etc.”(p. 140)</a:t>
            </a:r>
          </a:p>
        </p:txBody>
      </p:sp>
    </p:spTree>
    <p:extLst>
      <p:ext uri="{BB962C8B-B14F-4D97-AF65-F5344CB8AC3E}">
        <p14:creationId xmlns:p14="http://schemas.microsoft.com/office/powerpoint/2010/main" val="852120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484632"/>
            <a:ext cx="10058400" cy="806286"/>
          </a:xfrm>
        </p:spPr>
        <p:txBody>
          <a:bodyPr>
            <a:noAutofit/>
          </a:bodyPr>
          <a:lstStyle/>
          <a:p>
            <a:pPr algn="ctr"/>
            <a:r>
              <a:rPr lang="pt-BR" sz="2800" dirty="0"/>
              <a:t>Como é assegurada a reprodução da força de trabalho?</a:t>
            </a:r>
          </a:p>
        </p:txBody>
      </p:sp>
      <p:sp>
        <p:nvSpPr>
          <p:cNvPr id="3" name="Espaço Reservado para Conteúdo 2"/>
          <p:cNvSpPr>
            <a:spLocks noGrp="1"/>
          </p:cNvSpPr>
          <p:nvPr>
            <p:ph idx="1"/>
          </p:nvPr>
        </p:nvSpPr>
        <p:spPr>
          <a:xfrm>
            <a:off x="551329" y="1721224"/>
            <a:ext cx="10576919" cy="4450976"/>
          </a:xfrm>
        </p:spPr>
        <p:txBody>
          <a:bodyPr>
            <a:normAutofit/>
          </a:bodyPr>
          <a:lstStyle/>
          <a:p>
            <a:pPr marL="0" indent="0" algn="just">
              <a:buNone/>
            </a:pPr>
            <a:r>
              <a:rPr lang="pt-BR" sz="2400" dirty="0"/>
              <a:t>“Ela é assegurada em se fornecendo à força de trabalho os meios materiais para sua reprodução: </a:t>
            </a:r>
            <a:r>
              <a:rPr lang="pt-BR" sz="2400" b="1" u="sng" dirty="0"/>
              <a:t>através dos salários</a:t>
            </a:r>
            <a:r>
              <a:rPr lang="pt-BR" sz="2400" dirty="0"/>
              <a:t>. [...]</a:t>
            </a:r>
          </a:p>
          <a:p>
            <a:pPr marL="0" indent="0" algn="just">
              <a:buNone/>
            </a:pPr>
            <a:r>
              <a:rPr lang="pt-BR" sz="2400" dirty="0"/>
              <a:t>[...] os salários representam </a:t>
            </a:r>
            <a:r>
              <a:rPr lang="pt-BR" sz="2400" b="1" u="sng" dirty="0"/>
              <a:t>apenas a parcela do valor produzido pelo dispêndio da força de trabalho indispensável a sua reprodução</a:t>
            </a:r>
            <a:r>
              <a:rPr lang="pt-BR" sz="2400" dirty="0"/>
              <a:t>: ou seja, indispensável à recomposição da força de trabalho”. (p. 107, grifo nosso)</a:t>
            </a:r>
          </a:p>
          <a:p>
            <a:pPr marL="0" indent="0">
              <a:buNone/>
            </a:pPr>
            <a:endParaRPr lang="pt-BR" sz="2400" dirty="0"/>
          </a:p>
          <a:p>
            <a:pPr lvl="1">
              <a:buFont typeface="Wingdings" panose="05000000000000000000" pitchFamily="2" charset="2"/>
              <a:buChar char="Ø"/>
            </a:pPr>
            <a:r>
              <a:rPr lang="pt-BR" sz="2200" dirty="0"/>
              <a:t> “v</a:t>
            </a:r>
            <a:r>
              <a:rPr lang="pt-BR" sz="2400" dirty="0"/>
              <a:t>alor” do salário = Moradia, alimentação vestuário, etc. + criação e educação dos filhos em quem o proletariado se reproduz como força de trabalho (Cf. p. 107)</a:t>
            </a:r>
          </a:p>
        </p:txBody>
      </p:sp>
    </p:spTree>
    <p:extLst>
      <p:ext uri="{BB962C8B-B14F-4D97-AF65-F5344CB8AC3E}">
        <p14:creationId xmlns:p14="http://schemas.microsoft.com/office/powerpoint/2010/main" val="2459145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72306" y="588444"/>
            <a:ext cx="10709775" cy="5462732"/>
          </a:xfrm>
        </p:spPr>
        <p:txBody>
          <a:bodyPr>
            <a:normAutofit/>
          </a:bodyPr>
          <a:lstStyle/>
          <a:p>
            <a:pPr marL="0" indent="0" algn="just">
              <a:buNone/>
            </a:pPr>
            <a:r>
              <a:rPr lang="pt-BR" sz="2400" dirty="0"/>
              <a:t>“Lembremos de que essa quantidade de valor (o salário) necessária à reprodução da força de trabalho não é determinada apenas pelas necessidades de um “biológico” salário mínimo garantido [...], mas pelas </a:t>
            </a:r>
            <a:r>
              <a:rPr lang="pt-BR" sz="2400" b="1" u="sng" dirty="0"/>
              <a:t>necessidades de um mínimo histórico </a:t>
            </a:r>
            <a:r>
              <a:rPr lang="pt-BR" sz="2400" dirty="0"/>
              <a:t>(Marx observou que os trabalhadores ingleses precisam de cerveja, enquanto os proletários franceses precisam de vinho) – isto é, </a:t>
            </a:r>
            <a:r>
              <a:rPr lang="pt-BR" sz="2400" b="1" u="sng" dirty="0"/>
              <a:t>historicamente variável</a:t>
            </a:r>
            <a:r>
              <a:rPr lang="pt-BR" sz="2400" dirty="0"/>
              <a:t>” (p. 107, grifo nosso) </a:t>
            </a:r>
          </a:p>
          <a:p>
            <a:pPr marL="0" indent="0">
              <a:buNone/>
            </a:pPr>
            <a:endParaRPr lang="pt-BR" sz="2400" dirty="0"/>
          </a:p>
          <a:p>
            <a:pPr algn="ctr">
              <a:buFont typeface="Wingdings" panose="05000000000000000000" pitchFamily="2" charset="2"/>
              <a:buChar char="Ø"/>
            </a:pPr>
            <a:r>
              <a:rPr lang="pt-BR" sz="2400" dirty="0"/>
              <a:t> Salário = necessidades reconhecidas pelos capitalistas (“biológicas”) + necessidades históricas impostas pela luta de classes</a:t>
            </a:r>
          </a:p>
          <a:p>
            <a:pPr marL="0" indent="0">
              <a:buNone/>
            </a:pPr>
            <a:endParaRPr lang="pt-BR" sz="2400" dirty="0"/>
          </a:p>
          <a:p>
            <a:pPr marL="0" indent="0" algn="just">
              <a:buNone/>
            </a:pPr>
            <a:r>
              <a:rPr lang="pt-BR" sz="2400" dirty="0"/>
              <a:t>“(uma dupla luta de classes: contra o aumento da jornada de trabalho e contra a redução dos salários)” (p. 107).</a:t>
            </a:r>
          </a:p>
        </p:txBody>
      </p:sp>
    </p:spTree>
    <p:extLst>
      <p:ext uri="{BB962C8B-B14F-4D97-AF65-F5344CB8AC3E}">
        <p14:creationId xmlns:p14="http://schemas.microsoft.com/office/powerpoint/2010/main" val="3731774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33717" y="534654"/>
            <a:ext cx="10636624" cy="5624099"/>
          </a:xfrm>
        </p:spPr>
        <p:txBody>
          <a:bodyPr>
            <a:normAutofit/>
          </a:bodyPr>
          <a:lstStyle/>
          <a:p>
            <a:pPr marL="0" indent="0" algn="just">
              <a:buNone/>
            </a:pPr>
            <a:r>
              <a:rPr lang="pt-BR" sz="2400" dirty="0"/>
              <a:t>“O desenvolvimento das forças produtivas e o tipo de unidade historicamente constitutiva das forças produtivas, num dado momento, geram o resultado de que a </a:t>
            </a:r>
            <a:r>
              <a:rPr lang="pt-BR" sz="2400" b="1" u="sng" dirty="0"/>
              <a:t>força de trabalho tem que ser (</a:t>
            </a:r>
            <a:r>
              <a:rPr lang="pt-BR" sz="2400" b="1" u="sng" dirty="0" err="1"/>
              <a:t>variadamente</a:t>
            </a:r>
            <a:r>
              <a:rPr lang="pt-BR" sz="2400" b="1" u="sng" dirty="0"/>
              <a:t>) qualificada</a:t>
            </a:r>
            <a:r>
              <a:rPr lang="pt-BR" sz="2400" dirty="0"/>
              <a:t> e, portanto, reproduzida como tal. Dito de outra forma: de acordo com os </a:t>
            </a:r>
            <a:r>
              <a:rPr lang="pt-BR" sz="2400" b="1" u="sng" dirty="0"/>
              <a:t>requisitos da divisão técnica e social do trabalho, com seus diferentes “cargos” e “postos”</a:t>
            </a:r>
            <a:r>
              <a:rPr lang="pt-BR" sz="2400" dirty="0"/>
              <a:t> (p. 107-108, grifo nosso)</a:t>
            </a:r>
          </a:p>
          <a:p>
            <a:pPr marL="0" indent="0" algn="just">
              <a:buNone/>
            </a:pPr>
            <a:endParaRPr lang="pt-BR" sz="2400" dirty="0"/>
          </a:p>
          <a:p>
            <a:pPr algn="just">
              <a:buFont typeface="Wingdings" panose="05000000000000000000" pitchFamily="2" charset="2"/>
              <a:buChar char="Ø"/>
            </a:pPr>
            <a:r>
              <a:rPr lang="pt-BR" sz="2400" dirty="0"/>
              <a:t> Que se aprende na escola?</a:t>
            </a:r>
          </a:p>
          <a:p>
            <a:pPr marL="0" indent="0" algn="just">
              <a:buNone/>
            </a:pPr>
            <a:r>
              <a:rPr lang="pt-BR" sz="2400" b="1" dirty="0"/>
              <a:t>técnicas e conhecimentos de utilidade direta nos diferentes cargos da produção </a:t>
            </a:r>
            <a:r>
              <a:rPr lang="pt-BR" sz="2400" dirty="0"/>
              <a:t>+  </a:t>
            </a:r>
            <a:r>
              <a:rPr lang="pt-BR" sz="2400" b="1" dirty="0"/>
              <a:t>“normas” de bom comportamento </a:t>
            </a:r>
            <a:r>
              <a:rPr lang="pt-BR" sz="2400" dirty="0"/>
              <a:t>(regras morais, cívicas e profissionais) que, em verdade, “[...] equivalem a normas de respeito pela </a:t>
            </a:r>
            <a:r>
              <a:rPr lang="pt-BR" sz="2400" u="sng" dirty="0"/>
              <a:t>divisão técnica e social do trabalho </a:t>
            </a:r>
            <a:r>
              <a:rPr lang="pt-BR" sz="2400" dirty="0"/>
              <a:t>e, em última instância, as </a:t>
            </a:r>
            <a:r>
              <a:rPr lang="pt-BR" sz="2400" u="sng" dirty="0"/>
              <a:t>normas da ordem estabelecida pela dominação de classe</a:t>
            </a:r>
            <a:r>
              <a:rPr lang="pt-BR" sz="2400" dirty="0"/>
              <a:t>” (Cf. p. 108)</a:t>
            </a:r>
          </a:p>
        </p:txBody>
      </p:sp>
    </p:spTree>
    <p:extLst>
      <p:ext uri="{BB962C8B-B14F-4D97-AF65-F5344CB8AC3E}">
        <p14:creationId xmlns:p14="http://schemas.microsoft.com/office/powerpoint/2010/main" val="3967241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99246" y="467420"/>
            <a:ext cx="10744201" cy="5529970"/>
          </a:xfrm>
        </p:spPr>
        <p:txBody>
          <a:bodyPr>
            <a:noAutofit/>
          </a:bodyPr>
          <a:lstStyle/>
          <a:p>
            <a:pPr marL="0" indent="0" algn="just">
              <a:buNone/>
            </a:pPr>
            <a:r>
              <a:rPr lang="pt-BR" sz="2400" dirty="0"/>
              <a:t>“Para colocar isso em termos mais científicos, eu diria que a reprodução da força de trabalho requer não apenas uma reprodução de sua qualificação, mas também, ao mesmo tempo, uma reprodução de sua submissão às regras da ordem estabelecida, isto é, uma reprodução de sua submissão `ideologia vigente, para os trabalhadores, e uma reprodução da capacidade de manipular corretamente a ideologia dominante, para os agente da exploração e da repressão, a fim de que eles também assegurem ‘com palavras’ a dominação da classe dominante [...]</a:t>
            </a:r>
          </a:p>
          <a:p>
            <a:pPr marL="0" indent="0" algn="just">
              <a:buNone/>
            </a:pPr>
            <a:r>
              <a:rPr lang="pt-BR" sz="2400" dirty="0"/>
              <a:t>Todos os agentes da produção, da exploração e da repressão, para não falar dos ‘profissionais da ideologia’ (Marx), devem, de um modo ou de outro, estar ‘impregnados’ dessa ideologia, a fim de cumprir ‘conscientemente’ suas tarefas”. (p. 108)</a:t>
            </a:r>
          </a:p>
          <a:p>
            <a:pPr marL="0" indent="0" algn="just">
              <a:buNone/>
            </a:pPr>
            <a:endParaRPr lang="pt-BR" sz="2400" dirty="0"/>
          </a:p>
          <a:p>
            <a:pPr marL="0" indent="0" algn="just">
              <a:buNone/>
            </a:pPr>
            <a:r>
              <a:rPr lang="pt-BR" sz="2400" b="1" dirty="0"/>
              <a:t>“[...] é nas formas e sob as formas da sujeição ideológica que se assegura a reprodução qualificada da força de trabalho” </a:t>
            </a:r>
            <a:r>
              <a:rPr lang="pt-BR" sz="2400" dirty="0"/>
              <a:t>(p. 109).</a:t>
            </a:r>
          </a:p>
        </p:txBody>
      </p:sp>
    </p:spTree>
    <p:extLst>
      <p:ext uri="{BB962C8B-B14F-4D97-AF65-F5344CB8AC3E}">
        <p14:creationId xmlns:p14="http://schemas.microsoft.com/office/powerpoint/2010/main" val="2857203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9848" y="363609"/>
            <a:ext cx="10058400" cy="860074"/>
          </a:xfrm>
        </p:spPr>
        <p:txBody>
          <a:bodyPr>
            <a:normAutofit/>
          </a:bodyPr>
          <a:lstStyle/>
          <a:p>
            <a:pPr algn="ctr"/>
            <a:r>
              <a:rPr lang="pt-BR" sz="2800" dirty="0" err="1"/>
              <a:t>Infra-estrutura</a:t>
            </a:r>
            <a:r>
              <a:rPr lang="pt-BR" sz="2800" dirty="0"/>
              <a:t> e superestrutura</a:t>
            </a:r>
          </a:p>
        </p:txBody>
      </p:sp>
      <p:sp>
        <p:nvSpPr>
          <p:cNvPr id="3" name="Espaço Reservado para Conteúdo 2"/>
          <p:cNvSpPr>
            <a:spLocks noGrp="1"/>
          </p:cNvSpPr>
          <p:nvPr>
            <p:ph idx="1"/>
          </p:nvPr>
        </p:nvSpPr>
        <p:spPr>
          <a:xfrm>
            <a:off x="912248" y="1328031"/>
            <a:ext cx="10373599" cy="4575227"/>
          </a:xfrm>
        </p:spPr>
        <p:txBody>
          <a:bodyPr>
            <a:normAutofit lnSpcReduction="10000"/>
          </a:bodyPr>
          <a:lstStyle/>
          <a:p>
            <a:pPr marL="0" indent="0" algn="just">
              <a:buNone/>
            </a:pPr>
            <a:r>
              <a:rPr lang="pt-BR" sz="2800" dirty="0"/>
              <a:t>“[...] Marx concebeu a estrutura de cada sociedade como sendo constituída por “níveis”, ou “instâncias”, articulados por uma </a:t>
            </a:r>
            <a:r>
              <a:rPr lang="pt-BR" sz="2800" b="1" dirty="0"/>
              <a:t>determinação específica</a:t>
            </a:r>
            <a:r>
              <a:rPr lang="pt-BR" sz="2800" dirty="0"/>
              <a:t>: a </a:t>
            </a:r>
            <a:r>
              <a:rPr lang="pt-BR" sz="2800" i="1" dirty="0" err="1"/>
              <a:t>infra-estrutura</a:t>
            </a:r>
            <a:r>
              <a:rPr lang="pt-BR" sz="2800" dirty="0"/>
              <a:t> ou base econômica (a “</a:t>
            </a:r>
            <a:r>
              <a:rPr lang="pt-BR" sz="2800" dirty="0" err="1"/>
              <a:t>unidade”das</a:t>
            </a:r>
            <a:r>
              <a:rPr lang="pt-BR" sz="2800" dirty="0"/>
              <a:t> forças produtivas e das relações de produção) e a </a:t>
            </a:r>
            <a:r>
              <a:rPr lang="pt-BR" sz="2800" i="1" dirty="0"/>
              <a:t>superestrutura</a:t>
            </a:r>
            <a:r>
              <a:rPr lang="pt-BR" sz="2800" dirty="0"/>
              <a:t>, que por sua vez contém dois “níveis”, ou “instâncias”: a jurídico-política (o direito e o Estado) e a ideológica (as diferentes ideologias, religiosa, ética, legal, política, etc.) (p. 109)”.</a:t>
            </a:r>
          </a:p>
          <a:p>
            <a:pPr marL="0" indent="0" algn="just">
              <a:buNone/>
            </a:pPr>
            <a:endParaRPr lang="pt-BR" sz="2800" dirty="0"/>
          </a:p>
          <a:p>
            <a:pPr algn="just">
              <a:buFont typeface="Wingdings" panose="05000000000000000000" pitchFamily="2" charset="2"/>
              <a:buChar char="Ø"/>
            </a:pPr>
            <a:r>
              <a:rPr lang="pt-BR" sz="2800" dirty="0"/>
              <a:t> </a:t>
            </a:r>
            <a:r>
              <a:rPr lang="pt-BR" sz="2800" b="1" dirty="0"/>
              <a:t>Metáfora de uma tópica/espacial (edifício):</a:t>
            </a:r>
            <a:r>
              <a:rPr lang="pt-BR" sz="2800" dirty="0"/>
              <a:t> “[...] os andares superiores não poderiam ‘sustentar-se’ sozinhos (no ar), se não se assentassem sobre sua base” (p. 109-110)</a:t>
            </a:r>
          </a:p>
        </p:txBody>
      </p:sp>
    </p:spTree>
    <p:extLst>
      <p:ext uri="{BB962C8B-B14F-4D97-AF65-F5344CB8AC3E}">
        <p14:creationId xmlns:p14="http://schemas.microsoft.com/office/powerpoint/2010/main" val="565136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93376" y="628784"/>
            <a:ext cx="10555942" cy="5435840"/>
          </a:xfrm>
        </p:spPr>
        <p:txBody>
          <a:bodyPr>
            <a:normAutofit fontScale="92500" lnSpcReduction="20000"/>
          </a:bodyPr>
          <a:lstStyle/>
          <a:p>
            <a:pPr marL="0" indent="0" algn="just">
              <a:buNone/>
            </a:pPr>
            <a:r>
              <a:rPr lang="pt-BR" sz="3000" dirty="0"/>
              <a:t>“[...] o objetivo da metáfora do edifício é, antes de tudo, representar a ‘</a:t>
            </a:r>
            <a:r>
              <a:rPr lang="pt-BR" sz="3000" b="1" dirty="0"/>
              <a:t>determinação em última instância’ </a:t>
            </a:r>
            <a:r>
              <a:rPr lang="pt-BR" sz="3000" dirty="0"/>
              <a:t>pela base econômica [...]: a determinação em última instância do que acontece nos ‘andares’ superiores (da superestrutura) pelo que acontece na base econômica).” (p. 110)</a:t>
            </a:r>
          </a:p>
          <a:p>
            <a:pPr marL="0" indent="0" algn="just">
              <a:buNone/>
            </a:pPr>
            <a:endParaRPr lang="pt-BR" sz="3000" dirty="0"/>
          </a:p>
          <a:p>
            <a:pPr>
              <a:buFont typeface="Wingdings" panose="05000000000000000000" pitchFamily="2" charset="2"/>
              <a:buChar char="Ø"/>
            </a:pPr>
            <a:r>
              <a:rPr lang="pt-BR" sz="3000" dirty="0"/>
              <a:t> Relação da base com a superestrutura (tradição marxista)</a:t>
            </a:r>
          </a:p>
          <a:p>
            <a:pPr marL="457200" indent="-457200">
              <a:buAutoNum type="arabicPeriod"/>
            </a:pPr>
            <a:r>
              <a:rPr lang="pt-BR" sz="3000" dirty="0"/>
              <a:t>Há uma ‘autonomia relativa’ da superestrutura em relação à base;</a:t>
            </a:r>
          </a:p>
          <a:p>
            <a:pPr marL="457200" indent="-457200">
              <a:buAutoNum type="arabicPeriod"/>
            </a:pPr>
            <a:r>
              <a:rPr lang="pt-BR" sz="3000" dirty="0"/>
              <a:t>Há uma ‘ação recíproca’ da superestrutura sobre a base.</a:t>
            </a:r>
          </a:p>
          <a:p>
            <a:pPr marL="0" indent="0" algn="just">
              <a:buNone/>
            </a:pPr>
            <a:r>
              <a:rPr lang="pt-BR" sz="3000" dirty="0"/>
              <a:t>		</a:t>
            </a:r>
          </a:p>
          <a:p>
            <a:pPr algn="just">
              <a:buFont typeface="Wingdings" panose="05000000000000000000" pitchFamily="2" charset="2"/>
              <a:buChar char="Ø"/>
            </a:pPr>
            <a:r>
              <a:rPr lang="pt-BR" sz="3000" dirty="0"/>
              <a:t> Ponto de vista da </a:t>
            </a:r>
            <a:r>
              <a:rPr lang="pt-BR" sz="3000" b="1" dirty="0"/>
              <a:t>reprodução: </a:t>
            </a:r>
            <a:r>
              <a:rPr lang="pt-BR" sz="3000" dirty="0"/>
              <a:t> pensar o direito, o Estado e a ideologia.</a:t>
            </a:r>
          </a:p>
          <a:p>
            <a:pPr lvl="3">
              <a:buFont typeface="Wingdings" panose="05000000000000000000" pitchFamily="2" charset="2"/>
              <a:buChar char="Ø"/>
            </a:pPr>
            <a:endParaRPr lang="pt-BR" sz="2400" dirty="0"/>
          </a:p>
        </p:txBody>
      </p:sp>
    </p:spTree>
    <p:extLst>
      <p:ext uri="{BB962C8B-B14F-4D97-AF65-F5344CB8AC3E}">
        <p14:creationId xmlns:p14="http://schemas.microsoft.com/office/powerpoint/2010/main" val="1049119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ira">
  <a:themeElements>
    <a:clrScheme name="Tipo de Madei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ira">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i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Tipo de Madeira</Template>
  <TotalTime>1350</TotalTime>
  <Words>5325</Words>
  <Application>Microsoft Office PowerPoint</Application>
  <PresentationFormat>Widescreen</PresentationFormat>
  <Paragraphs>193</Paragraphs>
  <Slides>37</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37</vt:i4>
      </vt:variant>
    </vt:vector>
  </HeadingPairs>
  <TitlesOfParts>
    <vt:vector size="42" baseType="lpstr">
      <vt:lpstr>Calibri</vt:lpstr>
      <vt:lpstr>Rockwell</vt:lpstr>
      <vt:lpstr>Rockwell Condensed</vt:lpstr>
      <vt:lpstr>Wingdings</vt:lpstr>
      <vt:lpstr>Tipo de Madeira</vt:lpstr>
      <vt:lpstr>Ideologia e Aparelhos ideológicos de estado (Notas para uma investigação)  Louis Althusser</vt:lpstr>
      <vt:lpstr>Sobre a reprodução das condições de produção</vt:lpstr>
      <vt:lpstr>Apresentação do PowerPoint</vt:lpstr>
      <vt:lpstr>Como é assegurada a reprodução da força de trabalho?</vt:lpstr>
      <vt:lpstr>Apresentação do PowerPoint</vt:lpstr>
      <vt:lpstr>Apresentação do PowerPoint</vt:lpstr>
      <vt:lpstr>Apresentação do PowerPoint</vt:lpstr>
      <vt:lpstr>Infra-estrutura e superestrutura</vt:lpstr>
      <vt:lpstr>Apresentação do PowerPoint</vt:lpstr>
      <vt:lpstr>O Estado</vt:lpstr>
      <vt:lpstr>Da teoria descritiva à teoria como tal</vt:lpstr>
      <vt:lpstr>Os fundamentos da teoria marxista do Estado</vt:lpstr>
      <vt:lpstr>Aparelhos ideológicos de Estado</vt:lpstr>
      <vt:lpstr>Apresentação do PowerPoint</vt:lpstr>
      <vt:lpstr>Apresentação do PowerPoint</vt:lpstr>
      <vt:lpstr>SOBRE A REPRODUÇÃO DAS RELAÇÕES DE PRODUÇÃO </vt:lpstr>
      <vt:lpstr>   </vt:lpstr>
      <vt:lpstr>  </vt:lpstr>
      <vt:lpstr>  </vt:lpstr>
      <vt:lpstr>Sobre a ideologia </vt:lpstr>
      <vt:lpstr>  </vt:lpstr>
      <vt:lpstr>  </vt:lpstr>
      <vt:lpstr>  </vt:lpstr>
      <vt:lpstr>A ideologia é uma “representação” da relação imaginária dos indivíduos com suas condições reais da existência  </vt:lpstr>
      <vt:lpstr>  </vt:lpstr>
      <vt:lpstr>  </vt:lpstr>
      <vt:lpstr>  </vt:lpstr>
      <vt:lpstr>  </vt:lpstr>
      <vt:lpstr>A ideologia interpela os indivíduos como sujeitos</vt:lpstr>
      <vt:lpstr>Apresentação do PowerPoint</vt:lpstr>
      <vt:lpstr>Apresentação do PowerPoint</vt:lpstr>
      <vt:lpstr>Apresentação do PowerPoint</vt:lpstr>
      <vt:lpstr>Um exemplo: a ideologia religiosa cristã</vt:lpstr>
      <vt:lpstr>Apresentação do PowerPoint</vt:lpstr>
      <vt:lpstr>Apresentação do PowerPoint</vt:lpstr>
      <vt:lpstr>PS: Aspectos ‘sem resposta’</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Ideologia e Aparelhos ideológicos de estado (Notas para uma investigação)  Louis Althusser</dc:title>
  <dc:creator>Júlia Lenzi Silva</dc:creator>
  <cp:lastModifiedBy>Usuário do Windows</cp:lastModifiedBy>
  <cp:revision>41</cp:revision>
  <dcterms:created xsi:type="dcterms:W3CDTF">2016-04-30T12:53:20Z</dcterms:created>
  <dcterms:modified xsi:type="dcterms:W3CDTF">2021-01-19T16:00:03Z</dcterms:modified>
</cp:coreProperties>
</file>